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13" r:id="rId2"/>
    <p:sldId id="377" r:id="rId3"/>
    <p:sldId id="276" r:id="rId4"/>
    <p:sldId id="324" r:id="rId5"/>
    <p:sldId id="325" r:id="rId6"/>
    <p:sldId id="326" r:id="rId7"/>
    <p:sldId id="327" r:id="rId8"/>
    <p:sldId id="317" r:id="rId9"/>
    <p:sldId id="323" r:id="rId10"/>
    <p:sldId id="340" r:id="rId11"/>
    <p:sldId id="320" r:id="rId12"/>
    <p:sldId id="386" r:id="rId13"/>
    <p:sldId id="383" r:id="rId14"/>
    <p:sldId id="354" r:id="rId15"/>
    <p:sldId id="355" r:id="rId16"/>
    <p:sldId id="356" r:id="rId17"/>
    <p:sldId id="360" r:id="rId18"/>
    <p:sldId id="357" r:id="rId19"/>
    <p:sldId id="358" r:id="rId20"/>
    <p:sldId id="359" r:id="rId21"/>
    <p:sldId id="361" r:id="rId22"/>
    <p:sldId id="382" r:id="rId23"/>
    <p:sldId id="363" r:id="rId24"/>
    <p:sldId id="365" r:id="rId25"/>
    <p:sldId id="366" r:id="rId26"/>
    <p:sldId id="367" r:id="rId27"/>
    <p:sldId id="368" r:id="rId28"/>
    <p:sldId id="396" r:id="rId29"/>
    <p:sldId id="284" r:id="rId30"/>
    <p:sldId id="384" r:id="rId31"/>
    <p:sldId id="385" r:id="rId32"/>
    <p:sldId id="265" r:id="rId33"/>
    <p:sldId id="401" r:id="rId34"/>
    <p:sldId id="402" r:id="rId35"/>
    <p:sldId id="387" r:id="rId36"/>
    <p:sldId id="388" r:id="rId37"/>
    <p:sldId id="389" r:id="rId38"/>
    <p:sldId id="390" r:id="rId39"/>
    <p:sldId id="319" r:id="rId40"/>
    <p:sldId id="336" r:id="rId41"/>
    <p:sldId id="337" r:id="rId42"/>
    <p:sldId id="403" r:id="rId43"/>
    <p:sldId id="400" r:id="rId44"/>
    <p:sldId id="399" r:id="rId45"/>
    <p:sldId id="31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215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.iekf.au.dk\AKH\DPRC\Simon%20Haroutounian\Post-doc\IMI%20Project\lidocaine%20PK%20results\combined%20pk%20data.%20all%20patien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wuda-fs4.wuda.wucon.wustl.edu\home\haroutos\Post-doc\IMI%20Project\lidocaine%20PK%20results\combined%20pk%20data.%20Polyneuropathy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wuda-fs4.wuda.wucon.wustl.edu\home\haroutos\Post-doc\IMI%20Project\Data_collection_and_analysis_form_peripheral_Neuropathy_study_Simon.V2.2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wuda-fs4.wuda.wucon.wustl.edu\home\haroutos\Post-doc\IMI%20Project\Data_collection_and_analysis_form_peripheral_Neuropathy_study_Simon.V2.2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wuda-fs4.wuda.wucon.wustl.edu\home\haroutos\Post-doc\IMI%20Project\lidocaine%20PK%20results\combined%20pk%20data.%20Polyneuropathy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wuda-fs4.wuda.wucon.wustl.edu\home\haroutos\Post-doc\IMI%20Project\Data_collection_and_analysis_form_peripheral_Neuropathy_study_Simon.V2.2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wuda-fs4.wuda.wucon.wustl.edu\home\haroutos\Post-doc\IMI%20Project\Data_collection_and_analysis_form_peripheral_Neuropathy_study_Simon.V2.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da-DK" sz="1400"/>
              <a:t>Pt10.</a:t>
            </a:r>
            <a:r>
              <a:rPr lang="da-DK" sz="1400" baseline="0"/>
              <a:t> Lidocaine PK</a:t>
            </a:r>
            <a:endParaRPr lang="da-DK" sz="140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7221658286690081"/>
          <c:y val="0.19048201471141571"/>
          <c:w val="0.66805641719028253"/>
          <c:h val="0.64762704087981005"/>
        </c:manualLayout>
      </c:layout>
      <c:scatterChart>
        <c:scatterStyle val="smoothMarker"/>
        <c:varyColors val="0"/>
        <c:ser>
          <c:idx val="0"/>
          <c:order val="0"/>
          <c:tx>
            <c:v>Nerve block</c:v>
          </c:tx>
          <c:xVal>
            <c:numRef>
              <c:f>Sheet1!$E$146:$E$152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60</c:v>
                </c:pt>
                <c:pt idx="5">
                  <c:v>90</c:v>
                </c:pt>
                <c:pt idx="6">
                  <c:v>119</c:v>
                </c:pt>
              </c:numCache>
            </c:numRef>
          </c:xVal>
          <c:yVal>
            <c:numRef>
              <c:f>Sheet1!$I$146:$I$152</c:f>
              <c:numCache>
                <c:formatCode>0.00000</c:formatCode>
                <c:ptCount val="7"/>
                <c:pt idx="0">
                  <c:v>0</c:v>
                </c:pt>
                <c:pt idx="1">
                  <c:v>0.4609450000000001</c:v>
                </c:pt>
                <c:pt idx="2">
                  <c:v>0.60177000000000513</c:v>
                </c:pt>
                <c:pt idx="3">
                  <c:v>0.69281499999999996</c:v>
                </c:pt>
                <c:pt idx="4">
                  <c:v>0.79077500000000445</c:v>
                </c:pt>
                <c:pt idx="5">
                  <c:v>0.76682500000000731</c:v>
                </c:pt>
                <c:pt idx="6">
                  <c:v>0.71688000000000063</c:v>
                </c:pt>
              </c:numCache>
            </c:numRef>
          </c:yVal>
          <c:smooth val="1"/>
        </c:ser>
        <c:ser>
          <c:idx val="1"/>
          <c:order val="1"/>
          <c:tx>
            <c:v>IV lidocaine</c:v>
          </c:tx>
          <c:xVal>
            <c:numRef>
              <c:f>Sheet1!$E$153:$E$160</c:f>
              <c:numCache>
                <c:formatCode>General</c:formatCode>
                <c:ptCount val="8"/>
                <c:pt idx="0">
                  <c:v>0</c:v>
                </c:pt>
                <c:pt idx="1">
                  <c:v>14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91</c:v>
                </c:pt>
                <c:pt idx="6">
                  <c:v>120</c:v>
                </c:pt>
                <c:pt idx="7">
                  <c:v>210</c:v>
                </c:pt>
              </c:numCache>
            </c:numRef>
          </c:xVal>
          <c:yVal>
            <c:numRef>
              <c:f>Sheet1!$I$153:$I$160</c:f>
              <c:numCache>
                <c:formatCode>0.00000</c:formatCode>
                <c:ptCount val="8"/>
                <c:pt idx="0">
                  <c:v>0</c:v>
                </c:pt>
                <c:pt idx="1">
                  <c:v>2.1645449999999999</c:v>
                </c:pt>
                <c:pt idx="2">
                  <c:v>2.6344950000000003</c:v>
                </c:pt>
                <c:pt idx="3">
                  <c:v>2.4945549999999987</c:v>
                </c:pt>
                <c:pt idx="4">
                  <c:v>2.1125249999999998</c:v>
                </c:pt>
                <c:pt idx="5">
                  <c:v>1.476175</c:v>
                </c:pt>
                <c:pt idx="6">
                  <c:v>1.204475</c:v>
                </c:pt>
                <c:pt idx="7">
                  <c:v>0.59931499999999416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672256"/>
        <c:axId val="206674176"/>
      </c:scatterChart>
      <c:valAx>
        <c:axId val="206672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da-DK" sz="1200"/>
                  <a:t>Time (min)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6674176"/>
        <c:crosses val="autoZero"/>
        <c:crossBetween val="midCat"/>
      </c:valAx>
      <c:valAx>
        <c:axId val="2066741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da-DK" sz="1100"/>
                  <a:t>Lidocaiine</a:t>
                </a:r>
                <a:r>
                  <a:rPr lang="da-DK" sz="1100" baseline="0"/>
                  <a:t> plasma conc (mcg/mL)</a:t>
                </a:r>
                <a:endParaRPr lang="da-DK" sz="1100"/>
              </a:p>
            </c:rich>
          </c:tx>
          <c:layout>
            <c:manualLayout>
              <c:xMode val="edge"/>
              <c:yMode val="edge"/>
              <c:x val="9.5886111979994082E-2"/>
              <c:y val="0.15877883328466794"/>
            </c:manualLayout>
          </c:layout>
          <c:overlay val="0"/>
        </c:title>
        <c:numFmt formatCode="0.00000" sourceLinked="1"/>
        <c:majorTickMark val="out"/>
        <c:minorTickMark val="none"/>
        <c:tickLblPos val="nextTo"/>
        <c:crossAx val="2066722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9023602058628877"/>
          <c:y val="0.30843896416957789"/>
          <c:w val="0.20178052276293004"/>
          <c:h val="0.13836756125915517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51853386747707"/>
          <c:y val="0.11686229628273211"/>
          <c:w val="0.72413364977056849"/>
          <c:h val="0.69986122332140244"/>
        </c:manualLayout>
      </c:layout>
      <c:scatterChart>
        <c:scatterStyle val="smoothMarker"/>
        <c:varyColors val="0"/>
        <c:ser>
          <c:idx val="0"/>
          <c:order val="0"/>
          <c:tx>
            <c:v>IV lidocaine</c:v>
          </c:tx>
          <c:xVal>
            <c:numRef>
              <c:f>Sheet2!$B$2:$J$2</c:f>
              <c:numCache>
                <c:formatCode>General</c:formatCode>
                <c:ptCount val="9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210</c:v>
                </c:pt>
                <c:pt idx="8">
                  <c:v>270</c:v>
                </c:pt>
              </c:numCache>
            </c:numRef>
          </c:xVal>
          <c:yVal>
            <c:numRef>
              <c:f>Sheet2!$B$6:$J$6</c:f>
              <c:numCache>
                <c:formatCode>General</c:formatCode>
                <c:ptCount val="9"/>
                <c:pt idx="0">
                  <c:v>2.05E-4</c:v>
                </c:pt>
                <c:pt idx="1">
                  <c:v>1.675975</c:v>
                </c:pt>
                <c:pt idx="2">
                  <c:v>2.088495</c:v>
                </c:pt>
                <c:pt idx="3">
                  <c:v>2.2409049999999997</c:v>
                </c:pt>
                <c:pt idx="4">
                  <c:v>1.901575</c:v>
                </c:pt>
                <c:pt idx="5">
                  <c:v>1.5367250000000001</c:v>
                </c:pt>
                <c:pt idx="6">
                  <c:v>1.69109</c:v>
                </c:pt>
                <c:pt idx="7">
                  <c:v>1.0020199999999999</c:v>
                </c:pt>
                <c:pt idx="8">
                  <c:v>0.84682999999999997</c:v>
                </c:pt>
              </c:numCache>
            </c:numRef>
          </c:yVal>
          <c:smooth val="1"/>
        </c:ser>
        <c:ser>
          <c:idx val="1"/>
          <c:order val="1"/>
          <c:tx>
            <c:v>Peripheral nerve block</c:v>
          </c:tx>
          <c:xVal>
            <c:numRef>
              <c:f>Sheet2!$M$2:$S$2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</c:numCache>
            </c:numRef>
          </c:xVal>
          <c:yVal>
            <c:numRef>
              <c:f>Sheet2!$M$6:$S$6</c:f>
              <c:numCache>
                <c:formatCode>General</c:formatCode>
                <c:ptCount val="7"/>
                <c:pt idx="0">
                  <c:v>7.0000000000000007E-5</c:v>
                </c:pt>
                <c:pt idx="1">
                  <c:v>0.13352</c:v>
                </c:pt>
                <c:pt idx="2">
                  <c:v>0.245195</c:v>
                </c:pt>
                <c:pt idx="3">
                  <c:v>0.31360500000000002</c:v>
                </c:pt>
                <c:pt idx="4">
                  <c:v>0.50775999999999999</c:v>
                </c:pt>
                <c:pt idx="5">
                  <c:v>0.59156999999999993</c:v>
                </c:pt>
                <c:pt idx="6">
                  <c:v>0.59264000000000006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615680"/>
        <c:axId val="206617216"/>
      </c:scatterChart>
      <c:valAx>
        <c:axId val="20661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6617216"/>
        <c:crosses val="autoZero"/>
        <c:crossBetween val="midCat"/>
      </c:valAx>
      <c:valAx>
        <c:axId val="206617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6615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2178661877791588"/>
          <c:y val="0.20799548312274918"/>
          <c:w val="0.36742851222544548"/>
          <c:h val="0.18241775010681804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793963254593182E-2"/>
          <c:y val="5.6030183727034118E-2"/>
          <c:w val="0.82074693788276476"/>
          <c:h val="0.8326195683872849"/>
        </c:manualLayout>
      </c:layout>
      <c:scatterChart>
        <c:scatterStyle val="lineMarker"/>
        <c:varyColors val="0"/>
        <c:ser>
          <c:idx val="0"/>
          <c:order val="0"/>
          <c:tx>
            <c:v>pain</c:v>
          </c:tx>
          <c:xVal>
            <c:numRef>
              <c:f>'sensory kinetics after block'!$B$23:$I$23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block'!$B$51:$I$51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3.7</c:v>
                </c:pt>
                <c:pt idx="3">
                  <c:v>2</c:v>
                </c:pt>
                <c:pt idx="4">
                  <c:v>0.5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cold</c:v>
          </c:tx>
          <c:xVal>
            <c:numRef>
              <c:f>'sensory kinetics after block'!$L$23:$S$23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block'!$L$28:$S$28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warm</c:v>
          </c:tx>
          <c:marker>
            <c:symbol val="triangle"/>
            <c:size val="10"/>
          </c:marker>
          <c:xVal>
            <c:numRef>
              <c:f>'sensory kinetics after block'!$V$23:$AC$23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block'!$V$28:$AC$28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pinprick</c:v>
          </c:tx>
          <c:xVal>
            <c:numRef>
              <c:f>'sensory kinetics after block'!$AF$23:$AM$23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block'!$AF$28:$AM$28</c:f>
              <c:numCache>
                <c:formatCode>General</c:formatCode>
                <c:ptCount val="8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v>brush</c:v>
          </c:tx>
          <c:xVal>
            <c:numRef>
              <c:f>'sensory kinetics after block'!$AP$23:$AW$23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block'!$AP$28:$AW$28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71008"/>
        <c:axId val="208585088"/>
      </c:scatterChart>
      <c:valAx>
        <c:axId val="20857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585088"/>
        <c:crosses val="autoZero"/>
        <c:crossBetween val="midCat"/>
      </c:valAx>
      <c:valAx>
        <c:axId val="208585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5710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384645669291341"/>
          <c:y val="0.20737350539515895"/>
          <c:w val="0.17393132108486439"/>
          <c:h val="0.41858595800524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08079217370559"/>
          <c:y val="9.4190404967995342E-2"/>
          <c:w val="0.73468823669768557"/>
          <c:h val="0.74324163060081472"/>
        </c:manualLayout>
      </c:layout>
      <c:scatterChart>
        <c:scatterStyle val="lineMarker"/>
        <c:varyColors val="0"/>
        <c:ser>
          <c:idx val="0"/>
          <c:order val="0"/>
          <c:tx>
            <c:v>Pain</c:v>
          </c:tx>
          <c:xVal>
            <c:numRef>
              <c:f>'Sensory kinetics after IV lido'!$B$4:$G$4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lido'!$B$46:$G$46</c:f>
              <c:numCache>
                <c:formatCode>General</c:formatCode>
                <c:ptCount val="6"/>
                <c:pt idx="0">
                  <c:v>5</c:v>
                </c:pt>
                <c:pt idx="1">
                  <c:v>5.75</c:v>
                </c:pt>
                <c:pt idx="2">
                  <c:v>5</c:v>
                </c:pt>
                <c:pt idx="3">
                  <c:v>3.5</c:v>
                </c:pt>
                <c:pt idx="4">
                  <c:v>1.75</c:v>
                </c:pt>
                <c:pt idx="5">
                  <c:v>2.25</c:v>
                </c:pt>
              </c:numCache>
            </c:numRef>
          </c:yVal>
          <c:smooth val="0"/>
        </c:ser>
        <c:ser>
          <c:idx val="1"/>
          <c:order val="1"/>
          <c:tx>
            <c:v>Cold</c:v>
          </c:tx>
          <c:xVal>
            <c:numRef>
              <c:f>'Sensory kinetics after IV lido'!$R$4:$W$4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lido'!$R$31:$W$31</c:f>
              <c:numCache>
                <c:formatCode>General</c:formatCode>
                <c:ptCount val="6"/>
                <c:pt idx="0">
                  <c:v>2.5</c:v>
                </c:pt>
                <c:pt idx="1">
                  <c:v>2.7</c:v>
                </c:pt>
                <c:pt idx="2">
                  <c:v>4.5</c:v>
                </c:pt>
                <c:pt idx="3">
                  <c:v>3.5</c:v>
                </c:pt>
                <c:pt idx="4">
                  <c:v>2</c:v>
                </c:pt>
                <c:pt idx="5">
                  <c:v>5</c:v>
                </c:pt>
              </c:numCache>
            </c:numRef>
          </c:yVal>
          <c:smooth val="0"/>
        </c:ser>
        <c:ser>
          <c:idx val="2"/>
          <c:order val="2"/>
          <c:tx>
            <c:v>Warm</c:v>
          </c:tx>
          <c:xVal>
            <c:numRef>
              <c:f>'Sensory kinetics after IV lido'!$R$4:$W$4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lido'!$AF$31:$AK$31</c:f>
              <c:numCache>
                <c:formatCode>General</c:formatCode>
                <c:ptCount val="6"/>
                <c:pt idx="0">
                  <c:v>4.5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Pinprick</c:v>
          </c:tx>
          <c:xVal>
            <c:numRef>
              <c:f>'Sensory kinetics after IV lido'!$AF$4:$AK$4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lido'!$AT$31:$AY$31</c:f>
              <c:numCache>
                <c:formatCode>General</c:formatCode>
                <c:ptCount val="6"/>
                <c:pt idx="0">
                  <c:v>4.5</c:v>
                </c:pt>
                <c:pt idx="1">
                  <c:v>2.5</c:v>
                </c:pt>
                <c:pt idx="2">
                  <c:v>2</c:v>
                </c:pt>
                <c:pt idx="3">
                  <c:v>2.5</c:v>
                </c:pt>
                <c:pt idx="4">
                  <c:v>0</c:v>
                </c:pt>
                <c:pt idx="5">
                  <c:v>6</c:v>
                </c:pt>
              </c:numCache>
            </c:numRef>
          </c:yVal>
          <c:smooth val="0"/>
        </c:ser>
        <c:ser>
          <c:idx val="4"/>
          <c:order val="4"/>
          <c:tx>
            <c:v>Brush</c:v>
          </c:tx>
          <c:xVal>
            <c:numRef>
              <c:f>'Sensory kinetics after IV lido'!$AT$4:$AY$4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lido'!$BH$31:$BM$31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  <c:pt idx="4">
                  <c:v>5</c:v>
                </c:pt>
                <c:pt idx="5">
                  <c:v>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00448"/>
        <c:axId val="208876672"/>
      </c:scatterChart>
      <c:valAx>
        <c:axId val="20860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876672"/>
        <c:crosses val="autoZero"/>
        <c:crossBetween val="midCat"/>
      </c:valAx>
      <c:valAx>
        <c:axId val="208876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6004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91306674900932"/>
          <c:y val="1.9324117598923465E-2"/>
          <c:w val="0.19602079151870719"/>
          <c:h val="0.32625910359688681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66285461763111"/>
          <c:y val="0.10877599458710681"/>
          <c:w val="0.72768702554297804"/>
          <c:h val="0.73179445093071449"/>
        </c:manualLayout>
      </c:layout>
      <c:scatterChart>
        <c:scatterStyle val="smoothMarker"/>
        <c:varyColors val="0"/>
        <c:ser>
          <c:idx val="0"/>
          <c:order val="0"/>
          <c:tx>
            <c:v>IV Lidocaine</c:v>
          </c:tx>
          <c:xVal>
            <c:numRef>
              <c:f>Sheet2!$B$2:$J$2</c:f>
              <c:numCache>
                <c:formatCode>General</c:formatCode>
                <c:ptCount val="9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210</c:v>
                </c:pt>
                <c:pt idx="8">
                  <c:v>270</c:v>
                </c:pt>
              </c:numCache>
            </c:numRef>
          </c:xVal>
          <c:yVal>
            <c:numRef>
              <c:f>Sheet2!$B$10:$J$10</c:f>
              <c:numCache>
                <c:formatCode>General</c:formatCode>
                <c:ptCount val="9"/>
                <c:pt idx="0">
                  <c:v>0</c:v>
                </c:pt>
                <c:pt idx="1">
                  <c:v>2.2843549999999997</c:v>
                </c:pt>
                <c:pt idx="2">
                  <c:v>3.7532399999999999</c:v>
                </c:pt>
                <c:pt idx="3">
                  <c:v>3.1636299999999999</c:v>
                </c:pt>
                <c:pt idx="4">
                  <c:v>2.3045149999999999</c:v>
                </c:pt>
                <c:pt idx="5">
                  <c:v>1.736945</c:v>
                </c:pt>
                <c:pt idx="6">
                  <c:v>1.3713950000000001</c:v>
                </c:pt>
                <c:pt idx="7">
                  <c:v>0.74075000000000002</c:v>
                </c:pt>
                <c:pt idx="8">
                  <c:v>0.51734499999999994</c:v>
                </c:pt>
              </c:numCache>
            </c:numRef>
          </c:yVal>
          <c:smooth val="1"/>
        </c:ser>
        <c:ser>
          <c:idx val="1"/>
          <c:order val="1"/>
          <c:tx>
            <c:v>Peripheral nerve block</c:v>
          </c:tx>
          <c:xVal>
            <c:numRef>
              <c:f>Sheet2!$M$2:$S$2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</c:numCache>
            </c:numRef>
          </c:xVal>
          <c:yVal>
            <c:numRef>
              <c:f>Sheet2!$M$10:$S$10</c:f>
              <c:numCache>
                <c:formatCode>General</c:formatCode>
                <c:ptCount val="7"/>
                <c:pt idx="0">
                  <c:v>0</c:v>
                </c:pt>
                <c:pt idx="1">
                  <c:v>0.27001999999999998</c:v>
                </c:pt>
                <c:pt idx="2">
                  <c:v>0.51860499999999998</c:v>
                </c:pt>
                <c:pt idx="3">
                  <c:v>0.80330499999999994</c:v>
                </c:pt>
                <c:pt idx="4">
                  <c:v>0.89714500000000008</c:v>
                </c:pt>
                <c:pt idx="5">
                  <c:v>0.99781000000000009</c:v>
                </c:pt>
                <c:pt idx="6">
                  <c:v>0.8883700000000001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30304"/>
        <c:axId val="208931840"/>
      </c:scatterChart>
      <c:valAx>
        <c:axId val="20893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931840"/>
        <c:crosses val="autoZero"/>
        <c:crossBetween val="midCat"/>
      </c:valAx>
      <c:valAx>
        <c:axId val="208931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9303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033586079517838"/>
          <c:y val="0.19293338332708412"/>
          <c:w val="0.51474798289102752"/>
          <c:h val="0.22175040619922509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21529403419168"/>
          <c:y val="7.0886018186005872E-2"/>
          <c:w val="0.64676001986238207"/>
          <c:h val="0.76053190875978915"/>
        </c:manualLayout>
      </c:layout>
      <c:scatterChart>
        <c:scatterStyle val="lineMarker"/>
        <c:varyColors val="0"/>
        <c:ser>
          <c:idx val="0"/>
          <c:order val="0"/>
          <c:tx>
            <c:v>Pain</c:v>
          </c:tx>
          <c:xVal>
            <c:numRef>
              <c:f>'Sensory kinetics after IV lido'!$B$4:$G$4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lido'!$B$50:$G$50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Cold</c:v>
          </c:tx>
          <c:xVal>
            <c:numRef>
              <c:f>'Sensory kinetics after IV lido'!$R$4:$W$4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lido'!$R$35:$W$35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Warm</c:v>
          </c:tx>
          <c:xVal>
            <c:numRef>
              <c:f>'Sensory kinetics after IV lido'!$R$4:$W$4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lido'!$AF$35:$AK$35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Pinprick</c:v>
          </c:tx>
          <c:xVal>
            <c:numRef>
              <c:f>'Sensory kinetics after IV lido'!$AF$4:$AK$4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lido'!$AT$35:$AY$35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v>Brush</c:v>
          </c:tx>
          <c:xVal>
            <c:numRef>
              <c:f>'Sensory kinetics after IV lido'!$BH$4:$BM$4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</c:numCache>
            </c:numRef>
          </c:xVal>
          <c:yVal>
            <c:numRef>
              <c:f>'Sensory kinetics after IV lido'!$BH$35:$BM$35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80992"/>
        <c:axId val="208995072"/>
      </c:scatterChart>
      <c:valAx>
        <c:axId val="208980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995072"/>
        <c:crosses val="autoZero"/>
        <c:crossBetween val="midCat"/>
      </c:valAx>
      <c:valAx>
        <c:axId val="208995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89809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246180038306018"/>
          <c:y val="0.16242870220515573"/>
          <c:w val="0.23578704835808567"/>
          <c:h val="0.35404621826845373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05074365704282E-2"/>
          <c:y val="2.8348636351251948E-2"/>
          <c:w val="0.82074693788276476"/>
          <c:h val="0.86030133776530526"/>
        </c:manualLayout>
      </c:layout>
      <c:scatterChart>
        <c:scatterStyle val="lineMarker"/>
        <c:varyColors val="0"/>
        <c:ser>
          <c:idx val="0"/>
          <c:order val="0"/>
          <c:tx>
            <c:v>pain</c:v>
          </c:tx>
          <c:xVal>
            <c:numRef>
              <c:f>'sensory kinetics after block'!$B$23:$I$23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block'!$B$55:$I$55</c:f>
              <c:numCache>
                <c:formatCode>General</c:formatCode>
                <c:ptCount val="8"/>
                <c:pt idx="0">
                  <c:v>5</c:v>
                </c:pt>
                <c:pt idx="1">
                  <c:v>0.1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cold</c:v>
          </c:tx>
          <c:xVal>
            <c:numRef>
              <c:f>'sensory kinetics after block'!$L$23:$S$23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block'!$L$32:$S$32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warm</c:v>
          </c:tx>
          <c:marker>
            <c:symbol val="triangle"/>
            <c:size val="10"/>
          </c:marker>
          <c:xVal>
            <c:numRef>
              <c:f>'sensory kinetics after block'!$V$23:$AC$23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block'!$V$32:$AC$32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pinprick</c:v>
          </c:tx>
          <c:xVal>
            <c:numRef>
              <c:f>'sensory kinetics after block'!$AF$23:$AM$23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45</c:v>
                </c:pt>
              </c:numCache>
            </c:numRef>
          </c:xVal>
          <c:yVal>
            <c:numRef>
              <c:f>'sensory kinetics after block'!$AF$31:$AM$31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010048"/>
        <c:axId val="209024128"/>
      </c:scatterChart>
      <c:valAx>
        <c:axId val="20901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024128"/>
        <c:crosses val="autoZero"/>
        <c:crossBetween val="midCat"/>
      </c:valAx>
      <c:valAx>
        <c:axId val="20902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90100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384645669291341"/>
          <c:y val="0.20737350539515895"/>
          <c:w val="0.19553635656654028"/>
          <c:h val="0.41858595800524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0.37906</cdr:x>
      <cdr:y>0.90221</cdr:y>
    </cdr:from>
    <cdr:to>
      <cdr:x>0.79365</cdr:x>
      <cdr:y>0.97309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8175" y="3441700"/>
          <a:ext cx="2087012" cy="270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/>
            <a:t>Time</a:t>
          </a:r>
          <a:r>
            <a:rPr lang="en-US" sz="1100" b="1" baseline="0"/>
            <a:t> (min)</a:t>
          </a:r>
          <a:endParaRPr lang="en-US" sz="1100" b="1"/>
        </a:p>
      </cdr:txBody>
    </cdr:sp>
  </cdr:relSizeAnchor>
  <cdr:relSizeAnchor xmlns:cdr="http://schemas.openxmlformats.org/drawingml/2006/chartDrawing">
    <cdr:from>
      <cdr:x>0</cdr:x>
      <cdr:y>0.14634</cdr:y>
    </cdr:from>
    <cdr:to>
      <cdr:x>0.07688</cdr:x>
      <cdr:y>0.81234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5923101" y="1351102"/>
          <a:ext cx="2080717" cy="2929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baseline="0" dirty="0"/>
            <a:t>Lidocaine </a:t>
          </a:r>
          <a:r>
            <a:rPr lang="en-US" sz="1100" b="1" baseline="0" dirty="0" err="1"/>
            <a:t>conc</a:t>
          </a:r>
          <a:r>
            <a:rPr lang="en-US" sz="1100" b="1" baseline="0" dirty="0"/>
            <a:t> (mcg/mL)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0.36392</cdr:x>
      <cdr:y>0.11319</cdr:y>
    </cdr:from>
    <cdr:to>
      <cdr:x>0.77851</cdr:x>
      <cdr:y>0.18408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831975" y="431800"/>
          <a:ext cx="2087011" cy="270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DSP - PT 04 KBP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0.33194</cdr:x>
      <cdr:y>0.0706</cdr:y>
    </cdr:from>
    <cdr:to>
      <cdr:x>0.68611</cdr:x>
      <cdr:y>0.19213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7650" y="193675"/>
          <a:ext cx="1619250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a-DK" sz="1100" dirty="0" smtClean="0"/>
            <a:t>KBP04 Block</a:t>
          </a:r>
          <a:endParaRPr lang="da-DK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0.39697</cdr:x>
      <cdr:y>0.89941</cdr:y>
    </cdr:from>
    <cdr:to>
      <cdr:x>0.71763</cdr:x>
      <cdr:y>0.98873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79625" y="3165475"/>
          <a:ext cx="1679868" cy="314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a-DK" sz="1100" b="1"/>
            <a:t>Time (min)</a:t>
          </a:r>
        </a:p>
      </cdr:txBody>
    </cdr:sp>
  </cdr:relSizeAnchor>
  <cdr:relSizeAnchor xmlns:cdr="http://schemas.openxmlformats.org/drawingml/2006/chartDrawing">
    <cdr:from>
      <cdr:x>0.32606</cdr:x>
      <cdr:y>0.02797</cdr:y>
    </cdr:from>
    <cdr:to>
      <cdr:x>0.64736</cdr:x>
      <cdr:y>0.12269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708150" y="98425"/>
          <a:ext cx="1683183" cy="333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a-DK" sz="1100" dirty="0"/>
            <a:t>KBP 04 IV </a:t>
          </a:r>
          <a:r>
            <a:rPr lang="da-DK" sz="1100" dirty="0" err="1"/>
            <a:t>Lidocaine</a:t>
          </a:r>
          <a:endParaRPr lang="da-DK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0.03456</cdr:x>
      <cdr:y>0.13045</cdr:y>
    </cdr:from>
    <cdr:to>
      <cdr:x>0.11115</cdr:x>
      <cdr:y>0.8083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902178" y="1565753"/>
          <a:ext cx="2540615" cy="3870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baseline="0"/>
            <a:t>Lidocaine conc (mcg/mL)</a:t>
          </a:r>
          <a:endParaRPr lang="en-US" sz="1100" b="1"/>
        </a:p>
      </cdr:txBody>
    </cdr:sp>
  </cdr:relSizeAnchor>
  <cdr:relSizeAnchor xmlns:cdr="http://schemas.openxmlformats.org/drawingml/2006/chartDrawing">
    <cdr:from>
      <cdr:x>0.37575</cdr:x>
      <cdr:y>0.9208</cdr:y>
    </cdr:from>
    <cdr:to>
      <cdr:x>0.78877</cdr:x>
      <cdr:y>0.99295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898650" y="3451225"/>
          <a:ext cx="2087012" cy="270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/>
            <a:t>Time</a:t>
          </a:r>
          <a:r>
            <a:rPr lang="en-US" sz="1100" b="1" baseline="0"/>
            <a:t> (min)</a:t>
          </a:r>
          <a:endParaRPr lang="en-US" sz="1100" b="1"/>
        </a:p>
      </cdr:txBody>
    </cdr:sp>
  </cdr:relSizeAnchor>
  <cdr:relSizeAnchor xmlns:cdr="http://schemas.openxmlformats.org/drawingml/2006/chartDrawing">
    <cdr:from>
      <cdr:x>0.3437</cdr:x>
      <cdr:y>0.04405</cdr:y>
    </cdr:from>
    <cdr:to>
      <cdr:x>0.75672</cdr:x>
      <cdr:y>0.1162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6725" y="165100"/>
          <a:ext cx="2087011" cy="270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DSP - PT 10 PGJ 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0.34114</cdr:x>
      <cdr:y>0.89085</cdr:y>
    </cdr:from>
    <cdr:to>
      <cdr:x>0.65891</cdr:x>
      <cdr:y>0.98776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3400" y="2889250"/>
          <a:ext cx="1679868" cy="314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a-DK" sz="1100" b="1"/>
            <a:t>Time (min)</a:t>
          </a:r>
        </a:p>
      </cdr:txBody>
    </cdr:sp>
  </cdr:relSizeAnchor>
  <cdr:relSizeAnchor xmlns:cdr="http://schemas.openxmlformats.org/drawingml/2006/chartDrawing">
    <cdr:from>
      <cdr:x>0.29429</cdr:x>
      <cdr:y>0.03622</cdr:y>
    </cdr:from>
    <cdr:to>
      <cdr:x>0.61269</cdr:x>
      <cdr:y>0.13901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555750" y="117475"/>
          <a:ext cx="1683183" cy="333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a-DK" sz="1100"/>
            <a:t>PGJ 10 IV Lidocaine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0.33194</cdr:x>
      <cdr:y>0.0706</cdr:y>
    </cdr:from>
    <cdr:to>
      <cdr:x>0.68611</cdr:x>
      <cdr:y>0.19213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7650" y="193675"/>
          <a:ext cx="1619250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a-DK" sz="1100" dirty="0" smtClean="0"/>
            <a:t>PGJ10 Block</a:t>
          </a:r>
          <a:endParaRPr lang="da-DK" sz="1100" dirty="0"/>
        </a:p>
      </cdr:txBody>
    </cdr:sp>
  </cdr:relSizeAnchor>
  <cdr:relSizeAnchor xmlns:cdr="http://schemas.openxmlformats.org/drawingml/2006/chartDrawing">
    <cdr:from>
      <cdr:x>0.33194</cdr:x>
      <cdr:y>0.0706</cdr:y>
    </cdr:from>
    <cdr:to>
      <cdr:x>0.68611</cdr:x>
      <cdr:y>0.19213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517650" y="193675"/>
          <a:ext cx="1619250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da-DK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194F7-E276-4829-962B-1B23CF600991}" type="datetimeFigureOut">
              <a:rPr lang="da-DK" smtClean="0"/>
              <a:t>03-06-2016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09872-7C59-4B08-9925-DF2D985213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494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CC231E-A5DA-4181-8C5F-F3FE0677ED74}" type="slidenum">
              <a:rPr lang="en-GB" altLang="en-US" smtClean="0"/>
              <a:pPr eaLnBrk="1" hangingPunct="1"/>
              <a:t>1</a:t>
            </a:fld>
            <a:endParaRPr lang="en-GB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35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969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3107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5474ED-60B3-4F8E-9114-00E056169961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GB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452F-354E-49B0-B865-884ED2C160F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1520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452F-354E-49B0-B865-884ED2C160FA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8642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452F-354E-49B0-B865-884ED2C160FA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3767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4047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452F-354E-49B0-B865-884ED2C160F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215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452F-354E-49B0-B865-884ED2C160FA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819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064" y="8684605"/>
            <a:ext cx="2972335" cy="45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AD3939-FF6A-4012-8B9C-720C4E583CD6}" type="slidenum">
              <a:rPr lang="en-GB" altLang="da-DK"/>
              <a:pPr algn="r" eaLnBrk="1" hangingPunct="1">
                <a:spcBef>
                  <a:spcPct val="0"/>
                </a:spcBef>
              </a:pPr>
              <a:t>2</a:t>
            </a:fld>
            <a:endParaRPr lang="en-GB" altLang="da-DK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smtClean="0"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452F-354E-49B0-B865-884ED2C160FA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8229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E8F646-F299-4284-A179-5A29EB9D60A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84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A2BA7-D9DC-44A1-BA94-28F69D714249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3757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B90255-99D7-4E8C-A55E-BC2B3FE56BA3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387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6171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1629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1234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155DA-489D-41D2-8724-620DBE45BEDE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870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155DA-489D-41D2-8724-620DBE45BEDE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979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190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155DA-489D-41D2-8724-620DBE45BEDE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31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155DA-489D-41D2-8724-620DBE45BEDE}" type="slidenum">
              <a:rPr lang="da-DK" smtClean="0"/>
              <a:pPr>
                <a:defRPr/>
              </a:pPr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1885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A92FAD-49F6-4C01-BE74-A28AF5B2F8E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a-DK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3107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CA249-7856-45A7-B230-CA21E7885C2D}" type="slidenum">
              <a:rPr lang="da-DK" smtClean="0"/>
              <a:pPr>
                <a:defRPr/>
              </a:pPr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3628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9EBC2-E7AC-490C-9117-5466C0580C95}" type="slidenum">
              <a:rPr lang="en-GB" smtClean="0"/>
              <a:pPr>
                <a:defRPr/>
              </a:pPr>
              <a:t>35</a:t>
            </a:fld>
            <a:endParaRPr lang="en-GB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C93910-E942-4165-AB0D-E2428583BEEE}" type="slidenum">
              <a:rPr lang="en-GB" smtClean="0"/>
              <a:pPr>
                <a:defRPr/>
              </a:pPr>
              <a:t>36</a:t>
            </a:fld>
            <a:endParaRPr lang="en-GB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9CA69E-57F7-40CF-A971-2541369DA8F9}" type="slidenum">
              <a:rPr lang="en-GB" smtClean="0"/>
              <a:pPr>
                <a:defRPr/>
              </a:pPr>
              <a:t>37</a:t>
            </a:fld>
            <a:endParaRPr lang="en-GB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28391-9D12-4DF6-BA6F-334F138B81A5}" type="slidenum">
              <a:rPr lang="da-DK" smtClean="0"/>
              <a:pPr>
                <a:defRPr/>
              </a:pPr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9613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19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3D744-1512-4DFE-B3E3-364B5BD7229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5171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F15A92-D128-4B28-A750-55EA3A0CE2D3}" type="slidenum">
              <a:rPr lang="en-GB" smtClean="0"/>
              <a:pPr>
                <a:defRPr/>
              </a:pPr>
              <a:t>40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5" y="4343766"/>
            <a:ext cx="5028132" cy="411406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dirty="0" smtClean="0"/>
          </a:p>
        </p:txBody>
      </p:sp>
      <p:sp>
        <p:nvSpPr>
          <p:cNvPr id="35844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7A589-AEC2-44F0-82F6-C80261CFD3CE}" type="slidenum">
              <a:rPr 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a-DK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68535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155DA-489D-41D2-8724-620DBE45BEDE}" type="slidenum">
              <a:rPr lang="da-DK" smtClean="0"/>
              <a:pPr>
                <a:defRPr/>
              </a:pPr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2993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155DA-489D-41D2-8724-620DBE45BEDE}" type="slidenum">
              <a:rPr lang="da-DK" smtClean="0"/>
              <a:pPr>
                <a:defRPr/>
              </a:pPr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6976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4399E-FFC4-417E-A756-4C3440CA54F0}" type="slidenum">
              <a:rPr lang="en-GB" smtClean="0">
                <a:latin typeface="Arial" pitchFamily="34" charset="0"/>
              </a:rPr>
              <a:pPr>
                <a:defRPr/>
              </a:pPr>
              <a:t>45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3D744-1512-4DFE-B3E3-364B5BD7229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552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93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E5F88-9C27-47A0-AEC0-9E40D09D985A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091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190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9872-7C59-4B08-9925-DF2D985213B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35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2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6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6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4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8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3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9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2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8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A12C6-F258-4E40-8975-6575DBE35F11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2863-9FDD-4870-B4AB-840E24BCD2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0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png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hyperlink" Target="http://www.google.dk/url?sa=i&amp;rct=j&amp;q=injection&amp;source=images&amp;cd=&amp;cad=rja&amp;docid=w_dhdQVZ9CpS8M&amp;tbnid=xjLg8F3ZT6o1sM:&amp;ved=0CAUQjRw&amp;url=http://www.edupics.com/coloring-page-injection-i12187.html&amp;ei=G0aaUYSvFontOsj9gcgP&amp;bvm=bv.46751780,d.ZWU&amp;psig=AFQjCNHk428-0qUUKl20_uJUeovTqpq7WQ&amp;ust=1369151240596536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hyperlink" Target="http://www.google.dk/url?sa=i&amp;rct=j&amp;q=injection&amp;source=images&amp;cd=&amp;cad=rja&amp;docid=w_dhdQVZ9CpS8M&amp;tbnid=xjLg8F3ZT6o1sM:&amp;ved=0CAUQjRw&amp;url=http://www.edupics.com/coloring-page-injection-i12187.html&amp;ei=G0aaUYSvFontOsj9gcgP&amp;bvm=bv.46751780,d.ZWU&amp;psig=AFQjCNHk428-0qUUKl20_uJUeovTqpq7WQ&amp;ust=1369151240596536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16622361300082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93.png"/><Relationship Id="rId4" Type="http://schemas.openxmlformats.org/officeDocument/2006/relationships/oleObject" Target="../embeddings/Microsoft_Excel_97-2003_Worksheet1.xls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6.wmf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nervecare.com/wp-content/uploads/2011/04/NCS.jpg" TargetMode="External"/><Relationship Id="rId13" Type="http://schemas.openxmlformats.org/officeDocument/2006/relationships/image" Target="../media/image106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4.jpeg"/><Relationship Id="rId5" Type="http://schemas.openxmlformats.org/officeDocument/2006/relationships/image" Target="../media/image99.jpeg"/><Relationship Id="rId10" Type="http://schemas.openxmlformats.org/officeDocument/2006/relationships/image" Target="../media/image103.png"/><Relationship Id="rId4" Type="http://schemas.openxmlformats.org/officeDocument/2006/relationships/image" Target="../media/image98.gif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novonordiskfonden.dk/en/content/researchfish" TargetMode="External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rise_k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10641" r="36024"/>
          <a:stretch>
            <a:fillRect/>
          </a:stretch>
        </p:blipFill>
        <p:spPr bwMode="auto">
          <a:xfrm>
            <a:off x="3100388" y="0"/>
            <a:ext cx="604361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Frise_k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9" t="-2438" r="11409"/>
          <a:stretch>
            <a:fillRect/>
          </a:stretch>
        </p:blipFill>
        <p:spPr bwMode="auto">
          <a:xfrm>
            <a:off x="0" y="-26988"/>
            <a:ext cx="3100388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692275" y="5645993"/>
            <a:ext cx="39735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400" b="1" dirty="0"/>
              <a:t>Troels Staehelin Jensen, MD, </a:t>
            </a:r>
            <a:r>
              <a:rPr lang="en-US" altLang="en-US" sz="1400" b="1" dirty="0" err="1" smtClean="0"/>
              <a:t>DMSc</a:t>
            </a:r>
            <a:endParaRPr lang="en-US" altLang="en-US" sz="1400" b="1" dirty="0"/>
          </a:p>
          <a:p>
            <a:pPr eaLnBrk="1" hangingPunct="1">
              <a:spcBef>
                <a:spcPct val="20000"/>
              </a:spcBef>
            </a:pPr>
            <a:r>
              <a:rPr lang="en-US" altLang="en-US" sz="1400" b="1" dirty="0"/>
              <a:t>Dept. of Neurology &amp;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400" b="1" dirty="0"/>
              <a:t>Danish Pain Research Center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400" b="1" dirty="0"/>
              <a:t>Aarhus University Hospital, Denmark</a:t>
            </a:r>
          </a:p>
        </p:txBody>
      </p:sp>
      <p:pic>
        <p:nvPicPr>
          <p:cNvPr id="5125" name="Picture 5" descr="AAU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3" y="5617418"/>
            <a:ext cx="1137444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117475" y="6021288"/>
            <a:ext cx="1308100" cy="654050"/>
            <a:chOff x="454" y="227"/>
            <a:chExt cx="384" cy="192"/>
          </a:xfrm>
          <a:solidFill>
            <a:schemeClr val="tx2"/>
          </a:solidFill>
        </p:grpSpPr>
        <p:sp>
          <p:nvSpPr>
            <p:cNvPr id="8" name="Freeform 7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>
                <a:gd name="T0" fmla="*/ 0 w 8160"/>
                <a:gd name="T1" fmla="*/ 0 h 4080"/>
                <a:gd name="T2" fmla="*/ 0 w 8160"/>
                <a:gd name="T3" fmla="*/ 0 h 4080"/>
                <a:gd name="T4" fmla="*/ 0 w 8160"/>
                <a:gd name="T5" fmla="*/ 0 h 4080"/>
                <a:gd name="T6" fmla="*/ 0 w 8160"/>
                <a:gd name="T7" fmla="*/ 0 h 4080"/>
                <a:gd name="T8" fmla="*/ 0 w 8160"/>
                <a:gd name="T9" fmla="*/ 0 h 4080"/>
                <a:gd name="T10" fmla="*/ 0 w 8160"/>
                <a:gd name="T11" fmla="*/ 0 h 4080"/>
                <a:gd name="T12" fmla="*/ 0 w 8160"/>
                <a:gd name="T13" fmla="*/ 0 h 4080"/>
                <a:gd name="T14" fmla="*/ 0 w 8160"/>
                <a:gd name="T15" fmla="*/ 0 h 4080"/>
                <a:gd name="T16" fmla="*/ 0 w 8160"/>
                <a:gd name="T17" fmla="*/ 0 h 4080"/>
                <a:gd name="T18" fmla="*/ 0 w 8160"/>
                <a:gd name="T19" fmla="*/ 0 h 4080"/>
                <a:gd name="T20" fmla="*/ 0 w 8160"/>
                <a:gd name="T21" fmla="*/ 0 h 4080"/>
                <a:gd name="T22" fmla="*/ 0 w 8160"/>
                <a:gd name="T23" fmla="*/ 0 h 4080"/>
                <a:gd name="T24" fmla="*/ 0 w 8160"/>
                <a:gd name="T25" fmla="*/ 0 h 4080"/>
                <a:gd name="T26" fmla="*/ 0 w 8160"/>
                <a:gd name="T27" fmla="*/ 0 h 4080"/>
                <a:gd name="T28" fmla="*/ 0 w 8160"/>
                <a:gd name="T29" fmla="*/ 0 h 4080"/>
                <a:gd name="T30" fmla="*/ 0 w 8160"/>
                <a:gd name="T31" fmla="*/ 0 h 4080"/>
                <a:gd name="T32" fmla="*/ 0 w 8160"/>
                <a:gd name="T33" fmla="*/ 0 h 4080"/>
                <a:gd name="T34" fmla="*/ 0 w 8160"/>
                <a:gd name="T35" fmla="*/ 0 h 4080"/>
                <a:gd name="T36" fmla="*/ 0 w 8160"/>
                <a:gd name="T37" fmla="*/ 0 h 4080"/>
                <a:gd name="T38" fmla="*/ 0 w 8160"/>
                <a:gd name="T39" fmla="*/ 0 h 4080"/>
                <a:gd name="T40" fmla="*/ 0 w 8160"/>
                <a:gd name="T41" fmla="*/ 0 h 4080"/>
                <a:gd name="T42" fmla="*/ 0 w 8160"/>
                <a:gd name="T43" fmla="*/ 0 h 4080"/>
                <a:gd name="T44" fmla="*/ 0 w 8160"/>
                <a:gd name="T45" fmla="*/ 0 h 4080"/>
                <a:gd name="T46" fmla="*/ 0 w 8160"/>
                <a:gd name="T47" fmla="*/ 0 h 4080"/>
                <a:gd name="T48" fmla="*/ 0 w 8160"/>
                <a:gd name="T49" fmla="*/ 0 h 4080"/>
                <a:gd name="T50" fmla="*/ 0 w 8160"/>
                <a:gd name="T51" fmla="*/ 0 h 4080"/>
                <a:gd name="T52" fmla="*/ 0 w 8160"/>
                <a:gd name="T53" fmla="*/ 0 h 4080"/>
                <a:gd name="T54" fmla="*/ 0 w 8160"/>
                <a:gd name="T55" fmla="*/ 0 h 4080"/>
                <a:gd name="T56" fmla="*/ 0 w 8160"/>
                <a:gd name="T57" fmla="*/ 0 h 4080"/>
                <a:gd name="T58" fmla="*/ 0 w 8160"/>
                <a:gd name="T59" fmla="*/ 0 h 4080"/>
                <a:gd name="T60" fmla="*/ 0 w 8160"/>
                <a:gd name="T61" fmla="*/ 0 h 4080"/>
                <a:gd name="T62" fmla="*/ 0 w 8160"/>
                <a:gd name="T63" fmla="*/ 0 h 4080"/>
                <a:gd name="T64" fmla="*/ 0 w 8160"/>
                <a:gd name="T65" fmla="*/ 0 h 4080"/>
                <a:gd name="T66" fmla="*/ 0 w 8160"/>
                <a:gd name="T67" fmla="*/ 0 h 4080"/>
                <a:gd name="T68" fmla="*/ 0 w 8160"/>
                <a:gd name="T69" fmla="*/ 0 h 4080"/>
                <a:gd name="T70" fmla="*/ 0 w 8160"/>
                <a:gd name="T71" fmla="*/ 0 h 4080"/>
                <a:gd name="T72" fmla="*/ 0 w 8160"/>
                <a:gd name="T73" fmla="*/ 0 h 4080"/>
                <a:gd name="T74" fmla="*/ 0 w 8160"/>
                <a:gd name="T75" fmla="*/ 0 h 4080"/>
                <a:gd name="T76" fmla="*/ 0 w 8160"/>
                <a:gd name="T77" fmla="*/ 0 h 4080"/>
                <a:gd name="T78" fmla="*/ 0 w 8160"/>
                <a:gd name="T79" fmla="*/ 0 h 4080"/>
                <a:gd name="T80" fmla="*/ 0 w 8160"/>
                <a:gd name="T81" fmla="*/ 0 h 4080"/>
                <a:gd name="T82" fmla="*/ 0 w 8160"/>
                <a:gd name="T83" fmla="*/ 0 h 4080"/>
                <a:gd name="T84" fmla="*/ 0 w 8160"/>
                <a:gd name="T85" fmla="*/ 0 h 40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60"/>
                <a:gd name="T130" fmla="*/ 0 h 4080"/>
                <a:gd name="T131" fmla="*/ 8160 w 8160"/>
                <a:gd name="T132" fmla="*/ 4080 h 408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>
                <a:gd name="T0" fmla="*/ 0 w 8160"/>
                <a:gd name="T1" fmla="*/ 0 h 8160"/>
                <a:gd name="T2" fmla="*/ 0 w 8160"/>
                <a:gd name="T3" fmla="*/ 0 h 8160"/>
                <a:gd name="T4" fmla="*/ 0 w 8160"/>
                <a:gd name="T5" fmla="*/ 0 h 8160"/>
                <a:gd name="T6" fmla="*/ 0 w 8160"/>
                <a:gd name="T7" fmla="*/ 0 h 8160"/>
                <a:gd name="T8" fmla="*/ 0 w 8160"/>
                <a:gd name="T9" fmla="*/ 0 h 8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0"/>
                <a:gd name="T16" fmla="*/ 0 h 8160"/>
                <a:gd name="T17" fmla="*/ 8160 w 8160"/>
                <a:gd name="T18" fmla="*/ 8160 h 8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0" name="Tekstboks 9"/>
          <p:cNvSpPr txBox="1"/>
          <p:nvPr/>
        </p:nvSpPr>
        <p:spPr>
          <a:xfrm>
            <a:off x="457628" y="4077072"/>
            <a:ext cx="7489825" cy="10156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Disclosure :</a:t>
            </a:r>
          </a:p>
          <a:p>
            <a:pPr>
              <a:defRPr/>
            </a:pPr>
            <a:r>
              <a:rPr lang="da-DK" sz="2000" dirty="0" err="1">
                <a:latin typeface="+mn-lt"/>
              </a:rPr>
              <a:t>Received</a:t>
            </a:r>
            <a:r>
              <a:rPr lang="da-DK" sz="2000" dirty="0">
                <a:latin typeface="+mn-lt"/>
              </a:rPr>
              <a:t> </a:t>
            </a:r>
            <a:r>
              <a:rPr lang="da-DK" sz="2000" dirty="0" err="1">
                <a:latin typeface="+mn-lt"/>
              </a:rPr>
              <a:t>consultancy</a:t>
            </a:r>
            <a:r>
              <a:rPr lang="da-DK" sz="2000" dirty="0">
                <a:latin typeface="+mn-lt"/>
              </a:rPr>
              <a:t> or </a:t>
            </a:r>
            <a:r>
              <a:rPr lang="da-DK" sz="2000" dirty="0" err="1">
                <a:latin typeface="+mn-lt"/>
              </a:rPr>
              <a:t>educational</a:t>
            </a:r>
            <a:r>
              <a:rPr lang="da-DK" sz="2000" dirty="0">
                <a:latin typeface="+mn-lt"/>
              </a:rPr>
              <a:t> grant </a:t>
            </a:r>
            <a:r>
              <a:rPr lang="da-DK" sz="2000" dirty="0" err="1">
                <a:latin typeface="+mn-lt"/>
              </a:rPr>
              <a:t>fees</a:t>
            </a:r>
            <a:r>
              <a:rPr lang="da-DK" sz="2000" dirty="0">
                <a:latin typeface="+mn-lt"/>
              </a:rPr>
              <a:t> from: </a:t>
            </a:r>
            <a:r>
              <a:rPr lang="da-DK" sz="2000" dirty="0" err="1" smtClean="0">
                <a:latin typeface="+mn-lt"/>
              </a:rPr>
              <a:t>Grünenthal</a:t>
            </a:r>
            <a:r>
              <a:rPr lang="da-DK" sz="2000" dirty="0">
                <a:latin typeface="+mn-lt"/>
              </a:rPr>
              <a:t>, </a:t>
            </a:r>
            <a:r>
              <a:rPr lang="da-DK" sz="2000" dirty="0" err="1" smtClean="0">
                <a:latin typeface="+mn-lt"/>
              </a:rPr>
              <a:t>Mundipharma</a:t>
            </a:r>
            <a:r>
              <a:rPr lang="da-DK" sz="2000" dirty="0" smtClean="0">
                <a:latin typeface="+mn-lt"/>
              </a:rPr>
              <a:t>, Orion</a:t>
            </a:r>
            <a:r>
              <a:rPr lang="da-DK" sz="2000" dirty="0">
                <a:latin typeface="+mn-lt"/>
              </a:rPr>
              <a:t>, </a:t>
            </a:r>
            <a:r>
              <a:rPr lang="da-DK" sz="2000" dirty="0" smtClean="0">
                <a:latin typeface="+mn-lt"/>
              </a:rPr>
              <a:t>Pfizer.</a:t>
            </a:r>
            <a:endParaRPr lang="da-DK" sz="2000" dirty="0">
              <a:latin typeface="+mn-lt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444500" y="2659912"/>
            <a:ext cx="54978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err="1">
                <a:solidFill>
                  <a:srgbClr val="C00000"/>
                </a:solidFill>
              </a:rPr>
              <a:t>Sodium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channels</a:t>
            </a:r>
            <a:r>
              <a:rPr lang="da-DK" sz="2000" b="1" dirty="0">
                <a:solidFill>
                  <a:srgbClr val="C00000"/>
                </a:solidFill>
              </a:rPr>
              <a:t> as </a:t>
            </a:r>
            <a:r>
              <a:rPr lang="da-DK" sz="2000" b="1" dirty="0" err="1">
                <a:solidFill>
                  <a:srgbClr val="C00000"/>
                </a:solidFill>
              </a:rPr>
              <a:t>targets</a:t>
            </a:r>
            <a:r>
              <a:rPr lang="da-DK" sz="2000" b="1" dirty="0">
                <a:solidFill>
                  <a:srgbClr val="C00000"/>
                </a:solidFill>
              </a:rPr>
              <a:t> for </a:t>
            </a:r>
            <a:r>
              <a:rPr lang="da-DK" sz="2000" b="1" dirty="0" err="1">
                <a:solidFill>
                  <a:srgbClr val="C00000"/>
                </a:solidFill>
              </a:rPr>
              <a:t>precision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 smtClean="0">
                <a:solidFill>
                  <a:srgbClr val="C00000"/>
                </a:solidFill>
              </a:rPr>
              <a:t>medicine</a:t>
            </a:r>
            <a:endParaRPr lang="da-DK" sz="2000" b="1" dirty="0" smtClean="0">
              <a:solidFill>
                <a:srgbClr val="C00000"/>
              </a:solidFill>
            </a:endParaRPr>
          </a:p>
          <a:p>
            <a:r>
              <a:rPr lang="da-DK" dirty="0" smtClean="0"/>
              <a:t>IMMPACT XIX meeting Washington DC, June 3-4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95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P</a:t>
            </a:r>
            <a:r>
              <a:rPr lang="da-DK" sz="3200" dirty="0" smtClean="0"/>
              <a:t>recision </a:t>
            </a:r>
            <a:r>
              <a:rPr lang="da-DK" sz="3200" dirty="0" err="1" smtClean="0"/>
              <a:t>medicine</a:t>
            </a:r>
            <a:r>
              <a:rPr lang="da-DK" sz="3200" dirty="0" smtClean="0"/>
              <a:t> for </a:t>
            </a:r>
            <a:r>
              <a:rPr lang="da-DK" sz="3200" dirty="0" err="1" smtClean="0"/>
              <a:t>sodium</a:t>
            </a:r>
            <a:r>
              <a:rPr lang="da-DK" sz="3200" dirty="0" smtClean="0"/>
              <a:t> </a:t>
            </a:r>
            <a:r>
              <a:rPr lang="da-DK" sz="3200" dirty="0" err="1" smtClean="0"/>
              <a:t>channels</a:t>
            </a:r>
            <a:endParaRPr lang="da-DK" sz="3200" dirty="0"/>
          </a:p>
        </p:txBody>
      </p:sp>
      <p:sp>
        <p:nvSpPr>
          <p:cNvPr id="5" name="Rektangel 4"/>
          <p:cNvSpPr/>
          <p:nvPr/>
        </p:nvSpPr>
        <p:spPr>
          <a:xfrm>
            <a:off x="228600" y="2551814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Pain</a:t>
            </a:r>
          </a:p>
          <a:p>
            <a:pPr algn="ctr"/>
            <a:r>
              <a:rPr lang="da-DK" dirty="0" smtClean="0"/>
              <a:t>Presentation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7543800" y="2571307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Rational </a:t>
            </a:r>
            <a:r>
              <a:rPr lang="da-DK" dirty="0" err="1" smtClean="0"/>
              <a:t>treatment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5715000" y="2551814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Patho-physiology</a:t>
            </a: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3886200" y="2571307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Irritable  </a:t>
            </a:r>
            <a:r>
              <a:rPr lang="da-DK" dirty="0" err="1" smtClean="0"/>
              <a:t>nociceptor</a:t>
            </a:r>
            <a:endParaRPr lang="da-DK" dirty="0" smtClean="0"/>
          </a:p>
          <a:p>
            <a:pPr algn="ctr"/>
            <a:r>
              <a:rPr lang="da-DK" dirty="0" err="1" smtClean="0"/>
              <a:t>Clinical</a:t>
            </a:r>
            <a:r>
              <a:rPr lang="da-DK" dirty="0" smtClean="0"/>
              <a:t>, QST, IENFD</a:t>
            </a:r>
            <a:endParaRPr lang="da-DK" dirty="0"/>
          </a:p>
        </p:txBody>
      </p:sp>
      <p:sp>
        <p:nvSpPr>
          <p:cNvPr id="9" name="Rektangel 8"/>
          <p:cNvSpPr/>
          <p:nvPr/>
        </p:nvSpPr>
        <p:spPr>
          <a:xfrm>
            <a:off x="2057400" y="2564219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 smtClean="0"/>
              <a:t>Eitiology</a:t>
            </a:r>
            <a:r>
              <a:rPr lang="da-DK" sz="1600" dirty="0" smtClean="0"/>
              <a:t> </a:t>
            </a:r>
          </a:p>
          <a:p>
            <a:pPr algn="ctr"/>
            <a:r>
              <a:rPr lang="da-DK" sz="1600" dirty="0" err="1" smtClean="0"/>
              <a:t>Specific</a:t>
            </a:r>
            <a:r>
              <a:rPr lang="da-DK" sz="1600" dirty="0" smtClean="0"/>
              <a:t>  Na</a:t>
            </a:r>
            <a:r>
              <a:rPr lang="da-DK" sz="1600" baseline="-25000" dirty="0" smtClean="0"/>
              <a:t>v </a:t>
            </a:r>
            <a:r>
              <a:rPr lang="da-DK" sz="1600" dirty="0" smtClean="0"/>
              <a:t>gene variant</a:t>
            </a:r>
          </a:p>
          <a:p>
            <a:pPr algn="ctr"/>
            <a:r>
              <a:rPr lang="da-DK" sz="1600" dirty="0" err="1" smtClean="0"/>
              <a:t>Exogenic</a:t>
            </a:r>
            <a:r>
              <a:rPr lang="da-DK" sz="1600" dirty="0" smtClean="0"/>
              <a:t> ?</a:t>
            </a:r>
            <a:endParaRPr lang="da-DK" sz="1600" dirty="0"/>
          </a:p>
        </p:txBody>
      </p:sp>
      <p:sp>
        <p:nvSpPr>
          <p:cNvPr id="10" name="Højrepil 9"/>
          <p:cNvSpPr/>
          <p:nvPr/>
        </p:nvSpPr>
        <p:spPr>
          <a:xfrm>
            <a:off x="1676400" y="3021419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Højrepil 10"/>
          <p:cNvSpPr/>
          <p:nvPr/>
        </p:nvSpPr>
        <p:spPr>
          <a:xfrm>
            <a:off x="3505200" y="3009014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Højrepil 11"/>
          <p:cNvSpPr/>
          <p:nvPr/>
        </p:nvSpPr>
        <p:spPr>
          <a:xfrm>
            <a:off x="5334000" y="3028507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Højrepil 12"/>
          <p:cNvSpPr/>
          <p:nvPr/>
        </p:nvSpPr>
        <p:spPr>
          <a:xfrm>
            <a:off x="7162800" y="3028507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/>
          <p:cNvSpPr/>
          <p:nvPr/>
        </p:nvSpPr>
        <p:spPr>
          <a:xfrm>
            <a:off x="7543800" y="4191000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 err="1" smtClean="0"/>
              <a:t>Phenytoin</a:t>
            </a:r>
            <a:r>
              <a:rPr lang="da-DK" sz="1200" b="1" dirty="0" smtClean="0"/>
              <a:t>, </a:t>
            </a:r>
            <a:r>
              <a:rPr lang="da-DK" sz="1200" b="1" dirty="0" err="1" smtClean="0"/>
              <a:t>Carbamazepine</a:t>
            </a:r>
            <a:endParaRPr lang="da-DK" sz="1200" b="1" dirty="0" smtClean="0"/>
          </a:p>
          <a:p>
            <a:pPr algn="ctr"/>
            <a:r>
              <a:rPr lang="da-DK" sz="1200" b="1" dirty="0" err="1" smtClean="0"/>
              <a:t>Oxcarbazepine</a:t>
            </a:r>
            <a:endParaRPr lang="da-DK" sz="1200" b="1" dirty="0" smtClean="0"/>
          </a:p>
          <a:p>
            <a:pPr algn="ctr"/>
            <a:r>
              <a:rPr lang="da-DK" sz="1200" b="1" dirty="0" err="1" smtClean="0"/>
              <a:t>Lidocaine</a:t>
            </a:r>
            <a:endParaRPr lang="da-DK" sz="1200" b="1" dirty="0" smtClean="0"/>
          </a:p>
          <a:p>
            <a:pPr algn="ctr"/>
            <a:r>
              <a:rPr lang="da-DK" sz="1200" b="1" dirty="0" err="1" smtClean="0"/>
              <a:t>Specific</a:t>
            </a:r>
            <a:r>
              <a:rPr lang="da-DK" sz="1200" b="1" dirty="0" smtClean="0"/>
              <a:t> </a:t>
            </a:r>
            <a:r>
              <a:rPr lang="da-DK" sz="1200" b="1" dirty="0"/>
              <a:t>Na</a:t>
            </a:r>
            <a:r>
              <a:rPr lang="da-DK" sz="1200" b="1" baseline="-25000" dirty="0"/>
              <a:t>v</a:t>
            </a:r>
            <a:r>
              <a:rPr lang="da-DK" sz="1200" b="1" dirty="0" smtClean="0"/>
              <a:t>  </a:t>
            </a:r>
            <a:r>
              <a:rPr lang="da-DK" sz="1400" b="1" dirty="0" err="1" smtClean="0"/>
              <a:t>blockers</a:t>
            </a:r>
            <a:endParaRPr lang="da-DK" sz="1400" b="1" dirty="0"/>
          </a:p>
        </p:txBody>
      </p:sp>
      <p:sp>
        <p:nvSpPr>
          <p:cNvPr id="15" name="Højrepil 14"/>
          <p:cNvSpPr/>
          <p:nvPr/>
        </p:nvSpPr>
        <p:spPr>
          <a:xfrm rot="5400000">
            <a:off x="8039099" y="3848100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8876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487362"/>
          </a:xfrm>
        </p:spPr>
        <p:txBody>
          <a:bodyPr>
            <a:normAutofit/>
          </a:bodyPr>
          <a:lstStyle/>
          <a:p>
            <a:r>
              <a:rPr lang="da-DK" sz="2000" b="1" dirty="0" err="1">
                <a:solidFill>
                  <a:srgbClr val="C00000"/>
                </a:solidFill>
              </a:rPr>
              <a:t>S</a:t>
            </a:r>
            <a:r>
              <a:rPr lang="da-DK" sz="2000" b="1" dirty="0" err="1" smtClean="0">
                <a:solidFill>
                  <a:srgbClr val="C00000"/>
                </a:solidFill>
              </a:rPr>
              <a:t>odium</a:t>
            </a:r>
            <a:r>
              <a:rPr lang="da-DK" sz="2000" b="1" dirty="0" smtClean="0">
                <a:solidFill>
                  <a:srgbClr val="C00000"/>
                </a:solidFill>
              </a:rPr>
              <a:t> </a:t>
            </a:r>
            <a:r>
              <a:rPr lang="da-DK" sz="2000" b="1" dirty="0" err="1" smtClean="0">
                <a:solidFill>
                  <a:srgbClr val="C00000"/>
                </a:solidFill>
              </a:rPr>
              <a:t>channels</a:t>
            </a:r>
            <a:r>
              <a:rPr lang="da-DK" sz="2000" b="1" dirty="0" smtClean="0">
                <a:solidFill>
                  <a:srgbClr val="C00000"/>
                </a:solidFill>
              </a:rPr>
              <a:t> in </a:t>
            </a:r>
            <a:r>
              <a:rPr lang="da-DK" sz="2000" b="1" dirty="0" err="1" smtClean="0">
                <a:solidFill>
                  <a:srgbClr val="C00000"/>
                </a:solidFill>
              </a:rPr>
              <a:t>neuropathic</a:t>
            </a:r>
            <a:r>
              <a:rPr lang="da-DK" sz="2000" b="1" dirty="0" smtClean="0">
                <a:solidFill>
                  <a:srgbClr val="C00000"/>
                </a:solidFill>
              </a:rPr>
              <a:t> </a:t>
            </a:r>
            <a:r>
              <a:rPr lang="da-DK" sz="2000" b="1" dirty="0" err="1" smtClean="0">
                <a:solidFill>
                  <a:srgbClr val="C00000"/>
                </a:solidFill>
              </a:rPr>
              <a:t>pain</a:t>
            </a:r>
            <a:endParaRPr lang="da-DK" sz="2000" b="1" dirty="0">
              <a:solidFill>
                <a:srgbClr val="C0000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8458200" cy="2895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 err="1">
                <a:solidFill>
                  <a:srgbClr val="C00000"/>
                </a:solidFill>
              </a:rPr>
              <a:t>Why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may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precision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medicine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be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err="1">
                <a:solidFill>
                  <a:srgbClr val="C00000"/>
                </a:solidFill>
              </a:rPr>
              <a:t>difficult</a:t>
            </a:r>
            <a:r>
              <a:rPr lang="da-DK" sz="2000" b="1" dirty="0">
                <a:solidFill>
                  <a:srgbClr val="C00000"/>
                </a:solidFill>
              </a:rPr>
              <a:t> to </a:t>
            </a:r>
            <a:r>
              <a:rPr lang="da-DK" sz="2000" b="1" dirty="0" err="1">
                <a:solidFill>
                  <a:srgbClr val="C00000"/>
                </a:solidFill>
              </a:rPr>
              <a:t>apply</a:t>
            </a:r>
            <a:r>
              <a:rPr lang="da-DK" sz="2000" b="1" dirty="0">
                <a:solidFill>
                  <a:srgbClr val="C00000"/>
                </a:solidFill>
              </a:rPr>
              <a:t> </a:t>
            </a:r>
            <a:r>
              <a:rPr lang="da-DK" sz="2000" b="1" dirty="0" smtClean="0">
                <a:solidFill>
                  <a:srgbClr val="C00000"/>
                </a:solidFill>
              </a:rPr>
              <a:t>?</a:t>
            </a:r>
          </a:p>
          <a:p>
            <a:r>
              <a:rPr lang="da-DK" sz="2000" dirty="0" smtClean="0"/>
              <a:t>No gold standard for  </a:t>
            </a:r>
            <a:r>
              <a:rPr lang="da-DK" sz="2000" dirty="0" smtClean="0"/>
              <a:t>NP </a:t>
            </a:r>
            <a:r>
              <a:rPr lang="da-DK" sz="2000" dirty="0" err="1" smtClean="0"/>
              <a:t>neither</a:t>
            </a:r>
            <a:r>
              <a:rPr lang="da-DK" sz="2000" dirty="0" smtClean="0"/>
              <a:t> </a:t>
            </a:r>
            <a:r>
              <a:rPr lang="da-DK" sz="2000" dirty="0" err="1" smtClean="0"/>
              <a:t>based</a:t>
            </a:r>
            <a:r>
              <a:rPr lang="da-DK" sz="2000" dirty="0" smtClean="0"/>
              <a:t> on  </a:t>
            </a:r>
            <a:r>
              <a:rPr lang="da-DK" sz="2000" dirty="0" err="1" smtClean="0"/>
              <a:t>history</a:t>
            </a:r>
            <a:r>
              <a:rPr lang="da-DK" sz="2000" dirty="0" smtClean="0"/>
              <a:t> </a:t>
            </a:r>
            <a:r>
              <a:rPr lang="da-DK" sz="2000" dirty="0" smtClean="0"/>
              <a:t>or</a:t>
            </a:r>
            <a:r>
              <a:rPr lang="da-DK" sz="2000" dirty="0" smtClean="0"/>
              <a:t> </a:t>
            </a:r>
            <a:r>
              <a:rPr lang="da-DK" sz="2000" dirty="0" err="1" smtClean="0"/>
              <a:t>examination</a:t>
            </a:r>
            <a:endParaRPr lang="da-DK" sz="2000" dirty="0" smtClean="0"/>
          </a:p>
          <a:p>
            <a:r>
              <a:rPr lang="da-DK" sz="2000" dirty="0" smtClean="0"/>
              <a:t>Low </a:t>
            </a:r>
            <a:r>
              <a:rPr lang="da-DK" sz="2000" dirty="0" err="1" smtClean="0"/>
              <a:t>specificity</a:t>
            </a:r>
            <a:r>
              <a:rPr lang="da-DK" sz="2000" dirty="0" smtClean="0"/>
              <a:t> of symptoms and </a:t>
            </a:r>
            <a:r>
              <a:rPr lang="da-DK" sz="2000" dirty="0" err="1" smtClean="0"/>
              <a:t>signs</a:t>
            </a:r>
            <a:endParaRPr lang="da-DK" sz="2000" dirty="0" smtClean="0"/>
          </a:p>
          <a:p>
            <a:r>
              <a:rPr lang="da-DK" sz="2000" dirty="0" smtClean="0"/>
              <a:t>No </a:t>
            </a:r>
            <a:r>
              <a:rPr lang="da-DK" sz="2000" dirty="0" err="1" smtClean="0"/>
              <a:t>specific</a:t>
            </a:r>
            <a:r>
              <a:rPr lang="da-DK" sz="2000" dirty="0" smtClean="0"/>
              <a:t> </a:t>
            </a:r>
            <a:r>
              <a:rPr lang="da-DK" sz="2000" dirty="0" err="1" smtClean="0"/>
              <a:t>sensory</a:t>
            </a:r>
            <a:r>
              <a:rPr lang="da-DK" sz="2000" dirty="0" smtClean="0"/>
              <a:t> profile  for </a:t>
            </a:r>
            <a:r>
              <a:rPr lang="da-DK" sz="2000" dirty="0" err="1" smtClean="0"/>
              <a:t>Sodium</a:t>
            </a:r>
            <a:r>
              <a:rPr lang="da-DK" sz="2000" dirty="0" smtClean="0"/>
              <a:t> </a:t>
            </a:r>
            <a:r>
              <a:rPr lang="da-DK" sz="2000" dirty="0" err="1" smtClean="0"/>
              <a:t>channels</a:t>
            </a:r>
            <a:r>
              <a:rPr lang="da-DK" sz="2000" dirty="0" smtClean="0"/>
              <a:t>  </a:t>
            </a:r>
            <a:r>
              <a:rPr lang="da-DK" sz="2000" dirty="0" smtClean="0"/>
              <a:t>( </a:t>
            </a:r>
            <a:r>
              <a:rPr lang="da-DK" sz="2000" dirty="0" err="1" smtClean="0"/>
              <a:t>e.g</a:t>
            </a:r>
            <a:r>
              <a:rPr lang="da-DK" sz="2000" dirty="0" smtClean="0"/>
              <a:t>. ”irritable </a:t>
            </a:r>
            <a:r>
              <a:rPr lang="da-DK" sz="2000" dirty="0" err="1" smtClean="0"/>
              <a:t>nociceptor</a:t>
            </a:r>
            <a:r>
              <a:rPr lang="da-DK" sz="2000" dirty="0" smtClean="0"/>
              <a:t>”)</a:t>
            </a:r>
            <a:endParaRPr lang="da-DK" sz="2000" dirty="0" smtClean="0"/>
          </a:p>
          <a:p>
            <a:r>
              <a:rPr lang="da-DK" sz="2000" dirty="0" err="1" smtClean="0"/>
              <a:t>Existing</a:t>
            </a:r>
            <a:r>
              <a:rPr lang="da-DK" sz="2000" dirty="0" smtClean="0"/>
              <a:t> </a:t>
            </a:r>
            <a:r>
              <a:rPr lang="da-DK" sz="2000" dirty="0" err="1" smtClean="0"/>
              <a:t>sodium</a:t>
            </a:r>
            <a:r>
              <a:rPr lang="da-DK" sz="2000" dirty="0" smtClean="0"/>
              <a:t> </a:t>
            </a:r>
            <a:r>
              <a:rPr lang="da-DK" sz="2000" dirty="0" err="1" smtClean="0"/>
              <a:t>channel</a:t>
            </a:r>
            <a:r>
              <a:rPr lang="da-DK" sz="2000" dirty="0" smtClean="0"/>
              <a:t> </a:t>
            </a:r>
            <a:r>
              <a:rPr lang="da-DK" sz="2000" dirty="0" err="1" smtClean="0"/>
              <a:t>nociceptors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unspecific</a:t>
            </a:r>
            <a:endParaRPr lang="da-DK" sz="2000" dirty="0" smtClean="0"/>
          </a:p>
          <a:p>
            <a:r>
              <a:rPr lang="da-DK" sz="2000" dirty="0" smtClean="0"/>
              <a:t>The </a:t>
            </a:r>
            <a:r>
              <a:rPr lang="da-DK" sz="2000" dirty="0" err="1" smtClean="0"/>
              <a:t>neuropathic</a:t>
            </a:r>
            <a:r>
              <a:rPr lang="da-DK" sz="2000" dirty="0" smtClean="0"/>
              <a:t> </a:t>
            </a:r>
            <a:r>
              <a:rPr lang="da-DK" sz="2000" dirty="0" err="1" smtClean="0"/>
              <a:t>pain</a:t>
            </a:r>
            <a:r>
              <a:rPr lang="da-DK" sz="2000" dirty="0" smtClean="0"/>
              <a:t> </a:t>
            </a:r>
            <a:r>
              <a:rPr lang="da-DK" sz="2000" dirty="0" err="1" smtClean="0"/>
              <a:t>disorder</a:t>
            </a:r>
            <a:r>
              <a:rPr lang="da-DK" sz="2000" dirty="0" smtClean="0"/>
              <a:t> </a:t>
            </a:r>
            <a:r>
              <a:rPr lang="da-DK" sz="2000" dirty="0" err="1" smtClean="0"/>
              <a:t>caused</a:t>
            </a:r>
            <a:r>
              <a:rPr lang="da-DK" sz="2000" dirty="0" smtClean="0"/>
              <a:t> by a </a:t>
            </a:r>
            <a:r>
              <a:rPr lang="da-DK" sz="2000" dirty="0" err="1" smtClean="0"/>
              <a:t>sodium</a:t>
            </a:r>
            <a:r>
              <a:rPr lang="da-DK" sz="2000" dirty="0" smtClean="0"/>
              <a:t> </a:t>
            </a:r>
            <a:r>
              <a:rPr lang="da-DK" sz="2000" dirty="0" err="1" smtClean="0"/>
              <a:t>channel</a:t>
            </a:r>
            <a:r>
              <a:rPr lang="da-DK" sz="2000" dirty="0" smtClean="0"/>
              <a:t> </a:t>
            </a:r>
            <a:r>
              <a:rPr lang="da-DK" sz="2000" dirty="0" err="1" smtClean="0"/>
              <a:t>abnormality</a:t>
            </a:r>
            <a:r>
              <a:rPr lang="da-DK" sz="2000" dirty="0" smtClean="0"/>
              <a:t>  </a:t>
            </a:r>
            <a:r>
              <a:rPr lang="da-DK" sz="2000" dirty="0" err="1" smtClean="0"/>
              <a:t>may</a:t>
            </a:r>
            <a:r>
              <a:rPr lang="da-DK" sz="2000" dirty="0" smtClean="0"/>
              <a:t> drive </a:t>
            </a:r>
            <a:r>
              <a:rPr lang="da-DK" sz="2000" dirty="0" err="1" smtClean="0"/>
              <a:t>other</a:t>
            </a:r>
            <a:r>
              <a:rPr lang="da-DK" sz="2000" dirty="0"/>
              <a:t> </a:t>
            </a:r>
            <a:r>
              <a:rPr lang="da-DK" sz="2000" dirty="0" err="1" smtClean="0"/>
              <a:t>pain</a:t>
            </a:r>
            <a:r>
              <a:rPr lang="da-DK" sz="2000" dirty="0" smtClean="0"/>
              <a:t> </a:t>
            </a:r>
            <a:r>
              <a:rPr lang="da-DK" sz="2000" dirty="0" err="1" smtClean="0"/>
              <a:t>mechanisms</a:t>
            </a:r>
            <a:r>
              <a:rPr lang="da-DK" sz="2000" dirty="0" smtClean="0"/>
              <a:t>/</a:t>
            </a:r>
            <a:r>
              <a:rPr lang="da-DK" sz="2000" dirty="0" err="1" smtClean="0"/>
              <a:t>comorbidities</a:t>
            </a:r>
            <a:r>
              <a:rPr lang="da-DK" sz="2000" dirty="0" smtClean="0"/>
              <a:t> </a:t>
            </a:r>
            <a:r>
              <a:rPr lang="da-DK" sz="2000" dirty="0" err="1" smtClean="0"/>
              <a:t>that</a:t>
            </a:r>
            <a:r>
              <a:rPr lang="da-DK" sz="2000" dirty="0" smtClean="0"/>
              <a:t> </a:t>
            </a:r>
            <a:r>
              <a:rPr lang="da-DK" sz="2000" dirty="0" err="1" smtClean="0"/>
              <a:t>are</a:t>
            </a:r>
            <a:r>
              <a:rPr lang="da-DK" sz="2000" dirty="0" smtClean="0"/>
              <a:t> </a:t>
            </a:r>
            <a:r>
              <a:rPr lang="da-DK" sz="2000" dirty="0" err="1" smtClean="0"/>
              <a:t>unrelated</a:t>
            </a:r>
            <a:r>
              <a:rPr lang="da-DK" sz="2000" dirty="0"/>
              <a:t> </a:t>
            </a:r>
            <a:r>
              <a:rPr lang="da-DK" sz="2000" dirty="0" smtClean="0"/>
              <a:t>to </a:t>
            </a:r>
            <a:r>
              <a:rPr lang="da-DK" sz="2000" dirty="0" err="1" smtClean="0"/>
              <a:t>sodium</a:t>
            </a:r>
            <a:r>
              <a:rPr lang="da-DK" sz="2000" dirty="0" smtClean="0"/>
              <a:t> </a:t>
            </a:r>
            <a:r>
              <a:rPr lang="da-DK" sz="2000" dirty="0" err="1" smtClean="0"/>
              <a:t>channels</a:t>
            </a:r>
            <a:endParaRPr lang="da-DK" sz="2000" dirty="0" smtClean="0"/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633401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 sz="2800" b="1" dirty="0">
                <a:solidFill>
                  <a:srgbClr val="C00000"/>
                </a:solidFill>
              </a:rPr>
              <a:t/>
            </a:r>
            <a:br>
              <a:rPr lang="da-DK" sz="2800" b="1" dirty="0">
                <a:solidFill>
                  <a:srgbClr val="C00000"/>
                </a:solidFill>
              </a:rPr>
            </a:br>
            <a:r>
              <a:rPr lang="da-DK" sz="2800" b="1" dirty="0" err="1">
                <a:solidFill>
                  <a:srgbClr val="C00000"/>
                </a:solidFill>
              </a:rPr>
              <a:t>C</a:t>
            </a:r>
            <a:r>
              <a:rPr lang="da-DK" sz="2800" b="1" dirty="0" err="1" smtClean="0">
                <a:solidFill>
                  <a:srgbClr val="C00000"/>
                </a:solidFill>
              </a:rPr>
              <a:t>linical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approaches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targeting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sodium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channels</a:t>
            </a:r>
            <a:r>
              <a:rPr lang="da-DK" sz="2800" b="1" dirty="0">
                <a:solidFill>
                  <a:srgbClr val="C00000"/>
                </a:solidFill>
              </a:rPr>
              <a:t/>
            </a:r>
            <a:br>
              <a:rPr lang="da-DK" sz="2800" b="1" dirty="0">
                <a:solidFill>
                  <a:srgbClr val="C00000"/>
                </a:solidFill>
              </a:rPr>
            </a:br>
            <a:endParaRPr lang="da-DK" sz="2800" b="1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2000" dirty="0" err="1" smtClean="0"/>
              <a:t>Identify</a:t>
            </a:r>
            <a:r>
              <a:rPr lang="da-DK" sz="2000" dirty="0" smtClean="0"/>
              <a:t> potential </a:t>
            </a:r>
            <a:r>
              <a:rPr lang="da-DK" sz="2000" dirty="0" err="1" smtClean="0"/>
              <a:t>responders</a:t>
            </a:r>
            <a:r>
              <a:rPr lang="da-DK" sz="2000" dirty="0" smtClean="0"/>
              <a:t>  (”irritable </a:t>
            </a:r>
            <a:r>
              <a:rPr lang="da-DK" sz="2000" dirty="0" err="1" smtClean="0"/>
              <a:t>nociceptor</a:t>
            </a:r>
            <a:r>
              <a:rPr lang="da-DK" sz="2000" dirty="0" smtClean="0"/>
              <a:t>”)</a:t>
            </a:r>
          </a:p>
          <a:p>
            <a:r>
              <a:rPr lang="da-DK" sz="2000" dirty="0" smtClean="0"/>
              <a:t>Change </a:t>
            </a:r>
            <a:r>
              <a:rPr lang="da-DK" sz="2000" dirty="0" err="1" smtClean="0"/>
              <a:t>target</a:t>
            </a:r>
            <a:r>
              <a:rPr lang="da-DK" sz="2000" dirty="0" smtClean="0"/>
              <a:t> by </a:t>
            </a:r>
            <a:r>
              <a:rPr lang="da-DK" sz="2000" dirty="0" err="1" smtClean="0"/>
              <a:t>altering</a:t>
            </a:r>
            <a:r>
              <a:rPr lang="da-DK" sz="2000" dirty="0" smtClean="0"/>
              <a:t> administration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72362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1"/>
          <p:cNvSpPr txBox="1">
            <a:spLocks noChangeArrowheads="1"/>
          </p:cNvSpPr>
          <p:nvPr/>
        </p:nvSpPr>
        <p:spPr bwMode="auto">
          <a:xfrm>
            <a:off x="395536" y="222889"/>
            <a:ext cx="7305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+mn-lt"/>
              </a:rPr>
              <a:t>Neuropathic pain control: Drug action at the spinal level </a:t>
            </a:r>
            <a:endParaRPr lang="en-GB" sz="2400" b="1" dirty="0">
              <a:latin typeface="+mn-lt"/>
            </a:endParaRPr>
          </a:p>
        </p:txBody>
      </p:sp>
      <p:sp>
        <p:nvSpPr>
          <p:cNvPr id="30729" name="Rectangle 31"/>
          <p:cNvSpPr>
            <a:spLocks noChangeArrowheads="1"/>
          </p:cNvSpPr>
          <p:nvPr/>
        </p:nvSpPr>
        <p:spPr bwMode="auto">
          <a:xfrm rot="16200000">
            <a:off x="3020343" y="2164829"/>
            <a:ext cx="3867150" cy="51419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 sz="1400">
              <a:latin typeface="+mn-lt"/>
            </a:endParaRP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1876847" y="4724400"/>
            <a:ext cx="1520625" cy="203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b="1" dirty="0" smtClean="0">
                <a:latin typeface="+mn-lt"/>
              </a:rPr>
              <a:t>Primary afferents</a:t>
            </a:r>
          </a:p>
          <a:p>
            <a:pPr marL="0" lvl="1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smtClean="0">
                <a:latin typeface="+mn-lt"/>
              </a:rPr>
              <a:t>TCA, PGB, GBP, carbamazepine</a:t>
            </a:r>
          </a:p>
          <a:p>
            <a:pPr marL="0" lvl="1" indent="0" algn="ctr" eaLnBrk="1" hangingPunct="1">
              <a:defRPr/>
            </a:pPr>
            <a:r>
              <a:rPr lang="en-US" altLang="da-DK" sz="1400" dirty="0" smtClean="0">
                <a:latin typeface="+mn-lt"/>
              </a:rPr>
              <a:t>Oxcarbazepine </a:t>
            </a:r>
            <a:r>
              <a:rPr lang="en-US" altLang="da-DK" sz="1400" dirty="0" err="1"/>
              <a:t>Phenytoine</a:t>
            </a:r>
            <a:endParaRPr lang="en-US" altLang="da-DK" sz="1400" dirty="0"/>
          </a:p>
          <a:p>
            <a:pPr marL="0" lvl="1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smtClean="0">
                <a:latin typeface="+mn-lt"/>
              </a:rPr>
              <a:t>Lamotrigine</a:t>
            </a:r>
          </a:p>
          <a:p>
            <a:pPr marL="0" lvl="1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Lacosamide</a:t>
            </a:r>
            <a:endParaRPr lang="en-US" altLang="da-DK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lvl="1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Topiramate</a:t>
            </a:r>
            <a:endParaRPr lang="en-US" altLang="da-DK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lvl="1" indent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Levetiracetam</a:t>
            </a:r>
            <a:endParaRPr lang="en-US" altLang="da-DK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5" name="Text Box 18"/>
          <p:cNvSpPr txBox="1">
            <a:spLocks noChangeArrowheads="1"/>
          </p:cNvSpPr>
          <p:nvPr/>
        </p:nvSpPr>
        <p:spPr bwMode="auto">
          <a:xfrm>
            <a:off x="4703258" y="5732710"/>
            <a:ext cx="1307305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b="1" dirty="0" smtClean="0">
                <a:latin typeface="+mn-lt"/>
              </a:rPr>
              <a:t>Segmental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smtClean="0">
                <a:latin typeface="+mn-lt"/>
              </a:rPr>
              <a:t>Opioid</a:t>
            </a:r>
            <a:r>
              <a:rPr lang="en-US" altLang="da-DK" sz="1400" dirty="0">
                <a:latin typeface="+mn-lt"/>
              </a:rPr>
              <a:t>s</a:t>
            </a:r>
            <a:r>
              <a:rPr lang="en-US" altLang="da-DK" sz="1400" dirty="0" smtClean="0">
                <a:latin typeface="+mn-lt"/>
              </a:rPr>
              <a:t> </a:t>
            </a:r>
            <a:endParaRPr lang="en-US" altLang="da-DK" sz="1400" dirty="0">
              <a:latin typeface="+mn-lt"/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4579625" y="1772816"/>
            <a:ext cx="1609725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b="1" dirty="0" smtClean="0">
                <a:latin typeface="+mn-lt"/>
              </a:rPr>
              <a:t>Descending Control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smtClean="0">
                <a:latin typeface="+mn-lt"/>
              </a:rPr>
              <a:t>TCA, SNRI, SSRI, PGP,  opioids</a:t>
            </a:r>
            <a:endParaRPr lang="en-US" altLang="da-DK" sz="1400" dirty="0">
              <a:latin typeface="+mn-lt"/>
            </a:endParaRPr>
          </a:p>
        </p:txBody>
      </p: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7057136" y="4918348"/>
            <a:ext cx="1763336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b="1" dirty="0" smtClean="0">
                <a:latin typeface="+mn-lt"/>
              </a:rPr>
              <a:t>Postsynaptic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a-DK" sz="1400" dirty="0" smtClean="0">
                <a:latin typeface="+mn-lt"/>
              </a:rPr>
              <a:t>TCA, opioids, NMDA antagonists</a:t>
            </a:r>
            <a:endParaRPr lang="en-US" altLang="da-DK" sz="1400" dirty="0">
              <a:latin typeface="+mn-lt"/>
            </a:endParaRPr>
          </a:p>
        </p:txBody>
      </p:sp>
      <p:grpSp>
        <p:nvGrpSpPr>
          <p:cNvPr id="3" name="Gruppe 2"/>
          <p:cNvGrpSpPr/>
          <p:nvPr/>
        </p:nvGrpSpPr>
        <p:grpSpPr>
          <a:xfrm>
            <a:off x="224641" y="1002405"/>
            <a:ext cx="3065347" cy="1922539"/>
            <a:chOff x="224641" y="1002405"/>
            <a:chExt cx="3065347" cy="1922539"/>
          </a:xfrm>
        </p:grpSpPr>
        <p:grpSp>
          <p:nvGrpSpPr>
            <p:cNvPr id="7" name="Gruppe 6"/>
            <p:cNvGrpSpPr/>
            <p:nvPr/>
          </p:nvGrpSpPr>
          <p:grpSpPr>
            <a:xfrm>
              <a:off x="224641" y="1002405"/>
              <a:ext cx="3065347" cy="1922539"/>
              <a:chOff x="224641" y="1002405"/>
              <a:chExt cx="3065347" cy="1922539"/>
            </a:xfrm>
          </p:grpSpPr>
          <p:grpSp>
            <p:nvGrpSpPr>
              <p:cNvPr id="43" name="Group 2"/>
              <p:cNvGrpSpPr>
                <a:grpSpLocks/>
              </p:cNvGrpSpPr>
              <p:nvPr/>
            </p:nvGrpSpPr>
            <p:grpSpPr bwMode="auto">
              <a:xfrm>
                <a:off x="827089" y="1573981"/>
                <a:ext cx="1935162" cy="1350963"/>
                <a:chOff x="1108" y="2630"/>
                <a:chExt cx="2108" cy="1424"/>
              </a:xfrm>
            </p:grpSpPr>
            <p:sp>
              <p:nvSpPr>
                <p:cNvPr id="44" name="Freeform 3"/>
                <p:cNvSpPr>
                  <a:spLocks noChangeAspect="1"/>
                </p:cNvSpPr>
                <p:nvPr/>
              </p:nvSpPr>
              <p:spPr bwMode="auto">
                <a:xfrm>
                  <a:off x="1108" y="2795"/>
                  <a:ext cx="1538" cy="1259"/>
                </a:xfrm>
                <a:custGeom>
                  <a:avLst/>
                  <a:gdLst>
                    <a:gd name="T0" fmla="*/ 0 w 6786"/>
                    <a:gd name="T1" fmla="*/ 0 h 5163"/>
                    <a:gd name="T2" fmla="*/ 0 w 6786"/>
                    <a:gd name="T3" fmla="*/ 0 h 5163"/>
                    <a:gd name="T4" fmla="*/ 0 w 6786"/>
                    <a:gd name="T5" fmla="*/ 0 h 5163"/>
                    <a:gd name="T6" fmla="*/ 0 w 6786"/>
                    <a:gd name="T7" fmla="*/ 0 h 5163"/>
                    <a:gd name="T8" fmla="*/ 0 w 6786"/>
                    <a:gd name="T9" fmla="*/ 0 h 5163"/>
                    <a:gd name="T10" fmla="*/ 0 w 6786"/>
                    <a:gd name="T11" fmla="*/ 0 h 5163"/>
                    <a:gd name="T12" fmla="*/ 0 w 6786"/>
                    <a:gd name="T13" fmla="*/ 0 h 5163"/>
                    <a:gd name="T14" fmla="*/ 0 w 6786"/>
                    <a:gd name="T15" fmla="*/ 0 h 5163"/>
                    <a:gd name="T16" fmla="*/ 0 w 6786"/>
                    <a:gd name="T17" fmla="*/ 0 h 5163"/>
                    <a:gd name="T18" fmla="*/ 0 w 6786"/>
                    <a:gd name="T19" fmla="*/ 0 h 5163"/>
                    <a:gd name="T20" fmla="*/ 0 w 6786"/>
                    <a:gd name="T21" fmla="*/ 0 h 5163"/>
                    <a:gd name="T22" fmla="*/ 0 w 6786"/>
                    <a:gd name="T23" fmla="*/ 0 h 5163"/>
                    <a:gd name="T24" fmla="*/ 0 w 6786"/>
                    <a:gd name="T25" fmla="*/ 0 h 5163"/>
                    <a:gd name="T26" fmla="*/ 0 w 6786"/>
                    <a:gd name="T27" fmla="*/ 0 h 5163"/>
                    <a:gd name="T28" fmla="*/ 0 w 6786"/>
                    <a:gd name="T29" fmla="*/ 0 h 5163"/>
                    <a:gd name="T30" fmla="*/ 0 w 6786"/>
                    <a:gd name="T31" fmla="*/ 0 h 5163"/>
                    <a:gd name="T32" fmla="*/ 0 w 6786"/>
                    <a:gd name="T33" fmla="*/ 0 h 5163"/>
                    <a:gd name="T34" fmla="*/ 0 w 6786"/>
                    <a:gd name="T35" fmla="*/ 0 h 5163"/>
                    <a:gd name="T36" fmla="*/ 0 w 6786"/>
                    <a:gd name="T37" fmla="*/ 0 h 5163"/>
                    <a:gd name="T38" fmla="*/ 0 w 6786"/>
                    <a:gd name="T39" fmla="*/ 0 h 5163"/>
                    <a:gd name="T40" fmla="*/ 0 w 6786"/>
                    <a:gd name="T41" fmla="*/ 0 h 5163"/>
                    <a:gd name="T42" fmla="*/ 0 w 6786"/>
                    <a:gd name="T43" fmla="*/ 0 h 5163"/>
                    <a:gd name="T44" fmla="*/ 0 w 6786"/>
                    <a:gd name="T45" fmla="*/ 0 h 5163"/>
                    <a:gd name="T46" fmla="*/ 0 w 6786"/>
                    <a:gd name="T47" fmla="*/ 0 h 5163"/>
                    <a:gd name="T48" fmla="*/ 0 w 6786"/>
                    <a:gd name="T49" fmla="*/ 0 h 5163"/>
                    <a:gd name="T50" fmla="*/ 0 w 6786"/>
                    <a:gd name="T51" fmla="*/ 0 h 5163"/>
                    <a:gd name="T52" fmla="*/ 0 w 6786"/>
                    <a:gd name="T53" fmla="*/ 0 h 5163"/>
                    <a:gd name="T54" fmla="*/ 0 w 6786"/>
                    <a:gd name="T55" fmla="*/ 0 h 5163"/>
                    <a:gd name="T56" fmla="*/ 0 w 6786"/>
                    <a:gd name="T57" fmla="*/ 0 h 5163"/>
                    <a:gd name="T58" fmla="*/ 0 w 6786"/>
                    <a:gd name="T59" fmla="*/ 0 h 5163"/>
                    <a:gd name="T60" fmla="*/ 0 w 6786"/>
                    <a:gd name="T61" fmla="*/ 0 h 5163"/>
                    <a:gd name="T62" fmla="*/ 0 w 6786"/>
                    <a:gd name="T63" fmla="*/ 0 h 5163"/>
                    <a:gd name="T64" fmla="*/ 0 w 6786"/>
                    <a:gd name="T65" fmla="*/ 0 h 5163"/>
                    <a:gd name="T66" fmla="*/ 0 w 6786"/>
                    <a:gd name="T67" fmla="*/ 0 h 5163"/>
                    <a:gd name="T68" fmla="*/ 0 w 6786"/>
                    <a:gd name="T69" fmla="*/ 0 h 5163"/>
                    <a:gd name="T70" fmla="*/ 0 w 6786"/>
                    <a:gd name="T71" fmla="*/ 0 h 5163"/>
                    <a:gd name="T72" fmla="*/ 0 w 6786"/>
                    <a:gd name="T73" fmla="*/ 0 h 5163"/>
                    <a:gd name="T74" fmla="*/ 0 w 6786"/>
                    <a:gd name="T75" fmla="*/ 0 h 5163"/>
                    <a:gd name="T76" fmla="*/ 0 w 6786"/>
                    <a:gd name="T77" fmla="*/ 0 h 5163"/>
                    <a:gd name="T78" fmla="*/ 0 w 6786"/>
                    <a:gd name="T79" fmla="*/ 0 h 5163"/>
                    <a:gd name="T80" fmla="*/ 0 w 6786"/>
                    <a:gd name="T81" fmla="*/ 0 h 5163"/>
                    <a:gd name="T82" fmla="*/ 0 w 6786"/>
                    <a:gd name="T83" fmla="*/ 0 h 5163"/>
                    <a:gd name="T84" fmla="*/ 0 w 6786"/>
                    <a:gd name="T85" fmla="*/ 0 h 5163"/>
                    <a:gd name="T86" fmla="*/ 0 w 6786"/>
                    <a:gd name="T87" fmla="*/ 0 h 5163"/>
                    <a:gd name="T88" fmla="*/ 0 w 6786"/>
                    <a:gd name="T89" fmla="*/ 0 h 5163"/>
                    <a:gd name="T90" fmla="*/ 0 w 6786"/>
                    <a:gd name="T91" fmla="*/ 0 h 5163"/>
                    <a:gd name="T92" fmla="*/ 0 w 6786"/>
                    <a:gd name="T93" fmla="*/ 0 h 5163"/>
                    <a:gd name="T94" fmla="*/ 0 w 6786"/>
                    <a:gd name="T95" fmla="*/ 0 h 5163"/>
                    <a:gd name="T96" fmla="*/ 0 w 6786"/>
                    <a:gd name="T97" fmla="*/ 0 h 5163"/>
                    <a:gd name="T98" fmla="*/ 0 w 6786"/>
                    <a:gd name="T99" fmla="*/ 0 h 5163"/>
                    <a:gd name="T100" fmla="*/ 0 w 6786"/>
                    <a:gd name="T101" fmla="*/ 0 h 5163"/>
                    <a:gd name="T102" fmla="*/ 0 w 6786"/>
                    <a:gd name="T103" fmla="*/ 0 h 5163"/>
                    <a:gd name="T104" fmla="*/ 0 w 6786"/>
                    <a:gd name="T105" fmla="*/ 0 h 5163"/>
                    <a:gd name="T106" fmla="*/ 0 w 6786"/>
                    <a:gd name="T107" fmla="*/ 0 h 5163"/>
                    <a:gd name="T108" fmla="*/ 0 w 6786"/>
                    <a:gd name="T109" fmla="*/ 0 h 5163"/>
                    <a:gd name="T110" fmla="*/ 0 w 6786"/>
                    <a:gd name="T111" fmla="*/ 0 h 5163"/>
                    <a:gd name="T112" fmla="*/ 0 w 6786"/>
                    <a:gd name="T113" fmla="*/ 0 h 5163"/>
                    <a:gd name="T114" fmla="*/ 0 w 6786"/>
                    <a:gd name="T115" fmla="*/ 0 h 5163"/>
                    <a:gd name="T116" fmla="*/ 0 w 6786"/>
                    <a:gd name="T117" fmla="*/ 0 h 516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786"/>
                    <a:gd name="T178" fmla="*/ 0 h 5163"/>
                    <a:gd name="T179" fmla="*/ 6786 w 6786"/>
                    <a:gd name="T180" fmla="*/ 5163 h 516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786" h="5163">
                      <a:moveTo>
                        <a:pt x="3346" y="3155"/>
                      </a:moveTo>
                      <a:lnTo>
                        <a:pt x="3372" y="3138"/>
                      </a:lnTo>
                      <a:lnTo>
                        <a:pt x="3416" y="3135"/>
                      </a:lnTo>
                      <a:lnTo>
                        <a:pt x="3441" y="3153"/>
                      </a:lnTo>
                      <a:lnTo>
                        <a:pt x="3462" y="3174"/>
                      </a:lnTo>
                      <a:lnTo>
                        <a:pt x="3471" y="3201"/>
                      </a:lnTo>
                      <a:lnTo>
                        <a:pt x="3474" y="3237"/>
                      </a:lnTo>
                      <a:lnTo>
                        <a:pt x="3474" y="3264"/>
                      </a:lnTo>
                      <a:lnTo>
                        <a:pt x="3471" y="3294"/>
                      </a:lnTo>
                      <a:lnTo>
                        <a:pt x="3468" y="3339"/>
                      </a:lnTo>
                      <a:lnTo>
                        <a:pt x="3465" y="3378"/>
                      </a:lnTo>
                      <a:lnTo>
                        <a:pt x="3465" y="3417"/>
                      </a:lnTo>
                      <a:lnTo>
                        <a:pt x="3462" y="3462"/>
                      </a:lnTo>
                      <a:lnTo>
                        <a:pt x="3459" y="3519"/>
                      </a:lnTo>
                      <a:lnTo>
                        <a:pt x="3456" y="3582"/>
                      </a:lnTo>
                      <a:lnTo>
                        <a:pt x="3453" y="3642"/>
                      </a:lnTo>
                      <a:lnTo>
                        <a:pt x="3447" y="3705"/>
                      </a:lnTo>
                      <a:lnTo>
                        <a:pt x="3444" y="3765"/>
                      </a:lnTo>
                      <a:lnTo>
                        <a:pt x="3441" y="3816"/>
                      </a:lnTo>
                      <a:lnTo>
                        <a:pt x="3444" y="3876"/>
                      </a:lnTo>
                      <a:lnTo>
                        <a:pt x="3444" y="3939"/>
                      </a:lnTo>
                      <a:lnTo>
                        <a:pt x="3447" y="4026"/>
                      </a:lnTo>
                      <a:lnTo>
                        <a:pt x="3450" y="4080"/>
                      </a:lnTo>
                      <a:lnTo>
                        <a:pt x="3450" y="4143"/>
                      </a:lnTo>
                      <a:lnTo>
                        <a:pt x="3453" y="4194"/>
                      </a:lnTo>
                      <a:lnTo>
                        <a:pt x="3453" y="4257"/>
                      </a:lnTo>
                      <a:lnTo>
                        <a:pt x="3459" y="4308"/>
                      </a:lnTo>
                      <a:lnTo>
                        <a:pt x="3465" y="4371"/>
                      </a:lnTo>
                      <a:lnTo>
                        <a:pt x="3471" y="4425"/>
                      </a:lnTo>
                      <a:lnTo>
                        <a:pt x="3476" y="4475"/>
                      </a:lnTo>
                      <a:lnTo>
                        <a:pt x="3483" y="4527"/>
                      </a:lnTo>
                      <a:lnTo>
                        <a:pt x="3495" y="4578"/>
                      </a:lnTo>
                      <a:lnTo>
                        <a:pt x="3507" y="4623"/>
                      </a:lnTo>
                      <a:lnTo>
                        <a:pt x="3516" y="4655"/>
                      </a:lnTo>
                      <a:lnTo>
                        <a:pt x="3525" y="4692"/>
                      </a:lnTo>
                      <a:lnTo>
                        <a:pt x="3546" y="4743"/>
                      </a:lnTo>
                      <a:lnTo>
                        <a:pt x="3567" y="4785"/>
                      </a:lnTo>
                      <a:lnTo>
                        <a:pt x="3594" y="4827"/>
                      </a:lnTo>
                      <a:lnTo>
                        <a:pt x="3627" y="4872"/>
                      </a:lnTo>
                      <a:lnTo>
                        <a:pt x="3660" y="4911"/>
                      </a:lnTo>
                      <a:lnTo>
                        <a:pt x="3696" y="4944"/>
                      </a:lnTo>
                      <a:lnTo>
                        <a:pt x="3738" y="4974"/>
                      </a:lnTo>
                      <a:lnTo>
                        <a:pt x="3780" y="5004"/>
                      </a:lnTo>
                      <a:lnTo>
                        <a:pt x="3810" y="5025"/>
                      </a:lnTo>
                      <a:lnTo>
                        <a:pt x="3840" y="5040"/>
                      </a:lnTo>
                      <a:lnTo>
                        <a:pt x="3885" y="5058"/>
                      </a:lnTo>
                      <a:lnTo>
                        <a:pt x="3936" y="5079"/>
                      </a:lnTo>
                      <a:lnTo>
                        <a:pt x="4002" y="5100"/>
                      </a:lnTo>
                      <a:lnTo>
                        <a:pt x="4047" y="5115"/>
                      </a:lnTo>
                      <a:lnTo>
                        <a:pt x="4086" y="5124"/>
                      </a:lnTo>
                      <a:lnTo>
                        <a:pt x="4128" y="5136"/>
                      </a:lnTo>
                      <a:lnTo>
                        <a:pt x="4197" y="5145"/>
                      </a:lnTo>
                      <a:lnTo>
                        <a:pt x="4251" y="5151"/>
                      </a:lnTo>
                      <a:lnTo>
                        <a:pt x="4308" y="5157"/>
                      </a:lnTo>
                      <a:lnTo>
                        <a:pt x="4356" y="5160"/>
                      </a:lnTo>
                      <a:lnTo>
                        <a:pt x="4413" y="5163"/>
                      </a:lnTo>
                      <a:lnTo>
                        <a:pt x="4470" y="5163"/>
                      </a:lnTo>
                      <a:lnTo>
                        <a:pt x="4536" y="5160"/>
                      </a:lnTo>
                      <a:lnTo>
                        <a:pt x="4611" y="5157"/>
                      </a:lnTo>
                      <a:lnTo>
                        <a:pt x="4671" y="5151"/>
                      </a:lnTo>
                      <a:lnTo>
                        <a:pt x="4719" y="5145"/>
                      </a:lnTo>
                      <a:lnTo>
                        <a:pt x="4776" y="5139"/>
                      </a:lnTo>
                      <a:lnTo>
                        <a:pt x="4836" y="5133"/>
                      </a:lnTo>
                      <a:lnTo>
                        <a:pt x="4884" y="5124"/>
                      </a:lnTo>
                      <a:lnTo>
                        <a:pt x="4956" y="5115"/>
                      </a:lnTo>
                      <a:lnTo>
                        <a:pt x="5025" y="5100"/>
                      </a:lnTo>
                      <a:lnTo>
                        <a:pt x="5112" y="5085"/>
                      </a:lnTo>
                      <a:lnTo>
                        <a:pt x="5190" y="5070"/>
                      </a:lnTo>
                      <a:lnTo>
                        <a:pt x="5265" y="5049"/>
                      </a:lnTo>
                      <a:lnTo>
                        <a:pt x="5328" y="5028"/>
                      </a:lnTo>
                      <a:lnTo>
                        <a:pt x="5382" y="5013"/>
                      </a:lnTo>
                      <a:lnTo>
                        <a:pt x="5433" y="4998"/>
                      </a:lnTo>
                      <a:lnTo>
                        <a:pt x="5478" y="4983"/>
                      </a:lnTo>
                      <a:lnTo>
                        <a:pt x="5526" y="4965"/>
                      </a:lnTo>
                      <a:lnTo>
                        <a:pt x="5580" y="4947"/>
                      </a:lnTo>
                      <a:lnTo>
                        <a:pt x="5652" y="4920"/>
                      </a:lnTo>
                      <a:lnTo>
                        <a:pt x="5706" y="4896"/>
                      </a:lnTo>
                      <a:lnTo>
                        <a:pt x="5757" y="4872"/>
                      </a:lnTo>
                      <a:lnTo>
                        <a:pt x="5799" y="4851"/>
                      </a:lnTo>
                      <a:lnTo>
                        <a:pt x="5844" y="4821"/>
                      </a:lnTo>
                      <a:lnTo>
                        <a:pt x="5889" y="4794"/>
                      </a:lnTo>
                      <a:lnTo>
                        <a:pt x="5946" y="4752"/>
                      </a:lnTo>
                      <a:lnTo>
                        <a:pt x="5994" y="4713"/>
                      </a:lnTo>
                      <a:lnTo>
                        <a:pt x="6048" y="4665"/>
                      </a:lnTo>
                      <a:lnTo>
                        <a:pt x="6093" y="4620"/>
                      </a:lnTo>
                      <a:lnTo>
                        <a:pt x="6141" y="4569"/>
                      </a:lnTo>
                      <a:lnTo>
                        <a:pt x="6177" y="4515"/>
                      </a:lnTo>
                      <a:lnTo>
                        <a:pt x="6228" y="4446"/>
                      </a:lnTo>
                      <a:lnTo>
                        <a:pt x="6261" y="4392"/>
                      </a:lnTo>
                      <a:lnTo>
                        <a:pt x="6288" y="4353"/>
                      </a:lnTo>
                      <a:lnTo>
                        <a:pt x="6315" y="4317"/>
                      </a:lnTo>
                      <a:lnTo>
                        <a:pt x="6345" y="4275"/>
                      </a:lnTo>
                      <a:lnTo>
                        <a:pt x="6372" y="4236"/>
                      </a:lnTo>
                      <a:lnTo>
                        <a:pt x="6405" y="4188"/>
                      </a:lnTo>
                      <a:lnTo>
                        <a:pt x="6432" y="4140"/>
                      </a:lnTo>
                      <a:lnTo>
                        <a:pt x="6459" y="4098"/>
                      </a:lnTo>
                      <a:lnTo>
                        <a:pt x="6486" y="4056"/>
                      </a:lnTo>
                      <a:lnTo>
                        <a:pt x="6516" y="3995"/>
                      </a:lnTo>
                      <a:lnTo>
                        <a:pt x="6546" y="3925"/>
                      </a:lnTo>
                      <a:lnTo>
                        <a:pt x="6582" y="3849"/>
                      </a:lnTo>
                      <a:lnTo>
                        <a:pt x="6606" y="3795"/>
                      </a:lnTo>
                      <a:lnTo>
                        <a:pt x="6630" y="3729"/>
                      </a:lnTo>
                      <a:lnTo>
                        <a:pt x="6648" y="3684"/>
                      </a:lnTo>
                      <a:lnTo>
                        <a:pt x="6666" y="3635"/>
                      </a:lnTo>
                      <a:lnTo>
                        <a:pt x="6687" y="3558"/>
                      </a:lnTo>
                      <a:lnTo>
                        <a:pt x="6706" y="3485"/>
                      </a:lnTo>
                      <a:lnTo>
                        <a:pt x="6720" y="3420"/>
                      </a:lnTo>
                      <a:lnTo>
                        <a:pt x="6738" y="3351"/>
                      </a:lnTo>
                      <a:lnTo>
                        <a:pt x="6750" y="3294"/>
                      </a:lnTo>
                      <a:lnTo>
                        <a:pt x="6756" y="3237"/>
                      </a:lnTo>
                      <a:lnTo>
                        <a:pt x="6768" y="3162"/>
                      </a:lnTo>
                      <a:lnTo>
                        <a:pt x="6776" y="3075"/>
                      </a:lnTo>
                      <a:lnTo>
                        <a:pt x="6783" y="2967"/>
                      </a:lnTo>
                      <a:lnTo>
                        <a:pt x="6786" y="2895"/>
                      </a:lnTo>
                      <a:lnTo>
                        <a:pt x="6786" y="2805"/>
                      </a:lnTo>
                      <a:lnTo>
                        <a:pt x="6786" y="2735"/>
                      </a:lnTo>
                      <a:lnTo>
                        <a:pt x="6780" y="2673"/>
                      </a:lnTo>
                      <a:lnTo>
                        <a:pt x="6774" y="2622"/>
                      </a:lnTo>
                      <a:lnTo>
                        <a:pt x="6766" y="2555"/>
                      </a:lnTo>
                      <a:lnTo>
                        <a:pt x="6753" y="2481"/>
                      </a:lnTo>
                      <a:lnTo>
                        <a:pt x="6746" y="2425"/>
                      </a:lnTo>
                      <a:lnTo>
                        <a:pt x="6732" y="2367"/>
                      </a:lnTo>
                      <a:lnTo>
                        <a:pt x="6720" y="2307"/>
                      </a:lnTo>
                      <a:lnTo>
                        <a:pt x="6706" y="2255"/>
                      </a:lnTo>
                      <a:lnTo>
                        <a:pt x="6690" y="2205"/>
                      </a:lnTo>
                      <a:lnTo>
                        <a:pt x="6672" y="2154"/>
                      </a:lnTo>
                      <a:lnTo>
                        <a:pt x="6654" y="2100"/>
                      </a:lnTo>
                      <a:lnTo>
                        <a:pt x="6639" y="2049"/>
                      </a:lnTo>
                      <a:lnTo>
                        <a:pt x="6615" y="1989"/>
                      </a:lnTo>
                      <a:lnTo>
                        <a:pt x="6579" y="1908"/>
                      </a:lnTo>
                      <a:lnTo>
                        <a:pt x="6546" y="1842"/>
                      </a:lnTo>
                      <a:lnTo>
                        <a:pt x="6507" y="1767"/>
                      </a:lnTo>
                      <a:lnTo>
                        <a:pt x="6476" y="1705"/>
                      </a:lnTo>
                      <a:lnTo>
                        <a:pt x="6426" y="1614"/>
                      </a:lnTo>
                      <a:lnTo>
                        <a:pt x="6387" y="1551"/>
                      </a:lnTo>
                      <a:lnTo>
                        <a:pt x="6354" y="1500"/>
                      </a:lnTo>
                      <a:lnTo>
                        <a:pt x="6309" y="1443"/>
                      </a:lnTo>
                      <a:lnTo>
                        <a:pt x="6273" y="1389"/>
                      </a:lnTo>
                      <a:lnTo>
                        <a:pt x="6234" y="1335"/>
                      </a:lnTo>
                      <a:lnTo>
                        <a:pt x="6177" y="1266"/>
                      </a:lnTo>
                      <a:lnTo>
                        <a:pt x="6135" y="1221"/>
                      </a:lnTo>
                      <a:lnTo>
                        <a:pt x="6081" y="1164"/>
                      </a:lnTo>
                      <a:lnTo>
                        <a:pt x="6021" y="1107"/>
                      </a:lnTo>
                      <a:lnTo>
                        <a:pt x="5979" y="1068"/>
                      </a:lnTo>
                      <a:lnTo>
                        <a:pt x="5901" y="993"/>
                      </a:lnTo>
                      <a:lnTo>
                        <a:pt x="5853" y="945"/>
                      </a:lnTo>
                      <a:lnTo>
                        <a:pt x="5806" y="895"/>
                      </a:lnTo>
                      <a:lnTo>
                        <a:pt x="5751" y="834"/>
                      </a:lnTo>
                      <a:lnTo>
                        <a:pt x="5706" y="795"/>
                      </a:lnTo>
                      <a:lnTo>
                        <a:pt x="5661" y="756"/>
                      </a:lnTo>
                      <a:lnTo>
                        <a:pt x="5616" y="717"/>
                      </a:lnTo>
                      <a:lnTo>
                        <a:pt x="5577" y="678"/>
                      </a:lnTo>
                      <a:lnTo>
                        <a:pt x="5526" y="633"/>
                      </a:lnTo>
                      <a:lnTo>
                        <a:pt x="5475" y="594"/>
                      </a:lnTo>
                      <a:lnTo>
                        <a:pt x="5427" y="558"/>
                      </a:lnTo>
                      <a:lnTo>
                        <a:pt x="5373" y="516"/>
                      </a:lnTo>
                      <a:lnTo>
                        <a:pt x="5319" y="471"/>
                      </a:lnTo>
                      <a:lnTo>
                        <a:pt x="5265" y="435"/>
                      </a:lnTo>
                      <a:lnTo>
                        <a:pt x="5211" y="396"/>
                      </a:lnTo>
                      <a:lnTo>
                        <a:pt x="5148" y="354"/>
                      </a:lnTo>
                      <a:lnTo>
                        <a:pt x="5112" y="327"/>
                      </a:lnTo>
                      <a:lnTo>
                        <a:pt x="5055" y="294"/>
                      </a:lnTo>
                      <a:lnTo>
                        <a:pt x="5013" y="270"/>
                      </a:lnTo>
                      <a:lnTo>
                        <a:pt x="4971" y="243"/>
                      </a:lnTo>
                      <a:lnTo>
                        <a:pt x="4917" y="216"/>
                      </a:lnTo>
                      <a:lnTo>
                        <a:pt x="4857" y="192"/>
                      </a:lnTo>
                      <a:lnTo>
                        <a:pt x="4809" y="174"/>
                      </a:lnTo>
                      <a:lnTo>
                        <a:pt x="4766" y="155"/>
                      </a:lnTo>
                      <a:lnTo>
                        <a:pt x="4722" y="138"/>
                      </a:lnTo>
                      <a:lnTo>
                        <a:pt x="4677" y="120"/>
                      </a:lnTo>
                      <a:lnTo>
                        <a:pt x="4626" y="102"/>
                      </a:lnTo>
                      <a:lnTo>
                        <a:pt x="4556" y="85"/>
                      </a:lnTo>
                      <a:lnTo>
                        <a:pt x="4494" y="66"/>
                      </a:lnTo>
                      <a:lnTo>
                        <a:pt x="4434" y="51"/>
                      </a:lnTo>
                      <a:lnTo>
                        <a:pt x="4377" y="42"/>
                      </a:lnTo>
                      <a:lnTo>
                        <a:pt x="4323" y="30"/>
                      </a:lnTo>
                      <a:lnTo>
                        <a:pt x="4260" y="18"/>
                      </a:lnTo>
                      <a:lnTo>
                        <a:pt x="4197" y="12"/>
                      </a:lnTo>
                      <a:lnTo>
                        <a:pt x="4137" y="6"/>
                      </a:lnTo>
                      <a:lnTo>
                        <a:pt x="4080" y="3"/>
                      </a:lnTo>
                      <a:lnTo>
                        <a:pt x="4017" y="3"/>
                      </a:lnTo>
                      <a:lnTo>
                        <a:pt x="3957" y="9"/>
                      </a:lnTo>
                      <a:lnTo>
                        <a:pt x="3897" y="21"/>
                      </a:lnTo>
                      <a:lnTo>
                        <a:pt x="3852" y="33"/>
                      </a:lnTo>
                      <a:lnTo>
                        <a:pt x="3786" y="55"/>
                      </a:lnTo>
                      <a:lnTo>
                        <a:pt x="3726" y="78"/>
                      </a:lnTo>
                      <a:lnTo>
                        <a:pt x="3666" y="115"/>
                      </a:lnTo>
                      <a:lnTo>
                        <a:pt x="3618" y="156"/>
                      </a:lnTo>
                      <a:lnTo>
                        <a:pt x="3582" y="186"/>
                      </a:lnTo>
                      <a:lnTo>
                        <a:pt x="3546" y="225"/>
                      </a:lnTo>
                      <a:lnTo>
                        <a:pt x="3519" y="261"/>
                      </a:lnTo>
                      <a:lnTo>
                        <a:pt x="3492" y="300"/>
                      </a:lnTo>
                      <a:lnTo>
                        <a:pt x="3462" y="345"/>
                      </a:lnTo>
                      <a:lnTo>
                        <a:pt x="3444" y="378"/>
                      </a:lnTo>
                      <a:lnTo>
                        <a:pt x="3436" y="405"/>
                      </a:lnTo>
                      <a:lnTo>
                        <a:pt x="3436" y="485"/>
                      </a:lnTo>
                      <a:lnTo>
                        <a:pt x="3436" y="645"/>
                      </a:lnTo>
                      <a:lnTo>
                        <a:pt x="3436" y="1035"/>
                      </a:lnTo>
                      <a:lnTo>
                        <a:pt x="3435" y="1239"/>
                      </a:lnTo>
                      <a:lnTo>
                        <a:pt x="3436" y="1385"/>
                      </a:lnTo>
                      <a:lnTo>
                        <a:pt x="3436" y="1625"/>
                      </a:lnTo>
                      <a:lnTo>
                        <a:pt x="3435" y="1743"/>
                      </a:lnTo>
                      <a:lnTo>
                        <a:pt x="3432" y="1836"/>
                      </a:lnTo>
                      <a:lnTo>
                        <a:pt x="3429" y="1896"/>
                      </a:lnTo>
                      <a:lnTo>
                        <a:pt x="3426" y="1947"/>
                      </a:lnTo>
                      <a:lnTo>
                        <a:pt x="3435" y="1962"/>
                      </a:lnTo>
                      <a:lnTo>
                        <a:pt x="3444" y="1986"/>
                      </a:lnTo>
                      <a:lnTo>
                        <a:pt x="3447" y="2010"/>
                      </a:lnTo>
                      <a:lnTo>
                        <a:pt x="3447" y="2040"/>
                      </a:lnTo>
                      <a:lnTo>
                        <a:pt x="3447" y="2073"/>
                      </a:lnTo>
                      <a:lnTo>
                        <a:pt x="3438" y="2100"/>
                      </a:lnTo>
                      <a:lnTo>
                        <a:pt x="3423" y="2124"/>
                      </a:lnTo>
                      <a:lnTo>
                        <a:pt x="3405" y="2142"/>
                      </a:lnTo>
                      <a:lnTo>
                        <a:pt x="3387" y="2124"/>
                      </a:lnTo>
                      <a:lnTo>
                        <a:pt x="3375" y="2100"/>
                      </a:lnTo>
                      <a:lnTo>
                        <a:pt x="3378" y="2076"/>
                      </a:lnTo>
                      <a:lnTo>
                        <a:pt x="3375" y="2046"/>
                      </a:lnTo>
                      <a:lnTo>
                        <a:pt x="3381" y="2010"/>
                      </a:lnTo>
                      <a:lnTo>
                        <a:pt x="3384" y="1986"/>
                      </a:lnTo>
                      <a:lnTo>
                        <a:pt x="3399" y="1962"/>
                      </a:lnTo>
                      <a:lnTo>
                        <a:pt x="3411" y="1944"/>
                      </a:lnTo>
                      <a:lnTo>
                        <a:pt x="3408" y="1896"/>
                      </a:lnTo>
                      <a:lnTo>
                        <a:pt x="3408" y="1833"/>
                      </a:lnTo>
                      <a:lnTo>
                        <a:pt x="3411" y="1746"/>
                      </a:lnTo>
                      <a:lnTo>
                        <a:pt x="3411" y="1626"/>
                      </a:lnTo>
                      <a:lnTo>
                        <a:pt x="3408" y="1386"/>
                      </a:lnTo>
                      <a:lnTo>
                        <a:pt x="3411" y="1236"/>
                      </a:lnTo>
                      <a:lnTo>
                        <a:pt x="3411" y="1032"/>
                      </a:lnTo>
                      <a:lnTo>
                        <a:pt x="3408" y="642"/>
                      </a:lnTo>
                      <a:lnTo>
                        <a:pt x="3411" y="483"/>
                      </a:lnTo>
                      <a:lnTo>
                        <a:pt x="3411" y="405"/>
                      </a:lnTo>
                      <a:lnTo>
                        <a:pt x="3402" y="381"/>
                      </a:lnTo>
                      <a:lnTo>
                        <a:pt x="3390" y="345"/>
                      </a:lnTo>
                      <a:lnTo>
                        <a:pt x="3369" y="306"/>
                      </a:lnTo>
                      <a:lnTo>
                        <a:pt x="3342" y="264"/>
                      </a:lnTo>
                      <a:lnTo>
                        <a:pt x="3312" y="231"/>
                      </a:lnTo>
                      <a:lnTo>
                        <a:pt x="3279" y="189"/>
                      </a:lnTo>
                      <a:lnTo>
                        <a:pt x="3240" y="150"/>
                      </a:lnTo>
                      <a:lnTo>
                        <a:pt x="3189" y="111"/>
                      </a:lnTo>
                      <a:lnTo>
                        <a:pt x="3126" y="78"/>
                      </a:lnTo>
                      <a:lnTo>
                        <a:pt x="3057" y="51"/>
                      </a:lnTo>
                      <a:lnTo>
                        <a:pt x="2991" y="27"/>
                      </a:lnTo>
                      <a:lnTo>
                        <a:pt x="2886" y="9"/>
                      </a:lnTo>
                      <a:lnTo>
                        <a:pt x="2775" y="0"/>
                      </a:lnTo>
                      <a:lnTo>
                        <a:pt x="2703" y="0"/>
                      </a:lnTo>
                      <a:lnTo>
                        <a:pt x="2625" y="6"/>
                      </a:lnTo>
                      <a:lnTo>
                        <a:pt x="2536" y="15"/>
                      </a:lnTo>
                      <a:lnTo>
                        <a:pt x="2457" y="30"/>
                      </a:lnTo>
                      <a:lnTo>
                        <a:pt x="2379" y="45"/>
                      </a:lnTo>
                      <a:lnTo>
                        <a:pt x="2325" y="57"/>
                      </a:lnTo>
                      <a:lnTo>
                        <a:pt x="2256" y="75"/>
                      </a:lnTo>
                      <a:lnTo>
                        <a:pt x="2156" y="105"/>
                      </a:lnTo>
                      <a:lnTo>
                        <a:pt x="2046" y="145"/>
                      </a:lnTo>
                      <a:lnTo>
                        <a:pt x="1953" y="180"/>
                      </a:lnTo>
                      <a:lnTo>
                        <a:pt x="1881" y="210"/>
                      </a:lnTo>
                      <a:lnTo>
                        <a:pt x="1815" y="246"/>
                      </a:lnTo>
                      <a:lnTo>
                        <a:pt x="1746" y="285"/>
                      </a:lnTo>
                      <a:lnTo>
                        <a:pt x="1695" y="318"/>
                      </a:lnTo>
                      <a:lnTo>
                        <a:pt x="1659" y="342"/>
                      </a:lnTo>
                      <a:lnTo>
                        <a:pt x="1611" y="375"/>
                      </a:lnTo>
                      <a:lnTo>
                        <a:pt x="1557" y="411"/>
                      </a:lnTo>
                      <a:lnTo>
                        <a:pt x="1515" y="441"/>
                      </a:lnTo>
                      <a:lnTo>
                        <a:pt x="1466" y="475"/>
                      </a:lnTo>
                      <a:lnTo>
                        <a:pt x="1398" y="525"/>
                      </a:lnTo>
                      <a:lnTo>
                        <a:pt x="1341" y="573"/>
                      </a:lnTo>
                      <a:lnTo>
                        <a:pt x="1284" y="615"/>
                      </a:lnTo>
                      <a:lnTo>
                        <a:pt x="1236" y="657"/>
                      </a:lnTo>
                      <a:lnTo>
                        <a:pt x="1191" y="699"/>
                      </a:lnTo>
                      <a:lnTo>
                        <a:pt x="1134" y="747"/>
                      </a:lnTo>
                      <a:lnTo>
                        <a:pt x="1074" y="798"/>
                      </a:lnTo>
                      <a:lnTo>
                        <a:pt x="1020" y="852"/>
                      </a:lnTo>
                      <a:lnTo>
                        <a:pt x="972" y="903"/>
                      </a:lnTo>
                      <a:lnTo>
                        <a:pt x="924" y="954"/>
                      </a:lnTo>
                      <a:lnTo>
                        <a:pt x="870" y="1005"/>
                      </a:lnTo>
                      <a:lnTo>
                        <a:pt x="825" y="1047"/>
                      </a:lnTo>
                      <a:lnTo>
                        <a:pt x="774" y="1098"/>
                      </a:lnTo>
                      <a:lnTo>
                        <a:pt x="735" y="1140"/>
                      </a:lnTo>
                      <a:lnTo>
                        <a:pt x="675" y="1200"/>
                      </a:lnTo>
                      <a:lnTo>
                        <a:pt x="624" y="1251"/>
                      </a:lnTo>
                      <a:lnTo>
                        <a:pt x="585" y="1302"/>
                      </a:lnTo>
                      <a:lnTo>
                        <a:pt x="546" y="1350"/>
                      </a:lnTo>
                      <a:lnTo>
                        <a:pt x="504" y="1404"/>
                      </a:lnTo>
                      <a:lnTo>
                        <a:pt x="462" y="1461"/>
                      </a:lnTo>
                      <a:lnTo>
                        <a:pt x="423" y="1524"/>
                      </a:lnTo>
                      <a:lnTo>
                        <a:pt x="387" y="1569"/>
                      </a:lnTo>
                      <a:lnTo>
                        <a:pt x="357" y="1623"/>
                      </a:lnTo>
                      <a:lnTo>
                        <a:pt x="318" y="1695"/>
                      </a:lnTo>
                      <a:lnTo>
                        <a:pt x="282" y="1758"/>
                      </a:lnTo>
                      <a:lnTo>
                        <a:pt x="246" y="1836"/>
                      </a:lnTo>
                      <a:lnTo>
                        <a:pt x="210" y="1899"/>
                      </a:lnTo>
                      <a:lnTo>
                        <a:pt x="183" y="1956"/>
                      </a:lnTo>
                      <a:lnTo>
                        <a:pt x="166" y="2015"/>
                      </a:lnTo>
                      <a:lnTo>
                        <a:pt x="144" y="2067"/>
                      </a:lnTo>
                      <a:lnTo>
                        <a:pt x="126" y="2125"/>
                      </a:lnTo>
                      <a:lnTo>
                        <a:pt x="111" y="2175"/>
                      </a:lnTo>
                      <a:lnTo>
                        <a:pt x="90" y="2226"/>
                      </a:lnTo>
                      <a:lnTo>
                        <a:pt x="75" y="2292"/>
                      </a:lnTo>
                      <a:lnTo>
                        <a:pt x="57" y="2349"/>
                      </a:lnTo>
                      <a:lnTo>
                        <a:pt x="42" y="2415"/>
                      </a:lnTo>
                      <a:lnTo>
                        <a:pt x="33" y="2478"/>
                      </a:lnTo>
                      <a:lnTo>
                        <a:pt x="27" y="2529"/>
                      </a:lnTo>
                      <a:lnTo>
                        <a:pt x="18" y="2583"/>
                      </a:lnTo>
                      <a:lnTo>
                        <a:pt x="12" y="2628"/>
                      </a:lnTo>
                      <a:lnTo>
                        <a:pt x="3" y="2697"/>
                      </a:lnTo>
                      <a:lnTo>
                        <a:pt x="0" y="2754"/>
                      </a:lnTo>
                      <a:lnTo>
                        <a:pt x="3" y="2814"/>
                      </a:lnTo>
                      <a:lnTo>
                        <a:pt x="3" y="2874"/>
                      </a:lnTo>
                      <a:lnTo>
                        <a:pt x="0" y="2946"/>
                      </a:lnTo>
                      <a:lnTo>
                        <a:pt x="6" y="2994"/>
                      </a:lnTo>
                      <a:lnTo>
                        <a:pt x="9" y="3048"/>
                      </a:lnTo>
                      <a:lnTo>
                        <a:pt x="12" y="3099"/>
                      </a:lnTo>
                      <a:lnTo>
                        <a:pt x="18" y="3153"/>
                      </a:lnTo>
                      <a:lnTo>
                        <a:pt x="27" y="3207"/>
                      </a:lnTo>
                      <a:lnTo>
                        <a:pt x="33" y="3258"/>
                      </a:lnTo>
                      <a:lnTo>
                        <a:pt x="45" y="3312"/>
                      </a:lnTo>
                      <a:lnTo>
                        <a:pt x="57" y="3372"/>
                      </a:lnTo>
                      <a:lnTo>
                        <a:pt x="69" y="3429"/>
                      </a:lnTo>
                      <a:lnTo>
                        <a:pt x="81" y="3492"/>
                      </a:lnTo>
                      <a:lnTo>
                        <a:pt x="106" y="3585"/>
                      </a:lnTo>
                      <a:lnTo>
                        <a:pt x="132" y="3648"/>
                      </a:lnTo>
                      <a:lnTo>
                        <a:pt x="150" y="3702"/>
                      </a:lnTo>
                      <a:lnTo>
                        <a:pt x="177" y="3774"/>
                      </a:lnTo>
                      <a:lnTo>
                        <a:pt x="201" y="3837"/>
                      </a:lnTo>
                      <a:lnTo>
                        <a:pt x="240" y="3924"/>
                      </a:lnTo>
                      <a:lnTo>
                        <a:pt x="270" y="3993"/>
                      </a:lnTo>
                      <a:lnTo>
                        <a:pt x="303" y="4056"/>
                      </a:lnTo>
                      <a:lnTo>
                        <a:pt x="348" y="4131"/>
                      </a:lnTo>
                      <a:lnTo>
                        <a:pt x="387" y="4188"/>
                      </a:lnTo>
                      <a:lnTo>
                        <a:pt x="423" y="4245"/>
                      </a:lnTo>
                      <a:lnTo>
                        <a:pt x="456" y="4302"/>
                      </a:lnTo>
                      <a:lnTo>
                        <a:pt x="495" y="4353"/>
                      </a:lnTo>
                      <a:lnTo>
                        <a:pt x="522" y="4398"/>
                      </a:lnTo>
                      <a:lnTo>
                        <a:pt x="552" y="4446"/>
                      </a:lnTo>
                      <a:lnTo>
                        <a:pt x="591" y="4497"/>
                      </a:lnTo>
                      <a:lnTo>
                        <a:pt x="624" y="4542"/>
                      </a:lnTo>
                      <a:lnTo>
                        <a:pt x="663" y="4584"/>
                      </a:lnTo>
                      <a:lnTo>
                        <a:pt x="699" y="4626"/>
                      </a:lnTo>
                      <a:lnTo>
                        <a:pt x="732" y="4656"/>
                      </a:lnTo>
                      <a:lnTo>
                        <a:pt x="771" y="4689"/>
                      </a:lnTo>
                      <a:lnTo>
                        <a:pt x="822" y="4731"/>
                      </a:lnTo>
                      <a:lnTo>
                        <a:pt x="861" y="4767"/>
                      </a:lnTo>
                      <a:lnTo>
                        <a:pt x="912" y="4806"/>
                      </a:lnTo>
                      <a:lnTo>
                        <a:pt x="966" y="4839"/>
                      </a:lnTo>
                      <a:lnTo>
                        <a:pt x="1026" y="4869"/>
                      </a:lnTo>
                      <a:lnTo>
                        <a:pt x="1074" y="4893"/>
                      </a:lnTo>
                      <a:lnTo>
                        <a:pt x="1134" y="4920"/>
                      </a:lnTo>
                      <a:lnTo>
                        <a:pt x="1188" y="4938"/>
                      </a:lnTo>
                      <a:lnTo>
                        <a:pt x="1245" y="4956"/>
                      </a:lnTo>
                      <a:lnTo>
                        <a:pt x="1317" y="4983"/>
                      </a:lnTo>
                      <a:lnTo>
                        <a:pt x="1386" y="5007"/>
                      </a:lnTo>
                      <a:lnTo>
                        <a:pt x="1479" y="5034"/>
                      </a:lnTo>
                      <a:lnTo>
                        <a:pt x="1545" y="5055"/>
                      </a:lnTo>
                      <a:lnTo>
                        <a:pt x="1611" y="5073"/>
                      </a:lnTo>
                      <a:lnTo>
                        <a:pt x="1674" y="5088"/>
                      </a:lnTo>
                      <a:lnTo>
                        <a:pt x="1734" y="5097"/>
                      </a:lnTo>
                      <a:lnTo>
                        <a:pt x="1809" y="5109"/>
                      </a:lnTo>
                      <a:lnTo>
                        <a:pt x="1875" y="5121"/>
                      </a:lnTo>
                      <a:lnTo>
                        <a:pt x="1926" y="5130"/>
                      </a:lnTo>
                      <a:lnTo>
                        <a:pt x="1989" y="5136"/>
                      </a:lnTo>
                      <a:lnTo>
                        <a:pt x="2046" y="5145"/>
                      </a:lnTo>
                      <a:lnTo>
                        <a:pt x="2118" y="5151"/>
                      </a:lnTo>
                      <a:lnTo>
                        <a:pt x="2202" y="5160"/>
                      </a:lnTo>
                      <a:lnTo>
                        <a:pt x="2301" y="5163"/>
                      </a:lnTo>
                      <a:lnTo>
                        <a:pt x="2373" y="5163"/>
                      </a:lnTo>
                      <a:lnTo>
                        <a:pt x="2451" y="5160"/>
                      </a:lnTo>
                      <a:lnTo>
                        <a:pt x="2508" y="5154"/>
                      </a:lnTo>
                      <a:lnTo>
                        <a:pt x="2565" y="5148"/>
                      </a:lnTo>
                      <a:lnTo>
                        <a:pt x="2619" y="5142"/>
                      </a:lnTo>
                      <a:lnTo>
                        <a:pt x="2667" y="5133"/>
                      </a:lnTo>
                      <a:lnTo>
                        <a:pt x="2721" y="5121"/>
                      </a:lnTo>
                      <a:lnTo>
                        <a:pt x="2757" y="5112"/>
                      </a:lnTo>
                      <a:lnTo>
                        <a:pt x="2802" y="5097"/>
                      </a:lnTo>
                      <a:lnTo>
                        <a:pt x="2847" y="5079"/>
                      </a:lnTo>
                      <a:lnTo>
                        <a:pt x="2883" y="5064"/>
                      </a:lnTo>
                      <a:lnTo>
                        <a:pt x="2928" y="5046"/>
                      </a:lnTo>
                      <a:lnTo>
                        <a:pt x="2979" y="5019"/>
                      </a:lnTo>
                      <a:lnTo>
                        <a:pt x="3036" y="4986"/>
                      </a:lnTo>
                      <a:lnTo>
                        <a:pt x="3087" y="4950"/>
                      </a:lnTo>
                      <a:lnTo>
                        <a:pt x="3123" y="4914"/>
                      </a:lnTo>
                      <a:lnTo>
                        <a:pt x="3156" y="4878"/>
                      </a:lnTo>
                      <a:lnTo>
                        <a:pt x="3195" y="4833"/>
                      </a:lnTo>
                      <a:lnTo>
                        <a:pt x="3225" y="4779"/>
                      </a:lnTo>
                      <a:lnTo>
                        <a:pt x="3249" y="4734"/>
                      </a:lnTo>
                      <a:lnTo>
                        <a:pt x="3267" y="4686"/>
                      </a:lnTo>
                      <a:lnTo>
                        <a:pt x="3279" y="4650"/>
                      </a:lnTo>
                      <a:lnTo>
                        <a:pt x="3288" y="4611"/>
                      </a:lnTo>
                      <a:lnTo>
                        <a:pt x="3297" y="4566"/>
                      </a:lnTo>
                      <a:lnTo>
                        <a:pt x="3309" y="4515"/>
                      </a:lnTo>
                      <a:lnTo>
                        <a:pt x="3315" y="4461"/>
                      </a:lnTo>
                      <a:lnTo>
                        <a:pt x="3321" y="4410"/>
                      </a:lnTo>
                      <a:lnTo>
                        <a:pt x="3327" y="4359"/>
                      </a:lnTo>
                      <a:lnTo>
                        <a:pt x="3333" y="4308"/>
                      </a:lnTo>
                      <a:lnTo>
                        <a:pt x="3336" y="4251"/>
                      </a:lnTo>
                      <a:lnTo>
                        <a:pt x="3339" y="4194"/>
                      </a:lnTo>
                      <a:lnTo>
                        <a:pt x="3342" y="4140"/>
                      </a:lnTo>
                      <a:lnTo>
                        <a:pt x="3345" y="4092"/>
                      </a:lnTo>
                      <a:lnTo>
                        <a:pt x="3345" y="4026"/>
                      </a:lnTo>
                      <a:lnTo>
                        <a:pt x="3342" y="3933"/>
                      </a:lnTo>
                      <a:lnTo>
                        <a:pt x="3345" y="3873"/>
                      </a:lnTo>
                      <a:lnTo>
                        <a:pt x="3345" y="3813"/>
                      </a:lnTo>
                      <a:lnTo>
                        <a:pt x="3342" y="3768"/>
                      </a:lnTo>
                      <a:lnTo>
                        <a:pt x="3336" y="3708"/>
                      </a:lnTo>
                      <a:lnTo>
                        <a:pt x="3330" y="3642"/>
                      </a:lnTo>
                      <a:lnTo>
                        <a:pt x="3327" y="3579"/>
                      </a:lnTo>
                      <a:lnTo>
                        <a:pt x="3327" y="3516"/>
                      </a:lnTo>
                      <a:lnTo>
                        <a:pt x="3321" y="3468"/>
                      </a:lnTo>
                      <a:lnTo>
                        <a:pt x="3318" y="3423"/>
                      </a:lnTo>
                      <a:lnTo>
                        <a:pt x="3318" y="3390"/>
                      </a:lnTo>
                      <a:lnTo>
                        <a:pt x="3318" y="3354"/>
                      </a:lnTo>
                      <a:lnTo>
                        <a:pt x="3315" y="3309"/>
                      </a:lnTo>
                      <a:lnTo>
                        <a:pt x="3318" y="3267"/>
                      </a:lnTo>
                      <a:lnTo>
                        <a:pt x="3318" y="3231"/>
                      </a:lnTo>
                      <a:lnTo>
                        <a:pt x="3318" y="3201"/>
                      </a:lnTo>
                      <a:lnTo>
                        <a:pt x="3327" y="3174"/>
                      </a:lnTo>
                      <a:lnTo>
                        <a:pt x="3346" y="3155"/>
                      </a:lnTo>
                      <a:close/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a-DK" sz="2000">
                    <a:latin typeface="+mn-lt"/>
                  </a:endParaRPr>
                </a:p>
              </p:txBody>
            </p:sp>
            <p:sp>
              <p:nvSpPr>
                <p:cNvPr id="45" name="Freeform 4"/>
                <p:cNvSpPr>
                  <a:spLocks noChangeAspect="1"/>
                </p:cNvSpPr>
                <p:nvPr/>
              </p:nvSpPr>
              <p:spPr bwMode="auto">
                <a:xfrm>
                  <a:off x="1306" y="3005"/>
                  <a:ext cx="1160" cy="775"/>
                </a:xfrm>
                <a:custGeom>
                  <a:avLst/>
                  <a:gdLst>
                    <a:gd name="T0" fmla="*/ 0 w 5685"/>
                    <a:gd name="T1" fmla="*/ 0 h 3693"/>
                    <a:gd name="T2" fmla="*/ 0 w 5685"/>
                    <a:gd name="T3" fmla="*/ 0 h 3693"/>
                    <a:gd name="T4" fmla="*/ 0 w 5685"/>
                    <a:gd name="T5" fmla="*/ 0 h 3693"/>
                    <a:gd name="T6" fmla="*/ 0 w 5685"/>
                    <a:gd name="T7" fmla="*/ 0 h 3693"/>
                    <a:gd name="T8" fmla="*/ 0 w 5685"/>
                    <a:gd name="T9" fmla="*/ 0 h 3693"/>
                    <a:gd name="T10" fmla="*/ 0 w 5685"/>
                    <a:gd name="T11" fmla="*/ 0 h 3693"/>
                    <a:gd name="T12" fmla="*/ 0 w 5685"/>
                    <a:gd name="T13" fmla="*/ 0 h 3693"/>
                    <a:gd name="T14" fmla="*/ 0 w 5685"/>
                    <a:gd name="T15" fmla="*/ 0 h 3693"/>
                    <a:gd name="T16" fmla="*/ 0 w 5685"/>
                    <a:gd name="T17" fmla="*/ 0 h 3693"/>
                    <a:gd name="T18" fmla="*/ 0 w 5685"/>
                    <a:gd name="T19" fmla="*/ 0 h 3693"/>
                    <a:gd name="T20" fmla="*/ 0 w 5685"/>
                    <a:gd name="T21" fmla="*/ 0 h 3693"/>
                    <a:gd name="T22" fmla="*/ 0 w 5685"/>
                    <a:gd name="T23" fmla="*/ 0 h 3693"/>
                    <a:gd name="T24" fmla="*/ 0 w 5685"/>
                    <a:gd name="T25" fmla="*/ 0 h 3693"/>
                    <a:gd name="T26" fmla="*/ 0 w 5685"/>
                    <a:gd name="T27" fmla="*/ 0 h 3693"/>
                    <a:gd name="T28" fmla="*/ 0 w 5685"/>
                    <a:gd name="T29" fmla="*/ 0 h 3693"/>
                    <a:gd name="T30" fmla="*/ 0 w 5685"/>
                    <a:gd name="T31" fmla="*/ 0 h 3693"/>
                    <a:gd name="T32" fmla="*/ 0 w 5685"/>
                    <a:gd name="T33" fmla="*/ 0 h 3693"/>
                    <a:gd name="T34" fmla="*/ 0 w 5685"/>
                    <a:gd name="T35" fmla="*/ 0 h 3693"/>
                    <a:gd name="T36" fmla="*/ 0 w 5685"/>
                    <a:gd name="T37" fmla="*/ 0 h 3693"/>
                    <a:gd name="T38" fmla="*/ 0 w 5685"/>
                    <a:gd name="T39" fmla="*/ 0 h 3693"/>
                    <a:gd name="T40" fmla="*/ 0 w 5685"/>
                    <a:gd name="T41" fmla="*/ 0 h 3693"/>
                    <a:gd name="T42" fmla="*/ 0 w 5685"/>
                    <a:gd name="T43" fmla="*/ 0 h 3693"/>
                    <a:gd name="T44" fmla="*/ 0 w 5685"/>
                    <a:gd name="T45" fmla="*/ 0 h 3693"/>
                    <a:gd name="T46" fmla="*/ 0 w 5685"/>
                    <a:gd name="T47" fmla="*/ 0 h 3693"/>
                    <a:gd name="T48" fmla="*/ 0 w 5685"/>
                    <a:gd name="T49" fmla="*/ 0 h 3693"/>
                    <a:gd name="T50" fmla="*/ 0 w 5685"/>
                    <a:gd name="T51" fmla="*/ 0 h 3693"/>
                    <a:gd name="T52" fmla="*/ 0 w 5685"/>
                    <a:gd name="T53" fmla="*/ 0 h 3693"/>
                    <a:gd name="T54" fmla="*/ 0 w 5685"/>
                    <a:gd name="T55" fmla="*/ 0 h 3693"/>
                    <a:gd name="T56" fmla="*/ 0 w 5685"/>
                    <a:gd name="T57" fmla="*/ 0 h 3693"/>
                    <a:gd name="T58" fmla="*/ 0 w 5685"/>
                    <a:gd name="T59" fmla="*/ 0 h 3693"/>
                    <a:gd name="T60" fmla="*/ 0 w 5685"/>
                    <a:gd name="T61" fmla="*/ 0 h 3693"/>
                    <a:gd name="T62" fmla="*/ 0 w 5685"/>
                    <a:gd name="T63" fmla="*/ 0 h 3693"/>
                    <a:gd name="T64" fmla="*/ 0 w 5685"/>
                    <a:gd name="T65" fmla="*/ 0 h 3693"/>
                    <a:gd name="T66" fmla="*/ 0 w 5685"/>
                    <a:gd name="T67" fmla="*/ 0 h 3693"/>
                    <a:gd name="T68" fmla="*/ 0 w 5685"/>
                    <a:gd name="T69" fmla="*/ 0 h 3693"/>
                    <a:gd name="T70" fmla="*/ 0 w 5685"/>
                    <a:gd name="T71" fmla="*/ 0 h 3693"/>
                    <a:gd name="T72" fmla="*/ 0 w 5685"/>
                    <a:gd name="T73" fmla="*/ 0 h 3693"/>
                    <a:gd name="T74" fmla="*/ 0 w 5685"/>
                    <a:gd name="T75" fmla="*/ 0 h 3693"/>
                    <a:gd name="T76" fmla="*/ 0 w 5685"/>
                    <a:gd name="T77" fmla="*/ 0 h 3693"/>
                    <a:gd name="T78" fmla="*/ 0 w 5685"/>
                    <a:gd name="T79" fmla="*/ 0 h 3693"/>
                    <a:gd name="T80" fmla="*/ 0 w 5685"/>
                    <a:gd name="T81" fmla="*/ 0 h 3693"/>
                    <a:gd name="T82" fmla="*/ 0 w 5685"/>
                    <a:gd name="T83" fmla="*/ 0 h 3693"/>
                    <a:gd name="T84" fmla="*/ 0 w 5685"/>
                    <a:gd name="T85" fmla="*/ 0 h 3693"/>
                    <a:gd name="T86" fmla="*/ 0 w 5685"/>
                    <a:gd name="T87" fmla="*/ 0 h 3693"/>
                    <a:gd name="T88" fmla="*/ 0 w 5685"/>
                    <a:gd name="T89" fmla="*/ 0 h 3693"/>
                    <a:gd name="T90" fmla="*/ 0 w 5685"/>
                    <a:gd name="T91" fmla="*/ 0 h 3693"/>
                    <a:gd name="T92" fmla="*/ 0 w 5685"/>
                    <a:gd name="T93" fmla="*/ 0 h 3693"/>
                    <a:gd name="T94" fmla="*/ 0 w 5685"/>
                    <a:gd name="T95" fmla="*/ 0 h 3693"/>
                    <a:gd name="T96" fmla="*/ 0 w 5685"/>
                    <a:gd name="T97" fmla="*/ 0 h 3693"/>
                    <a:gd name="T98" fmla="*/ 0 w 5685"/>
                    <a:gd name="T99" fmla="*/ 0 h 3693"/>
                    <a:gd name="T100" fmla="*/ 0 w 5685"/>
                    <a:gd name="T101" fmla="*/ 0 h 3693"/>
                    <a:gd name="T102" fmla="*/ 0 w 5685"/>
                    <a:gd name="T103" fmla="*/ 0 h 3693"/>
                    <a:gd name="T104" fmla="*/ 0 w 5685"/>
                    <a:gd name="T105" fmla="*/ 0 h 36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685"/>
                    <a:gd name="T160" fmla="*/ 0 h 3693"/>
                    <a:gd name="T161" fmla="*/ 5685 w 5685"/>
                    <a:gd name="T162" fmla="*/ 3693 h 36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685" h="3693">
                      <a:moveTo>
                        <a:pt x="3309" y="1164"/>
                      </a:moveTo>
                      <a:lnTo>
                        <a:pt x="3347" y="1085"/>
                      </a:lnTo>
                      <a:lnTo>
                        <a:pt x="3396" y="987"/>
                      </a:lnTo>
                      <a:lnTo>
                        <a:pt x="3452" y="875"/>
                      </a:lnTo>
                      <a:lnTo>
                        <a:pt x="3495" y="798"/>
                      </a:lnTo>
                      <a:lnTo>
                        <a:pt x="3542" y="717"/>
                      </a:lnTo>
                      <a:lnTo>
                        <a:pt x="3585" y="636"/>
                      </a:lnTo>
                      <a:lnTo>
                        <a:pt x="3618" y="576"/>
                      </a:lnTo>
                      <a:lnTo>
                        <a:pt x="3651" y="519"/>
                      </a:lnTo>
                      <a:lnTo>
                        <a:pt x="3696" y="444"/>
                      </a:lnTo>
                      <a:lnTo>
                        <a:pt x="3741" y="378"/>
                      </a:lnTo>
                      <a:lnTo>
                        <a:pt x="3789" y="312"/>
                      </a:lnTo>
                      <a:lnTo>
                        <a:pt x="3837" y="258"/>
                      </a:lnTo>
                      <a:lnTo>
                        <a:pt x="3876" y="213"/>
                      </a:lnTo>
                      <a:lnTo>
                        <a:pt x="3933" y="165"/>
                      </a:lnTo>
                      <a:lnTo>
                        <a:pt x="3977" y="132"/>
                      </a:lnTo>
                      <a:lnTo>
                        <a:pt x="4029" y="102"/>
                      </a:lnTo>
                      <a:lnTo>
                        <a:pt x="4101" y="66"/>
                      </a:lnTo>
                      <a:lnTo>
                        <a:pt x="4161" y="39"/>
                      </a:lnTo>
                      <a:lnTo>
                        <a:pt x="4230" y="24"/>
                      </a:lnTo>
                      <a:lnTo>
                        <a:pt x="4296" y="15"/>
                      </a:lnTo>
                      <a:lnTo>
                        <a:pt x="4380" y="6"/>
                      </a:lnTo>
                      <a:lnTo>
                        <a:pt x="4464" y="3"/>
                      </a:lnTo>
                      <a:lnTo>
                        <a:pt x="4524" y="0"/>
                      </a:lnTo>
                      <a:lnTo>
                        <a:pt x="4602" y="6"/>
                      </a:lnTo>
                      <a:lnTo>
                        <a:pt x="4665" y="15"/>
                      </a:lnTo>
                      <a:lnTo>
                        <a:pt x="4734" y="27"/>
                      </a:lnTo>
                      <a:lnTo>
                        <a:pt x="4794" y="45"/>
                      </a:lnTo>
                      <a:lnTo>
                        <a:pt x="4848" y="60"/>
                      </a:lnTo>
                      <a:lnTo>
                        <a:pt x="4926" y="99"/>
                      </a:lnTo>
                      <a:lnTo>
                        <a:pt x="4980" y="135"/>
                      </a:lnTo>
                      <a:lnTo>
                        <a:pt x="5028" y="168"/>
                      </a:lnTo>
                      <a:lnTo>
                        <a:pt x="5058" y="207"/>
                      </a:lnTo>
                      <a:lnTo>
                        <a:pt x="5082" y="240"/>
                      </a:lnTo>
                      <a:lnTo>
                        <a:pt x="5097" y="270"/>
                      </a:lnTo>
                      <a:lnTo>
                        <a:pt x="5106" y="306"/>
                      </a:lnTo>
                      <a:lnTo>
                        <a:pt x="5109" y="345"/>
                      </a:lnTo>
                      <a:lnTo>
                        <a:pt x="5102" y="387"/>
                      </a:lnTo>
                      <a:lnTo>
                        <a:pt x="5091" y="423"/>
                      </a:lnTo>
                      <a:lnTo>
                        <a:pt x="5073" y="468"/>
                      </a:lnTo>
                      <a:lnTo>
                        <a:pt x="5049" y="525"/>
                      </a:lnTo>
                      <a:lnTo>
                        <a:pt x="5007" y="621"/>
                      </a:lnTo>
                      <a:lnTo>
                        <a:pt x="4968" y="708"/>
                      </a:lnTo>
                      <a:lnTo>
                        <a:pt x="4917" y="807"/>
                      </a:lnTo>
                      <a:lnTo>
                        <a:pt x="4857" y="933"/>
                      </a:lnTo>
                      <a:lnTo>
                        <a:pt x="4812" y="1032"/>
                      </a:lnTo>
                      <a:lnTo>
                        <a:pt x="4772" y="1107"/>
                      </a:lnTo>
                      <a:lnTo>
                        <a:pt x="4727" y="1197"/>
                      </a:lnTo>
                      <a:lnTo>
                        <a:pt x="4683" y="1278"/>
                      </a:lnTo>
                      <a:lnTo>
                        <a:pt x="4653" y="1338"/>
                      </a:lnTo>
                      <a:lnTo>
                        <a:pt x="4623" y="1401"/>
                      </a:lnTo>
                      <a:lnTo>
                        <a:pt x="4602" y="1452"/>
                      </a:lnTo>
                      <a:lnTo>
                        <a:pt x="4578" y="1515"/>
                      </a:lnTo>
                      <a:lnTo>
                        <a:pt x="4563" y="1569"/>
                      </a:lnTo>
                      <a:lnTo>
                        <a:pt x="4551" y="1623"/>
                      </a:lnTo>
                      <a:lnTo>
                        <a:pt x="4554" y="1674"/>
                      </a:lnTo>
                      <a:lnTo>
                        <a:pt x="4560" y="1713"/>
                      </a:lnTo>
                      <a:lnTo>
                        <a:pt x="4581" y="1758"/>
                      </a:lnTo>
                      <a:lnTo>
                        <a:pt x="4605" y="1797"/>
                      </a:lnTo>
                      <a:lnTo>
                        <a:pt x="4641" y="1842"/>
                      </a:lnTo>
                      <a:lnTo>
                        <a:pt x="4689" y="1872"/>
                      </a:lnTo>
                      <a:lnTo>
                        <a:pt x="4746" y="1908"/>
                      </a:lnTo>
                      <a:lnTo>
                        <a:pt x="4817" y="1947"/>
                      </a:lnTo>
                      <a:lnTo>
                        <a:pt x="4887" y="1980"/>
                      </a:lnTo>
                      <a:lnTo>
                        <a:pt x="4956" y="2001"/>
                      </a:lnTo>
                      <a:lnTo>
                        <a:pt x="5064" y="2031"/>
                      </a:lnTo>
                      <a:lnTo>
                        <a:pt x="5157" y="2052"/>
                      </a:lnTo>
                      <a:lnTo>
                        <a:pt x="5229" y="2070"/>
                      </a:lnTo>
                      <a:lnTo>
                        <a:pt x="5307" y="2091"/>
                      </a:lnTo>
                      <a:lnTo>
                        <a:pt x="5379" y="2112"/>
                      </a:lnTo>
                      <a:lnTo>
                        <a:pt x="5454" y="2133"/>
                      </a:lnTo>
                      <a:lnTo>
                        <a:pt x="5517" y="2157"/>
                      </a:lnTo>
                      <a:lnTo>
                        <a:pt x="5574" y="2196"/>
                      </a:lnTo>
                      <a:lnTo>
                        <a:pt x="5607" y="2232"/>
                      </a:lnTo>
                      <a:lnTo>
                        <a:pt x="5634" y="2265"/>
                      </a:lnTo>
                      <a:lnTo>
                        <a:pt x="5655" y="2313"/>
                      </a:lnTo>
                      <a:lnTo>
                        <a:pt x="5667" y="2355"/>
                      </a:lnTo>
                      <a:lnTo>
                        <a:pt x="5679" y="2400"/>
                      </a:lnTo>
                      <a:lnTo>
                        <a:pt x="5682" y="2439"/>
                      </a:lnTo>
                      <a:lnTo>
                        <a:pt x="5685" y="2478"/>
                      </a:lnTo>
                      <a:lnTo>
                        <a:pt x="5682" y="2532"/>
                      </a:lnTo>
                      <a:lnTo>
                        <a:pt x="5670" y="2580"/>
                      </a:lnTo>
                      <a:lnTo>
                        <a:pt x="5649" y="2645"/>
                      </a:lnTo>
                      <a:lnTo>
                        <a:pt x="5631" y="2697"/>
                      </a:lnTo>
                      <a:lnTo>
                        <a:pt x="5613" y="2745"/>
                      </a:lnTo>
                      <a:lnTo>
                        <a:pt x="5574" y="2823"/>
                      </a:lnTo>
                      <a:lnTo>
                        <a:pt x="5544" y="2886"/>
                      </a:lnTo>
                      <a:lnTo>
                        <a:pt x="5496" y="2955"/>
                      </a:lnTo>
                      <a:lnTo>
                        <a:pt x="5445" y="3030"/>
                      </a:lnTo>
                      <a:lnTo>
                        <a:pt x="5394" y="3096"/>
                      </a:lnTo>
                      <a:lnTo>
                        <a:pt x="5322" y="3171"/>
                      </a:lnTo>
                      <a:lnTo>
                        <a:pt x="5244" y="3243"/>
                      </a:lnTo>
                      <a:lnTo>
                        <a:pt x="5181" y="3294"/>
                      </a:lnTo>
                      <a:lnTo>
                        <a:pt x="5121" y="3345"/>
                      </a:lnTo>
                      <a:lnTo>
                        <a:pt x="5052" y="3399"/>
                      </a:lnTo>
                      <a:lnTo>
                        <a:pt x="4982" y="3440"/>
                      </a:lnTo>
                      <a:lnTo>
                        <a:pt x="4926" y="3477"/>
                      </a:lnTo>
                      <a:lnTo>
                        <a:pt x="4854" y="3516"/>
                      </a:lnTo>
                      <a:lnTo>
                        <a:pt x="4779" y="3546"/>
                      </a:lnTo>
                      <a:lnTo>
                        <a:pt x="4710" y="3579"/>
                      </a:lnTo>
                      <a:lnTo>
                        <a:pt x="4650" y="3600"/>
                      </a:lnTo>
                      <a:lnTo>
                        <a:pt x="4581" y="3627"/>
                      </a:lnTo>
                      <a:lnTo>
                        <a:pt x="4512" y="3645"/>
                      </a:lnTo>
                      <a:lnTo>
                        <a:pt x="4446" y="3666"/>
                      </a:lnTo>
                      <a:lnTo>
                        <a:pt x="4371" y="3678"/>
                      </a:lnTo>
                      <a:lnTo>
                        <a:pt x="4305" y="3684"/>
                      </a:lnTo>
                      <a:lnTo>
                        <a:pt x="4239" y="3687"/>
                      </a:lnTo>
                      <a:lnTo>
                        <a:pt x="4179" y="3693"/>
                      </a:lnTo>
                      <a:lnTo>
                        <a:pt x="4122" y="3693"/>
                      </a:lnTo>
                      <a:lnTo>
                        <a:pt x="4056" y="3684"/>
                      </a:lnTo>
                      <a:lnTo>
                        <a:pt x="4002" y="3669"/>
                      </a:lnTo>
                      <a:lnTo>
                        <a:pt x="3948" y="3657"/>
                      </a:lnTo>
                      <a:lnTo>
                        <a:pt x="3891" y="3636"/>
                      </a:lnTo>
                      <a:lnTo>
                        <a:pt x="3834" y="3609"/>
                      </a:lnTo>
                      <a:lnTo>
                        <a:pt x="3780" y="3576"/>
                      </a:lnTo>
                      <a:lnTo>
                        <a:pt x="3735" y="3537"/>
                      </a:lnTo>
                      <a:lnTo>
                        <a:pt x="3690" y="3495"/>
                      </a:lnTo>
                      <a:lnTo>
                        <a:pt x="3663" y="3459"/>
                      </a:lnTo>
                      <a:lnTo>
                        <a:pt x="3639" y="3423"/>
                      </a:lnTo>
                      <a:lnTo>
                        <a:pt x="3615" y="3390"/>
                      </a:lnTo>
                      <a:lnTo>
                        <a:pt x="3597" y="3360"/>
                      </a:lnTo>
                      <a:lnTo>
                        <a:pt x="3579" y="3318"/>
                      </a:lnTo>
                      <a:lnTo>
                        <a:pt x="3567" y="3276"/>
                      </a:lnTo>
                      <a:lnTo>
                        <a:pt x="3561" y="3219"/>
                      </a:lnTo>
                      <a:lnTo>
                        <a:pt x="3558" y="3162"/>
                      </a:lnTo>
                      <a:lnTo>
                        <a:pt x="3552" y="3084"/>
                      </a:lnTo>
                      <a:lnTo>
                        <a:pt x="3546" y="2988"/>
                      </a:lnTo>
                      <a:lnTo>
                        <a:pt x="3534" y="2892"/>
                      </a:lnTo>
                      <a:lnTo>
                        <a:pt x="3522" y="2796"/>
                      </a:lnTo>
                      <a:lnTo>
                        <a:pt x="3510" y="2706"/>
                      </a:lnTo>
                      <a:lnTo>
                        <a:pt x="3498" y="2631"/>
                      </a:lnTo>
                      <a:lnTo>
                        <a:pt x="3477" y="2550"/>
                      </a:lnTo>
                      <a:lnTo>
                        <a:pt x="3447" y="2457"/>
                      </a:lnTo>
                      <a:lnTo>
                        <a:pt x="3429" y="2394"/>
                      </a:lnTo>
                      <a:lnTo>
                        <a:pt x="3399" y="2331"/>
                      </a:lnTo>
                      <a:lnTo>
                        <a:pt x="3360" y="2271"/>
                      </a:lnTo>
                      <a:lnTo>
                        <a:pt x="3318" y="2217"/>
                      </a:lnTo>
                      <a:lnTo>
                        <a:pt x="3273" y="2169"/>
                      </a:lnTo>
                      <a:lnTo>
                        <a:pt x="3222" y="2118"/>
                      </a:lnTo>
                      <a:lnTo>
                        <a:pt x="3162" y="2082"/>
                      </a:lnTo>
                      <a:lnTo>
                        <a:pt x="3111" y="2058"/>
                      </a:lnTo>
                      <a:lnTo>
                        <a:pt x="3051" y="2037"/>
                      </a:lnTo>
                      <a:lnTo>
                        <a:pt x="2985" y="2019"/>
                      </a:lnTo>
                      <a:lnTo>
                        <a:pt x="2931" y="2010"/>
                      </a:lnTo>
                      <a:lnTo>
                        <a:pt x="2874" y="2007"/>
                      </a:lnTo>
                      <a:lnTo>
                        <a:pt x="2829" y="2007"/>
                      </a:lnTo>
                      <a:lnTo>
                        <a:pt x="2784" y="2010"/>
                      </a:lnTo>
                      <a:lnTo>
                        <a:pt x="2724" y="2019"/>
                      </a:lnTo>
                      <a:lnTo>
                        <a:pt x="2655" y="2031"/>
                      </a:lnTo>
                      <a:lnTo>
                        <a:pt x="2595" y="2049"/>
                      </a:lnTo>
                      <a:lnTo>
                        <a:pt x="2544" y="2073"/>
                      </a:lnTo>
                      <a:lnTo>
                        <a:pt x="2496" y="2103"/>
                      </a:lnTo>
                      <a:lnTo>
                        <a:pt x="2454" y="2130"/>
                      </a:lnTo>
                      <a:lnTo>
                        <a:pt x="2418" y="2163"/>
                      </a:lnTo>
                      <a:lnTo>
                        <a:pt x="2382" y="2202"/>
                      </a:lnTo>
                      <a:lnTo>
                        <a:pt x="2343" y="2244"/>
                      </a:lnTo>
                      <a:lnTo>
                        <a:pt x="2313" y="2286"/>
                      </a:lnTo>
                      <a:lnTo>
                        <a:pt x="2286" y="2328"/>
                      </a:lnTo>
                      <a:lnTo>
                        <a:pt x="2265" y="2385"/>
                      </a:lnTo>
                      <a:lnTo>
                        <a:pt x="2244" y="2436"/>
                      </a:lnTo>
                      <a:lnTo>
                        <a:pt x="2223" y="2496"/>
                      </a:lnTo>
                      <a:lnTo>
                        <a:pt x="2205" y="2562"/>
                      </a:lnTo>
                      <a:lnTo>
                        <a:pt x="2187" y="2643"/>
                      </a:lnTo>
                      <a:lnTo>
                        <a:pt x="2169" y="2730"/>
                      </a:lnTo>
                      <a:lnTo>
                        <a:pt x="2160" y="2796"/>
                      </a:lnTo>
                      <a:lnTo>
                        <a:pt x="2151" y="2871"/>
                      </a:lnTo>
                      <a:lnTo>
                        <a:pt x="2142" y="2955"/>
                      </a:lnTo>
                      <a:lnTo>
                        <a:pt x="2136" y="3012"/>
                      </a:lnTo>
                      <a:lnTo>
                        <a:pt x="2130" y="3150"/>
                      </a:lnTo>
                      <a:lnTo>
                        <a:pt x="2133" y="3084"/>
                      </a:lnTo>
                      <a:lnTo>
                        <a:pt x="2124" y="3204"/>
                      </a:lnTo>
                      <a:lnTo>
                        <a:pt x="2118" y="3255"/>
                      </a:lnTo>
                      <a:lnTo>
                        <a:pt x="2112" y="3297"/>
                      </a:lnTo>
                      <a:lnTo>
                        <a:pt x="2094" y="3342"/>
                      </a:lnTo>
                      <a:lnTo>
                        <a:pt x="2079" y="3378"/>
                      </a:lnTo>
                      <a:lnTo>
                        <a:pt x="2061" y="3408"/>
                      </a:lnTo>
                      <a:lnTo>
                        <a:pt x="2037" y="3444"/>
                      </a:lnTo>
                      <a:lnTo>
                        <a:pt x="2004" y="3485"/>
                      </a:lnTo>
                      <a:lnTo>
                        <a:pt x="1962" y="3525"/>
                      </a:lnTo>
                      <a:lnTo>
                        <a:pt x="1917" y="3567"/>
                      </a:lnTo>
                      <a:lnTo>
                        <a:pt x="1875" y="3594"/>
                      </a:lnTo>
                      <a:lnTo>
                        <a:pt x="1812" y="3630"/>
                      </a:lnTo>
                      <a:lnTo>
                        <a:pt x="1755" y="3648"/>
                      </a:lnTo>
                      <a:lnTo>
                        <a:pt x="1689" y="3665"/>
                      </a:lnTo>
                      <a:lnTo>
                        <a:pt x="1638" y="3678"/>
                      </a:lnTo>
                      <a:lnTo>
                        <a:pt x="1590" y="3687"/>
                      </a:lnTo>
                      <a:lnTo>
                        <a:pt x="1521" y="3690"/>
                      </a:lnTo>
                      <a:lnTo>
                        <a:pt x="1425" y="3687"/>
                      </a:lnTo>
                      <a:lnTo>
                        <a:pt x="1338" y="3681"/>
                      </a:lnTo>
                      <a:lnTo>
                        <a:pt x="1262" y="3665"/>
                      </a:lnTo>
                      <a:lnTo>
                        <a:pt x="1179" y="3650"/>
                      </a:lnTo>
                      <a:lnTo>
                        <a:pt x="1074" y="3615"/>
                      </a:lnTo>
                      <a:lnTo>
                        <a:pt x="969" y="3575"/>
                      </a:lnTo>
                      <a:lnTo>
                        <a:pt x="894" y="3543"/>
                      </a:lnTo>
                      <a:lnTo>
                        <a:pt x="810" y="3507"/>
                      </a:lnTo>
                      <a:lnTo>
                        <a:pt x="720" y="3456"/>
                      </a:lnTo>
                      <a:lnTo>
                        <a:pt x="636" y="3396"/>
                      </a:lnTo>
                      <a:lnTo>
                        <a:pt x="564" y="3342"/>
                      </a:lnTo>
                      <a:lnTo>
                        <a:pt x="474" y="3270"/>
                      </a:lnTo>
                      <a:lnTo>
                        <a:pt x="399" y="3207"/>
                      </a:lnTo>
                      <a:lnTo>
                        <a:pt x="339" y="3144"/>
                      </a:lnTo>
                      <a:lnTo>
                        <a:pt x="291" y="3093"/>
                      </a:lnTo>
                      <a:lnTo>
                        <a:pt x="246" y="3033"/>
                      </a:lnTo>
                      <a:lnTo>
                        <a:pt x="201" y="2970"/>
                      </a:lnTo>
                      <a:lnTo>
                        <a:pt x="162" y="2916"/>
                      </a:lnTo>
                      <a:lnTo>
                        <a:pt x="135" y="2868"/>
                      </a:lnTo>
                      <a:lnTo>
                        <a:pt x="99" y="2805"/>
                      </a:lnTo>
                      <a:lnTo>
                        <a:pt x="69" y="2727"/>
                      </a:lnTo>
                      <a:lnTo>
                        <a:pt x="42" y="2661"/>
                      </a:lnTo>
                      <a:lnTo>
                        <a:pt x="24" y="2607"/>
                      </a:lnTo>
                      <a:lnTo>
                        <a:pt x="12" y="2553"/>
                      </a:lnTo>
                      <a:lnTo>
                        <a:pt x="3" y="2508"/>
                      </a:lnTo>
                      <a:lnTo>
                        <a:pt x="0" y="2445"/>
                      </a:lnTo>
                      <a:lnTo>
                        <a:pt x="6" y="2394"/>
                      </a:lnTo>
                      <a:lnTo>
                        <a:pt x="15" y="2352"/>
                      </a:lnTo>
                      <a:lnTo>
                        <a:pt x="30" y="2316"/>
                      </a:lnTo>
                      <a:lnTo>
                        <a:pt x="45" y="2277"/>
                      </a:lnTo>
                      <a:lnTo>
                        <a:pt x="72" y="2238"/>
                      </a:lnTo>
                      <a:lnTo>
                        <a:pt x="93" y="2217"/>
                      </a:lnTo>
                      <a:lnTo>
                        <a:pt x="129" y="2184"/>
                      </a:lnTo>
                      <a:lnTo>
                        <a:pt x="168" y="2163"/>
                      </a:lnTo>
                      <a:lnTo>
                        <a:pt x="237" y="2130"/>
                      </a:lnTo>
                      <a:lnTo>
                        <a:pt x="300" y="2112"/>
                      </a:lnTo>
                      <a:lnTo>
                        <a:pt x="363" y="2094"/>
                      </a:lnTo>
                      <a:lnTo>
                        <a:pt x="426" y="2079"/>
                      </a:lnTo>
                      <a:lnTo>
                        <a:pt x="512" y="2060"/>
                      </a:lnTo>
                      <a:lnTo>
                        <a:pt x="576" y="2046"/>
                      </a:lnTo>
                      <a:lnTo>
                        <a:pt x="645" y="2025"/>
                      </a:lnTo>
                      <a:lnTo>
                        <a:pt x="722" y="2007"/>
                      </a:lnTo>
                      <a:lnTo>
                        <a:pt x="777" y="1986"/>
                      </a:lnTo>
                      <a:lnTo>
                        <a:pt x="852" y="1953"/>
                      </a:lnTo>
                      <a:lnTo>
                        <a:pt x="906" y="1929"/>
                      </a:lnTo>
                      <a:lnTo>
                        <a:pt x="975" y="1887"/>
                      </a:lnTo>
                      <a:lnTo>
                        <a:pt x="1011" y="1866"/>
                      </a:lnTo>
                      <a:lnTo>
                        <a:pt x="1050" y="1836"/>
                      </a:lnTo>
                      <a:lnTo>
                        <a:pt x="1074" y="1803"/>
                      </a:lnTo>
                      <a:lnTo>
                        <a:pt x="1095" y="1770"/>
                      </a:lnTo>
                      <a:lnTo>
                        <a:pt x="1113" y="1740"/>
                      </a:lnTo>
                      <a:lnTo>
                        <a:pt x="1125" y="1716"/>
                      </a:lnTo>
                      <a:lnTo>
                        <a:pt x="1134" y="1686"/>
                      </a:lnTo>
                      <a:lnTo>
                        <a:pt x="1137" y="1656"/>
                      </a:lnTo>
                      <a:lnTo>
                        <a:pt x="1137" y="1632"/>
                      </a:lnTo>
                      <a:lnTo>
                        <a:pt x="1131" y="1602"/>
                      </a:lnTo>
                      <a:lnTo>
                        <a:pt x="1125" y="1572"/>
                      </a:lnTo>
                      <a:lnTo>
                        <a:pt x="1116" y="1542"/>
                      </a:lnTo>
                      <a:lnTo>
                        <a:pt x="1104" y="1505"/>
                      </a:lnTo>
                      <a:lnTo>
                        <a:pt x="1080" y="1446"/>
                      </a:lnTo>
                      <a:lnTo>
                        <a:pt x="1056" y="1392"/>
                      </a:lnTo>
                      <a:lnTo>
                        <a:pt x="1035" y="1341"/>
                      </a:lnTo>
                      <a:lnTo>
                        <a:pt x="1002" y="1284"/>
                      </a:lnTo>
                      <a:lnTo>
                        <a:pt x="966" y="1215"/>
                      </a:lnTo>
                      <a:lnTo>
                        <a:pt x="924" y="1128"/>
                      </a:lnTo>
                      <a:lnTo>
                        <a:pt x="879" y="1040"/>
                      </a:lnTo>
                      <a:lnTo>
                        <a:pt x="846" y="975"/>
                      </a:lnTo>
                      <a:lnTo>
                        <a:pt x="819" y="905"/>
                      </a:lnTo>
                      <a:lnTo>
                        <a:pt x="774" y="816"/>
                      </a:lnTo>
                      <a:lnTo>
                        <a:pt x="726" y="732"/>
                      </a:lnTo>
                      <a:lnTo>
                        <a:pt x="684" y="635"/>
                      </a:lnTo>
                      <a:lnTo>
                        <a:pt x="648" y="555"/>
                      </a:lnTo>
                      <a:lnTo>
                        <a:pt x="612" y="477"/>
                      </a:lnTo>
                      <a:lnTo>
                        <a:pt x="587" y="395"/>
                      </a:lnTo>
                      <a:lnTo>
                        <a:pt x="582" y="342"/>
                      </a:lnTo>
                      <a:lnTo>
                        <a:pt x="582" y="306"/>
                      </a:lnTo>
                      <a:lnTo>
                        <a:pt x="588" y="279"/>
                      </a:lnTo>
                      <a:lnTo>
                        <a:pt x="600" y="243"/>
                      </a:lnTo>
                      <a:lnTo>
                        <a:pt x="621" y="210"/>
                      </a:lnTo>
                      <a:lnTo>
                        <a:pt x="654" y="177"/>
                      </a:lnTo>
                      <a:lnTo>
                        <a:pt x="678" y="147"/>
                      </a:lnTo>
                      <a:lnTo>
                        <a:pt x="717" y="120"/>
                      </a:lnTo>
                      <a:lnTo>
                        <a:pt x="765" y="93"/>
                      </a:lnTo>
                      <a:lnTo>
                        <a:pt x="807" y="75"/>
                      </a:lnTo>
                      <a:lnTo>
                        <a:pt x="882" y="48"/>
                      </a:lnTo>
                      <a:lnTo>
                        <a:pt x="954" y="24"/>
                      </a:lnTo>
                      <a:lnTo>
                        <a:pt x="1011" y="12"/>
                      </a:lnTo>
                      <a:lnTo>
                        <a:pt x="1095" y="3"/>
                      </a:lnTo>
                      <a:lnTo>
                        <a:pt x="1197" y="3"/>
                      </a:lnTo>
                      <a:lnTo>
                        <a:pt x="1269" y="6"/>
                      </a:lnTo>
                      <a:lnTo>
                        <a:pt x="1337" y="12"/>
                      </a:lnTo>
                      <a:lnTo>
                        <a:pt x="1386" y="18"/>
                      </a:lnTo>
                      <a:lnTo>
                        <a:pt x="1449" y="27"/>
                      </a:lnTo>
                      <a:lnTo>
                        <a:pt x="1512" y="36"/>
                      </a:lnTo>
                      <a:lnTo>
                        <a:pt x="1596" y="69"/>
                      </a:lnTo>
                      <a:lnTo>
                        <a:pt x="1659" y="102"/>
                      </a:lnTo>
                      <a:lnTo>
                        <a:pt x="1713" y="135"/>
                      </a:lnTo>
                      <a:lnTo>
                        <a:pt x="1755" y="165"/>
                      </a:lnTo>
                      <a:lnTo>
                        <a:pt x="1794" y="200"/>
                      </a:lnTo>
                      <a:lnTo>
                        <a:pt x="1830" y="240"/>
                      </a:lnTo>
                      <a:lnTo>
                        <a:pt x="1863" y="276"/>
                      </a:lnTo>
                      <a:lnTo>
                        <a:pt x="1908" y="327"/>
                      </a:lnTo>
                      <a:lnTo>
                        <a:pt x="1944" y="381"/>
                      </a:lnTo>
                      <a:lnTo>
                        <a:pt x="1997" y="455"/>
                      </a:lnTo>
                      <a:lnTo>
                        <a:pt x="2046" y="537"/>
                      </a:lnTo>
                      <a:lnTo>
                        <a:pt x="2082" y="597"/>
                      </a:lnTo>
                      <a:lnTo>
                        <a:pt x="2118" y="663"/>
                      </a:lnTo>
                      <a:lnTo>
                        <a:pt x="2163" y="750"/>
                      </a:lnTo>
                      <a:lnTo>
                        <a:pt x="2232" y="882"/>
                      </a:lnTo>
                      <a:lnTo>
                        <a:pt x="2274" y="957"/>
                      </a:lnTo>
                      <a:lnTo>
                        <a:pt x="2322" y="1047"/>
                      </a:lnTo>
                      <a:lnTo>
                        <a:pt x="2349" y="1113"/>
                      </a:lnTo>
                      <a:lnTo>
                        <a:pt x="2391" y="1182"/>
                      </a:lnTo>
                      <a:lnTo>
                        <a:pt x="2448" y="1284"/>
                      </a:lnTo>
                      <a:lnTo>
                        <a:pt x="2514" y="1385"/>
                      </a:lnTo>
                      <a:lnTo>
                        <a:pt x="2550" y="1446"/>
                      </a:lnTo>
                      <a:lnTo>
                        <a:pt x="2586" y="1503"/>
                      </a:lnTo>
                      <a:lnTo>
                        <a:pt x="2643" y="1554"/>
                      </a:lnTo>
                      <a:lnTo>
                        <a:pt x="2694" y="1590"/>
                      </a:lnTo>
                      <a:lnTo>
                        <a:pt x="2742" y="1614"/>
                      </a:lnTo>
                      <a:lnTo>
                        <a:pt x="2805" y="1629"/>
                      </a:lnTo>
                      <a:lnTo>
                        <a:pt x="2850" y="1632"/>
                      </a:lnTo>
                      <a:lnTo>
                        <a:pt x="2892" y="1626"/>
                      </a:lnTo>
                      <a:lnTo>
                        <a:pt x="2958" y="1605"/>
                      </a:lnTo>
                      <a:lnTo>
                        <a:pt x="3006" y="1581"/>
                      </a:lnTo>
                      <a:lnTo>
                        <a:pt x="3048" y="1551"/>
                      </a:lnTo>
                      <a:lnTo>
                        <a:pt x="3102" y="1497"/>
                      </a:lnTo>
                      <a:lnTo>
                        <a:pt x="3138" y="1446"/>
                      </a:lnTo>
                      <a:lnTo>
                        <a:pt x="3171" y="1395"/>
                      </a:lnTo>
                      <a:lnTo>
                        <a:pt x="3201" y="1341"/>
                      </a:lnTo>
                      <a:lnTo>
                        <a:pt x="3231" y="1299"/>
                      </a:lnTo>
                      <a:lnTo>
                        <a:pt x="3267" y="1233"/>
                      </a:lnTo>
                      <a:lnTo>
                        <a:pt x="3309" y="1164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round/>
                  <a:headEnd/>
                  <a:tailEnd/>
                </a:ln>
                <a:scene3d>
                  <a:camera prst="legacyObliqueTop">
                    <a:rot lat="16800000" lon="0" rev="0"/>
                  </a:camera>
                  <a:lightRig rig="legacyFlat3" dir="r"/>
                </a:scene3d>
                <a:sp3d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da-DK" sz="2000">
                    <a:latin typeface="+mn-lt"/>
                  </a:endParaRPr>
                </a:p>
              </p:txBody>
            </p:sp>
            <p:sp>
              <p:nvSpPr>
                <p:cNvPr id="46" name="Oval 5"/>
                <p:cNvSpPr>
                  <a:spLocks noChangeArrowheads="1"/>
                </p:cNvSpPr>
                <p:nvPr/>
              </p:nvSpPr>
              <p:spPr bwMode="auto">
                <a:xfrm>
                  <a:off x="2063" y="3275"/>
                  <a:ext cx="111" cy="119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a-DK" altLang="da-DK" sz="2000">
                    <a:latin typeface="+mn-lt"/>
                  </a:endParaRPr>
                </a:p>
              </p:txBody>
            </p:sp>
            <p:sp>
              <p:nvSpPr>
                <p:cNvPr id="47" name="Freeform 6"/>
                <p:cNvSpPr>
                  <a:spLocks/>
                </p:cNvSpPr>
                <p:nvPr/>
              </p:nvSpPr>
              <p:spPr bwMode="auto">
                <a:xfrm>
                  <a:off x="2206" y="2876"/>
                  <a:ext cx="968" cy="380"/>
                </a:xfrm>
                <a:custGeom>
                  <a:avLst/>
                  <a:gdLst>
                    <a:gd name="T0" fmla="*/ 0 w 846"/>
                    <a:gd name="T1" fmla="*/ 669500 h 304"/>
                    <a:gd name="T2" fmla="*/ 26861 w 846"/>
                    <a:gd name="T3" fmla="*/ 76835 h 304"/>
                    <a:gd name="T4" fmla="*/ 50074 w 846"/>
                    <a:gd name="T5" fmla="*/ 200919 h 304"/>
                    <a:gd name="T6" fmla="*/ 63992 w 846"/>
                    <a:gd name="T7" fmla="*/ 641864 h 304"/>
                    <a:gd name="T8" fmla="*/ 79235 w 846"/>
                    <a:gd name="T9" fmla="*/ 744494 h 304"/>
                    <a:gd name="T10" fmla="*/ 94414 w 846"/>
                    <a:gd name="T11" fmla="*/ 669500 h 3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46"/>
                    <a:gd name="T19" fmla="*/ 0 h 304"/>
                    <a:gd name="T20" fmla="*/ 846 w 846"/>
                    <a:gd name="T21" fmla="*/ 304 h 3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46" h="304">
                      <a:moveTo>
                        <a:pt x="0" y="271"/>
                      </a:moveTo>
                      <a:cubicBezTo>
                        <a:pt x="80" y="171"/>
                        <a:pt x="165" y="62"/>
                        <a:pt x="240" y="31"/>
                      </a:cubicBezTo>
                      <a:cubicBezTo>
                        <a:pt x="315" y="0"/>
                        <a:pt x="393" y="44"/>
                        <a:pt x="448" y="82"/>
                      </a:cubicBezTo>
                      <a:cubicBezTo>
                        <a:pt x="503" y="120"/>
                        <a:pt x="529" y="224"/>
                        <a:pt x="573" y="261"/>
                      </a:cubicBezTo>
                      <a:cubicBezTo>
                        <a:pt x="617" y="298"/>
                        <a:pt x="665" y="300"/>
                        <a:pt x="710" y="302"/>
                      </a:cubicBezTo>
                      <a:cubicBezTo>
                        <a:pt x="755" y="304"/>
                        <a:pt x="818" y="278"/>
                        <a:pt x="846" y="271"/>
                      </a:cubicBezTo>
                    </a:path>
                  </a:pathLst>
                </a:custGeom>
                <a:noFill/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a-DK" sz="2000">
                    <a:latin typeface="+mn-lt"/>
                  </a:endParaRPr>
                </a:p>
              </p:txBody>
            </p:sp>
            <p:sp>
              <p:nvSpPr>
                <p:cNvPr id="48" name="Oval 7"/>
                <p:cNvSpPr>
                  <a:spLocks noChangeArrowheads="1"/>
                </p:cNvSpPr>
                <p:nvPr/>
              </p:nvSpPr>
              <p:spPr bwMode="auto">
                <a:xfrm>
                  <a:off x="3106" y="3155"/>
                  <a:ext cx="110" cy="12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9999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a-DK" altLang="da-DK" sz="2000">
                    <a:latin typeface="+mn-lt"/>
                  </a:endParaRPr>
                </a:p>
              </p:txBody>
            </p:sp>
            <p:sp>
              <p:nvSpPr>
                <p:cNvPr id="49" name="AutoShape 8"/>
                <p:cNvSpPr>
                  <a:spLocks noChangeArrowheads="1"/>
                </p:cNvSpPr>
                <p:nvPr/>
              </p:nvSpPr>
              <p:spPr bwMode="auto">
                <a:xfrm rot="2373300">
                  <a:off x="2063" y="3190"/>
                  <a:ext cx="175" cy="2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 sz="2000">
                    <a:latin typeface="+mn-lt"/>
                  </a:endParaRPr>
                </a:p>
              </p:txBody>
            </p:sp>
            <p:sp>
              <p:nvSpPr>
                <p:cNvPr id="50" name="Freeform 9"/>
                <p:cNvSpPr>
                  <a:spLocks/>
                </p:cNvSpPr>
                <p:nvPr/>
              </p:nvSpPr>
              <p:spPr bwMode="auto">
                <a:xfrm>
                  <a:off x="1199" y="2630"/>
                  <a:ext cx="878" cy="1118"/>
                </a:xfrm>
                <a:custGeom>
                  <a:avLst/>
                  <a:gdLst>
                    <a:gd name="T0" fmla="*/ 878 w 878"/>
                    <a:gd name="T1" fmla="*/ 58097 h 982"/>
                    <a:gd name="T2" fmla="*/ 671 w 878"/>
                    <a:gd name="T3" fmla="*/ 68818 h 982"/>
                    <a:gd name="T4" fmla="*/ 548 w 878"/>
                    <a:gd name="T5" fmla="*/ 82032 h 982"/>
                    <a:gd name="T6" fmla="*/ 387 w 878"/>
                    <a:gd name="T7" fmla="*/ 88143 h 982"/>
                    <a:gd name="T8" fmla="*/ 246 w 878"/>
                    <a:gd name="T9" fmla="*/ 90819 h 982"/>
                    <a:gd name="T10" fmla="*/ 77 w 878"/>
                    <a:gd name="T11" fmla="*/ 81716 h 982"/>
                    <a:gd name="T12" fmla="*/ 11 w 878"/>
                    <a:gd name="T13" fmla="*/ 59305 h 982"/>
                    <a:gd name="T14" fmla="*/ 9 w 878"/>
                    <a:gd name="T15" fmla="*/ 27233 h 982"/>
                    <a:gd name="T16" fmla="*/ 9 w 878"/>
                    <a:gd name="T17" fmla="*/ 3741 h 982"/>
                    <a:gd name="T18" fmla="*/ 0 w 878"/>
                    <a:gd name="T19" fmla="*/ 4849 h 98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78"/>
                    <a:gd name="T31" fmla="*/ 0 h 982"/>
                    <a:gd name="T32" fmla="*/ 878 w 878"/>
                    <a:gd name="T33" fmla="*/ 982 h 98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78" h="982">
                      <a:moveTo>
                        <a:pt x="878" y="621"/>
                      </a:moveTo>
                      <a:cubicBezTo>
                        <a:pt x="844" y="640"/>
                        <a:pt x="726" y="692"/>
                        <a:pt x="671" y="734"/>
                      </a:cubicBezTo>
                      <a:cubicBezTo>
                        <a:pt x="616" y="776"/>
                        <a:pt x="595" y="841"/>
                        <a:pt x="548" y="876"/>
                      </a:cubicBezTo>
                      <a:cubicBezTo>
                        <a:pt x="501" y="911"/>
                        <a:pt x="437" y="926"/>
                        <a:pt x="387" y="942"/>
                      </a:cubicBezTo>
                      <a:cubicBezTo>
                        <a:pt x="337" y="958"/>
                        <a:pt x="298" y="982"/>
                        <a:pt x="246" y="970"/>
                      </a:cubicBezTo>
                      <a:cubicBezTo>
                        <a:pt x="194" y="958"/>
                        <a:pt x="116" y="928"/>
                        <a:pt x="77" y="872"/>
                      </a:cubicBezTo>
                      <a:cubicBezTo>
                        <a:pt x="38" y="816"/>
                        <a:pt x="24" y="730"/>
                        <a:pt x="11" y="633"/>
                      </a:cubicBezTo>
                      <a:cubicBezTo>
                        <a:pt x="0" y="536"/>
                        <a:pt x="9" y="390"/>
                        <a:pt x="9" y="291"/>
                      </a:cubicBezTo>
                      <a:cubicBezTo>
                        <a:pt x="9" y="193"/>
                        <a:pt x="10" y="80"/>
                        <a:pt x="9" y="40"/>
                      </a:cubicBezTo>
                      <a:cubicBezTo>
                        <a:pt x="8" y="0"/>
                        <a:pt x="2" y="50"/>
                        <a:pt x="0" y="52"/>
                      </a:cubicBezTo>
                    </a:path>
                  </a:pathLst>
                </a:custGeom>
                <a:noFill/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a-DK" sz="2000">
                    <a:latin typeface="+mn-lt"/>
                  </a:endParaRPr>
                </a:p>
              </p:txBody>
            </p:sp>
            <p:sp>
              <p:nvSpPr>
                <p:cNvPr id="51" name="Rectangle 10"/>
                <p:cNvSpPr>
                  <a:spLocks noChangeArrowheads="1"/>
                </p:cNvSpPr>
                <p:nvPr/>
              </p:nvSpPr>
              <p:spPr bwMode="auto">
                <a:xfrm>
                  <a:off x="2016" y="3072"/>
                  <a:ext cx="288" cy="38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a-DK" altLang="da-DK" sz="2000">
                    <a:latin typeface="+mn-lt"/>
                  </a:endParaRPr>
                </a:p>
              </p:txBody>
            </p:sp>
          </p:grpSp>
          <p:sp>
            <p:nvSpPr>
              <p:cNvPr id="5" name="Tekstboks 4"/>
              <p:cNvSpPr txBox="1"/>
              <p:nvPr/>
            </p:nvSpPr>
            <p:spPr>
              <a:xfrm>
                <a:off x="1259632" y="1002405"/>
                <a:ext cx="10222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200" dirty="0" err="1" smtClean="0">
                    <a:latin typeface="+mn-lt"/>
                  </a:rPr>
                  <a:t>Descending</a:t>
                </a:r>
                <a:r>
                  <a:rPr lang="da-DK" sz="1200" dirty="0" smtClean="0">
                    <a:latin typeface="+mn-lt"/>
                  </a:rPr>
                  <a:t>  </a:t>
                </a:r>
                <a:r>
                  <a:rPr lang="da-DK" sz="1200" dirty="0" err="1" smtClean="0">
                    <a:latin typeface="+mn-lt"/>
                  </a:rPr>
                  <a:t>control</a:t>
                </a:r>
                <a:endParaRPr lang="da-DK" sz="1200" dirty="0">
                  <a:latin typeface="+mn-lt"/>
                </a:endParaRPr>
              </a:p>
            </p:txBody>
          </p:sp>
          <p:sp>
            <p:nvSpPr>
              <p:cNvPr id="57" name="Tekstboks 56"/>
              <p:cNvSpPr txBox="1"/>
              <p:nvPr/>
            </p:nvSpPr>
            <p:spPr>
              <a:xfrm>
                <a:off x="224641" y="1143094"/>
                <a:ext cx="10222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200" dirty="0" smtClean="0">
                    <a:latin typeface="+mn-lt"/>
                  </a:rPr>
                  <a:t>Central </a:t>
                </a:r>
                <a:r>
                  <a:rPr lang="da-DK" sz="1200" dirty="0" err="1" smtClean="0">
                    <a:latin typeface="+mn-lt"/>
                  </a:rPr>
                  <a:t>projection</a:t>
                </a:r>
                <a:endParaRPr lang="da-DK" sz="1200" dirty="0">
                  <a:latin typeface="+mn-lt"/>
                </a:endParaRPr>
              </a:p>
            </p:txBody>
          </p:sp>
          <p:sp>
            <p:nvSpPr>
              <p:cNvPr id="58" name="Tekstboks 57"/>
              <p:cNvSpPr txBox="1"/>
              <p:nvPr/>
            </p:nvSpPr>
            <p:spPr>
              <a:xfrm>
                <a:off x="2267744" y="2191731"/>
                <a:ext cx="10222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200" dirty="0" err="1" smtClean="0">
                    <a:latin typeface="+mn-lt"/>
                  </a:rPr>
                  <a:t>Afferent</a:t>
                </a:r>
                <a:r>
                  <a:rPr lang="da-DK" sz="1200" dirty="0" smtClean="0">
                    <a:latin typeface="+mn-lt"/>
                  </a:rPr>
                  <a:t> input</a:t>
                </a:r>
                <a:endParaRPr lang="da-DK" sz="1200" dirty="0">
                  <a:latin typeface="+mn-lt"/>
                </a:endParaRPr>
              </a:p>
            </p:txBody>
          </p:sp>
        </p:grpSp>
        <p:cxnSp>
          <p:nvCxnSpPr>
            <p:cNvPr id="12" name="Lige pilforbindelse 11"/>
            <p:cNvCxnSpPr>
              <a:stCxn id="5" idx="2"/>
            </p:cNvCxnSpPr>
            <p:nvPr/>
          </p:nvCxnSpPr>
          <p:spPr>
            <a:xfrm>
              <a:off x="1770754" y="1464070"/>
              <a:ext cx="0" cy="465677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e 3"/>
          <p:cNvGrpSpPr/>
          <p:nvPr/>
        </p:nvGrpSpPr>
        <p:grpSpPr>
          <a:xfrm>
            <a:off x="3533328" y="2802210"/>
            <a:ext cx="4271962" cy="2663627"/>
            <a:chOff x="3533328" y="2802210"/>
            <a:chExt cx="4271962" cy="2663627"/>
          </a:xfrm>
        </p:grpSpPr>
        <p:grpSp>
          <p:nvGrpSpPr>
            <p:cNvPr id="2" name="Gruppe 1"/>
            <p:cNvGrpSpPr/>
            <p:nvPr/>
          </p:nvGrpSpPr>
          <p:grpSpPr>
            <a:xfrm>
              <a:off x="3533328" y="2802210"/>
              <a:ext cx="4271962" cy="2663627"/>
              <a:chOff x="3533328" y="2802210"/>
              <a:chExt cx="4271962" cy="2663627"/>
            </a:xfrm>
          </p:grpSpPr>
          <p:sp>
            <p:nvSpPr>
              <p:cNvPr id="11271" name="Text Box 14"/>
              <p:cNvSpPr txBox="1">
                <a:spLocks noChangeArrowheads="1"/>
              </p:cNvSpPr>
              <p:nvPr/>
            </p:nvSpPr>
            <p:spPr bwMode="auto">
              <a:xfrm>
                <a:off x="4206428" y="5158060"/>
                <a:ext cx="581025" cy="307777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1400" b="1" dirty="0" err="1">
                    <a:latin typeface="+mn-lt"/>
                  </a:rPr>
                  <a:t>Ca</a:t>
                </a:r>
                <a:r>
                  <a:rPr lang="da-DK" sz="1400" b="1" baseline="30000" dirty="0">
                    <a:latin typeface="+mn-lt"/>
                  </a:rPr>
                  <a:t>++</a:t>
                </a:r>
                <a:endParaRPr lang="en-GB" sz="1400" b="1" baseline="30000" dirty="0">
                  <a:latin typeface="+mn-lt"/>
                </a:endParaRPr>
              </a:p>
            </p:txBody>
          </p:sp>
          <p:pic>
            <p:nvPicPr>
              <p:cNvPr id="30723" name="Picture 15" descr="N1-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11365" y="3722960"/>
                <a:ext cx="2193925" cy="160496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</p:pic>
          <p:grpSp>
            <p:nvGrpSpPr>
              <p:cNvPr id="30724" name="Group 16"/>
              <p:cNvGrpSpPr>
                <a:grpSpLocks/>
              </p:cNvGrpSpPr>
              <p:nvPr/>
            </p:nvGrpSpPr>
            <p:grpSpPr bwMode="auto">
              <a:xfrm rot="16200000">
                <a:off x="3523009" y="3712642"/>
                <a:ext cx="1589087" cy="1568450"/>
                <a:chOff x="4634" y="1569"/>
                <a:chExt cx="1108" cy="899"/>
              </a:xfrm>
            </p:grpSpPr>
            <p:pic>
              <p:nvPicPr>
                <p:cNvPr id="30752" name="Picture 17" descr="N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634" y="1569"/>
                  <a:ext cx="1108" cy="899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302" name="Oval 18"/>
                <p:cNvSpPr>
                  <a:spLocks noChangeArrowheads="1"/>
                </p:cNvSpPr>
                <p:nvPr/>
              </p:nvSpPr>
              <p:spPr bwMode="auto">
                <a:xfrm rot="5400000">
                  <a:off x="5477" y="2263"/>
                  <a:ext cx="76" cy="80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3" name="Oval 19"/>
                <p:cNvSpPr>
                  <a:spLocks noChangeArrowheads="1"/>
                </p:cNvSpPr>
                <p:nvPr/>
              </p:nvSpPr>
              <p:spPr bwMode="auto">
                <a:xfrm rot="5400000">
                  <a:off x="5436" y="2301"/>
                  <a:ext cx="25" cy="53"/>
                </a:xfrm>
                <a:prstGeom prst="ellipse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4" name="Oval 20"/>
                <p:cNvSpPr>
                  <a:spLocks noChangeArrowheads="1"/>
                </p:cNvSpPr>
                <p:nvPr/>
              </p:nvSpPr>
              <p:spPr bwMode="auto">
                <a:xfrm rot="5400000">
                  <a:off x="5145" y="2042"/>
                  <a:ext cx="26" cy="53"/>
                </a:xfrm>
                <a:prstGeom prst="ellipse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5" name="Oval 21"/>
                <p:cNvSpPr>
                  <a:spLocks noChangeArrowheads="1"/>
                </p:cNvSpPr>
                <p:nvPr/>
              </p:nvSpPr>
              <p:spPr bwMode="auto">
                <a:xfrm rot="5400000">
                  <a:off x="5303" y="2092"/>
                  <a:ext cx="26" cy="53"/>
                </a:xfrm>
                <a:prstGeom prst="ellipse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6" name="Oval 22"/>
                <p:cNvSpPr>
                  <a:spLocks noChangeArrowheads="1"/>
                </p:cNvSpPr>
                <p:nvPr/>
              </p:nvSpPr>
              <p:spPr bwMode="auto">
                <a:xfrm rot="5400000">
                  <a:off x="4856" y="2271"/>
                  <a:ext cx="25" cy="53"/>
                </a:xfrm>
                <a:prstGeom prst="ellipse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7" name="Oval 23"/>
                <p:cNvSpPr>
                  <a:spLocks noChangeArrowheads="1"/>
                </p:cNvSpPr>
                <p:nvPr/>
              </p:nvSpPr>
              <p:spPr bwMode="auto">
                <a:xfrm rot="5400000">
                  <a:off x="5066" y="2144"/>
                  <a:ext cx="26" cy="52"/>
                </a:xfrm>
                <a:prstGeom prst="ellipse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8" name="Oval 24"/>
                <p:cNvSpPr>
                  <a:spLocks noChangeArrowheads="1"/>
                </p:cNvSpPr>
                <p:nvPr/>
              </p:nvSpPr>
              <p:spPr bwMode="auto">
                <a:xfrm rot="5400000">
                  <a:off x="5293" y="2308"/>
                  <a:ext cx="76" cy="82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9" name="Oval 25"/>
                <p:cNvSpPr>
                  <a:spLocks noChangeArrowheads="1"/>
                </p:cNvSpPr>
                <p:nvPr/>
              </p:nvSpPr>
              <p:spPr bwMode="auto">
                <a:xfrm rot="5400000">
                  <a:off x="4976" y="2233"/>
                  <a:ext cx="76" cy="80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10" name="Oval 26"/>
                <p:cNvSpPr>
                  <a:spLocks noChangeArrowheads="1"/>
                </p:cNvSpPr>
                <p:nvPr/>
              </p:nvSpPr>
              <p:spPr bwMode="auto">
                <a:xfrm rot="5400000">
                  <a:off x="5160" y="2156"/>
                  <a:ext cx="77" cy="80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</p:grpSp>
          <p:pic>
            <p:nvPicPr>
              <p:cNvPr id="30725" name="Picture 27" descr="S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8613170">
                <a:off x="5643115" y="3740423"/>
                <a:ext cx="212725" cy="320675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</p:pic>
          <p:sp>
            <p:nvSpPr>
              <p:cNvPr id="11275" name="Text Box 28"/>
              <p:cNvSpPr txBox="1">
                <a:spLocks noChangeArrowheads="1"/>
              </p:cNvSpPr>
              <p:nvPr/>
            </p:nvSpPr>
            <p:spPr bwMode="auto">
              <a:xfrm>
                <a:off x="5796136" y="3872855"/>
                <a:ext cx="563562" cy="307777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1400" b="1" dirty="0">
                    <a:latin typeface="+mn-lt"/>
                  </a:rPr>
                  <a:t>NK1</a:t>
                </a:r>
                <a:endParaRPr lang="en-US" sz="1400" b="1" dirty="0">
                  <a:latin typeface="+mn-lt"/>
                </a:endParaRPr>
              </a:p>
            </p:txBody>
          </p:sp>
          <p:pic>
            <p:nvPicPr>
              <p:cNvPr id="30727" name="Picture 29" descr="Ch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54203" y="4738960"/>
                <a:ext cx="374650" cy="250825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</p:pic>
          <p:pic>
            <p:nvPicPr>
              <p:cNvPr id="30728" name="Picture 30" descr="Ch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3639857">
                <a:off x="4354065" y="4816748"/>
                <a:ext cx="230188" cy="347662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</p:pic>
          <p:pic>
            <p:nvPicPr>
              <p:cNvPr id="30730" name="Picture 34" descr="S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462140" y="4227785"/>
                <a:ext cx="371475" cy="236538"/>
              </a:xfrm>
              <a:prstGeom prst="rect">
                <a:avLst/>
              </a:prstGeom>
              <a:solidFill>
                <a:srgbClr val="99FF99"/>
              </a:solidFill>
              <a:ln w="6350">
                <a:noFill/>
                <a:miter lim="800000"/>
                <a:headEnd/>
                <a:tailEnd/>
              </a:ln>
            </p:spPr>
          </p:pic>
          <p:sp>
            <p:nvSpPr>
              <p:cNvPr id="11280" name="Oval 35"/>
              <p:cNvSpPr>
                <a:spLocks noChangeArrowheads="1"/>
              </p:cNvSpPr>
              <p:nvPr/>
            </p:nvSpPr>
            <p:spPr bwMode="auto">
              <a:xfrm>
                <a:off x="4801740" y="4434160"/>
                <a:ext cx="131763" cy="115888"/>
              </a:xfrm>
              <a:prstGeom prst="ellipse">
                <a:avLst/>
              </a:prstGeom>
              <a:solidFill>
                <a:srgbClr val="FFCC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400">
                  <a:latin typeface="+mn-lt"/>
                </a:endParaRPr>
              </a:p>
            </p:txBody>
          </p:sp>
          <p:pic>
            <p:nvPicPr>
              <p:cNvPr id="30732" name="Picture 37" descr="S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 rot="13073115">
                <a:off x="5778053" y="5132660"/>
                <a:ext cx="288925" cy="300038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</p:pic>
          <p:sp>
            <p:nvSpPr>
              <p:cNvPr id="11283" name="Text Box 38"/>
              <p:cNvSpPr txBox="1">
                <a:spLocks noChangeArrowheads="1"/>
              </p:cNvSpPr>
              <p:nvPr/>
            </p:nvSpPr>
            <p:spPr bwMode="auto">
              <a:xfrm>
                <a:off x="5940152" y="5008835"/>
                <a:ext cx="703263" cy="307777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00" b="1" dirty="0">
                    <a:latin typeface="+mn-lt"/>
                  </a:rPr>
                  <a:t>Opioid</a:t>
                </a:r>
              </a:p>
            </p:txBody>
          </p:sp>
          <p:grpSp>
            <p:nvGrpSpPr>
              <p:cNvPr id="30734" name="Group 39"/>
              <p:cNvGrpSpPr>
                <a:grpSpLocks/>
              </p:cNvGrpSpPr>
              <p:nvPr/>
            </p:nvGrpSpPr>
            <p:grpSpPr bwMode="auto">
              <a:xfrm rot="10800000">
                <a:off x="5001765" y="2802210"/>
                <a:ext cx="722313" cy="771525"/>
                <a:chOff x="3331" y="3553"/>
                <a:chExt cx="661" cy="567"/>
              </a:xfrm>
            </p:grpSpPr>
            <p:pic>
              <p:nvPicPr>
                <p:cNvPr id="30745" name="Picture 40" descr="N1-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331" y="3553"/>
                  <a:ext cx="661" cy="567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295" name="Oval 41"/>
                <p:cNvSpPr>
                  <a:spLocks noChangeArrowheads="1"/>
                </p:cNvSpPr>
                <p:nvPr/>
              </p:nvSpPr>
              <p:spPr bwMode="auto">
                <a:xfrm rot="428564">
                  <a:off x="3826" y="3705"/>
                  <a:ext cx="44" cy="43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296" name="Oval 42"/>
                <p:cNvSpPr>
                  <a:spLocks noChangeArrowheads="1"/>
                </p:cNvSpPr>
                <p:nvPr/>
              </p:nvSpPr>
              <p:spPr bwMode="auto">
                <a:xfrm rot="428564">
                  <a:off x="3555" y="3615"/>
                  <a:ext cx="44" cy="43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297" name="Oval 43"/>
                <p:cNvSpPr>
                  <a:spLocks noChangeArrowheads="1"/>
                </p:cNvSpPr>
                <p:nvPr/>
              </p:nvSpPr>
              <p:spPr bwMode="auto">
                <a:xfrm rot="428564">
                  <a:off x="3513" y="3703"/>
                  <a:ext cx="42" cy="42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298" name="Oval 44"/>
                <p:cNvSpPr>
                  <a:spLocks noChangeArrowheads="1"/>
                </p:cNvSpPr>
                <p:nvPr/>
              </p:nvSpPr>
              <p:spPr bwMode="auto">
                <a:xfrm rot="428564">
                  <a:off x="3694" y="3703"/>
                  <a:ext cx="42" cy="42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299" name="Oval 45"/>
                <p:cNvSpPr>
                  <a:spLocks noChangeArrowheads="1"/>
                </p:cNvSpPr>
                <p:nvPr/>
              </p:nvSpPr>
              <p:spPr bwMode="auto">
                <a:xfrm rot="428564">
                  <a:off x="3645" y="3838"/>
                  <a:ext cx="44" cy="44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  <p:sp>
              <p:nvSpPr>
                <p:cNvPr id="11300" name="Oval 46"/>
                <p:cNvSpPr>
                  <a:spLocks noChangeArrowheads="1"/>
                </p:cNvSpPr>
                <p:nvPr/>
              </p:nvSpPr>
              <p:spPr bwMode="auto">
                <a:xfrm rot="428564">
                  <a:off x="3739" y="3615"/>
                  <a:ext cx="42" cy="43"/>
                </a:xfrm>
                <a:prstGeom prst="ellipse">
                  <a:avLst/>
                </a:prstGeom>
                <a:solidFill>
                  <a:srgbClr val="FFCCF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400">
                    <a:latin typeface="+mn-lt"/>
                  </a:endParaRPr>
                </a:p>
              </p:txBody>
            </p:sp>
          </p:grpSp>
          <p:pic>
            <p:nvPicPr>
              <p:cNvPr id="30735" name="Picture 49" descr="S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rot="18297378">
                <a:off x="4390578" y="3773760"/>
                <a:ext cx="296862" cy="327025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</p:pic>
          <p:sp>
            <p:nvSpPr>
              <p:cNvPr id="11288" name="Text Box 51"/>
              <p:cNvSpPr txBox="1">
                <a:spLocks noChangeArrowheads="1"/>
              </p:cNvSpPr>
              <p:nvPr/>
            </p:nvSpPr>
            <p:spPr bwMode="auto">
              <a:xfrm>
                <a:off x="5817145" y="4736951"/>
                <a:ext cx="826270" cy="307777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00" b="1" dirty="0">
                    <a:latin typeface="+mn-lt"/>
                  </a:rPr>
                  <a:t>NMDA</a:t>
                </a:r>
              </a:p>
            </p:txBody>
          </p:sp>
          <p:sp>
            <p:nvSpPr>
              <p:cNvPr id="30737" name="Oval 32"/>
              <p:cNvSpPr>
                <a:spLocks noChangeArrowheads="1"/>
              </p:cNvSpPr>
              <p:nvPr/>
            </p:nvSpPr>
            <p:spPr bwMode="auto">
              <a:xfrm>
                <a:off x="4284215" y="4918348"/>
                <a:ext cx="42863" cy="9366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 sz="1200">
                  <a:latin typeface="+mn-lt"/>
                </a:endParaRPr>
              </a:p>
            </p:txBody>
          </p:sp>
          <p:sp>
            <p:nvSpPr>
              <p:cNvPr id="30738" name="Text Box 14"/>
              <p:cNvSpPr txBox="1">
                <a:spLocks noChangeArrowheads="1"/>
              </p:cNvSpPr>
              <p:nvPr/>
            </p:nvSpPr>
            <p:spPr bwMode="auto">
              <a:xfrm>
                <a:off x="3779390" y="4808810"/>
                <a:ext cx="487634" cy="307777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latin typeface="+mn-lt"/>
                    <a:sym typeface="Symbol" pitchFamily="18" charset="2"/>
                  </a:rPr>
                  <a:t></a:t>
                </a:r>
                <a:r>
                  <a:rPr lang="en-US" sz="1400" b="1" baseline="-25000" dirty="0">
                    <a:latin typeface="+mn-lt"/>
                    <a:sym typeface="Symbol" pitchFamily="18" charset="2"/>
                  </a:rPr>
                  <a:t>2</a:t>
                </a:r>
                <a:r>
                  <a:rPr lang="en-US" sz="1400" b="1" dirty="0">
                    <a:latin typeface="+mn-lt"/>
                    <a:sym typeface="Symbol" pitchFamily="18" charset="2"/>
                  </a:rPr>
                  <a:t></a:t>
                </a:r>
                <a:r>
                  <a:rPr lang="en-US" sz="1400" b="1" dirty="0">
                    <a:latin typeface="+mn-lt"/>
                  </a:rPr>
                  <a:t> </a:t>
                </a:r>
                <a:endParaRPr lang="en-US" sz="1400" b="1" baseline="30000" dirty="0">
                  <a:latin typeface="+mn-lt"/>
                </a:endParaRPr>
              </a:p>
            </p:txBody>
          </p:sp>
          <p:pic>
            <p:nvPicPr>
              <p:cNvPr id="30739" name="Picture 8" descr="Ch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677790" y="4076973"/>
                <a:ext cx="174625" cy="261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Text Box 28"/>
              <p:cNvSpPr txBox="1">
                <a:spLocks noChangeArrowheads="1"/>
              </p:cNvSpPr>
              <p:nvPr/>
            </p:nvSpPr>
            <p:spPr bwMode="auto">
              <a:xfrm>
                <a:off x="3566665" y="4372248"/>
                <a:ext cx="569913" cy="307777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a-DK" sz="1400" b="1" dirty="0" err="1">
                    <a:latin typeface="+mn-lt"/>
                  </a:rPr>
                  <a:t>Na</a:t>
                </a:r>
                <a:r>
                  <a:rPr lang="da-DK" sz="1400" b="1" baseline="30000" dirty="0">
                    <a:latin typeface="+mn-lt"/>
                  </a:rPr>
                  <a:t>+</a:t>
                </a:r>
                <a:endParaRPr lang="en-US" sz="1400" b="1" baseline="30000" dirty="0">
                  <a:latin typeface="+mn-lt"/>
                </a:endParaRPr>
              </a:p>
            </p:txBody>
          </p:sp>
        </p:grpSp>
        <p:sp>
          <p:nvSpPr>
            <p:cNvPr id="59" name="Text Box 38"/>
            <p:cNvSpPr txBox="1">
              <a:spLocks noChangeArrowheads="1"/>
            </p:cNvSpPr>
            <p:nvPr/>
          </p:nvSpPr>
          <p:spPr bwMode="auto">
            <a:xfrm>
              <a:off x="5796136" y="4232975"/>
              <a:ext cx="1368152" cy="52322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 smtClean="0">
                  <a:latin typeface="+mn-lt"/>
                </a:rPr>
                <a:t>Monoamine rec.</a:t>
              </a:r>
              <a:endParaRPr lang="en-GB" sz="14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80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kstboks 117"/>
          <p:cNvSpPr txBox="1"/>
          <p:nvPr/>
        </p:nvSpPr>
        <p:spPr>
          <a:xfrm>
            <a:off x="2123728" y="260648"/>
            <a:ext cx="5340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 smtClean="0"/>
              <a:t>Lidocaine</a:t>
            </a:r>
            <a:r>
              <a:rPr lang="da-DK" sz="2400" dirty="0" smtClean="0"/>
              <a:t> patch and </a:t>
            </a:r>
            <a:r>
              <a:rPr lang="da-DK" sz="2400" dirty="0" err="1" smtClean="0"/>
              <a:t>pain</a:t>
            </a:r>
            <a:r>
              <a:rPr lang="da-DK" sz="2400" dirty="0" smtClean="0"/>
              <a:t> in  nerve </a:t>
            </a:r>
            <a:r>
              <a:rPr lang="da-DK" sz="2400" dirty="0" err="1" smtClean="0"/>
              <a:t>injury</a:t>
            </a:r>
            <a:endParaRPr lang="da-DK" sz="2400" dirty="0"/>
          </a:p>
        </p:txBody>
      </p:sp>
      <p:grpSp>
        <p:nvGrpSpPr>
          <p:cNvPr id="121" name="Gruppe 120"/>
          <p:cNvGrpSpPr/>
          <p:nvPr/>
        </p:nvGrpSpPr>
        <p:grpSpPr>
          <a:xfrm>
            <a:off x="3619290" y="3787512"/>
            <a:ext cx="4553110" cy="2030560"/>
            <a:chOff x="539552" y="2059321"/>
            <a:chExt cx="4553110" cy="2030560"/>
          </a:xfrm>
        </p:grpSpPr>
        <p:grpSp>
          <p:nvGrpSpPr>
            <p:cNvPr id="123" name="Gruppe 122"/>
            <p:cNvGrpSpPr/>
            <p:nvPr/>
          </p:nvGrpSpPr>
          <p:grpSpPr>
            <a:xfrm>
              <a:off x="539552" y="2132857"/>
              <a:ext cx="4553110" cy="1957024"/>
              <a:chOff x="539552" y="2132857"/>
              <a:chExt cx="4553110" cy="1957024"/>
            </a:xfrm>
          </p:grpSpPr>
          <p:grpSp>
            <p:nvGrpSpPr>
              <p:cNvPr id="2" name="Gruppe 1"/>
              <p:cNvGrpSpPr/>
              <p:nvPr/>
            </p:nvGrpSpPr>
            <p:grpSpPr>
              <a:xfrm>
                <a:off x="539552" y="2132857"/>
                <a:ext cx="4553110" cy="1957024"/>
                <a:chOff x="810978" y="2438423"/>
                <a:chExt cx="3544998" cy="1099395"/>
              </a:xfrm>
            </p:grpSpPr>
            <p:sp>
              <p:nvSpPr>
                <p:cNvPr id="3" name="Freeform 6"/>
                <p:cNvSpPr>
                  <a:spLocks noChangeAspect="1"/>
                </p:cNvSpPr>
                <p:nvPr/>
              </p:nvSpPr>
              <p:spPr bwMode="auto">
                <a:xfrm>
                  <a:off x="2979613" y="2629768"/>
                  <a:ext cx="1376363" cy="908050"/>
                </a:xfrm>
                <a:custGeom>
                  <a:avLst/>
                  <a:gdLst>
                    <a:gd name="T0" fmla="*/ 0 w 6786"/>
                    <a:gd name="T1" fmla="*/ 0 h 5163"/>
                    <a:gd name="T2" fmla="*/ 0 w 6786"/>
                    <a:gd name="T3" fmla="*/ 0 h 5163"/>
                    <a:gd name="T4" fmla="*/ 0 w 6786"/>
                    <a:gd name="T5" fmla="*/ 0 h 5163"/>
                    <a:gd name="T6" fmla="*/ 0 w 6786"/>
                    <a:gd name="T7" fmla="*/ 2147483647 h 5163"/>
                    <a:gd name="T8" fmla="*/ 0 w 6786"/>
                    <a:gd name="T9" fmla="*/ 2147483647 h 5163"/>
                    <a:gd name="T10" fmla="*/ 0 w 6786"/>
                    <a:gd name="T11" fmla="*/ 2147483647 h 5163"/>
                    <a:gd name="T12" fmla="*/ 0 w 6786"/>
                    <a:gd name="T13" fmla="*/ 2147483647 h 5163"/>
                    <a:gd name="T14" fmla="*/ 0 w 6786"/>
                    <a:gd name="T15" fmla="*/ 2147483647 h 5163"/>
                    <a:gd name="T16" fmla="*/ 0 w 6786"/>
                    <a:gd name="T17" fmla="*/ 2147483647 h 5163"/>
                    <a:gd name="T18" fmla="*/ 0 w 6786"/>
                    <a:gd name="T19" fmla="*/ 2147483647 h 5163"/>
                    <a:gd name="T20" fmla="*/ 0 w 6786"/>
                    <a:gd name="T21" fmla="*/ 2147483647 h 5163"/>
                    <a:gd name="T22" fmla="*/ 0 w 6786"/>
                    <a:gd name="T23" fmla="*/ 2147483647 h 5163"/>
                    <a:gd name="T24" fmla="*/ 0 w 6786"/>
                    <a:gd name="T25" fmla="*/ 2147483647 h 5163"/>
                    <a:gd name="T26" fmla="*/ 0 w 6786"/>
                    <a:gd name="T27" fmla="*/ 0 h 5163"/>
                    <a:gd name="T28" fmla="*/ 0 w 6786"/>
                    <a:gd name="T29" fmla="*/ 0 h 5163"/>
                    <a:gd name="T30" fmla="*/ 0 w 6786"/>
                    <a:gd name="T31" fmla="*/ 0 h 5163"/>
                    <a:gd name="T32" fmla="*/ 0 w 6786"/>
                    <a:gd name="T33" fmla="*/ 0 h 5163"/>
                    <a:gd name="T34" fmla="*/ 0 w 6786"/>
                    <a:gd name="T35" fmla="*/ 0 h 5163"/>
                    <a:gd name="T36" fmla="*/ 0 w 6786"/>
                    <a:gd name="T37" fmla="*/ 0 h 5163"/>
                    <a:gd name="T38" fmla="*/ 0 w 6786"/>
                    <a:gd name="T39" fmla="*/ 0 h 5163"/>
                    <a:gd name="T40" fmla="*/ 0 w 6786"/>
                    <a:gd name="T41" fmla="*/ 0 h 5163"/>
                    <a:gd name="T42" fmla="*/ 0 w 6786"/>
                    <a:gd name="T43" fmla="*/ 0 h 5163"/>
                    <a:gd name="T44" fmla="*/ 0 w 6786"/>
                    <a:gd name="T45" fmla="*/ 0 h 5163"/>
                    <a:gd name="T46" fmla="*/ 0 w 6786"/>
                    <a:gd name="T47" fmla="*/ 0 h 5163"/>
                    <a:gd name="T48" fmla="*/ 0 w 6786"/>
                    <a:gd name="T49" fmla="*/ 0 h 5163"/>
                    <a:gd name="T50" fmla="*/ 0 w 6786"/>
                    <a:gd name="T51" fmla="*/ 0 h 5163"/>
                    <a:gd name="T52" fmla="*/ 0 w 6786"/>
                    <a:gd name="T53" fmla="*/ 0 h 5163"/>
                    <a:gd name="T54" fmla="*/ 0 w 6786"/>
                    <a:gd name="T55" fmla="*/ 0 h 5163"/>
                    <a:gd name="T56" fmla="*/ 0 w 6786"/>
                    <a:gd name="T57" fmla="*/ 0 h 5163"/>
                    <a:gd name="T58" fmla="*/ 0 w 6786"/>
                    <a:gd name="T59" fmla="*/ 0 h 5163"/>
                    <a:gd name="T60" fmla="*/ 0 w 6786"/>
                    <a:gd name="T61" fmla="*/ 0 h 5163"/>
                    <a:gd name="T62" fmla="*/ 0 w 6786"/>
                    <a:gd name="T63" fmla="*/ 0 h 5163"/>
                    <a:gd name="T64" fmla="*/ 0 w 6786"/>
                    <a:gd name="T65" fmla="*/ 0 h 5163"/>
                    <a:gd name="T66" fmla="*/ 0 w 6786"/>
                    <a:gd name="T67" fmla="*/ 0 h 5163"/>
                    <a:gd name="T68" fmla="*/ 0 w 6786"/>
                    <a:gd name="T69" fmla="*/ 0 h 5163"/>
                    <a:gd name="T70" fmla="*/ 0 w 6786"/>
                    <a:gd name="T71" fmla="*/ 0 h 5163"/>
                    <a:gd name="T72" fmla="*/ 0 w 6786"/>
                    <a:gd name="T73" fmla="*/ 0 h 5163"/>
                    <a:gd name="T74" fmla="*/ 0 w 6786"/>
                    <a:gd name="T75" fmla="*/ 0 h 5163"/>
                    <a:gd name="T76" fmla="*/ 0 w 6786"/>
                    <a:gd name="T77" fmla="*/ 0 h 5163"/>
                    <a:gd name="T78" fmla="*/ 0 w 6786"/>
                    <a:gd name="T79" fmla="*/ 0 h 5163"/>
                    <a:gd name="T80" fmla="*/ 0 w 6786"/>
                    <a:gd name="T81" fmla="*/ 0 h 5163"/>
                    <a:gd name="T82" fmla="*/ 0 w 6786"/>
                    <a:gd name="T83" fmla="*/ 0 h 5163"/>
                    <a:gd name="T84" fmla="*/ 0 w 6786"/>
                    <a:gd name="T85" fmla="*/ 0 h 5163"/>
                    <a:gd name="T86" fmla="*/ 0 w 6786"/>
                    <a:gd name="T87" fmla="*/ 0 h 5163"/>
                    <a:gd name="T88" fmla="*/ 0 w 6786"/>
                    <a:gd name="T89" fmla="*/ 0 h 5163"/>
                    <a:gd name="T90" fmla="*/ 0 w 6786"/>
                    <a:gd name="T91" fmla="*/ 0 h 5163"/>
                    <a:gd name="T92" fmla="*/ 0 w 6786"/>
                    <a:gd name="T93" fmla="*/ 2147483647 h 5163"/>
                    <a:gd name="T94" fmla="*/ 0 w 6786"/>
                    <a:gd name="T95" fmla="*/ 2147483647 h 5163"/>
                    <a:gd name="T96" fmla="*/ 0 w 6786"/>
                    <a:gd name="T97" fmla="*/ 2147483647 h 5163"/>
                    <a:gd name="T98" fmla="*/ 0 w 6786"/>
                    <a:gd name="T99" fmla="*/ 2147483647 h 5163"/>
                    <a:gd name="T100" fmla="*/ 0 w 6786"/>
                    <a:gd name="T101" fmla="*/ 2147483647 h 5163"/>
                    <a:gd name="T102" fmla="*/ 0 w 6786"/>
                    <a:gd name="T103" fmla="*/ 2147483647 h 5163"/>
                    <a:gd name="T104" fmla="*/ 0 w 6786"/>
                    <a:gd name="T105" fmla="*/ 2147483647 h 5163"/>
                    <a:gd name="T106" fmla="*/ 0 w 6786"/>
                    <a:gd name="T107" fmla="*/ 2147483647 h 5163"/>
                    <a:gd name="T108" fmla="*/ 0 w 6786"/>
                    <a:gd name="T109" fmla="*/ 2147483647 h 5163"/>
                    <a:gd name="T110" fmla="*/ 0 w 6786"/>
                    <a:gd name="T111" fmla="*/ 2147483647 h 5163"/>
                    <a:gd name="T112" fmla="*/ 0 w 6786"/>
                    <a:gd name="T113" fmla="*/ 0 h 5163"/>
                    <a:gd name="T114" fmla="*/ 0 w 6786"/>
                    <a:gd name="T115" fmla="*/ 0 h 5163"/>
                    <a:gd name="T116" fmla="*/ 0 w 6786"/>
                    <a:gd name="T117" fmla="*/ 0 h 516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786"/>
                    <a:gd name="T178" fmla="*/ 0 h 5163"/>
                    <a:gd name="T179" fmla="*/ 6786 w 6786"/>
                    <a:gd name="T180" fmla="*/ 5163 h 516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786" h="5163">
                      <a:moveTo>
                        <a:pt x="3346" y="3155"/>
                      </a:moveTo>
                      <a:lnTo>
                        <a:pt x="3372" y="3138"/>
                      </a:lnTo>
                      <a:lnTo>
                        <a:pt x="3416" y="3135"/>
                      </a:lnTo>
                      <a:lnTo>
                        <a:pt x="3441" y="3153"/>
                      </a:lnTo>
                      <a:lnTo>
                        <a:pt x="3462" y="3174"/>
                      </a:lnTo>
                      <a:lnTo>
                        <a:pt x="3471" y="3201"/>
                      </a:lnTo>
                      <a:lnTo>
                        <a:pt x="3474" y="3237"/>
                      </a:lnTo>
                      <a:lnTo>
                        <a:pt x="3474" y="3264"/>
                      </a:lnTo>
                      <a:lnTo>
                        <a:pt x="3471" y="3294"/>
                      </a:lnTo>
                      <a:lnTo>
                        <a:pt x="3468" y="3339"/>
                      </a:lnTo>
                      <a:lnTo>
                        <a:pt x="3465" y="3378"/>
                      </a:lnTo>
                      <a:lnTo>
                        <a:pt x="3465" y="3417"/>
                      </a:lnTo>
                      <a:lnTo>
                        <a:pt x="3462" y="3462"/>
                      </a:lnTo>
                      <a:lnTo>
                        <a:pt x="3459" y="3519"/>
                      </a:lnTo>
                      <a:lnTo>
                        <a:pt x="3456" y="3582"/>
                      </a:lnTo>
                      <a:lnTo>
                        <a:pt x="3453" y="3642"/>
                      </a:lnTo>
                      <a:lnTo>
                        <a:pt x="3447" y="3705"/>
                      </a:lnTo>
                      <a:lnTo>
                        <a:pt x="3444" y="3765"/>
                      </a:lnTo>
                      <a:lnTo>
                        <a:pt x="3441" y="3816"/>
                      </a:lnTo>
                      <a:lnTo>
                        <a:pt x="3444" y="3876"/>
                      </a:lnTo>
                      <a:lnTo>
                        <a:pt x="3444" y="3939"/>
                      </a:lnTo>
                      <a:lnTo>
                        <a:pt x="3447" y="4026"/>
                      </a:lnTo>
                      <a:lnTo>
                        <a:pt x="3450" y="4080"/>
                      </a:lnTo>
                      <a:lnTo>
                        <a:pt x="3450" y="4143"/>
                      </a:lnTo>
                      <a:lnTo>
                        <a:pt x="3453" y="4194"/>
                      </a:lnTo>
                      <a:lnTo>
                        <a:pt x="3453" y="4257"/>
                      </a:lnTo>
                      <a:lnTo>
                        <a:pt x="3459" y="4308"/>
                      </a:lnTo>
                      <a:lnTo>
                        <a:pt x="3465" y="4371"/>
                      </a:lnTo>
                      <a:lnTo>
                        <a:pt x="3471" y="4425"/>
                      </a:lnTo>
                      <a:lnTo>
                        <a:pt x="3476" y="4475"/>
                      </a:lnTo>
                      <a:lnTo>
                        <a:pt x="3483" y="4527"/>
                      </a:lnTo>
                      <a:lnTo>
                        <a:pt x="3495" y="4578"/>
                      </a:lnTo>
                      <a:lnTo>
                        <a:pt x="3507" y="4623"/>
                      </a:lnTo>
                      <a:lnTo>
                        <a:pt x="3516" y="4655"/>
                      </a:lnTo>
                      <a:lnTo>
                        <a:pt x="3525" y="4692"/>
                      </a:lnTo>
                      <a:lnTo>
                        <a:pt x="3546" y="4743"/>
                      </a:lnTo>
                      <a:lnTo>
                        <a:pt x="3567" y="4785"/>
                      </a:lnTo>
                      <a:lnTo>
                        <a:pt x="3594" y="4827"/>
                      </a:lnTo>
                      <a:lnTo>
                        <a:pt x="3627" y="4872"/>
                      </a:lnTo>
                      <a:lnTo>
                        <a:pt x="3660" y="4911"/>
                      </a:lnTo>
                      <a:lnTo>
                        <a:pt x="3696" y="4944"/>
                      </a:lnTo>
                      <a:lnTo>
                        <a:pt x="3738" y="4974"/>
                      </a:lnTo>
                      <a:lnTo>
                        <a:pt x="3780" y="5004"/>
                      </a:lnTo>
                      <a:lnTo>
                        <a:pt x="3810" y="5025"/>
                      </a:lnTo>
                      <a:lnTo>
                        <a:pt x="3840" y="5040"/>
                      </a:lnTo>
                      <a:lnTo>
                        <a:pt x="3885" y="5058"/>
                      </a:lnTo>
                      <a:lnTo>
                        <a:pt x="3936" y="5079"/>
                      </a:lnTo>
                      <a:lnTo>
                        <a:pt x="4002" y="5100"/>
                      </a:lnTo>
                      <a:lnTo>
                        <a:pt x="4047" y="5115"/>
                      </a:lnTo>
                      <a:lnTo>
                        <a:pt x="4086" y="5124"/>
                      </a:lnTo>
                      <a:lnTo>
                        <a:pt x="4128" y="5136"/>
                      </a:lnTo>
                      <a:lnTo>
                        <a:pt x="4197" y="5145"/>
                      </a:lnTo>
                      <a:lnTo>
                        <a:pt x="4251" y="5151"/>
                      </a:lnTo>
                      <a:lnTo>
                        <a:pt x="4308" y="5157"/>
                      </a:lnTo>
                      <a:lnTo>
                        <a:pt x="4356" y="5160"/>
                      </a:lnTo>
                      <a:lnTo>
                        <a:pt x="4413" y="5163"/>
                      </a:lnTo>
                      <a:lnTo>
                        <a:pt x="4470" y="5163"/>
                      </a:lnTo>
                      <a:lnTo>
                        <a:pt x="4536" y="5160"/>
                      </a:lnTo>
                      <a:lnTo>
                        <a:pt x="4611" y="5157"/>
                      </a:lnTo>
                      <a:lnTo>
                        <a:pt x="4671" y="5151"/>
                      </a:lnTo>
                      <a:lnTo>
                        <a:pt x="4719" y="5145"/>
                      </a:lnTo>
                      <a:lnTo>
                        <a:pt x="4776" y="5139"/>
                      </a:lnTo>
                      <a:lnTo>
                        <a:pt x="4836" y="5133"/>
                      </a:lnTo>
                      <a:lnTo>
                        <a:pt x="4884" y="5124"/>
                      </a:lnTo>
                      <a:lnTo>
                        <a:pt x="4956" y="5115"/>
                      </a:lnTo>
                      <a:lnTo>
                        <a:pt x="5025" y="5100"/>
                      </a:lnTo>
                      <a:lnTo>
                        <a:pt x="5112" y="5085"/>
                      </a:lnTo>
                      <a:lnTo>
                        <a:pt x="5190" y="5070"/>
                      </a:lnTo>
                      <a:lnTo>
                        <a:pt x="5265" y="5049"/>
                      </a:lnTo>
                      <a:lnTo>
                        <a:pt x="5328" y="5028"/>
                      </a:lnTo>
                      <a:lnTo>
                        <a:pt x="5382" y="5013"/>
                      </a:lnTo>
                      <a:lnTo>
                        <a:pt x="5433" y="4998"/>
                      </a:lnTo>
                      <a:lnTo>
                        <a:pt x="5478" y="4983"/>
                      </a:lnTo>
                      <a:lnTo>
                        <a:pt x="5526" y="4965"/>
                      </a:lnTo>
                      <a:lnTo>
                        <a:pt x="5580" y="4947"/>
                      </a:lnTo>
                      <a:lnTo>
                        <a:pt x="5652" y="4920"/>
                      </a:lnTo>
                      <a:lnTo>
                        <a:pt x="5706" y="4896"/>
                      </a:lnTo>
                      <a:lnTo>
                        <a:pt x="5757" y="4872"/>
                      </a:lnTo>
                      <a:lnTo>
                        <a:pt x="5799" y="4851"/>
                      </a:lnTo>
                      <a:lnTo>
                        <a:pt x="5844" y="4821"/>
                      </a:lnTo>
                      <a:lnTo>
                        <a:pt x="5889" y="4794"/>
                      </a:lnTo>
                      <a:lnTo>
                        <a:pt x="5946" y="4752"/>
                      </a:lnTo>
                      <a:lnTo>
                        <a:pt x="5994" y="4713"/>
                      </a:lnTo>
                      <a:lnTo>
                        <a:pt x="6048" y="4665"/>
                      </a:lnTo>
                      <a:lnTo>
                        <a:pt x="6093" y="4620"/>
                      </a:lnTo>
                      <a:lnTo>
                        <a:pt x="6141" y="4569"/>
                      </a:lnTo>
                      <a:lnTo>
                        <a:pt x="6177" y="4515"/>
                      </a:lnTo>
                      <a:lnTo>
                        <a:pt x="6228" y="4446"/>
                      </a:lnTo>
                      <a:lnTo>
                        <a:pt x="6261" y="4392"/>
                      </a:lnTo>
                      <a:lnTo>
                        <a:pt x="6288" y="4353"/>
                      </a:lnTo>
                      <a:lnTo>
                        <a:pt x="6315" y="4317"/>
                      </a:lnTo>
                      <a:lnTo>
                        <a:pt x="6345" y="4275"/>
                      </a:lnTo>
                      <a:lnTo>
                        <a:pt x="6372" y="4236"/>
                      </a:lnTo>
                      <a:lnTo>
                        <a:pt x="6405" y="4188"/>
                      </a:lnTo>
                      <a:lnTo>
                        <a:pt x="6432" y="4140"/>
                      </a:lnTo>
                      <a:lnTo>
                        <a:pt x="6459" y="4098"/>
                      </a:lnTo>
                      <a:lnTo>
                        <a:pt x="6486" y="4056"/>
                      </a:lnTo>
                      <a:lnTo>
                        <a:pt x="6516" y="3995"/>
                      </a:lnTo>
                      <a:lnTo>
                        <a:pt x="6546" y="3925"/>
                      </a:lnTo>
                      <a:lnTo>
                        <a:pt x="6582" y="3849"/>
                      </a:lnTo>
                      <a:lnTo>
                        <a:pt x="6606" y="3795"/>
                      </a:lnTo>
                      <a:lnTo>
                        <a:pt x="6630" y="3729"/>
                      </a:lnTo>
                      <a:lnTo>
                        <a:pt x="6648" y="3684"/>
                      </a:lnTo>
                      <a:lnTo>
                        <a:pt x="6666" y="3635"/>
                      </a:lnTo>
                      <a:lnTo>
                        <a:pt x="6687" y="3558"/>
                      </a:lnTo>
                      <a:lnTo>
                        <a:pt x="6706" y="3485"/>
                      </a:lnTo>
                      <a:lnTo>
                        <a:pt x="6720" y="3420"/>
                      </a:lnTo>
                      <a:lnTo>
                        <a:pt x="6738" y="3351"/>
                      </a:lnTo>
                      <a:lnTo>
                        <a:pt x="6750" y="3294"/>
                      </a:lnTo>
                      <a:lnTo>
                        <a:pt x="6756" y="3237"/>
                      </a:lnTo>
                      <a:lnTo>
                        <a:pt x="6768" y="3162"/>
                      </a:lnTo>
                      <a:lnTo>
                        <a:pt x="6776" y="3075"/>
                      </a:lnTo>
                      <a:lnTo>
                        <a:pt x="6783" y="2967"/>
                      </a:lnTo>
                      <a:lnTo>
                        <a:pt x="6786" y="2895"/>
                      </a:lnTo>
                      <a:lnTo>
                        <a:pt x="6786" y="2805"/>
                      </a:lnTo>
                      <a:lnTo>
                        <a:pt x="6786" y="2735"/>
                      </a:lnTo>
                      <a:lnTo>
                        <a:pt x="6780" y="2673"/>
                      </a:lnTo>
                      <a:lnTo>
                        <a:pt x="6774" y="2622"/>
                      </a:lnTo>
                      <a:lnTo>
                        <a:pt x="6766" y="2555"/>
                      </a:lnTo>
                      <a:lnTo>
                        <a:pt x="6753" y="2481"/>
                      </a:lnTo>
                      <a:lnTo>
                        <a:pt x="6746" y="2425"/>
                      </a:lnTo>
                      <a:lnTo>
                        <a:pt x="6732" y="2367"/>
                      </a:lnTo>
                      <a:lnTo>
                        <a:pt x="6720" y="2307"/>
                      </a:lnTo>
                      <a:lnTo>
                        <a:pt x="6706" y="2255"/>
                      </a:lnTo>
                      <a:lnTo>
                        <a:pt x="6690" y="2205"/>
                      </a:lnTo>
                      <a:lnTo>
                        <a:pt x="6672" y="2154"/>
                      </a:lnTo>
                      <a:lnTo>
                        <a:pt x="6654" y="2100"/>
                      </a:lnTo>
                      <a:lnTo>
                        <a:pt x="6639" y="2049"/>
                      </a:lnTo>
                      <a:lnTo>
                        <a:pt x="6615" y="1989"/>
                      </a:lnTo>
                      <a:lnTo>
                        <a:pt x="6579" y="1908"/>
                      </a:lnTo>
                      <a:lnTo>
                        <a:pt x="6546" y="1842"/>
                      </a:lnTo>
                      <a:lnTo>
                        <a:pt x="6507" y="1767"/>
                      </a:lnTo>
                      <a:lnTo>
                        <a:pt x="6476" y="1705"/>
                      </a:lnTo>
                      <a:lnTo>
                        <a:pt x="6426" y="1614"/>
                      </a:lnTo>
                      <a:lnTo>
                        <a:pt x="6387" y="1551"/>
                      </a:lnTo>
                      <a:lnTo>
                        <a:pt x="6354" y="1500"/>
                      </a:lnTo>
                      <a:lnTo>
                        <a:pt x="6309" y="1443"/>
                      </a:lnTo>
                      <a:lnTo>
                        <a:pt x="6273" y="1389"/>
                      </a:lnTo>
                      <a:lnTo>
                        <a:pt x="6234" y="1335"/>
                      </a:lnTo>
                      <a:lnTo>
                        <a:pt x="6177" y="1266"/>
                      </a:lnTo>
                      <a:lnTo>
                        <a:pt x="6135" y="1221"/>
                      </a:lnTo>
                      <a:lnTo>
                        <a:pt x="6081" y="1164"/>
                      </a:lnTo>
                      <a:lnTo>
                        <a:pt x="6021" y="1107"/>
                      </a:lnTo>
                      <a:lnTo>
                        <a:pt x="5979" y="1068"/>
                      </a:lnTo>
                      <a:lnTo>
                        <a:pt x="5901" y="993"/>
                      </a:lnTo>
                      <a:lnTo>
                        <a:pt x="5853" y="945"/>
                      </a:lnTo>
                      <a:lnTo>
                        <a:pt x="5806" y="895"/>
                      </a:lnTo>
                      <a:lnTo>
                        <a:pt x="5751" y="834"/>
                      </a:lnTo>
                      <a:lnTo>
                        <a:pt x="5706" y="795"/>
                      </a:lnTo>
                      <a:lnTo>
                        <a:pt x="5661" y="756"/>
                      </a:lnTo>
                      <a:lnTo>
                        <a:pt x="5616" y="717"/>
                      </a:lnTo>
                      <a:lnTo>
                        <a:pt x="5577" y="678"/>
                      </a:lnTo>
                      <a:lnTo>
                        <a:pt x="5526" y="633"/>
                      </a:lnTo>
                      <a:lnTo>
                        <a:pt x="5475" y="594"/>
                      </a:lnTo>
                      <a:lnTo>
                        <a:pt x="5427" y="558"/>
                      </a:lnTo>
                      <a:lnTo>
                        <a:pt x="5373" y="516"/>
                      </a:lnTo>
                      <a:lnTo>
                        <a:pt x="5319" y="471"/>
                      </a:lnTo>
                      <a:lnTo>
                        <a:pt x="5265" y="435"/>
                      </a:lnTo>
                      <a:lnTo>
                        <a:pt x="5211" y="396"/>
                      </a:lnTo>
                      <a:lnTo>
                        <a:pt x="5148" y="354"/>
                      </a:lnTo>
                      <a:lnTo>
                        <a:pt x="5112" y="327"/>
                      </a:lnTo>
                      <a:lnTo>
                        <a:pt x="5055" y="294"/>
                      </a:lnTo>
                      <a:lnTo>
                        <a:pt x="5013" y="270"/>
                      </a:lnTo>
                      <a:lnTo>
                        <a:pt x="4971" y="243"/>
                      </a:lnTo>
                      <a:lnTo>
                        <a:pt x="4917" y="216"/>
                      </a:lnTo>
                      <a:lnTo>
                        <a:pt x="4857" y="192"/>
                      </a:lnTo>
                      <a:lnTo>
                        <a:pt x="4809" y="174"/>
                      </a:lnTo>
                      <a:lnTo>
                        <a:pt x="4766" y="155"/>
                      </a:lnTo>
                      <a:lnTo>
                        <a:pt x="4722" y="138"/>
                      </a:lnTo>
                      <a:lnTo>
                        <a:pt x="4677" y="120"/>
                      </a:lnTo>
                      <a:lnTo>
                        <a:pt x="4626" y="102"/>
                      </a:lnTo>
                      <a:lnTo>
                        <a:pt x="4556" y="85"/>
                      </a:lnTo>
                      <a:lnTo>
                        <a:pt x="4494" y="66"/>
                      </a:lnTo>
                      <a:lnTo>
                        <a:pt x="4434" y="51"/>
                      </a:lnTo>
                      <a:lnTo>
                        <a:pt x="4377" y="42"/>
                      </a:lnTo>
                      <a:lnTo>
                        <a:pt x="4323" y="30"/>
                      </a:lnTo>
                      <a:lnTo>
                        <a:pt x="4260" y="18"/>
                      </a:lnTo>
                      <a:lnTo>
                        <a:pt x="4197" y="12"/>
                      </a:lnTo>
                      <a:lnTo>
                        <a:pt x="4137" y="6"/>
                      </a:lnTo>
                      <a:lnTo>
                        <a:pt x="4080" y="3"/>
                      </a:lnTo>
                      <a:lnTo>
                        <a:pt x="4017" y="3"/>
                      </a:lnTo>
                      <a:lnTo>
                        <a:pt x="3957" y="9"/>
                      </a:lnTo>
                      <a:lnTo>
                        <a:pt x="3897" y="21"/>
                      </a:lnTo>
                      <a:lnTo>
                        <a:pt x="3852" y="33"/>
                      </a:lnTo>
                      <a:lnTo>
                        <a:pt x="3786" y="55"/>
                      </a:lnTo>
                      <a:lnTo>
                        <a:pt x="3726" y="78"/>
                      </a:lnTo>
                      <a:lnTo>
                        <a:pt x="3666" y="115"/>
                      </a:lnTo>
                      <a:lnTo>
                        <a:pt x="3618" y="156"/>
                      </a:lnTo>
                      <a:lnTo>
                        <a:pt x="3582" y="186"/>
                      </a:lnTo>
                      <a:lnTo>
                        <a:pt x="3546" y="225"/>
                      </a:lnTo>
                      <a:lnTo>
                        <a:pt x="3519" y="261"/>
                      </a:lnTo>
                      <a:lnTo>
                        <a:pt x="3492" y="300"/>
                      </a:lnTo>
                      <a:lnTo>
                        <a:pt x="3462" y="345"/>
                      </a:lnTo>
                      <a:lnTo>
                        <a:pt x="3444" y="378"/>
                      </a:lnTo>
                      <a:lnTo>
                        <a:pt x="3436" y="405"/>
                      </a:lnTo>
                      <a:lnTo>
                        <a:pt x="3436" y="485"/>
                      </a:lnTo>
                      <a:lnTo>
                        <a:pt x="3436" y="645"/>
                      </a:lnTo>
                      <a:lnTo>
                        <a:pt x="3436" y="1035"/>
                      </a:lnTo>
                      <a:lnTo>
                        <a:pt x="3435" y="1239"/>
                      </a:lnTo>
                      <a:lnTo>
                        <a:pt x="3436" y="1385"/>
                      </a:lnTo>
                      <a:lnTo>
                        <a:pt x="3436" y="1625"/>
                      </a:lnTo>
                      <a:lnTo>
                        <a:pt x="3435" y="1743"/>
                      </a:lnTo>
                      <a:lnTo>
                        <a:pt x="3432" y="1836"/>
                      </a:lnTo>
                      <a:lnTo>
                        <a:pt x="3429" y="1896"/>
                      </a:lnTo>
                      <a:lnTo>
                        <a:pt x="3426" y="1947"/>
                      </a:lnTo>
                      <a:lnTo>
                        <a:pt x="3435" y="1962"/>
                      </a:lnTo>
                      <a:lnTo>
                        <a:pt x="3444" y="1986"/>
                      </a:lnTo>
                      <a:lnTo>
                        <a:pt x="3447" y="2010"/>
                      </a:lnTo>
                      <a:lnTo>
                        <a:pt x="3447" y="2040"/>
                      </a:lnTo>
                      <a:lnTo>
                        <a:pt x="3447" y="2073"/>
                      </a:lnTo>
                      <a:lnTo>
                        <a:pt x="3438" y="2100"/>
                      </a:lnTo>
                      <a:lnTo>
                        <a:pt x="3423" y="2124"/>
                      </a:lnTo>
                      <a:lnTo>
                        <a:pt x="3405" y="2142"/>
                      </a:lnTo>
                      <a:lnTo>
                        <a:pt x="3387" y="2124"/>
                      </a:lnTo>
                      <a:lnTo>
                        <a:pt x="3375" y="2100"/>
                      </a:lnTo>
                      <a:lnTo>
                        <a:pt x="3378" y="2076"/>
                      </a:lnTo>
                      <a:lnTo>
                        <a:pt x="3375" y="2046"/>
                      </a:lnTo>
                      <a:lnTo>
                        <a:pt x="3381" y="2010"/>
                      </a:lnTo>
                      <a:lnTo>
                        <a:pt x="3384" y="1986"/>
                      </a:lnTo>
                      <a:lnTo>
                        <a:pt x="3399" y="1962"/>
                      </a:lnTo>
                      <a:lnTo>
                        <a:pt x="3411" y="1944"/>
                      </a:lnTo>
                      <a:lnTo>
                        <a:pt x="3408" y="1896"/>
                      </a:lnTo>
                      <a:lnTo>
                        <a:pt x="3408" y="1833"/>
                      </a:lnTo>
                      <a:lnTo>
                        <a:pt x="3411" y="1746"/>
                      </a:lnTo>
                      <a:lnTo>
                        <a:pt x="3411" y="1626"/>
                      </a:lnTo>
                      <a:lnTo>
                        <a:pt x="3408" y="1386"/>
                      </a:lnTo>
                      <a:lnTo>
                        <a:pt x="3411" y="1236"/>
                      </a:lnTo>
                      <a:lnTo>
                        <a:pt x="3411" y="1032"/>
                      </a:lnTo>
                      <a:lnTo>
                        <a:pt x="3408" y="642"/>
                      </a:lnTo>
                      <a:lnTo>
                        <a:pt x="3411" y="483"/>
                      </a:lnTo>
                      <a:lnTo>
                        <a:pt x="3411" y="405"/>
                      </a:lnTo>
                      <a:lnTo>
                        <a:pt x="3402" y="381"/>
                      </a:lnTo>
                      <a:lnTo>
                        <a:pt x="3390" y="345"/>
                      </a:lnTo>
                      <a:lnTo>
                        <a:pt x="3369" y="306"/>
                      </a:lnTo>
                      <a:lnTo>
                        <a:pt x="3342" y="264"/>
                      </a:lnTo>
                      <a:lnTo>
                        <a:pt x="3312" y="231"/>
                      </a:lnTo>
                      <a:lnTo>
                        <a:pt x="3279" y="189"/>
                      </a:lnTo>
                      <a:lnTo>
                        <a:pt x="3240" y="150"/>
                      </a:lnTo>
                      <a:lnTo>
                        <a:pt x="3189" y="111"/>
                      </a:lnTo>
                      <a:lnTo>
                        <a:pt x="3126" y="78"/>
                      </a:lnTo>
                      <a:lnTo>
                        <a:pt x="3057" y="51"/>
                      </a:lnTo>
                      <a:lnTo>
                        <a:pt x="2991" y="27"/>
                      </a:lnTo>
                      <a:lnTo>
                        <a:pt x="2886" y="9"/>
                      </a:lnTo>
                      <a:lnTo>
                        <a:pt x="2775" y="0"/>
                      </a:lnTo>
                      <a:lnTo>
                        <a:pt x="2703" y="0"/>
                      </a:lnTo>
                      <a:lnTo>
                        <a:pt x="2625" y="6"/>
                      </a:lnTo>
                      <a:lnTo>
                        <a:pt x="2536" y="15"/>
                      </a:lnTo>
                      <a:lnTo>
                        <a:pt x="2457" y="30"/>
                      </a:lnTo>
                      <a:lnTo>
                        <a:pt x="2379" y="45"/>
                      </a:lnTo>
                      <a:lnTo>
                        <a:pt x="2325" y="57"/>
                      </a:lnTo>
                      <a:lnTo>
                        <a:pt x="2256" y="75"/>
                      </a:lnTo>
                      <a:lnTo>
                        <a:pt x="2156" y="105"/>
                      </a:lnTo>
                      <a:lnTo>
                        <a:pt x="2046" y="145"/>
                      </a:lnTo>
                      <a:lnTo>
                        <a:pt x="1953" y="180"/>
                      </a:lnTo>
                      <a:lnTo>
                        <a:pt x="1881" y="210"/>
                      </a:lnTo>
                      <a:lnTo>
                        <a:pt x="1815" y="246"/>
                      </a:lnTo>
                      <a:lnTo>
                        <a:pt x="1746" y="285"/>
                      </a:lnTo>
                      <a:lnTo>
                        <a:pt x="1695" y="318"/>
                      </a:lnTo>
                      <a:lnTo>
                        <a:pt x="1659" y="342"/>
                      </a:lnTo>
                      <a:lnTo>
                        <a:pt x="1611" y="375"/>
                      </a:lnTo>
                      <a:lnTo>
                        <a:pt x="1557" y="411"/>
                      </a:lnTo>
                      <a:lnTo>
                        <a:pt x="1515" y="441"/>
                      </a:lnTo>
                      <a:lnTo>
                        <a:pt x="1466" y="475"/>
                      </a:lnTo>
                      <a:lnTo>
                        <a:pt x="1398" y="525"/>
                      </a:lnTo>
                      <a:lnTo>
                        <a:pt x="1341" y="573"/>
                      </a:lnTo>
                      <a:lnTo>
                        <a:pt x="1284" y="615"/>
                      </a:lnTo>
                      <a:lnTo>
                        <a:pt x="1236" y="657"/>
                      </a:lnTo>
                      <a:lnTo>
                        <a:pt x="1191" y="699"/>
                      </a:lnTo>
                      <a:lnTo>
                        <a:pt x="1134" y="747"/>
                      </a:lnTo>
                      <a:lnTo>
                        <a:pt x="1074" y="798"/>
                      </a:lnTo>
                      <a:lnTo>
                        <a:pt x="1020" y="852"/>
                      </a:lnTo>
                      <a:lnTo>
                        <a:pt x="972" y="903"/>
                      </a:lnTo>
                      <a:lnTo>
                        <a:pt x="924" y="954"/>
                      </a:lnTo>
                      <a:lnTo>
                        <a:pt x="870" y="1005"/>
                      </a:lnTo>
                      <a:lnTo>
                        <a:pt x="825" y="1047"/>
                      </a:lnTo>
                      <a:lnTo>
                        <a:pt x="774" y="1098"/>
                      </a:lnTo>
                      <a:lnTo>
                        <a:pt x="735" y="1140"/>
                      </a:lnTo>
                      <a:lnTo>
                        <a:pt x="675" y="1200"/>
                      </a:lnTo>
                      <a:lnTo>
                        <a:pt x="624" y="1251"/>
                      </a:lnTo>
                      <a:lnTo>
                        <a:pt x="585" y="1302"/>
                      </a:lnTo>
                      <a:lnTo>
                        <a:pt x="546" y="1350"/>
                      </a:lnTo>
                      <a:lnTo>
                        <a:pt x="504" y="1404"/>
                      </a:lnTo>
                      <a:lnTo>
                        <a:pt x="462" y="1461"/>
                      </a:lnTo>
                      <a:lnTo>
                        <a:pt x="423" y="1524"/>
                      </a:lnTo>
                      <a:lnTo>
                        <a:pt x="387" y="1569"/>
                      </a:lnTo>
                      <a:lnTo>
                        <a:pt x="357" y="1623"/>
                      </a:lnTo>
                      <a:lnTo>
                        <a:pt x="318" y="1695"/>
                      </a:lnTo>
                      <a:lnTo>
                        <a:pt x="282" y="1758"/>
                      </a:lnTo>
                      <a:lnTo>
                        <a:pt x="246" y="1836"/>
                      </a:lnTo>
                      <a:lnTo>
                        <a:pt x="210" y="1899"/>
                      </a:lnTo>
                      <a:lnTo>
                        <a:pt x="183" y="1956"/>
                      </a:lnTo>
                      <a:lnTo>
                        <a:pt x="166" y="2015"/>
                      </a:lnTo>
                      <a:lnTo>
                        <a:pt x="144" y="2067"/>
                      </a:lnTo>
                      <a:lnTo>
                        <a:pt x="126" y="2125"/>
                      </a:lnTo>
                      <a:lnTo>
                        <a:pt x="111" y="2175"/>
                      </a:lnTo>
                      <a:lnTo>
                        <a:pt x="90" y="2226"/>
                      </a:lnTo>
                      <a:lnTo>
                        <a:pt x="75" y="2292"/>
                      </a:lnTo>
                      <a:lnTo>
                        <a:pt x="57" y="2349"/>
                      </a:lnTo>
                      <a:lnTo>
                        <a:pt x="42" y="2415"/>
                      </a:lnTo>
                      <a:lnTo>
                        <a:pt x="33" y="2478"/>
                      </a:lnTo>
                      <a:lnTo>
                        <a:pt x="27" y="2529"/>
                      </a:lnTo>
                      <a:lnTo>
                        <a:pt x="18" y="2583"/>
                      </a:lnTo>
                      <a:lnTo>
                        <a:pt x="12" y="2628"/>
                      </a:lnTo>
                      <a:lnTo>
                        <a:pt x="3" y="2697"/>
                      </a:lnTo>
                      <a:lnTo>
                        <a:pt x="0" y="2754"/>
                      </a:lnTo>
                      <a:lnTo>
                        <a:pt x="3" y="2814"/>
                      </a:lnTo>
                      <a:lnTo>
                        <a:pt x="3" y="2874"/>
                      </a:lnTo>
                      <a:lnTo>
                        <a:pt x="0" y="2946"/>
                      </a:lnTo>
                      <a:lnTo>
                        <a:pt x="6" y="2994"/>
                      </a:lnTo>
                      <a:lnTo>
                        <a:pt x="9" y="3048"/>
                      </a:lnTo>
                      <a:lnTo>
                        <a:pt x="12" y="3099"/>
                      </a:lnTo>
                      <a:lnTo>
                        <a:pt x="18" y="3153"/>
                      </a:lnTo>
                      <a:lnTo>
                        <a:pt x="27" y="3207"/>
                      </a:lnTo>
                      <a:lnTo>
                        <a:pt x="33" y="3258"/>
                      </a:lnTo>
                      <a:lnTo>
                        <a:pt x="45" y="3312"/>
                      </a:lnTo>
                      <a:lnTo>
                        <a:pt x="57" y="3372"/>
                      </a:lnTo>
                      <a:lnTo>
                        <a:pt x="69" y="3429"/>
                      </a:lnTo>
                      <a:lnTo>
                        <a:pt x="81" y="3492"/>
                      </a:lnTo>
                      <a:lnTo>
                        <a:pt x="106" y="3585"/>
                      </a:lnTo>
                      <a:lnTo>
                        <a:pt x="132" y="3648"/>
                      </a:lnTo>
                      <a:lnTo>
                        <a:pt x="150" y="3702"/>
                      </a:lnTo>
                      <a:lnTo>
                        <a:pt x="177" y="3774"/>
                      </a:lnTo>
                      <a:lnTo>
                        <a:pt x="201" y="3837"/>
                      </a:lnTo>
                      <a:lnTo>
                        <a:pt x="240" y="3924"/>
                      </a:lnTo>
                      <a:lnTo>
                        <a:pt x="270" y="3993"/>
                      </a:lnTo>
                      <a:lnTo>
                        <a:pt x="303" y="4056"/>
                      </a:lnTo>
                      <a:lnTo>
                        <a:pt x="348" y="4131"/>
                      </a:lnTo>
                      <a:lnTo>
                        <a:pt x="387" y="4188"/>
                      </a:lnTo>
                      <a:lnTo>
                        <a:pt x="423" y="4245"/>
                      </a:lnTo>
                      <a:lnTo>
                        <a:pt x="456" y="4302"/>
                      </a:lnTo>
                      <a:lnTo>
                        <a:pt x="495" y="4353"/>
                      </a:lnTo>
                      <a:lnTo>
                        <a:pt x="522" y="4398"/>
                      </a:lnTo>
                      <a:lnTo>
                        <a:pt x="552" y="4446"/>
                      </a:lnTo>
                      <a:lnTo>
                        <a:pt x="591" y="4497"/>
                      </a:lnTo>
                      <a:lnTo>
                        <a:pt x="624" y="4542"/>
                      </a:lnTo>
                      <a:lnTo>
                        <a:pt x="663" y="4584"/>
                      </a:lnTo>
                      <a:lnTo>
                        <a:pt x="699" y="4626"/>
                      </a:lnTo>
                      <a:lnTo>
                        <a:pt x="732" y="4656"/>
                      </a:lnTo>
                      <a:lnTo>
                        <a:pt x="771" y="4689"/>
                      </a:lnTo>
                      <a:lnTo>
                        <a:pt x="822" y="4731"/>
                      </a:lnTo>
                      <a:lnTo>
                        <a:pt x="861" y="4767"/>
                      </a:lnTo>
                      <a:lnTo>
                        <a:pt x="912" y="4806"/>
                      </a:lnTo>
                      <a:lnTo>
                        <a:pt x="966" y="4839"/>
                      </a:lnTo>
                      <a:lnTo>
                        <a:pt x="1026" y="4869"/>
                      </a:lnTo>
                      <a:lnTo>
                        <a:pt x="1074" y="4893"/>
                      </a:lnTo>
                      <a:lnTo>
                        <a:pt x="1134" y="4920"/>
                      </a:lnTo>
                      <a:lnTo>
                        <a:pt x="1188" y="4938"/>
                      </a:lnTo>
                      <a:lnTo>
                        <a:pt x="1245" y="4956"/>
                      </a:lnTo>
                      <a:lnTo>
                        <a:pt x="1317" y="4983"/>
                      </a:lnTo>
                      <a:lnTo>
                        <a:pt x="1386" y="5007"/>
                      </a:lnTo>
                      <a:lnTo>
                        <a:pt x="1479" y="5034"/>
                      </a:lnTo>
                      <a:lnTo>
                        <a:pt x="1545" y="5055"/>
                      </a:lnTo>
                      <a:lnTo>
                        <a:pt x="1611" y="5073"/>
                      </a:lnTo>
                      <a:lnTo>
                        <a:pt x="1674" y="5088"/>
                      </a:lnTo>
                      <a:lnTo>
                        <a:pt x="1734" y="5097"/>
                      </a:lnTo>
                      <a:lnTo>
                        <a:pt x="1809" y="5109"/>
                      </a:lnTo>
                      <a:lnTo>
                        <a:pt x="1875" y="5121"/>
                      </a:lnTo>
                      <a:lnTo>
                        <a:pt x="1926" y="5130"/>
                      </a:lnTo>
                      <a:lnTo>
                        <a:pt x="1989" y="5136"/>
                      </a:lnTo>
                      <a:lnTo>
                        <a:pt x="2046" y="5145"/>
                      </a:lnTo>
                      <a:lnTo>
                        <a:pt x="2118" y="5151"/>
                      </a:lnTo>
                      <a:lnTo>
                        <a:pt x="2202" y="5160"/>
                      </a:lnTo>
                      <a:lnTo>
                        <a:pt x="2301" y="5163"/>
                      </a:lnTo>
                      <a:lnTo>
                        <a:pt x="2373" y="5163"/>
                      </a:lnTo>
                      <a:lnTo>
                        <a:pt x="2451" y="5160"/>
                      </a:lnTo>
                      <a:lnTo>
                        <a:pt x="2508" y="5154"/>
                      </a:lnTo>
                      <a:lnTo>
                        <a:pt x="2565" y="5148"/>
                      </a:lnTo>
                      <a:lnTo>
                        <a:pt x="2619" y="5142"/>
                      </a:lnTo>
                      <a:lnTo>
                        <a:pt x="2667" y="5133"/>
                      </a:lnTo>
                      <a:lnTo>
                        <a:pt x="2721" y="5121"/>
                      </a:lnTo>
                      <a:lnTo>
                        <a:pt x="2757" y="5112"/>
                      </a:lnTo>
                      <a:lnTo>
                        <a:pt x="2802" y="5097"/>
                      </a:lnTo>
                      <a:lnTo>
                        <a:pt x="2847" y="5079"/>
                      </a:lnTo>
                      <a:lnTo>
                        <a:pt x="2883" y="5064"/>
                      </a:lnTo>
                      <a:lnTo>
                        <a:pt x="2928" y="5046"/>
                      </a:lnTo>
                      <a:lnTo>
                        <a:pt x="2979" y="5019"/>
                      </a:lnTo>
                      <a:lnTo>
                        <a:pt x="3036" y="4986"/>
                      </a:lnTo>
                      <a:lnTo>
                        <a:pt x="3087" y="4950"/>
                      </a:lnTo>
                      <a:lnTo>
                        <a:pt x="3123" y="4914"/>
                      </a:lnTo>
                      <a:lnTo>
                        <a:pt x="3156" y="4878"/>
                      </a:lnTo>
                      <a:lnTo>
                        <a:pt x="3195" y="4833"/>
                      </a:lnTo>
                      <a:lnTo>
                        <a:pt x="3225" y="4779"/>
                      </a:lnTo>
                      <a:lnTo>
                        <a:pt x="3249" y="4734"/>
                      </a:lnTo>
                      <a:lnTo>
                        <a:pt x="3267" y="4686"/>
                      </a:lnTo>
                      <a:lnTo>
                        <a:pt x="3279" y="4650"/>
                      </a:lnTo>
                      <a:lnTo>
                        <a:pt x="3288" y="4611"/>
                      </a:lnTo>
                      <a:lnTo>
                        <a:pt x="3297" y="4566"/>
                      </a:lnTo>
                      <a:lnTo>
                        <a:pt x="3309" y="4515"/>
                      </a:lnTo>
                      <a:lnTo>
                        <a:pt x="3315" y="4461"/>
                      </a:lnTo>
                      <a:lnTo>
                        <a:pt x="3321" y="4410"/>
                      </a:lnTo>
                      <a:lnTo>
                        <a:pt x="3327" y="4359"/>
                      </a:lnTo>
                      <a:lnTo>
                        <a:pt x="3333" y="4308"/>
                      </a:lnTo>
                      <a:lnTo>
                        <a:pt x="3336" y="4251"/>
                      </a:lnTo>
                      <a:lnTo>
                        <a:pt x="3339" y="4194"/>
                      </a:lnTo>
                      <a:lnTo>
                        <a:pt x="3342" y="4140"/>
                      </a:lnTo>
                      <a:lnTo>
                        <a:pt x="3345" y="4092"/>
                      </a:lnTo>
                      <a:lnTo>
                        <a:pt x="3345" y="4026"/>
                      </a:lnTo>
                      <a:lnTo>
                        <a:pt x="3342" y="3933"/>
                      </a:lnTo>
                      <a:lnTo>
                        <a:pt x="3345" y="3873"/>
                      </a:lnTo>
                      <a:lnTo>
                        <a:pt x="3345" y="3813"/>
                      </a:lnTo>
                      <a:lnTo>
                        <a:pt x="3342" y="3768"/>
                      </a:lnTo>
                      <a:lnTo>
                        <a:pt x="3336" y="3708"/>
                      </a:lnTo>
                      <a:lnTo>
                        <a:pt x="3330" y="3642"/>
                      </a:lnTo>
                      <a:lnTo>
                        <a:pt x="3327" y="3579"/>
                      </a:lnTo>
                      <a:lnTo>
                        <a:pt x="3327" y="3516"/>
                      </a:lnTo>
                      <a:lnTo>
                        <a:pt x="3321" y="3468"/>
                      </a:lnTo>
                      <a:lnTo>
                        <a:pt x="3318" y="3423"/>
                      </a:lnTo>
                      <a:lnTo>
                        <a:pt x="3318" y="3390"/>
                      </a:lnTo>
                      <a:lnTo>
                        <a:pt x="3318" y="3354"/>
                      </a:lnTo>
                      <a:lnTo>
                        <a:pt x="3315" y="3309"/>
                      </a:lnTo>
                      <a:lnTo>
                        <a:pt x="3318" y="3267"/>
                      </a:lnTo>
                      <a:lnTo>
                        <a:pt x="3318" y="3231"/>
                      </a:lnTo>
                      <a:lnTo>
                        <a:pt x="3318" y="3201"/>
                      </a:lnTo>
                      <a:lnTo>
                        <a:pt x="3327" y="3174"/>
                      </a:lnTo>
                      <a:lnTo>
                        <a:pt x="3346" y="315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" name="Freeform 8"/>
                <p:cNvSpPr>
                  <a:spLocks noChangeAspect="1"/>
                </p:cNvSpPr>
                <p:nvPr/>
              </p:nvSpPr>
              <p:spPr bwMode="auto">
                <a:xfrm>
                  <a:off x="3065338" y="2702793"/>
                  <a:ext cx="1149350" cy="654050"/>
                </a:xfrm>
                <a:custGeom>
                  <a:avLst/>
                  <a:gdLst>
                    <a:gd name="T0" fmla="*/ 0 w 5685"/>
                    <a:gd name="T1" fmla="*/ 0 h 3693"/>
                    <a:gd name="T2" fmla="*/ 0 w 5685"/>
                    <a:gd name="T3" fmla="*/ 0 h 3693"/>
                    <a:gd name="T4" fmla="*/ 0 w 5685"/>
                    <a:gd name="T5" fmla="*/ 0 h 3693"/>
                    <a:gd name="T6" fmla="*/ 0 w 5685"/>
                    <a:gd name="T7" fmla="*/ 0 h 3693"/>
                    <a:gd name="T8" fmla="*/ 0 w 5685"/>
                    <a:gd name="T9" fmla="*/ 0 h 3693"/>
                    <a:gd name="T10" fmla="*/ 0 w 5685"/>
                    <a:gd name="T11" fmla="*/ 0 h 3693"/>
                    <a:gd name="T12" fmla="*/ 0 w 5685"/>
                    <a:gd name="T13" fmla="*/ 0 h 3693"/>
                    <a:gd name="T14" fmla="*/ 0 w 5685"/>
                    <a:gd name="T15" fmla="*/ 0 h 3693"/>
                    <a:gd name="T16" fmla="*/ 0 w 5685"/>
                    <a:gd name="T17" fmla="*/ 0 h 3693"/>
                    <a:gd name="T18" fmla="*/ 0 w 5685"/>
                    <a:gd name="T19" fmla="*/ 0 h 3693"/>
                    <a:gd name="T20" fmla="*/ 0 w 5685"/>
                    <a:gd name="T21" fmla="*/ 0 h 3693"/>
                    <a:gd name="T22" fmla="*/ 0 w 5685"/>
                    <a:gd name="T23" fmla="*/ 0 h 3693"/>
                    <a:gd name="T24" fmla="*/ 0 w 5685"/>
                    <a:gd name="T25" fmla="*/ 0 h 3693"/>
                    <a:gd name="T26" fmla="*/ 0 w 5685"/>
                    <a:gd name="T27" fmla="*/ 0 h 3693"/>
                    <a:gd name="T28" fmla="*/ 0 w 5685"/>
                    <a:gd name="T29" fmla="*/ 0 h 3693"/>
                    <a:gd name="T30" fmla="*/ 0 w 5685"/>
                    <a:gd name="T31" fmla="*/ 0 h 3693"/>
                    <a:gd name="T32" fmla="*/ 0 w 5685"/>
                    <a:gd name="T33" fmla="*/ 0 h 3693"/>
                    <a:gd name="T34" fmla="*/ 0 w 5685"/>
                    <a:gd name="T35" fmla="*/ 0 h 3693"/>
                    <a:gd name="T36" fmla="*/ 0 w 5685"/>
                    <a:gd name="T37" fmla="*/ 0 h 3693"/>
                    <a:gd name="T38" fmla="*/ 0 w 5685"/>
                    <a:gd name="T39" fmla="*/ 0 h 3693"/>
                    <a:gd name="T40" fmla="*/ 0 w 5685"/>
                    <a:gd name="T41" fmla="*/ 0 h 3693"/>
                    <a:gd name="T42" fmla="*/ 0 w 5685"/>
                    <a:gd name="T43" fmla="*/ 0 h 3693"/>
                    <a:gd name="T44" fmla="*/ 0 w 5685"/>
                    <a:gd name="T45" fmla="*/ 0 h 3693"/>
                    <a:gd name="T46" fmla="*/ 0 w 5685"/>
                    <a:gd name="T47" fmla="*/ 0 h 3693"/>
                    <a:gd name="T48" fmla="*/ 0 w 5685"/>
                    <a:gd name="T49" fmla="*/ 0 h 3693"/>
                    <a:gd name="T50" fmla="*/ 0 w 5685"/>
                    <a:gd name="T51" fmla="*/ 0 h 3693"/>
                    <a:gd name="T52" fmla="*/ 0 w 5685"/>
                    <a:gd name="T53" fmla="*/ 0 h 3693"/>
                    <a:gd name="T54" fmla="*/ 0 w 5685"/>
                    <a:gd name="T55" fmla="*/ 0 h 3693"/>
                    <a:gd name="T56" fmla="*/ 0 w 5685"/>
                    <a:gd name="T57" fmla="*/ 0 h 3693"/>
                    <a:gd name="T58" fmla="*/ 0 w 5685"/>
                    <a:gd name="T59" fmla="*/ 0 h 3693"/>
                    <a:gd name="T60" fmla="*/ 0 w 5685"/>
                    <a:gd name="T61" fmla="*/ 0 h 3693"/>
                    <a:gd name="T62" fmla="*/ 0 w 5685"/>
                    <a:gd name="T63" fmla="*/ 0 h 3693"/>
                    <a:gd name="T64" fmla="*/ 0 w 5685"/>
                    <a:gd name="T65" fmla="*/ 0 h 3693"/>
                    <a:gd name="T66" fmla="*/ 0 w 5685"/>
                    <a:gd name="T67" fmla="*/ 0 h 3693"/>
                    <a:gd name="T68" fmla="*/ 0 w 5685"/>
                    <a:gd name="T69" fmla="*/ 0 h 3693"/>
                    <a:gd name="T70" fmla="*/ 0 w 5685"/>
                    <a:gd name="T71" fmla="*/ 0 h 3693"/>
                    <a:gd name="T72" fmla="*/ 0 w 5685"/>
                    <a:gd name="T73" fmla="*/ 0 h 3693"/>
                    <a:gd name="T74" fmla="*/ 0 w 5685"/>
                    <a:gd name="T75" fmla="*/ 0 h 3693"/>
                    <a:gd name="T76" fmla="*/ 0 w 5685"/>
                    <a:gd name="T77" fmla="*/ 0 h 3693"/>
                    <a:gd name="T78" fmla="*/ 0 w 5685"/>
                    <a:gd name="T79" fmla="*/ 0 h 3693"/>
                    <a:gd name="T80" fmla="*/ 0 w 5685"/>
                    <a:gd name="T81" fmla="*/ 0 h 3693"/>
                    <a:gd name="T82" fmla="*/ 0 w 5685"/>
                    <a:gd name="T83" fmla="*/ 0 h 3693"/>
                    <a:gd name="T84" fmla="*/ 0 w 5685"/>
                    <a:gd name="T85" fmla="*/ 0 h 3693"/>
                    <a:gd name="T86" fmla="*/ 0 w 5685"/>
                    <a:gd name="T87" fmla="*/ 0 h 3693"/>
                    <a:gd name="T88" fmla="*/ 0 w 5685"/>
                    <a:gd name="T89" fmla="*/ 0 h 3693"/>
                    <a:gd name="T90" fmla="*/ 0 w 5685"/>
                    <a:gd name="T91" fmla="*/ 0 h 3693"/>
                    <a:gd name="T92" fmla="*/ 0 w 5685"/>
                    <a:gd name="T93" fmla="*/ 0 h 3693"/>
                    <a:gd name="T94" fmla="*/ 0 w 5685"/>
                    <a:gd name="T95" fmla="*/ 0 h 3693"/>
                    <a:gd name="T96" fmla="*/ 0 w 5685"/>
                    <a:gd name="T97" fmla="*/ 0 h 3693"/>
                    <a:gd name="T98" fmla="*/ 0 w 5685"/>
                    <a:gd name="T99" fmla="*/ 0 h 3693"/>
                    <a:gd name="T100" fmla="*/ 0 w 5685"/>
                    <a:gd name="T101" fmla="*/ 0 h 3693"/>
                    <a:gd name="T102" fmla="*/ 0 w 5685"/>
                    <a:gd name="T103" fmla="*/ 0 h 3693"/>
                    <a:gd name="T104" fmla="*/ 0 w 5685"/>
                    <a:gd name="T105" fmla="*/ 0 h 36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685"/>
                    <a:gd name="T160" fmla="*/ 0 h 3693"/>
                    <a:gd name="T161" fmla="*/ 5685 w 5685"/>
                    <a:gd name="T162" fmla="*/ 3693 h 36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685" h="3693">
                      <a:moveTo>
                        <a:pt x="3309" y="1164"/>
                      </a:moveTo>
                      <a:lnTo>
                        <a:pt x="3347" y="1085"/>
                      </a:lnTo>
                      <a:lnTo>
                        <a:pt x="3396" y="987"/>
                      </a:lnTo>
                      <a:lnTo>
                        <a:pt x="3452" y="875"/>
                      </a:lnTo>
                      <a:lnTo>
                        <a:pt x="3495" y="798"/>
                      </a:lnTo>
                      <a:lnTo>
                        <a:pt x="3542" y="717"/>
                      </a:lnTo>
                      <a:lnTo>
                        <a:pt x="3585" y="636"/>
                      </a:lnTo>
                      <a:lnTo>
                        <a:pt x="3618" y="576"/>
                      </a:lnTo>
                      <a:lnTo>
                        <a:pt x="3651" y="519"/>
                      </a:lnTo>
                      <a:lnTo>
                        <a:pt x="3696" y="444"/>
                      </a:lnTo>
                      <a:lnTo>
                        <a:pt x="3741" y="378"/>
                      </a:lnTo>
                      <a:lnTo>
                        <a:pt x="3789" y="312"/>
                      </a:lnTo>
                      <a:lnTo>
                        <a:pt x="3837" y="258"/>
                      </a:lnTo>
                      <a:lnTo>
                        <a:pt x="3876" y="213"/>
                      </a:lnTo>
                      <a:lnTo>
                        <a:pt x="3933" y="165"/>
                      </a:lnTo>
                      <a:lnTo>
                        <a:pt x="3977" y="132"/>
                      </a:lnTo>
                      <a:lnTo>
                        <a:pt x="4029" y="102"/>
                      </a:lnTo>
                      <a:lnTo>
                        <a:pt x="4101" y="66"/>
                      </a:lnTo>
                      <a:lnTo>
                        <a:pt x="4161" y="39"/>
                      </a:lnTo>
                      <a:lnTo>
                        <a:pt x="4230" y="24"/>
                      </a:lnTo>
                      <a:lnTo>
                        <a:pt x="4296" y="15"/>
                      </a:lnTo>
                      <a:lnTo>
                        <a:pt x="4380" y="6"/>
                      </a:lnTo>
                      <a:lnTo>
                        <a:pt x="4464" y="3"/>
                      </a:lnTo>
                      <a:lnTo>
                        <a:pt x="4524" y="0"/>
                      </a:lnTo>
                      <a:lnTo>
                        <a:pt x="4602" y="6"/>
                      </a:lnTo>
                      <a:lnTo>
                        <a:pt x="4665" y="15"/>
                      </a:lnTo>
                      <a:lnTo>
                        <a:pt x="4734" y="27"/>
                      </a:lnTo>
                      <a:lnTo>
                        <a:pt x="4794" y="45"/>
                      </a:lnTo>
                      <a:lnTo>
                        <a:pt x="4848" y="60"/>
                      </a:lnTo>
                      <a:lnTo>
                        <a:pt x="4926" y="99"/>
                      </a:lnTo>
                      <a:lnTo>
                        <a:pt x="4980" y="135"/>
                      </a:lnTo>
                      <a:lnTo>
                        <a:pt x="5028" y="168"/>
                      </a:lnTo>
                      <a:lnTo>
                        <a:pt x="5058" y="207"/>
                      </a:lnTo>
                      <a:lnTo>
                        <a:pt x="5082" y="240"/>
                      </a:lnTo>
                      <a:lnTo>
                        <a:pt x="5097" y="270"/>
                      </a:lnTo>
                      <a:lnTo>
                        <a:pt x="5106" y="306"/>
                      </a:lnTo>
                      <a:lnTo>
                        <a:pt x="5109" y="345"/>
                      </a:lnTo>
                      <a:lnTo>
                        <a:pt x="5102" y="387"/>
                      </a:lnTo>
                      <a:lnTo>
                        <a:pt x="5091" y="423"/>
                      </a:lnTo>
                      <a:lnTo>
                        <a:pt x="5073" y="468"/>
                      </a:lnTo>
                      <a:lnTo>
                        <a:pt x="5049" y="525"/>
                      </a:lnTo>
                      <a:lnTo>
                        <a:pt x="5007" y="621"/>
                      </a:lnTo>
                      <a:lnTo>
                        <a:pt x="4968" y="708"/>
                      </a:lnTo>
                      <a:lnTo>
                        <a:pt x="4917" y="807"/>
                      </a:lnTo>
                      <a:lnTo>
                        <a:pt x="4857" y="933"/>
                      </a:lnTo>
                      <a:lnTo>
                        <a:pt x="4812" y="1032"/>
                      </a:lnTo>
                      <a:lnTo>
                        <a:pt x="4772" y="1107"/>
                      </a:lnTo>
                      <a:lnTo>
                        <a:pt x="4727" y="1197"/>
                      </a:lnTo>
                      <a:lnTo>
                        <a:pt x="4683" y="1278"/>
                      </a:lnTo>
                      <a:lnTo>
                        <a:pt x="4653" y="1338"/>
                      </a:lnTo>
                      <a:lnTo>
                        <a:pt x="4623" y="1401"/>
                      </a:lnTo>
                      <a:lnTo>
                        <a:pt x="4602" y="1452"/>
                      </a:lnTo>
                      <a:lnTo>
                        <a:pt x="4578" y="1515"/>
                      </a:lnTo>
                      <a:lnTo>
                        <a:pt x="4563" y="1569"/>
                      </a:lnTo>
                      <a:lnTo>
                        <a:pt x="4551" y="1623"/>
                      </a:lnTo>
                      <a:lnTo>
                        <a:pt x="4554" y="1674"/>
                      </a:lnTo>
                      <a:lnTo>
                        <a:pt x="4560" y="1713"/>
                      </a:lnTo>
                      <a:lnTo>
                        <a:pt x="4581" y="1758"/>
                      </a:lnTo>
                      <a:lnTo>
                        <a:pt x="4605" y="1797"/>
                      </a:lnTo>
                      <a:lnTo>
                        <a:pt x="4641" y="1842"/>
                      </a:lnTo>
                      <a:lnTo>
                        <a:pt x="4689" y="1872"/>
                      </a:lnTo>
                      <a:lnTo>
                        <a:pt x="4746" y="1908"/>
                      </a:lnTo>
                      <a:lnTo>
                        <a:pt x="4817" y="1947"/>
                      </a:lnTo>
                      <a:lnTo>
                        <a:pt x="4887" y="1980"/>
                      </a:lnTo>
                      <a:lnTo>
                        <a:pt x="4956" y="2001"/>
                      </a:lnTo>
                      <a:lnTo>
                        <a:pt x="5064" y="2031"/>
                      </a:lnTo>
                      <a:lnTo>
                        <a:pt x="5157" y="2052"/>
                      </a:lnTo>
                      <a:lnTo>
                        <a:pt x="5229" y="2070"/>
                      </a:lnTo>
                      <a:lnTo>
                        <a:pt x="5307" y="2091"/>
                      </a:lnTo>
                      <a:lnTo>
                        <a:pt x="5379" y="2112"/>
                      </a:lnTo>
                      <a:lnTo>
                        <a:pt x="5454" y="2133"/>
                      </a:lnTo>
                      <a:lnTo>
                        <a:pt x="5517" y="2157"/>
                      </a:lnTo>
                      <a:lnTo>
                        <a:pt x="5574" y="2196"/>
                      </a:lnTo>
                      <a:lnTo>
                        <a:pt x="5607" y="2232"/>
                      </a:lnTo>
                      <a:lnTo>
                        <a:pt x="5634" y="2265"/>
                      </a:lnTo>
                      <a:lnTo>
                        <a:pt x="5655" y="2313"/>
                      </a:lnTo>
                      <a:lnTo>
                        <a:pt x="5667" y="2355"/>
                      </a:lnTo>
                      <a:lnTo>
                        <a:pt x="5679" y="2400"/>
                      </a:lnTo>
                      <a:lnTo>
                        <a:pt x="5682" y="2439"/>
                      </a:lnTo>
                      <a:lnTo>
                        <a:pt x="5685" y="2478"/>
                      </a:lnTo>
                      <a:lnTo>
                        <a:pt x="5682" y="2532"/>
                      </a:lnTo>
                      <a:lnTo>
                        <a:pt x="5670" y="2580"/>
                      </a:lnTo>
                      <a:lnTo>
                        <a:pt x="5649" y="2645"/>
                      </a:lnTo>
                      <a:lnTo>
                        <a:pt x="5631" y="2697"/>
                      </a:lnTo>
                      <a:lnTo>
                        <a:pt x="5613" y="2745"/>
                      </a:lnTo>
                      <a:lnTo>
                        <a:pt x="5574" y="2823"/>
                      </a:lnTo>
                      <a:lnTo>
                        <a:pt x="5544" y="2886"/>
                      </a:lnTo>
                      <a:lnTo>
                        <a:pt x="5496" y="2955"/>
                      </a:lnTo>
                      <a:lnTo>
                        <a:pt x="5445" y="3030"/>
                      </a:lnTo>
                      <a:lnTo>
                        <a:pt x="5394" y="3096"/>
                      </a:lnTo>
                      <a:lnTo>
                        <a:pt x="5322" y="3171"/>
                      </a:lnTo>
                      <a:lnTo>
                        <a:pt x="5244" y="3243"/>
                      </a:lnTo>
                      <a:lnTo>
                        <a:pt x="5181" y="3294"/>
                      </a:lnTo>
                      <a:lnTo>
                        <a:pt x="5121" y="3345"/>
                      </a:lnTo>
                      <a:lnTo>
                        <a:pt x="5052" y="3399"/>
                      </a:lnTo>
                      <a:lnTo>
                        <a:pt x="4982" y="3440"/>
                      </a:lnTo>
                      <a:lnTo>
                        <a:pt x="4926" y="3477"/>
                      </a:lnTo>
                      <a:lnTo>
                        <a:pt x="4854" y="3516"/>
                      </a:lnTo>
                      <a:lnTo>
                        <a:pt x="4779" y="3546"/>
                      </a:lnTo>
                      <a:lnTo>
                        <a:pt x="4710" y="3579"/>
                      </a:lnTo>
                      <a:lnTo>
                        <a:pt x="4650" y="3600"/>
                      </a:lnTo>
                      <a:lnTo>
                        <a:pt x="4581" y="3627"/>
                      </a:lnTo>
                      <a:lnTo>
                        <a:pt x="4512" y="3645"/>
                      </a:lnTo>
                      <a:lnTo>
                        <a:pt x="4446" y="3666"/>
                      </a:lnTo>
                      <a:lnTo>
                        <a:pt x="4371" y="3678"/>
                      </a:lnTo>
                      <a:lnTo>
                        <a:pt x="4305" y="3684"/>
                      </a:lnTo>
                      <a:lnTo>
                        <a:pt x="4239" y="3687"/>
                      </a:lnTo>
                      <a:lnTo>
                        <a:pt x="4179" y="3693"/>
                      </a:lnTo>
                      <a:lnTo>
                        <a:pt x="4122" y="3693"/>
                      </a:lnTo>
                      <a:lnTo>
                        <a:pt x="4056" y="3684"/>
                      </a:lnTo>
                      <a:lnTo>
                        <a:pt x="4002" y="3669"/>
                      </a:lnTo>
                      <a:lnTo>
                        <a:pt x="3948" y="3657"/>
                      </a:lnTo>
                      <a:lnTo>
                        <a:pt x="3891" y="3636"/>
                      </a:lnTo>
                      <a:lnTo>
                        <a:pt x="3834" y="3609"/>
                      </a:lnTo>
                      <a:lnTo>
                        <a:pt x="3780" y="3576"/>
                      </a:lnTo>
                      <a:lnTo>
                        <a:pt x="3735" y="3537"/>
                      </a:lnTo>
                      <a:lnTo>
                        <a:pt x="3690" y="3495"/>
                      </a:lnTo>
                      <a:lnTo>
                        <a:pt x="3663" y="3459"/>
                      </a:lnTo>
                      <a:lnTo>
                        <a:pt x="3639" y="3423"/>
                      </a:lnTo>
                      <a:lnTo>
                        <a:pt x="3615" y="3390"/>
                      </a:lnTo>
                      <a:lnTo>
                        <a:pt x="3597" y="3360"/>
                      </a:lnTo>
                      <a:lnTo>
                        <a:pt x="3579" y="3318"/>
                      </a:lnTo>
                      <a:lnTo>
                        <a:pt x="3567" y="3276"/>
                      </a:lnTo>
                      <a:lnTo>
                        <a:pt x="3561" y="3219"/>
                      </a:lnTo>
                      <a:lnTo>
                        <a:pt x="3558" y="3162"/>
                      </a:lnTo>
                      <a:lnTo>
                        <a:pt x="3552" y="3084"/>
                      </a:lnTo>
                      <a:lnTo>
                        <a:pt x="3546" y="2988"/>
                      </a:lnTo>
                      <a:lnTo>
                        <a:pt x="3534" y="2892"/>
                      </a:lnTo>
                      <a:lnTo>
                        <a:pt x="3522" y="2796"/>
                      </a:lnTo>
                      <a:lnTo>
                        <a:pt x="3510" y="2706"/>
                      </a:lnTo>
                      <a:lnTo>
                        <a:pt x="3498" y="2631"/>
                      </a:lnTo>
                      <a:lnTo>
                        <a:pt x="3477" y="2550"/>
                      </a:lnTo>
                      <a:lnTo>
                        <a:pt x="3447" y="2457"/>
                      </a:lnTo>
                      <a:lnTo>
                        <a:pt x="3429" y="2394"/>
                      </a:lnTo>
                      <a:lnTo>
                        <a:pt x="3399" y="2331"/>
                      </a:lnTo>
                      <a:lnTo>
                        <a:pt x="3360" y="2271"/>
                      </a:lnTo>
                      <a:lnTo>
                        <a:pt x="3318" y="2217"/>
                      </a:lnTo>
                      <a:lnTo>
                        <a:pt x="3273" y="2169"/>
                      </a:lnTo>
                      <a:lnTo>
                        <a:pt x="3222" y="2118"/>
                      </a:lnTo>
                      <a:lnTo>
                        <a:pt x="3162" y="2082"/>
                      </a:lnTo>
                      <a:lnTo>
                        <a:pt x="3111" y="2058"/>
                      </a:lnTo>
                      <a:lnTo>
                        <a:pt x="3051" y="2037"/>
                      </a:lnTo>
                      <a:lnTo>
                        <a:pt x="2985" y="2019"/>
                      </a:lnTo>
                      <a:lnTo>
                        <a:pt x="2931" y="2010"/>
                      </a:lnTo>
                      <a:lnTo>
                        <a:pt x="2874" y="2007"/>
                      </a:lnTo>
                      <a:lnTo>
                        <a:pt x="2829" y="2007"/>
                      </a:lnTo>
                      <a:lnTo>
                        <a:pt x="2784" y="2010"/>
                      </a:lnTo>
                      <a:lnTo>
                        <a:pt x="2724" y="2019"/>
                      </a:lnTo>
                      <a:lnTo>
                        <a:pt x="2655" y="2031"/>
                      </a:lnTo>
                      <a:lnTo>
                        <a:pt x="2595" y="2049"/>
                      </a:lnTo>
                      <a:lnTo>
                        <a:pt x="2544" y="2073"/>
                      </a:lnTo>
                      <a:lnTo>
                        <a:pt x="2496" y="2103"/>
                      </a:lnTo>
                      <a:lnTo>
                        <a:pt x="2454" y="2130"/>
                      </a:lnTo>
                      <a:lnTo>
                        <a:pt x="2418" y="2163"/>
                      </a:lnTo>
                      <a:lnTo>
                        <a:pt x="2382" y="2202"/>
                      </a:lnTo>
                      <a:lnTo>
                        <a:pt x="2343" y="2244"/>
                      </a:lnTo>
                      <a:lnTo>
                        <a:pt x="2313" y="2286"/>
                      </a:lnTo>
                      <a:lnTo>
                        <a:pt x="2286" y="2328"/>
                      </a:lnTo>
                      <a:lnTo>
                        <a:pt x="2265" y="2385"/>
                      </a:lnTo>
                      <a:lnTo>
                        <a:pt x="2244" y="2436"/>
                      </a:lnTo>
                      <a:lnTo>
                        <a:pt x="2223" y="2496"/>
                      </a:lnTo>
                      <a:lnTo>
                        <a:pt x="2205" y="2562"/>
                      </a:lnTo>
                      <a:lnTo>
                        <a:pt x="2187" y="2643"/>
                      </a:lnTo>
                      <a:lnTo>
                        <a:pt x="2169" y="2730"/>
                      </a:lnTo>
                      <a:lnTo>
                        <a:pt x="2160" y="2796"/>
                      </a:lnTo>
                      <a:lnTo>
                        <a:pt x="2151" y="2871"/>
                      </a:lnTo>
                      <a:lnTo>
                        <a:pt x="2142" y="2955"/>
                      </a:lnTo>
                      <a:lnTo>
                        <a:pt x="2136" y="3012"/>
                      </a:lnTo>
                      <a:lnTo>
                        <a:pt x="2130" y="3150"/>
                      </a:lnTo>
                      <a:lnTo>
                        <a:pt x="2133" y="3084"/>
                      </a:lnTo>
                      <a:lnTo>
                        <a:pt x="2124" y="3204"/>
                      </a:lnTo>
                      <a:lnTo>
                        <a:pt x="2118" y="3255"/>
                      </a:lnTo>
                      <a:lnTo>
                        <a:pt x="2112" y="3297"/>
                      </a:lnTo>
                      <a:lnTo>
                        <a:pt x="2094" y="3342"/>
                      </a:lnTo>
                      <a:lnTo>
                        <a:pt x="2079" y="3378"/>
                      </a:lnTo>
                      <a:lnTo>
                        <a:pt x="2061" y="3408"/>
                      </a:lnTo>
                      <a:lnTo>
                        <a:pt x="2037" y="3444"/>
                      </a:lnTo>
                      <a:lnTo>
                        <a:pt x="2004" y="3485"/>
                      </a:lnTo>
                      <a:lnTo>
                        <a:pt x="1962" y="3525"/>
                      </a:lnTo>
                      <a:lnTo>
                        <a:pt x="1917" y="3567"/>
                      </a:lnTo>
                      <a:lnTo>
                        <a:pt x="1875" y="3594"/>
                      </a:lnTo>
                      <a:lnTo>
                        <a:pt x="1812" y="3630"/>
                      </a:lnTo>
                      <a:lnTo>
                        <a:pt x="1755" y="3648"/>
                      </a:lnTo>
                      <a:lnTo>
                        <a:pt x="1689" y="3665"/>
                      </a:lnTo>
                      <a:lnTo>
                        <a:pt x="1638" y="3678"/>
                      </a:lnTo>
                      <a:lnTo>
                        <a:pt x="1590" y="3687"/>
                      </a:lnTo>
                      <a:lnTo>
                        <a:pt x="1521" y="3690"/>
                      </a:lnTo>
                      <a:lnTo>
                        <a:pt x="1425" y="3687"/>
                      </a:lnTo>
                      <a:lnTo>
                        <a:pt x="1338" y="3681"/>
                      </a:lnTo>
                      <a:lnTo>
                        <a:pt x="1262" y="3665"/>
                      </a:lnTo>
                      <a:lnTo>
                        <a:pt x="1179" y="3650"/>
                      </a:lnTo>
                      <a:lnTo>
                        <a:pt x="1074" y="3615"/>
                      </a:lnTo>
                      <a:lnTo>
                        <a:pt x="969" y="3575"/>
                      </a:lnTo>
                      <a:lnTo>
                        <a:pt x="894" y="3543"/>
                      </a:lnTo>
                      <a:lnTo>
                        <a:pt x="810" y="3507"/>
                      </a:lnTo>
                      <a:lnTo>
                        <a:pt x="720" y="3456"/>
                      </a:lnTo>
                      <a:lnTo>
                        <a:pt x="636" y="3396"/>
                      </a:lnTo>
                      <a:lnTo>
                        <a:pt x="564" y="3342"/>
                      </a:lnTo>
                      <a:lnTo>
                        <a:pt x="474" y="3270"/>
                      </a:lnTo>
                      <a:lnTo>
                        <a:pt x="399" y="3207"/>
                      </a:lnTo>
                      <a:lnTo>
                        <a:pt x="339" y="3144"/>
                      </a:lnTo>
                      <a:lnTo>
                        <a:pt x="291" y="3093"/>
                      </a:lnTo>
                      <a:lnTo>
                        <a:pt x="246" y="3033"/>
                      </a:lnTo>
                      <a:lnTo>
                        <a:pt x="201" y="2970"/>
                      </a:lnTo>
                      <a:lnTo>
                        <a:pt x="162" y="2916"/>
                      </a:lnTo>
                      <a:lnTo>
                        <a:pt x="135" y="2868"/>
                      </a:lnTo>
                      <a:lnTo>
                        <a:pt x="99" y="2805"/>
                      </a:lnTo>
                      <a:lnTo>
                        <a:pt x="69" y="2727"/>
                      </a:lnTo>
                      <a:lnTo>
                        <a:pt x="42" y="2661"/>
                      </a:lnTo>
                      <a:lnTo>
                        <a:pt x="24" y="2607"/>
                      </a:lnTo>
                      <a:lnTo>
                        <a:pt x="12" y="2553"/>
                      </a:lnTo>
                      <a:lnTo>
                        <a:pt x="3" y="2508"/>
                      </a:lnTo>
                      <a:lnTo>
                        <a:pt x="0" y="2445"/>
                      </a:lnTo>
                      <a:lnTo>
                        <a:pt x="6" y="2394"/>
                      </a:lnTo>
                      <a:lnTo>
                        <a:pt x="15" y="2352"/>
                      </a:lnTo>
                      <a:lnTo>
                        <a:pt x="30" y="2316"/>
                      </a:lnTo>
                      <a:lnTo>
                        <a:pt x="45" y="2277"/>
                      </a:lnTo>
                      <a:lnTo>
                        <a:pt x="72" y="2238"/>
                      </a:lnTo>
                      <a:lnTo>
                        <a:pt x="93" y="2217"/>
                      </a:lnTo>
                      <a:lnTo>
                        <a:pt x="129" y="2184"/>
                      </a:lnTo>
                      <a:lnTo>
                        <a:pt x="168" y="2163"/>
                      </a:lnTo>
                      <a:lnTo>
                        <a:pt x="237" y="2130"/>
                      </a:lnTo>
                      <a:lnTo>
                        <a:pt x="300" y="2112"/>
                      </a:lnTo>
                      <a:lnTo>
                        <a:pt x="363" y="2094"/>
                      </a:lnTo>
                      <a:lnTo>
                        <a:pt x="426" y="2079"/>
                      </a:lnTo>
                      <a:lnTo>
                        <a:pt x="512" y="2060"/>
                      </a:lnTo>
                      <a:lnTo>
                        <a:pt x="576" y="2046"/>
                      </a:lnTo>
                      <a:lnTo>
                        <a:pt x="645" y="2025"/>
                      </a:lnTo>
                      <a:lnTo>
                        <a:pt x="722" y="2007"/>
                      </a:lnTo>
                      <a:lnTo>
                        <a:pt x="777" y="1986"/>
                      </a:lnTo>
                      <a:lnTo>
                        <a:pt x="852" y="1953"/>
                      </a:lnTo>
                      <a:lnTo>
                        <a:pt x="906" y="1929"/>
                      </a:lnTo>
                      <a:lnTo>
                        <a:pt x="975" y="1887"/>
                      </a:lnTo>
                      <a:lnTo>
                        <a:pt x="1011" y="1866"/>
                      </a:lnTo>
                      <a:lnTo>
                        <a:pt x="1050" y="1836"/>
                      </a:lnTo>
                      <a:lnTo>
                        <a:pt x="1074" y="1803"/>
                      </a:lnTo>
                      <a:lnTo>
                        <a:pt x="1095" y="1770"/>
                      </a:lnTo>
                      <a:lnTo>
                        <a:pt x="1113" y="1740"/>
                      </a:lnTo>
                      <a:lnTo>
                        <a:pt x="1125" y="1716"/>
                      </a:lnTo>
                      <a:lnTo>
                        <a:pt x="1134" y="1686"/>
                      </a:lnTo>
                      <a:lnTo>
                        <a:pt x="1137" y="1656"/>
                      </a:lnTo>
                      <a:lnTo>
                        <a:pt x="1137" y="1632"/>
                      </a:lnTo>
                      <a:lnTo>
                        <a:pt x="1131" y="1602"/>
                      </a:lnTo>
                      <a:lnTo>
                        <a:pt x="1125" y="1572"/>
                      </a:lnTo>
                      <a:lnTo>
                        <a:pt x="1116" y="1542"/>
                      </a:lnTo>
                      <a:lnTo>
                        <a:pt x="1104" y="1505"/>
                      </a:lnTo>
                      <a:lnTo>
                        <a:pt x="1080" y="1446"/>
                      </a:lnTo>
                      <a:lnTo>
                        <a:pt x="1056" y="1392"/>
                      </a:lnTo>
                      <a:lnTo>
                        <a:pt x="1035" y="1341"/>
                      </a:lnTo>
                      <a:lnTo>
                        <a:pt x="1002" y="1284"/>
                      </a:lnTo>
                      <a:lnTo>
                        <a:pt x="966" y="1215"/>
                      </a:lnTo>
                      <a:lnTo>
                        <a:pt x="924" y="1128"/>
                      </a:lnTo>
                      <a:lnTo>
                        <a:pt x="879" y="1040"/>
                      </a:lnTo>
                      <a:lnTo>
                        <a:pt x="846" y="975"/>
                      </a:lnTo>
                      <a:lnTo>
                        <a:pt x="819" y="905"/>
                      </a:lnTo>
                      <a:lnTo>
                        <a:pt x="774" y="816"/>
                      </a:lnTo>
                      <a:lnTo>
                        <a:pt x="726" y="732"/>
                      </a:lnTo>
                      <a:lnTo>
                        <a:pt x="684" y="635"/>
                      </a:lnTo>
                      <a:lnTo>
                        <a:pt x="648" y="555"/>
                      </a:lnTo>
                      <a:lnTo>
                        <a:pt x="612" y="477"/>
                      </a:lnTo>
                      <a:lnTo>
                        <a:pt x="587" y="395"/>
                      </a:lnTo>
                      <a:lnTo>
                        <a:pt x="582" y="342"/>
                      </a:lnTo>
                      <a:lnTo>
                        <a:pt x="582" y="306"/>
                      </a:lnTo>
                      <a:lnTo>
                        <a:pt x="588" y="279"/>
                      </a:lnTo>
                      <a:lnTo>
                        <a:pt x="600" y="243"/>
                      </a:lnTo>
                      <a:lnTo>
                        <a:pt x="621" y="210"/>
                      </a:lnTo>
                      <a:lnTo>
                        <a:pt x="654" y="177"/>
                      </a:lnTo>
                      <a:lnTo>
                        <a:pt x="678" y="147"/>
                      </a:lnTo>
                      <a:lnTo>
                        <a:pt x="717" y="120"/>
                      </a:lnTo>
                      <a:lnTo>
                        <a:pt x="765" y="93"/>
                      </a:lnTo>
                      <a:lnTo>
                        <a:pt x="807" y="75"/>
                      </a:lnTo>
                      <a:lnTo>
                        <a:pt x="882" y="48"/>
                      </a:lnTo>
                      <a:lnTo>
                        <a:pt x="954" y="24"/>
                      </a:lnTo>
                      <a:lnTo>
                        <a:pt x="1011" y="12"/>
                      </a:lnTo>
                      <a:lnTo>
                        <a:pt x="1095" y="3"/>
                      </a:lnTo>
                      <a:lnTo>
                        <a:pt x="1197" y="3"/>
                      </a:lnTo>
                      <a:lnTo>
                        <a:pt x="1269" y="6"/>
                      </a:lnTo>
                      <a:lnTo>
                        <a:pt x="1337" y="12"/>
                      </a:lnTo>
                      <a:lnTo>
                        <a:pt x="1386" y="18"/>
                      </a:lnTo>
                      <a:lnTo>
                        <a:pt x="1449" y="27"/>
                      </a:lnTo>
                      <a:lnTo>
                        <a:pt x="1512" y="36"/>
                      </a:lnTo>
                      <a:lnTo>
                        <a:pt x="1596" y="69"/>
                      </a:lnTo>
                      <a:lnTo>
                        <a:pt x="1659" y="102"/>
                      </a:lnTo>
                      <a:lnTo>
                        <a:pt x="1713" y="135"/>
                      </a:lnTo>
                      <a:lnTo>
                        <a:pt x="1755" y="165"/>
                      </a:lnTo>
                      <a:lnTo>
                        <a:pt x="1794" y="200"/>
                      </a:lnTo>
                      <a:lnTo>
                        <a:pt x="1830" y="240"/>
                      </a:lnTo>
                      <a:lnTo>
                        <a:pt x="1863" y="276"/>
                      </a:lnTo>
                      <a:lnTo>
                        <a:pt x="1908" y="327"/>
                      </a:lnTo>
                      <a:lnTo>
                        <a:pt x="1944" y="381"/>
                      </a:lnTo>
                      <a:lnTo>
                        <a:pt x="1997" y="455"/>
                      </a:lnTo>
                      <a:lnTo>
                        <a:pt x="2046" y="537"/>
                      </a:lnTo>
                      <a:lnTo>
                        <a:pt x="2082" y="597"/>
                      </a:lnTo>
                      <a:lnTo>
                        <a:pt x="2118" y="663"/>
                      </a:lnTo>
                      <a:lnTo>
                        <a:pt x="2163" y="750"/>
                      </a:lnTo>
                      <a:lnTo>
                        <a:pt x="2232" y="882"/>
                      </a:lnTo>
                      <a:lnTo>
                        <a:pt x="2274" y="957"/>
                      </a:lnTo>
                      <a:lnTo>
                        <a:pt x="2322" y="1047"/>
                      </a:lnTo>
                      <a:lnTo>
                        <a:pt x="2349" y="1113"/>
                      </a:lnTo>
                      <a:lnTo>
                        <a:pt x="2391" y="1182"/>
                      </a:lnTo>
                      <a:lnTo>
                        <a:pt x="2448" y="1284"/>
                      </a:lnTo>
                      <a:lnTo>
                        <a:pt x="2514" y="1385"/>
                      </a:lnTo>
                      <a:lnTo>
                        <a:pt x="2550" y="1446"/>
                      </a:lnTo>
                      <a:lnTo>
                        <a:pt x="2586" y="1503"/>
                      </a:lnTo>
                      <a:lnTo>
                        <a:pt x="2643" y="1554"/>
                      </a:lnTo>
                      <a:lnTo>
                        <a:pt x="2694" y="1590"/>
                      </a:lnTo>
                      <a:lnTo>
                        <a:pt x="2742" y="1614"/>
                      </a:lnTo>
                      <a:lnTo>
                        <a:pt x="2805" y="1629"/>
                      </a:lnTo>
                      <a:lnTo>
                        <a:pt x="2850" y="1632"/>
                      </a:lnTo>
                      <a:lnTo>
                        <a:pt x="2892" y="1626"/>
                      </a:lnTo>
                      <a:lnTo>
                        <a:pt x="2958" y="1605"/>
                      </a:lnTo>
                      <a:lnTo>
                        <a:pt x="3006" y="1581"/>
                      </a:lnTo>
                      <a:lnTo>
                        <a:pt x="3048" y="1551"/>
                      </a:lnTo>
                      <a:lnTo>
                        <a:pt x="3102" y="1497"/>
                      </a:lnTo>
                      <a:lnTo>
                        <a:pt x="3138" y="1446"/>
                      </a:lnTo>
                      <a:lnTo>
                        <a:pt x="3171" y="1395"/>
                      </a:lnTo>
                      <a:lnTo>
                        <a:pt x="3201" y="1341"/>
                      </a:lnTo>
                      <a:lnTo>
                        <a:pt x="3231" y="1299"/>
                      </a:lnTo>
                      <a:lnTo>
                        <a:pt x="3267" y="1233"/>
                      </a:lnTo>
                      <a:lnTo>
                        <a:pt x="3309" y="1164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round/>
                  <a:headEnd/>
                  <a:tailEnd/>
                </a:ln>
                <a:scene3d>
                  <a:camera prst="legacyObliqueTop">
                    <a:rot lat="16800000" lon="0" rev="0"/>
                  </a:camera>
                  <a:lightRig rig="legacyFlat3" dir="r"/>
                </a:scene3d>
                <a:sp3d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5" name="Freeform 33"/>
                <p:cNvSpPr>
                  <a:spLocks/>
                </p:cNvSpPr>
                <p:nvPr/>
              </p:nvSpPr>
              <p:spPr bwMode="auto">
                <a:xfrm>
                  <a:off x="1015816" y="2618655"/>
                  <a:ext cx="187325" cy="106363"/>
                </a:xfrm>
                <a:custGeom>
                  <a:avLst/>
                  <a:gdLst>
                    <a:gd name="T0" fmla="*/ 0 w 196"/>
                    <a:gd name="T1" fmla="*/ 0 h 160"/>
                    <a:gd name="T2" fmla="*/ 2147483647 w 196"/>
                    <a:gd name="T3" fmla="*/ 2147483647 h 160"/>
                    <a:gd name="T4" fmla="*/ 2147483647 w 196"/>
                    <a:gd name="T5" fmla="*/ 2147483647 h 160"/>
                    <a:gd name="T6" fmla="*/ 2147483647 w 196"/>
                    <a:gd name="T7" fmla="*/ 2147483647 h 160"/>
                    <a:gd name="T8" fmla="*/ 2147483647 w 196"/>
                    <a:gd name="T9" fmla="*/ 2147483647 h 1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"/>
                    <a:gd name="T16" fmla="*/ 0 h 160"/>
                    <a:gd name="T17" fmla="*/ 196 w 196"/>
                    <a:gd name="T18" fmla="*/ 160 h 1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" h="160">
                      <a:moveTo>
                        <a:pt x="0" y="0"/>
                      </a:moveTo>
                      <a:cubicBezTo>
                        <a:pt x="27" y="27"/>
                        <a:pt x="55" y="55"/>
                        <a:pt x="80" y="76"/>
                      </a:cubicBezTo>
                      <a:cubicBezTo>
                        <a:pt x="105" y="97"/>
                        <a:pt x="132" y="113"/>
                        <a:pt x="148" y="124"/>
                      </a:cubicBezTo>
                      <a:cubicBezTo>
                        <a:pt x="164" y="135"/>
                        <a:pt x="168" y="138"/>
                        <a:pt x="176" y="144"/>
                      </a:cubicBezTo>
                      <a:cubicBezTo>
                        <a:pt x="184" y="150"/>
                        <a:pt x="190" y="155"/>
                        <a:pt x="196" y="16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" name="Freeform 34"/>
                <p:cNvSpPr>
                  <a:spLocks/>
                </p:cNvSpPr>
                <p:nvPr/>
              </p:nvSpPr>
              <p:spPr bwMode="auto">
                <a:xfrm>
                  <a:off x="914216" y="2721843"/>
                  <a:ext cx="420687" cy="41275"/>
                </a:xfrm>
                <a:custGeom>
                  <a:avLst/>
                  <a:gdLst>
                    <a:gd name="T0" fmla="*/ 0 w 444"/>
                    <a:gd name="T1" fmla="*/ 2147483647 h 60"/>
                    <a:gd name="T2" fmla="*/ 2147483647 w 444"/>
                    <a:gd name="T3" fmla="*/ 2147483647 h 60"/>
                    <a:gd name="T4" fmla="*/ 2147483647 w 444"/>
                    <a:gd name="T5" fmla="*/ 2147483647 h 60"/>
                    <a:gd name="T6" fmla="*/ 2147483647 w 444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44"/>
                    <a:gd name="T13" fmla="*/ 0 h 60"/>
                    <a:gd name="T14" fmla="*/ 444 w 444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44" h="60">
                      <a:moveTo>
                        <a:pt x="0" y="60"/>
                      </a:moveTo>
                      <a:cubicBezTo>
                        <a:pt x="22" y="48"/>
                        <a:pt x="45" y="37"/>
                        <a:pt x="76" y="28"/>
                      </a:cubicBezTo>
                      <a:cubicBezTo>
                        <a:pt x="107" y="19"/>
                        <a:pt x="123" y="13"/>
                        <a:pt x="184" y="8"/>
                      </a:cubicBezTo>
                      <a:cubicBezTo>
                        <a:pt x="245" y="3"/>
                        <a:pt x="344" y="1"/>
                        <a:pt x="444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Freeform 35"/>
                <p:cNvSpPr>
                  <a:spLocks/>
                </p:cNvSpPr>
                <p:nvPr/>
              </p:nvSpPr>
              <p:spPr bwMode="auto">
                <a:xfrm>
                  <a:off x="1050741" y="2721843"/>
                  <a:ext cx="288925" cy="195262"/>
                </a:xfrm>
                <a:custGeom>
                  <a:avLst/>
                  <a:gdLst>
                    <a:gd name="T0" fmla="*/ 0 w 304"/>
                    <a:gd name="T1" fmla="*/ 2147483647 h 292"/>
                    <a:gd name="T2" fmla="*/ 2147483647 w 304"/>
                    <a:gd name="T3" fmla="*/ 2147483647 h 292"/>
                    <a:gd name="T4" fmla="*/ 2147483647 w 304"/>
                    <a:gd name="T5" fmla="*/ 2147483647 h 292"/>
                    <a:gd name="T6" fmla="*/ 2147483647 w 304"/>
                    <a:gd name="T7" fmla="*/ 2147483647 h 292"/>
                    <a:gd name="T8" fmla="*/ 2147483647 w 304"/>
                    <a:gd name="T9" fmla="*/ 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92"/>
                    <a:gd name="T17" fmla="*/ 304 w 304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92">
                      <a:moveTo>
                        <a:pt x="0" y="292"/>
                      </a:moveTo>
                      <a:cubicBezTo>
                        <a:pt x="2" y="259"/>
                        <a:pt x="5" y="227"/>
                        <a:pt x="20" y="200"/>
                      </a:cubicBezTo>
                      <a:cubicBezTo>
                        <a:pt x="35" y="173"/>
                        <a:pt x="61" y="153"/>
                        <a:pt x="92" y="128"/>
                      </a:cubicBezTo>
                      <a:cubicBezTo>
                        <a:pt x="123" y="103"/>
                        <a:pt x="169" y="69"/>
                        <a:pt x="204" y="48"/>
                      </a:cubicBezTo>
                      <a:cubicBezTo>
                        <a:pt x="239" y="27"/>
                        <a:pt x="271" y="13"/>
                        <a:pt x="304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" name="Freeform 37"/>
                <p:cNvSpPr>
                  <a:spLocks/>
                </p:cNvSpPr>
                <p:nvPr/>
              </p:nvSpPr>
              <p:spPr bwMode="auto">
                <a:xfrm>
                  <a:off x="1084078" y="2445618"/>
                  <a:ext cx="255588" cy="279400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2147483647 h 420"/>
                    <a:gd name="T4" fmla="*/ 2147483647 w 268"/>
                    <a:gd name="T5" fmla="*/ 2147483647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Freeform 41"/>
                <p:cNvSpPr>
                  <a:spLocks/>
                </p:cNvSpPr>
                <p:nvPr/>
              </p:nvSpPr>
              <p:spPr bwMode="auto">
                <a:xfrm>
                  <a:off x="1663516" y="2623710"/>
                  <a:ext cx="138112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Freeform 42"/>
                <p:cNvSpPr>
                  <a:spLocks/>
                </p:cNvSpPr>
                <p:nvPr/>
              </p:nvSpPr>
              <p:spPr bwMode="auto">
                <a:xfrm flipV="1">
                  <a:off x="1625963" y="2725310"/>
                  <a:ext cx="138113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AutoShape 48"/>
                <p:cNvSpPr>
                  <a:spLocks noChangeArrowheads="1"/>
                </p:cNvSpPr>
                <p:nvPr/>
              </p:nvSpPr>
              <p:spPr bwMode="auto">
                <a:xfrm rot="19243234">
                  <a:off x="3339976" y="2893293"/>
                  <a:ext cx="71437" cy="4286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12" name="Oval 49"/>
                <p:cNvSpPr>
                  <a:spLocks noChangeArrowheads="1"/>
                </p:cNvSpPr>
                <p:nvPr/>
              </p:nvSpPr>
              <p:spPr bwMode="auto">
                <a:xfrm>
                  <a:off x="3433638" y="2959968"/>
                  <a:ext cx="92075" cy="63500"/>
                </a:xfrm>
                <a:prstGeom prst="ellips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13" name="Freeform 50"/>
                <p:cNvSpPr>
                  <a:spLocks/>
                </p:cNvSpPr>
                <p:nvPr/>
              </p:nvSpPr>
              <p:spPr bwMode="auto">
                <a:xfrm>
                  <a:off x="3035176" y="2717373"/>
                  <a:ext cx="314325" cy="180975"/>
                </a:xfrm>
                <a:custGeom>
                  <a:avLst/>
                  <a:gdLst>
                    <a:gd name="T0" fmla="*/ 0 w 200"/>
                    <a:gd name="T1" fmla="*/ 0 h 140"/>
                    <a:gd name="T2" fmla="*/ 2147483647 w 200"/>
                    <a:gd name="T3" fmla="*/ 2147483647 h 140"/>
                    <a:gd name="T4" fmla="*/ 2147483647 w 200"/>
                    <a:gd name="T5" fmla="*/ 2147483647 h 140"/>
                    <a:gd name="T6" fmla="*/ 0 60000 65536"/>
                    <a:gd name="T7" fmla="*/ 0 60000 65536"/>
                    <a:gd name="T8" fmla="*/ 0 60000 65536"/>
                    <a:gd name="T9" fmla="*/ 0 w 200"/>
                    <a:gd name="T10" fmla="*/ 0 h 140"/>
                    <a:gd name="T11" fmla="*/ 200 w 200"/>
                    <a:gd name="T12" fmla="*/ 140 h 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" h="140">
                      <a:moveTo>
                        <a:pt x="0" y="0"/>
                      </a:moveTo>
                      <a:cubicBezTo>
                        <a:pt x="49" y="10"/>
                        <a:pt x="99" y="21"/>
                        <a:pt x="132" y="44"/>
                      </a:cubicBezTo>
                      <a:cubicBezTo>
                        <a:pt x="165" y="67"/>
                        <a:pt x="182" y="103"/>
                        <a:pt x="200" y="14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Freeform 51"/>
                <p:cNvSpPr>
                  <a:spLocks/>
                </p:cNvSpPr>
                <p:nvPr/>
              </p:nvSpPr>
              <p:spPr bwMode="auto">
                <a:xfrm>
                  <a:off x="3493963" y="3021880"/>
                  <a:ext cx="269875" cy="217488"/>
                </a:xfrm>
                <a:custGeom>
                  <a:avLst/>
                  <a:gdLst>
                    <a:gd name="T0" fmla="*/ 0 w 305"/>
                    <a:gd name="T1" fmla="*/ 0 h 287"/>
                    <a:gd name="T2" fmla="*/ 2147483647 w 305"/>
                    <a:gd name="T3" fmla="*/ 2147483647 h 287"/>
                    <a:gd name="T4" fmla="*/ 2147483647 w 305"/>
                    <a:gd name="T5" fmla="*/ 2147483647 h 287"/>
                    <a:gd name="T6" fmla="*/ 2147483647 w 305"/>
                    <a:gd name="T7" fmla="*/ 2147483647 h 2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5"/>
                    <a:gd name="T13" fmla="*/ 0 h 287"/>
                    <a:gd name="T14" fmla="*/ 305 w 305"/>
                    <a:gd name="T15" fmla="*/ 287 h 2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5" h="287">
                      <a:moveTo>
                        <a:pt x="0" y="0"/>
                      </a:moveTo>
                      <a:cubicBezTo>
                        <a:pt x="27" y="37"/>
                        <a:pt x="55" y="75"/>
                        <a:pt x="100" y="104"/>
                      </a:cubicBezTo>
                      <a:cubicBezTo>
                        <a:pt x="145" y="133"/>
                        <a:pt x="239" y="141"/>
                        <a:pt x="272" y="172"/>
                      </a:cubicBezTo>
                      <a:cubicBezTo>
                        <a:pt x="305" y="203"/>
                        <a:pt x="290" y="263"/>
                        <a:pt x="295" y="28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52"/>
                <p:cNvSpPr>
                  <a:spLocks/>
                </p:cNvSpPr>
                <p:nvPr/>
              </p:nvSpPr>
              <p:spPr bwMode="auto">
                <a:xfrm>
                  <a:off x="3751138" y="3225080"/>
                  <a:ext cx="514350" cy="179388"/>
                </a:xfrm>
                <a:custGeom>
                  <a:avLst/>
                  <a:gdLst>
                    <a:gd name="T0" fmla="*/ 0 w 551"/>
                    <a:gd name="T1" fmla="*/ 0 h 206"/>
                    <a:gd name="T2" fmla="*/ 2147483647 w 551"/>
                    <a:gd name="T3" fmla="*/ 2147483647 h 206"/>
                    <a:gd name="T4" fmla="*/ 2147483647 w 551"/>
                    <a:gd name="T5" fmla="*/ 2147483647 h 206"/>
                    <a:gd name="T6" fmla="*/ 2147483647 w 551"/>
                    <a:gd name="T7" fmla="*/ 2147483647 h 206"/>
                    <a:gd name="T8" fmla="*/ 2147483647 w 551"/>
                    <a:gd name="T9" fmla="*/ 2147483647 h 206"/>
                    <a:gd name="T10" fmla="*/ 2147483647 w 551"/>
                    <a:gd name="T11" fmla="*/ 2147483647 h 206"/>
                    <a:gd name="T12" fmla="*/ 2147483647 w 551"/>
                    <a:gd name="T13" fmla="*/ 2147483647 h 206"/>
                    <a:gd name="T14" fmla="*/ 2147483647 w 551"/>
                    <a:gd name="T15" fmla="*/ 2147483647 h 2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51"/>
                    <a:gd name="T25" fmla="*/ 0 h 206"/>
                    <a:gd name="T26" fmla="*/ 551 w 551"/>
                    <a:gd name="T27" fmla="*/ 206 h 2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51" h="206">
                      <a:moveTo>
                        <a:pt x="0" y="0"/>
                      </a:moveTo>
                      <a:cubicBezTo>
                        <a:pt x="2" y="12"/>
                        <a:pt x="6" y="51"/>
                        <a:pt x="12" y="72"/>
                      </a:cubicBezTo>
                      <a:cubicBezTo>
                        <a:pt x="18" y="93"/>
                        <a:pt x="19" y="108"/>
                        <a:pt x="38" y="127"/>
                      </a:cubicBezTo>
                      <a:cubicBezTo>
                        <a:pt x="57" y="146"/>
                        <a:pt x="87" y="171"/>
                        <a:pt x="125" y="184"/>
                      </a:cubicBezTo>
                      <a:cubicBezTo>
                        <a:pt x="163" y="197"/>
                        <a:pt x="214" y="204"/>
                        <a:pt x="263" y="205"/>
                      </a:cubicBezTo>
                      <a:cubicBezTo>
                        <a:pt x="312" y="206"/>
                        <a:pt x="378" y="201"/>
                        <a:pt x="419" y="187"/>
                      </a:cubicBezTo>
                      <a:cubicBezTo>
                        <a:pt x="460" y="173"/>
                        <a:pt x="487" y="148"/>
                        <a:pt x="509" y="118"/>
                      </a:cubicBezTo>
                      <a:cubicBezTo>
                        <a:pt x="531" y="88"/>
                        <a:pt x="542" y="28"/>
                        <a:pt x="551" y="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263901" y="2458318"/>
                  <a:ext cx="6350" cy="774700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17" name="Lige forbindelse 16"/>
                <p:cNvCxnSpPr>
                  <a:stCxn id="13" idx="0"/>
                </p:cNvCxnSpPr>
                <p:nvPr/>
              </p:nvCxnSpPr>
              <p:spPr>
                <a:xfrm flipH="1">
                  <a:off x="1345594" y="2717373"/>
                  <a:ext cx="1689582" cy="57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39"/>
                <p:cNvSpPr>
                  <a:spLocks noChangeArrowheads="1"/>
                </p:cNvSpPr>
                <p:nvPr/>
              </p:nvSpPr>
              <p:spPr bwMode="auto">
                <a:xfrm>
                  <a:off x="2791260" y="2575593"/>
                  <a:ext cx="90488" cy="65088"/>
                </a:xfrm>
                <a:prstGeom prst="ellips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19" name="Line 40"/>
                <p:cNvSpPr>
                  <a:spLocks noChangeShapeType="1"/>
                </p:cNvSpPr>
                <p:nvPr/>
              </p:nvSpPr>
              <p:spPr bwMode="auto">
                <a:xfrm>
                  <a:off x="2832535" y="2640682"/>
                  <a:ext cx="0" cy="76200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0" name="Gruppe 19"/>
                <p:cNvGrpSpPr/>
                <p:nvPr/>
              </p:nvGrpSpPr>
              <p:grpSpPr>
                <a:xfrm>
                  <a:off x="810978" y="2913131"/>
                  <a:ext cx="2589672" cy="542925"/>
                  <a:chOff x="1550194" y="1844824"/>
                  <a:chExt cx="2589672" cy="542925"/>
                </a:xfrm>
              </p:grpSpPr>
              <p:grpSp>
                <p:nvGrpSpPr>
                  <p:cNvPr id="28" name="Gruppe 27"/>
                  <p:cNvGrpSpPr/>
                  <p:nvPr/>
                </p:nvGrpSpPr>
                <p:grpSpPr>
                  <a:xfrm rot="10800000">
                    <a:off x="3508169" y="2132856"/>
                    <a:ext cx="127727" cy="240914"/>
                    <a:chOff x="3445729" y="1123003"/>
                    <a:chExt cx="117787" cy="288031"/>
                  </a:xfrm>
                </p:grpSpPr>
                <p:cxnSp>
                  <p:nvCxnSpPr>
                    <p:cNvPr id="48" name="Lige forbindelse 47"/>
                    <p:cNvCxnSpPr/>
                    <p:nvPr/>
                  </p:nvCxnSpPr>
                  <p:spPr>
                    <a:xfrm rot="10800000" flipH="1" flipV="1">
                      <a:off x="3518272" y="1195881"/>
                      <a:ext cx="4181" cy="215153"/>
                    </a:xfrm>
                    <a:prstGeom prst="line">
                      <a:avLst/>
                    </a:prstGeom>
                    <a:ln w="28575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9" name="Ellipse 48"/>
                    <p:cNvSpPr/>
                    <p:nvPr/>
                  </p:nvSpPr>
                  <p:spPr>
                    <a:xfrm>
                      <a:off x="3445729" y="1123003"/>
                      <a:ext cx="117787" cy="14575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</p:grpSp>
              <p:sp>
                <p:nvSpPr>
                  <p:cNvPr id="29" name="Freeform 41"/>
                  <p:cNvSpPr>
                    <a:spLocks/>
                  </p:cNvSpPr>
                  <p:nvPr/>
                </p:nvSpPr>
                <p:spPr bwMode="auto">
                  <a:xfrm>
                    <a:off x="2282032" y="2020590"/>
                    <a:ext cx="138112" cy="96838"/>
                  </a:xfrm>
                  <a:custGeom>
                    <a:avLst/>
                    <a:gdLst>
                      <a:gd name="T0" fmla="*/ 0 w 268"/>
                      <a:gd name="T1" fmla="*/ 0 h 420"/>
                      <a:gd name="T2" fmla="*/ 2147483647 w 268"/>
                      <a:gd name="T3" fmla="*/ 0 h 420"/>
                      <a:gd name="T4" fmla="*/ 2147483647 w 268"/>
                      <a:gd name="T5" fmla="*/ 0 h 420"/>
                      <a:gd name="T6" fmla="*/ 0 60000 65536"/>
                      <a:gd name="T7" fmla="*/ 0 60000 65536"/>
                      <a:gd name="T8" fmla="*/ 0 60000 65536"/>
                      <a:gd name="T9" fmla="*/ 0 w 268"/>
                      <a:gd name="T10" fmla="*/ 0 h 420"/>
                      <a:gd name="T11" fmla="*/ 268 w 268"/>
                      <a:gd name="T12" fmla="*/ 420 h 4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8" h="420">
                        <a:moveTo>
                          <a:pt x="0" y="0"/>
                        </a:moveTo>
                        <a:cubicBezTo>
                          <a:pt x="19" y="85"/>
                          <a:pt x="39" y="170"/>
                          <a:pt x="84" y="240"/>
                        </a:cubicBezTo>
                        <a:cubicBezTo>
                          <a:pt x="129" y="310"/>
                          <a:pt x="198" y="365"/>
                          <a:pt x="268" y="42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Freeform 42"/>
                  <p:cNvSpPr>
                    <a:spLocks/>
                  </p:cNvSpPr>
                  <p:nvPr/>
                </p:nvSpPr>
                <p:spPr bwMode="auto">
                  <a:xfrm flipV="1">
                    <a:off x="2114699" y="2146895"/>
                    <a:ext cx="138113" cy="96838"/>
                  </a:xfrm>
                  <a:custGeom>
                    <a:avLst/>
                    <a:gdLst>
                      <a:gd name="T0" fmla="*/ 0 w 268"/>
                      <a:gd name="T1" fmla="*/ 0 h 420"/>
                      <a:gd name="T2" fmla="*/ 2147483647 w 268"/>
                      <a:gd name="T3" fmla="*/ 0 h 420"/>
                      <a:gd name="T4" fmla="*/ 2147483647 w 268"/>
                      <a:gd name="T5" fmla="*/ 0 h 420"/>
                      <a:gd name="T6" fmla="*/ 0 60000 65536"/>
                      <a:gd name="T7" fmla="*/ 0 60000 65536"/>
                      <a:gd name="T8" fmla="*/ 0 60000 65536"/>
                      <a:gd name="T9" fmla="*/ 0 w 268"/>
                      <a:gd name="T10" fmla="*/ 0 h 420"/>
                      <a:gd name="T11" fmla="*/ 268 w 268"/>
                      <a:gd name="T12" fmla="*/ 420 h 4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8" h="420">
                        <a:moveTo>
                          <a:pt x="0" y="0"/>
                        </a:moveTo>
                        <a:cubicBezTo>
                          <a:pt x="19" y="85"/>
                          <a:pt x="39" y="170"/>
                          <a:pt x="84" y="240"/>
                        </a:cubicBezTo>
                        <a:cubicBezTo>
                          <a:pt x="129" y="310"/>
                          <a:pt x="198" y="365"/>
                          <a:pt x="268" y="42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31" name="Lige forbindelse 30"/>
                  <p:cNvCxnSpPr/>
                  <p:nvPr/>
                </p:nvCxnSpPr>
                <p:spPr>
                  <a:xfrm flipH="1">
                    <a:off x="1964110" y="2114253"/>
                    <a:ext cx="1689582" cy="5794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Ellipse 31"/>
                  <p:cNvSpPr/>
                  <p:nvPr/>
                </p:nvSpPr>
                <p:spPr>
                  <a:xfrm>
                    <a:off x="2241055" y="2132856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33" name="Ellipse 32"/>
                  <p:cNvSpPr/>
                  <p:nvPr/>
                </p:nvSpPr>
                <p:spPr>
                  <a:xfrm>
                    <a:off x="2673103" y="2132856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34" name="Ellipse 33"/>
                  <p:cNvSpPr/>
                  <p:nvPr/>
                </p:nvSpPr>
                <p:spPr>
                  <a:xfrm>
                    <a:off x="3105151" y="2132856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35" name="Ellipse 34"/>
                  <p:cNvSpPr/>
                  <p:nvPr/>
                </p:nvSpPr>
                <p:spPr>
                  <a:xfrm>
                    <a:off x="2457079" y="2060848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36" name="Ellipse 35"/>
                  <p:cNvSpPr/>
                  <p:nvPr/>
                </p:nvSpPr>
                <p:spPr>
                  <a:xfrm>
                    <a:off x="3563888" y="2060848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37" name="Ellipse 36"/>
                  <p:cNvSpPr/>
                  <p:nvPr/>
                </p:nvSpPr>
                <p:spPr>
                  <a:xfrm>
                    <a:off x="2764247" y="2038065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38" name="Ellipse 37"/>
                  <p:cNvSpPr/>
                  <p:nvPr/>
                </p:nvSpPr>
                <p:spPr>
                  <a:xfrm>
                    <a:off x="3537199" y="2132856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39" name="Ellipse 38"/>
                  <p:cNvSpPr/>
                  <p:nvPr/>
                </p:nvSpPr>
                <p:spPr>
                  <a:xfrm>
                    <a:off x="3321175" y="2132856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40" name="Ellipse 39"/>
                  <p:cNvSpPr/>
                  <p:nvPr/>
                </p:nvSpPr>
                <p:spPr>
                  <a:xfrm>
                    <a:off x="3321175" y="2060848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41" name="Ellipse 40"/>
                  <p:cNvSpPr/>
                  <p:nvPr/>
                </p:nvSpPr>
                <p:spPr>
                  <a:xfrm>
                    <a:off x="2051720" y="2060848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42" name="Freeform 50"/>
                  <p:cNvSpPr>
                    <a:spLocks/>
                  </p:cNvSpPr>
                  <p:nvPr/>
                </p:nvSpPr>
                <p:spPr bwMode="auto">
                  <a:xfrm flipV="1">
                    <a:off x="3753619" y="1951881"/>
                    <a:ext cx="314325" cy="180975"/>
                  </a:xfrm>
                  <a:custGeom>
                    <a:avLst/>
                    <a:gdLst>
                      <a:gd name="T0" fmla="*/ 0 w 200"/>
                      <a:gd name="T1" fmla="*/ 0 h 140"/>
                      <a:gd name="T2" fmla="*/ 2147483647 w 200"/>
                      <a:gd name="T3" fmla="*/ 2147483647 h 140"/>
                      <a:gd name="T4" fmla="*/ 2147483647 w 200"/>
                      <a:gd name="T5" fmla="*/ 2147483647 h 140"/>
                      <a:gd name="T6" fmla="*/ 0 60000 65536"/>
                      <a:gd name="T7" fmla="*/ 0 60000 65536"/>
                      <a:gd name="T8" fmla="*/ 0 60000 65536"/>
                      <a:gd name="T9" fmla="*/ 0 w 200"/>
                      <a:gd name="T10" fmla="*/ 0 h 140"/>
                      <a:gd name="T11" fmla="*/ 200 w 200"/>
                      <a:gd name="T12" fmla="*/ 140 h 1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0" h="140">
                        <a:moveTo>
                          <a:pt x="0" y="0"/>
                        </a:moveTo>
                        <a:cubicBezTo>
                          <a:pt x="49" y="10"/>
                          <a:pt x="99" y="21"/>
                          <a:pt x="132" y="44"/>
                        </a:cubicBezTo>
                        <a:cubicBezTo>
                          <a:pt x="165" y="67"/>
                          <a:pt x="182" y="103"/>
                          <a:pt x="200" y="14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AutoShape 48"/>
                  <p:cNvSpPr>
                    <a:spLocks noChangeArrowheads="1"/>
                  </p:cNvSpPr>
                  <p:nvPr/>
                </p:nvSpPr>
                <p:spPr bwMode="auto">
                  <a:xfrm rot="21190001">
                    <a:off x="4003179" y="1938294"/>
                    <a:ext cx="136687" cy="9196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square" lIns="90000" tIns="46800" rIns="90000" bIns="46800" anchor="ctr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da-DK" altLang="da-DK">
                      <a:latin typeface="Calibri" pitchFamily="34" charset="0"/>
                    </a:endParaRPr>
                  </a:p>
                </p:txBody>
              </p:sp>
              <p:sp>
                <p:nvSpPr>
                  <p:cNvPr id="44" name="Freeform 31"/>
                  <p:cNvSpPr>
                    <a:spLocks/>
                  </p:cNvSpPr>
                  <p:nvPr/>
                </p:nvSpPr>
                <p:spPr bwMode="auto">
                  <a:xfrm>
                    <a:off x="1550194" y="1884511"/>
                    <a:ext cx="233363" cy="114300"/>
                  </a:xfrm>
                  <a:custGeom>
                    <a:avLst/>
                    <a:gdLst>
                      <a:gd name="T0" fmla="*/ 0 w 245"/>
                      <a:gd name="T1" fmla="*/ 0 h 170"/>
                      <a:gd name="T2" fmla="*/ 2147483647 w 245"/>
                      <a:gd name="T3" fmla="*/ 2147483647 h 170"/>
                      <a:gd name="T4" fmla="*/ 2147483647 w 245"/>
                      <a:gd name="T5" fmla="*/ 2147483647 h 170"/>
                      <a:gd name="T6" fmla="*/ 2147483647 w 245"/>
                      <a:gd name="T7" fmla="*/ 2147483647 h 170"/>
                      <a:gd name="T8" fmla="*/ 2147483647 w 245"/>
                      <a:gd name="T9" fmla="*/ 2147483647 h 17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5"/>
                      <a:gd name="T16" fmla="*/ 0 h 170"/>
                      <a:gd name="T17" fmla="*/ 245 w 245"/>
                      <a:gd name="T18" fmla="*/ 170 h 17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5" h="170">
                        <a:moveTo>
                          <a:pt x="0" y="0"/>
                        </a:moveTo>
                        <a:cubicBezTo>
                          <a:pt x="10" y="15"/>
                          <a:pt x="21" y="31"/>
                          <a:pt x="37" y="47"/>
                        </a:cubicBezTo>
                        <a:cubicBezTo>
                          <a:pt x="53" y="63"/>
                          <a:pt x="72" y="82"/>
                          <a:pt x="94" y="94"/>
                        </a:cubicBezTo>
                        <a:cubicBezTo>
                          <a:pt x="116" y="106"/>
                          <a:pt x="145" y="109"/>
                          <a:pt x="170" y="122"/>
                        </a:cubicBezTo>
                        <a:cubicBezTo>
                          <a:pt x="195" y="135"/>
                          <a:pt x="220" y="152"/>
                          <a:pt x="245" y="17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32"/>
                  <p:cNvSpPr>
                    <a:spLocks/>
                  </p:cNvSpPr>
                  <p:nvPr/>
                </p:nvSpPr>
                <p:spPr bwMode="auto">
                  <a:xfrm>
                    <a:off x="1774032" y="1871811"/>
                    <a:ext cx="133350" cy="114300"/>
                  </a:xfrm>
                  <a:custGeom>
                    <a:avLst/>
                    <a:gdLst>
                      <a:gd name="T0" fmla="*/ 2147483647 w 141"/>
                      <a:gd name="T1" fmla="*/ 0 h 170"/>
                      <a:gd name="T2" fmla="*/ 2147483647 w 141"/>
                      <a:gd name="T3" fmla="*/ 2147483647 h 170"/>
                      <a:gd name="T4" fmla="*/ 2147483647 w 141"/>
                      <a:gd name="T5" fmla="*/ 2147483647 h 170"/>
                      <a:gd name="T6" fmla="*/ 0 w 141"/>
                      <a:gd name="T7" fmla="*/ 2147483647 h 1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1"/>
                      <a:gd name="T13" fmla="*/ 0 h 170"/>
                      <a:gd name="T14" fmla="*/ 141 w 141"/>
                      <a:gd name="T15" fmla="*/ 170 h 17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1" h="170">
                        <a:moveTo>
                          <a:pt x="141" y="0"/>
                        </a:moveTo>
                        <a:cubicBezTo>
                          <a:pt x="135" y="22"/>
                          <a:pt x="129" y="44"/>
                          <a:pt x="113" y="66"/>
                        </a:cubicBezTo>
                        <a:cubicBezTo>
                          <a:pt x="97" y="88"/>
                          <a:pt x="66" y="115"/>
                          <a:pt x="47" y="132"/>
                        </a:cubicBezTo>
                        <a:cubicBezTo>
                          <a:pt x="28" y="149"/>
                          <a:pt x="14" y="159"/>
                          <a:pt x="0" y="17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36"/>
                  <p:cNvSpPr>
                    <a:spLocks/>
                  </p:cNvSpPr>
                  <p:nvPr/>
                </p:nvSpPr>
                <p:spPr bwMode="auto">
                  <a:xfrm>
                    <a:off x="1748756" y="2119461"/>
                    <a:ext cx="166688" cy="268288"/>
                  </a:xfrm>
                  <a:custGeom>
                    <a:avLst/>
                    <a:gdLst>
                      <a:gd name="T0" fmla="*/ 0 w 176"/>
                      <a:gd name="T1" fmla="*/ 2147483647 h 404"/>
                      <a:gd name="T2" fmla="*/ 2147483647 w 176"/>
                      <a:gd name="T3" fmla="*/ 2147483647 h 404"/>
                      <a:gd name="T4" fmla="*/ 2147483647 w 176"/>
                      <a:gd name="T5" fmla="*/ 2147483647 h 404"/>
                      <a:gd name="T6" fmla="*/ 2147483647 w 176"/>
                      <a:gd name="T7" fmla="*/ 0 h 4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6"/>
                      <a:gd name="T13" fmla="*/ 0 h 404"/>
                      <a:gd name="T14" fmla="*/ 176 w 176"/>
                      <a:gd name="T15" fmla="*/ 404 h 4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6" h="404">
                        <a:moveTo>
                          <a:pt x="0" y="404"/>
                        </a:moveTo>
                        <a:cubicBezTo>
                          <a:pt x="33" y="377"/>
                          <a:pt x="67" y="351"/>
                          <a:pt x="88" y="324"/>
                        </a:cubicBezTo>
                        <a:cubicBezTo>
                          <a:pt x="109" y="297"/>
                          <a:pt x="109" y="294"/>
                          <a:pt x="124" y="240"/>
                        </a:cubicBezTo>
                        <a:cubicBezTo>
                          <a:pt x="139" y="186"/>
                          <a:pt x="157" y="93"/>
                          <a:pt x="176" y="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37"/>
                  <p:cNvSpPr>
                    <a:spLocks/>
                  </p:cNvSpPr>
                  <p:nvPr/>
                </p:nvSpPr>
                <p:spPr bwMode="auto">
                  <a:xfrm>
                    <a:off x="1702594" y="1844824"/>
                    <a:ext cx="255588" cy="279400"/>
                  </a:xfrm>
                  <a:custGeom>
                    <a:avLst/>
                    <a:gdLst>
                      <a:gd name="T0" fmla="*/ 0 w 268"/>
                      <a:gd name="T1" fmla="*/ 0 h 420"/>
                      <a:gd name="T2" fmla="*/ 2147483647 w 268"/>
                      <a:gd name="T3" fmla="*/ 2147483647 h 420"/>
                      <a:gd name="T4" fmla="*/ 2147483647 w 268"/>
                      <a:gd name="T5" fmla="*/ 2147483647 h 420"/>
                      <a:gd name="T6" fmla="*/ 0 60000 65536"/>
                      <a:gd name="T7" fmla="*/ 0 60000 65536"/>
                      <a:gd name="T8" fmla="*/ 0 60000 65536"/>
                      <a:gd name="T9" fmla="*/ 0 w 268"/>
                      <a:gd name="T10" fmla="*/ 0 h 420"/>
                      <a:gd name="T11" fmla="*/ 268 w 268"/>
                      <a:gd name="T12" fmla="*/ 420 h 4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8" h="420">
                        <a:moveTo>
                          <a:pt x="0" y="0"/>
                        </a:moveTo>
                        <a:cubicBezTo>
                          <a:pt x="19" y="85"/>
                          <a:pt x="39" y="170"/>
                          <a:pt x="84" y="240"/>
                        </a:cubicBezTo>
                        <a:cubicBezTo>
                          <a:pt x="129" y="310"/>
                          <a:pt x="198" y="365"/>
                          <a:pt x="268" y="42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" name="Ellipse 20"/>
                <p:cNvSpPr/>
                <p:nvPr/>
              </p:nvSpPr>
              <p:spPr>
                <a:xfrm>
                  <a:off x="1198875" y="3168024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2" name="Freeform 36"/>
                <p:cNvSpPr>
                  <a:spLocks/>
                </p:cNvSpPr>
                <p:nvPr/>
              </p:nvSpPr>
              <p:spPr bwMode="auto">
                <a:xfrm>
                  <a:off x="1885032" y="2720255"/>
                  <a:ext cx="166688" cy="268288"/>
                </a:xfrm>
                <a:custGeom>
                  <a:avLst/>
                  <a:gdLst>
                    <a:gd name="T0" fmla="*/ 0 w 176"/>
                    <a:gd name="T1" fmla="*/ 2147483647 h 404"/>
                    <a:gd name="T2" fmla="*/ 2147483647 w 176"/>
                    <a:gd name="T3" fmla="*/ 2147483647 h 404"/>
                    <a:gd name="T4" fmla="*/ 2147483647 w 176"/>
                    <a:gd name="T5" fmla="*/ 2147483647 h 404"/>
                    <a:gd name="T6" fmla="*/ 2147483647 w 176"/>
                    <a:gd name="T7" fmla="*/ 0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6"/>
                    <a:gd name="T13" fmla="*/ 0 h 404"/>
                    <a:gd name="T14" fmla="*/ 176 w 176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6" h="404">
                      <a:moveTo>
                        <a:pt x="0" y="404"/>
                      </a:moveTo>
                      <a:cubicBezTo>
                        <a:pt x="33" y="377"/>
                        <a:pt x="67" y="351"/>
                        <a:pt x="88" y="324"/>
                      </a:cubicBezTo>
                      <a:cubicBezTo>
                        <a:pt x="109" y="297"/>
                        <a:pt x="109" y="294"/>
                        <a:pt x="124" y="240"/>
                      </a:cubicBezTo>
                      <a:cubicBezTo>
                        <a:pt x="139" y="186"/>
                        <a:pt x="157" y="93"/>
                        <a:pt x="176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37"/>
                <p:cNvSpPr>
                  <a:spLocks/>
                </p:cNvSpPr>
                <p:nvPr/>
              </p:nvSpPr>
              <p:spPr bwMode="auto">
                <a:xfrm>
                  <a:off x="1844875" y="2438423"/>
                  <a:ext cx="255588" cy="279400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2147483647 h 420"/>
                    <a:gd name="T4" fmla="*/ 2147483647 w 268"/>
                    <a:gd name="T5" fmla="*/ 2147483647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36"/>
                <p:cNvSpPr>
                  <a:spLocks/>
                </p:cNvSpPr>
                <p:nvPr/>
              </p:nvSpPr>
              <p:spPr bwMode="auto">
                <a:xfrm>
                  <a:off x="1663516" y="2721586"/>
                  <a:ext cx="266860" cy="190329"/>
                </a:xfrm>
                <a:custGeom>
                  <a:avLst/>
                  <a:gdLst>
                    <a:gd name="T0" fmla="*/ 0 w 176"/>
                    <a:gd name="T1" fmla="*/ 2147483647 h 404"/>
                    <a:gd name="T2" fmla="*/ 2147483647 w 176"/>
                    <a:gd name="T3" fmla="*/ 2147483647 h 404"/>
                    <a:gd name="T4" fmla="*/ 2147483647 w 176"/>
                    <a:gd name="T5" fmla="*/ 2147483647 h 404"/>
                    <a:gd name="T6" fmla="*/ 2147483647 w 176"/>
                    <a:gd name="T7" fmla="*/ 0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6"/>
                    <a:gd name="T13" fmla="*/ 0 h 404"/>
                    <a:gd name="T14" fmla="*/ 176 w 176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6" h="404">
                      <a:moveTo>
                        <a:pt x="0" y="404"/>
                      </a:moveTo>
                      <a:cubicBezTo>
                        <a:pt x="33" y="377"/>
                        <a:pt x="67" y="351"/>
                        <a:pt x="88" y="324"/>
                      </a:cubicBezTo>
                      <a:cubicBezTo>
                        <a:pt x="109" y="297"/>
                        <a:pt x="109" y="294"/>
                        <a:pt x="124" y="240"/>
                      </a:cubicBezTo>
                      <a:cubicBezTo>
                        <a:pt x="139" y="186"/>
                        <a:pt x="157" y="93"/>
                        <a:pt x="176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42"/>
                <p:cNvSpPr>
                  <a:spLocks/>
                </p:cNvSpPr>
                <p:nvPr/>
              </p:nvSpPr>
              <p:spPr bwMode="auto">
                <a:xfrm flipV="1">
                  <a:off x="2242673" y="3191073"/>
                  <a:ext cx="138113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31"/>
                <p:cNvSpPr>
                  <a:spLocks/>
                </p:cNvSpPr>
                <p:nvPr/>
              </p:nvSpPr>
              <p:spPr bwMode="auto">
                <a:xfrm>
                  <a:off x="2250405" y="3064080"/>
                  <a:ext cx="233363" cy="114300"/>
                </a:xfrm>
                <a:custGeom>
                  <a:avLst/>
                  <a:gdLst>
                    <a:gd name="T0" fmla="*/ 0 w 245"/>
                    <a:gd name="T1" fmla="*/ 0 h 170"/>
                    <a:gd name="T2" fmla="*/ 2147483647 w 245"/>
                    <a:gd name="T3" fmla="*/ 2147483647 h 170"/>
                    <a:gd name="T4" fmla="*/ 2147483647 w 245"/>
                    <a:gd name="T5" fmla="*/ 2147483647 h 170"/>
                    <a:gd name="T6" fmla="*/ 2147483647 w 245"/>
                    <a:gd name="T7" fmla="*/ 2147483647 h 170"/>
                    <a:gd name="T8" fmla="*/ 2147483647 w 245"/>
                    <a:gd name="T9" fmla="*/ 2147483647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5"/>
                    <a:gd name="T16" fmla="*/ 0 h 170"/>
                    <a:gd name="T17" fmla="*/ 245 w 245"/>
                    <a:gd name="T18" fmla="*/ 170 h 1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5" h="170">
                      <a:moveTo>
                        <a:pt x="0" y="0"/>
                      </a:moveTo>
                      <a:cubicBezTo>
                        <a:pt x="10" y="15"/>
                        <a:pt x="21" y="31"/>
                        <a:pt x="37" y="47"/>
                      </a:cubicBezTo>
                      <a:cubicBezTo>
                        <a:pt x="53" y="63"/>
                        <a:pt x="72" y="82"/>
                        <a:pt x="94" y="94"/>
                      </a:cubicBezTo>
                      <a:cubicBezTo>
                        <a:pt x="116" y="106"/>
                        <a:pt x="145" y="109"/>
                        <a:pt x="170" y="122"/>
                      </a:cubicBezTo>
                      <a:cubicBezTo>
                        <a:pt x="195" y="135"/>
                        <a:pt x="220" y="152"/>
                        <a:pt x="245" y="17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9" name="Freeform 41"/>
              <p:cNvSpPr>
                <a:spLocks/>
              </p:cNvSpPr>
              <p:nvPr/>
            </p:nvSpPr>
            <p:spPr bwMode="auto">
              <a:xfrm>
                <a:off x="1946340" y="2464531"/>
                <a:ext cx="177388" cy="172381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" name="Freeform 42"/>
              <p:cNvSpPr>
                <a:spLocks/>
              </p:cNvSpPr>
              <p:nvPr/>
            </p:nvSpPr>
            <p:spPr bwMode="auto">
              <a:xfrm flipV="1">
                <a:off x="1946339" y="2636912"/>
                <a:ext cx="177389" cy="172381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2" name="Freeform 33"/>
              <p:cNvSpPr>
                <a:spLocks/>
              </p:cNvSpPr>
              <p:nvPr/>
            </p:nvSpPr>
            <p:spPr bwMode="auto">
              <a:xfrm>
                <a:off x="1883132" y="3284984"/>
                <a:ext cx="240596" cy="189336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5" name="Freeform 33"/>
            <p:cNvSpPr>
              <a:spLocks/>
            </p:cNvSpPr>
            <p:nvPr/>
          </p:nvSpPr>
          <p:spPr bwMode="auto">
            <a:xfrm>
              <a:off x="2507486" y="3239664"/>
              <a:ext cx="120298" cy="189336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26" name="Freeform 32"/>
            <p:cNvSpPr>
              <a:spLocks/>
            </p:cNvSpPr>
            <p:nvPr/>
          </p:nvSpPr>
          <p:spPr bwMode="auto">
            <a:xfrm>
              <a:off x="2727048" y="3212976"/>
              <a:ext cx="188768" cy="216024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27" name="Freeform 42"/>
            <p:cNvSpPr>
              <a:spLocks/>
            </p:cNvSpPr>
            <p:nvPr/>
          </p:nvSpPr>
          <p:spPr bwMode="auto">
            <a:xfrm flipV="1">
              <a:off x="2666419" y="3284984"/>
              <a:ext cx="177389" cy="172380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0 h 420"/>
                <a:gd name="T4" fmla="*/ 2147483647 w 268"/>
                <a:gd name="T5" fmla="*/ 0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7" name="Rektangel 26"/>
            <p:cNvSpPr/>
            <p:nvPr/>
          </p:nvSpPr>
          <p:spPr>
            <a:xfrm>
              <a:off x="539552" y="2059321"/>
              <a:ext cx="383387" cy="200368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9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28" name="Gruppe 127"/>
          <p:cNvGrpSpPr/>
          <p:nvPr/>
        </p:nvGrpSpPr>
        <p:grpSpPr>
          <a:xfrm>
            <a:off x="3547282" y="980728"/>
            <a:ext cx="4553110" cy="1957024"/>
            <a:chOff x="539552" y="2132857"/>
            <a:chExt cx="4553110" cy="1957024"/>
          </a:xfrm>
        </p:grpSpPr>
        <p:grpSp>
          <p:nvGrpSpPr>
            <p:cNvPr id="130" name="Gruppe 129"/>
            <p:cNvGrpSpPr/>
            <p:nvPr/>
          </p:nvGrpSpPr>
          <p:grpSpPr>
            <a:xfrm>
              <a:off x="539552" y="2132857"/>
              <a:ext cx="4553110" cy="1957024"/>
              <a:chOff x="539552" y="2132857"/>
              <a:chExt cx="4553110" cy="1957024"/>
            </a:xfrm>
          </p:grpSpPr>
          <p:grpSp>
            <p:nvGrpSpPr>
              <p:cNvPr id="135" name="Gruppe 134"/>
              <p:cNvGrpSpPr/>
              <p:nvPr/>
            </p:nvGrpSpPr>
            <p:grpSpPr>
              <a:xfrm>
                <a:off x="539552" y="2132857"/>
                <a:ext cx="4553110" cy="1957024"/>
                <a:chOff x="810978" y="2438423"/>
                <a:chExt cx="3544998" cy="1099395"/>
              </a:xfrm>
            </p:grpSpPr>
            <p:sp>
              <p:nvSpPr>
                <p:cNvPr id="139" name="Freeform 6"/>
                <p:cNvSpPr>
                  <a:spLocks noChangeAspect="1"/>
                </p:cNvSpPr>
                <p:nvPr/>
              </p:nvSpPr>
              <p:spPr bwMode="auto">
                <a:xfrm>
                  <a:off x="2979613" y="2629768"/>
                  <a:ext cx="1376363" cy="908050"/>
                </a:xfrm>
                <a:custGeom>
                  <a:avLst/>
                  <a:gdLst>
                    <a:gd name="T0" fmla="*/ 0 w 6786"/>
                    <a:gd name="T1" fmla="*/ 0 h 5163"/>
                    <a:gd name="T2" fmla="*/ 0 w 6786"/>
                    <a:gd name="T3" fmla="*/ 0 h 5163"/>
                    <a:gd name="T4" fmla="*/ 0 w 6786"/>
                    <a:gd name="T5" fmla="*/ 0 h 5163"/>
                    <a:gd name="T6" fmla="*/ 0 w 6786"/>
                    <a:gd name="T7" fmla="*/ 2147483647 h 5163"/>
                    <a:gd name="T8" fmla="*/ 0 w 6786"/>
                    <a:gd name="T9" fmla="*/ 2147483647 h 5163"/>
                    <a:gd name="T10" fmla="*/ 0 w 6786"/>
                    <a:gd name="T11" fmla="*/ 2147483647 h 5163"/>
                    <a:gd name="T12" fmla="*/ 0 w 6786"/>
                    <a:gd name="T13" fmla="*/ 2147483647 h 5163"/>
                    <a:gd name="T14" fmla="*/ 0 w 6786"/>
                    <a:gd name="T15" fmla="*/ 2147483647 h 5163"/>
                    <a:gd name="T16" fmla="*/ 0 w 6786"/>
                    <a:gd name="T17" fmla="*/ 2147483647 h 5163"/>
                    <a:gd name="T18" fmla="*/ 0 w 6786"/>
                    <a:gd name="T19" fmla="*/ 2147483647 h 5163"/>
                    <a:gd name="T20" fmla="*/ 0 w 6786"/>
                    <a:gd name="T21" fmla="*/ 2147483647 h 5163"/>
                    <a:gd name="T22" fmla="*/ 0 w 6786"/>
                    <a:gd name="T23" fmla="*/ 2147483647 h 5163"/>
                    <a:gd name="T24" fmla="*/ 0 w 6786"/>
                    <a:gd name="T25" fmla="*/ 2147483647 h 5163"/>
                    <a:gd name="T26" fmla="*/ 0 w 6786"/>
                    <a:gd name="T27" fmla="*/ 0 h 5163"/>
                    <a:gd name="T28" fmla="*/ 0 w 6786"/>
                    <a:gd name="T29" fmla="*/ 0 h 5163"/>
                    <a:gd name="T30" fmla="*/ 0 w 6786"/>
                    <a:gd name="T31" fmla="*/ 0 h 5163"/>
                    <a:gd name="T32" fmla="*/ 0 w 6786"/>
                    <a:gd name="T33" fmla="*/ 0 h 5163"/>
                    <a:gd name="T34" fmla="*/ 0 w 6786"/>
                    <a:gd name="T35" fmla="*/ 0 h 5163"/>
                    <a:gd name="T36" fmla="*/ 0 w 6786"/>
                    <a:gd name="T37" fmla="*/ 0 h 5163"/>
                    <a:gd name="T38" fmla="*/ 0 w 6786"/>
                    <a:gd name="T39" fmla="*/ 0 h 5163"/>
                    <a:gd name="T40" fmla="*/ 0 w 6786"/>
                    <a:gd name="T41" fmla="*/ 0 h 5163"/>
                    <a:gd name="T42" fmla="*/ 0 w 6786"/>
                    <a:gd name="T43" fmla="*/ 0 h 5163"/>
                    <a:gd name="T44" fmla="*/ 0 w 6786"/>
                    <a:gd name="T45" fmla="*/ 0 h 5163"/>
                    <a:gd name="T46" fmla="*/ 0 w 6786"/>
                    <a:gd name="T47" fmla="*/ 0 h 5163"/>
                    <a:gd name="T48" fmla="*/ 0 w 6786"/>
                    <a:gd name="T49" fmla="*/ 0 h 5163"/>
                    <a:gd name="T50" fmla="*/ 0 w 6786"/>
                    <a:gd name="T51" fmla="*/ 0 h 5163"/>
                    <a:gd name="T52" fmla="*/ 0 w 6786"/>
                    <a:gd name="T53" fmla="*/ 0 h 5163"/>
                    <a:gd name="T54" fmla="*/ 0 w 6786"/>
                    <a:gd name="T55" fmla="*/ 0 h 5163"/>
                    <a:gd name="T56" fmla="*/ 0 w 6786"/>
                    <a:gd name="T57" fmla="*/ 0 h 5163"/>
                    <a:gd name="T58" fmla="*/ 0 w 6786"/>
                    <a:gd name="T59" fmla="*/ 0 h 5163"/>
                    <a:gd name="T60" fmla="*/ 0 w 6786"/>
                    <a:gd name="T61" fmla="*/ 0 h 5163"/>
                    <a:gd name="T62" fmla="*/ 0 w 6786"/>
                    <a:gd name="T63" fmla="*/ 0 h 5163"/>
                    <a:gd name="T64" fmla="*/ 0 w 6786"/>
                    <a:gd name="T65" fmla="*/ 0 h 5163"/>
                    <a:gd name="T66" fmla="*/ 0 w 6786"/>
                    <a:gd name="T67" fmla="*/ 0 h 5163"/>
                    <a:gd name="T68" fmla="*/ 0 w 6786"/>
                    <a:gd name="T69" fmla="*/ 0 h 5163"/>
                    <a:gd name="T70" fmla="*/ 0 w 6786"/>
                    <a:gd name="T71" fmla="*/ 0 h 5163"/>
                    <a:gd name="T72" fmla="*/ 0 w 6786"/>
                    <a:gd name="T73" fmla="*/ 0 h 5163"/>
                    <a:gd name="T74" fmla="*/ 0 w 6786"/>
                    <a:gd name="T75" fmla="*/ 0 h 5163"/>
                    <a:gd name="T76" fmla="*/ 0 w 6786"/>
                    <a:gd name="T77" fmla="*/ 0 h 5163"/>
                    <a:gd name="T78" fmla="*/ 0 w 6786"/>
                    <a:gd name="T79" fmla="*/ 0 h 5163"/>
                    <a:gd name="T80" fmla="*/ 0 w 6786"/>
                    <a:gd name="T81" fmla="*/ 0 h 5163"/>
                    <a:gd name="T82" fmla="*/ 0 w 6786"/>
                    <a:gd name="T83" fmla="*/ 0 h 5163"/>
                    <a:gd name="T84" fmla="*/ 0 w 6786"/>
                    <a:gd name="T85" fmla="*/ 0 h 5163"/>
                    <a:gd name="T86" fmla="*/ 0 w 6786"/>
                    <a:gd name="T87" fmla="*/ 0 h 5163"/>
                    <a:gd name="T88" fmla="*/ 0 w 6786"/>
                    <a:gd name="T89" fmla="*/ 0 h 5163"/>
                    <a:gd name="T90" fmla="*/ 0 w 6786"/>
                    <a:gd name="T91" fmla="*/ 0 h 5163"/>
                    <a:gd name="T92" fmla="*/ 0 w 6786"/>
                    <a:gd name="T93" fmla="*/ 2147483647 h 5163"/>
                    <a:gd name="T94" fmla="*/ 0 w 6786"/>
                    <a:gd name="T95" fmla="*/ 2147483647 h 5163"/>
                    <a:gd name="T96" fmla="*/ 0 w 6786"/>
                    <a:gd name="T97" fmla="*/ 2147483647 h 5163"/>
                    <a:gd name="T98" fmla="*/ 0 w 6786"/>
                    <a:gd name="T99" fmla="*/ 2147483647 h 5163"/>
                    <a:gd name="T100" fmla="*/ 0 w 6786"/>
                    <a:gd name="T101" fmla="*/ 2147483647 h 5163"/>
                    <a:gd name="T102" fmla="*/ 0 w 6786"/>
                    <a:gd name="T103" fmla="*/ 2147483647 h 5163"/>
                    <a:gd name="T104" fmla="*/ 0 w 6786"/>
                    <a:gd name="T105" fmla="*/ 2147483647 h 5163"/>
                    <a:gd name="T106" fmla="*/ 0 w 6786"/>
                    <a:gd name="T107" fmla="*/ 2147483647 h 5163"/>
                    <a:gd name="T108" fmla="*/ 0 w 6786"/>
                    <a:gd name="T109" fmla="*/ 2147483647 h 5163"/>
                    <a:gd name="T110" fmla="*/ 0 w 6786"/>
                    <a:gd name="T111" fmla="*/ 2147483647 h 5163"/>
                    <a:gd name="T112" fmla="*/ 0 w 6786"/>
                    <a:gd name="T113" fmla="*/ 0 h 5163"/>
                    <a:gd name="T114" fmla="*/ 0 w 6786"/>
                    <a:gd name="T115" fmla="*/ 0 h 5163"/>
                    <a:gd name="T116" fmla="*/ 0 w 6786"/>
                    <a:gd name="T117" fmla="*/ 0 h 516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786"/>
                    <a:gd name="T178" fmla="*/ 0 h 5163"/>
                    <a:gd name="T179" fmla="*/ 6786 w 6786"/>
                    <a:gd name="T180" fmla="*/ 5163 h 516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786" h="5163">
                      <a:moveTo>
                        <a:pt x="3346" y="3155"/>
                      </a:moveTo>
                      <a:lnTo>
                        <a:pt x="3372" y="3138"/>
                      </a:lnTo>
                      <a:lnTo>
                        <a:pt x="3416" y="3135"/>
                      </a:lnTo>
                      <a:lnTo>
                        <a:pt x="3441" y="3153"/>
                      </a:lnTo>
                      <a:lnTo>
                        <a:pt x="3462" y="3174"/>
                      </a:lnTo>
                      <a:lnTo>
                        <a:pt x="3471" y="3201"/>
                      </a:lnTo>
                      <a:lnTo>
                        <a:pt x="3474" y="3237"/>
                      </a:lnTo>
                      <a:lnTo>
                        <a:pt x="3474" y="3264"/>
                      </a:lnTo>
                      <a:lnTo>
                        <a:pt x="3471" y="3294"/>
                      </a:lnTo>
                      <a:lnTo>
                        <a:pt x="3468" y="3339"/>
                      </a:lnTo>
                      <a:lnTo>
                        <a:pt x="3465" y="3378"/>
                      </a:lnTo>
                      <a:lnTo>
                        <a:pt x="3465" y="3417"/>
                      </a:lnTo>
                      <a:lnTo>
                        <a:pt x="3462" y="3462"/>
                      </a:lnTo>
                      <a:lnTo>
                        <a:pt x="3459" y="3519"/>
                      </a:lnTo>
                      <a:lnTo>
                        <a:pt x="3456" y="3582"/>
                      </a:lnTo>
                      <a:lnTo>
                        <a:pt x="3453" y="3642"/>
                      </a:lnTo>
                      <a:lnTo>
                        <a:pt x="3447" y="3705"/>
                      </a:lnTo>
                      <a:lnTo>
                        <a:pt x="3444" y="3765"/>
                      </a:lnTo>
                      <a:lnTo>
                        <a:pt x="3441" y="3816"/>
                      </a:lnTo>
                      <a:lnTo>
                        <a:pt x="3444" y="3876"/>
                      </a:lnTo>
                      <a:lnTo>
                        <a:pt x="3444" y="3939"/>
                      </a:lnTo>
                      <a:lnTo>
                        <a:pt x="3447" y="4026"/>
                      </a:lnTo>
                      <a:lnTo>
                        <a:pt x="3450" y="4080"/>
                      </a:lnTo>
                      <a:lnTo>
                        <a:pt x="3450" y="4143"/>
                      </a:lnTo>
                      <a:lnTo>
                        <a:pt x="3453" y="4194"/>
                      </a:lnTo>
                      <a:lnTo>
                        <a:pt x="3453" y="4257"/>
                      </a:lnTo>
                      <a:lnTo>
                        <a:pt x="3459" y="4308"/>
                      </a:lnTo>
                      <a:lnTo>
                        <a:pt x="3465" y="4371"/>
                      </a:lnTo>
                      <a:lnTo>
                        <a:pt x="3471" y="4425"/>
                      </a:lnTo>
                      <a:lnTo>
                        <a:pt x="3476" y="4475"/>
                      </a:lnTo>
                      <a:lnTo>
                        <a:pt x="3483" y="4527"/>
                      </a:lnTo>
                      <a:lnTo>
                        <a:pt x="3495" y="4578"/>
                      </a:lnTo>
                      <a:lnTo>
                        <a:pt x="3507" y="4623"/>
                      </a:lnTo>
                      <a:lnTo>
                        <a:pt x="3516" y="4655"/>
                      </a:lnTo>
                      <a:lnTo>
                        <a:pt x="3525" y="4692"/>
                      </a:lnTo>
                      <a:lnTo>
                        <a:pt x="3546" y="4743"/>
                      </a:lnTo>
                      <a:lnTo>
                        <a:pt x="3567" y="4785"/>
                      </a:lnTo>
                      <a:lnTo>
                        <a:pt x="3594" y="4827"/>
                      </a:lnTo>
                      <a:lnTo>
                        <a:pt x="3627" y="4872"/>
                      </a:lnTo>
                      <a:lnTo>
                        <a:pt x="3660" y="4911"/>
                      </a:lnTo>
                      <a:lnTo>
                        <a:pt x="3696" y="4944"/>
                      </a:lnTo>
                      <a:lnTo>
                        <a:pt x="3738" y="4974"/>
                      </a:lnTo>
                      <a:lnTo>
                        <a:pt x="3780" y="5004"/>
                      </a:lnTo>
                      <a:lnTo>
                        <a:pt x="3810" y="5025"/>
                      </a:lnTo>
                      <a:lnTo>
                        <a:pt x="3840" y="5040"/>
                      </a:lnTo>
                      <a:lnTo>
                        <a:pt x="3885" y="5058"/>
                      </a:lnTo>
                      <a:lnTo>
                        <a:pt x="3936" y="5079"/>
                      </a:lnTo>
                      <a:lnTo>
                        <a:pt x="4002" y="5100"/>
                      </a:lnTo>
                      <a:lnTo>
                        <a:pt x="4047" y="5115"/>
                      </a:lnTo>
                      <a:lnTo>
                        <a:pt x="4086" y="5124"/>
                      </a:lnTo>
                      <a:lnTo>
                        <a:pt x="4128" y="5136"/>
                      </a:lnTo>
                      <a:lnTo>
                        <a:pt x="4197" y="5145"/>
                      </a:lnTo>
                      <a:lnTo>
                        <a:pt x="4251" y="5151"/>
                      </a:lnTo>
                      <a:lnTo>
                        <a:pt x="4308" y="5157"/>
                      </a:lnTo>
                      <a:lnTo>
                        <a:pt x="4356" y="5160"/>
                      </a:lnTo>
                      <a:lnTo>
                        <a:pt x="4413" y="5163"/>
                      </a:lnTo>
                      <a:lnTo>
                        <a:pt x="4470" y="5163"/>
                      </a:lnTo>
                      <a:lnTo>
                        <a:pt x="4536" y="5160"/>
                      </a:lnTo>
                      <a:lnTo>
                        <a:pt x="4611" y="5157"/>
                      </a:lnTo>
                      <a:lnTo>
                        <a:pt x="4671" y="5151"/>
                      </a:lnTo>
                      <a:lnTo>
                        <a:pt x="4719" y="5145"/>
                      </a:lnTo>
                      <a:lnTo>
                        <a:pt x="4776" y="5139"/>
                      </a:lnTo>
                      <a:lnTo>
                        <a:pt x="4836" y="5133"/>
                      </a:lnTo>
                      <a:lnTo>
                        <a:pt x="4884" y="5124"/>
                      </a:lnTo>
                      <a:lnTo>
                        <a:pt x="4956" y="5115"/>
                      </a:lnTo>
                      <a:lnTo>
                        <a:pt x="5025" y="5100"/>
                      </a:lnTo>
                      <a:lnTo>
                        <a:pt x="5112" y="5085"/>
                      </a:lnTo>
                      <a:lnTo>
                        <a:pt x="5190" y="5070"/>
                      </a:lnTo>
                      <a:lnTo>
                        <a:pt x="5265" y="5049"/>
                      </a:lnTo>
                      <a:lnTo>
                        <a:pt x="5328" y="5028"/>
                      </a:lnTo>
                      <a:lnTo>
                        <a:pt x="5382" y="5013"/>
                      </a:lnTo>
                      <a:lnTo>
                        <a:pt x="5433" y="4998"/>
                      </a:lnTo>
                      <a:lnTo>
                        <a:pt x="5478" y="4983"/>
                      </a:lnTo>
                      <a:lnTo>
                        <a:pt x="5526" y="4965"/>
                      </a:lnTo>
                      <a:lnTo>
                        <a:pt x="5580" y="4947"/>
                      </a:lnTo>
                      <a:lnTo>
                        <a:pt x="5652" y="4920"/>
                      </a:lnTo>
                      <a:lnTo>
                        <a:pt x="5706" y="4896"/>
                      </a:lnTo>
                      <a:lnTo>
                        <a:pt x="5757" y="4872"/>
                      </a:lnTo>
                      <a:lnTo>
                        <a:pt x="5799" y="4851"/>
                      </a:lnTo>
                      <a:lnTo>
                        <a:pt x="5844" y="4821"/>
                      </a:lnTo>
                      <a:lnTo>
                        <a:pt x="5889" y="4794"/>
                      </a:lnTo>
                      <a:lnTo>
                        <a:pt x="5946" y="4752"/>
                      </a:lnTo>
                      <a:lnTo>
                        <a:pt x="5994" y="4713"/>
                      </a:lnTo>
                      <a:lnTo>
                        <a:pt x="6048" y="4665"/>
                      </a:lnTo>
                      <a:lnTo>
                        <a:pt x="6093" y="4620"/>
                      </a:lnTo>
                      <a:lnTo>
                        <a:pt x="6141" y="4569"/>
                      </a:lnTo>
                      <a:lnTo>
                        <a:pt x="6177" y="4515"/>
                      </a:lnTo>
                      <a:lnTo>
                        <a:pt x="6228" y="4446"/>
                      </a:lnTo>
                      <a:lnTo>
                        <a:pt x="6261" y="4392"/>
                      </a:lnTo>
                      <a:lnTo>
                        <a:pt x="6288" y="4353"/>
                      </a:lnTo>
                      <a:lnTo>
                        <a:pt x="6315" y="4317"/>
                      </a:lnTo>
                      <a:lnTo>
                        <a:pt x="6345" y="4275"/>
                      </a:lnTo>
                      <a:lnTo>
                        <a:pt x="6372" y="4236"/>
                      </a:lnTo>
                      <a:lnTo>
                        <a:pt x="6405" y="4188"/>
                      </a:lnTo>
                      <a:lnTo>
                        <a:pt x="6432" y="4140"/>
                      </a:lnTo>
                      <a:lnTo>
                        <a:pt x="6459" y="4098"/>
                      </a:lnTo>
                      <a:lnTo>
                        <a:pt x="6486" y="4056"/>
                      </a:lnTo>
                      <a:lnTo>
                        <a:pt x="6516" y="3995"/>
                      </a:lnTo>
                      <a:lnTo>
                        <a:pt x="6546" y="3925"/>
                      </a:lnTo>
                      <a:lnTo>
                        <a:pt x="6582" y="3849"/>
                      </a:lnTo>
                      <a:lnTo>
                        <a:pt x="6606" y="3795"/>
                      </a:lnTo>
                      <a:lnTo>
                        <a:pt x="6630" y="3729"/>
                      </a:lnTo>
                      <a:lnTo>
                        <a:pt x="6648" y="3684"/>
                      </a:lnTo>
                      <a:lnTo>
                        <a:pt x="6666" y="3635"/>
                      </a:lnTo>
                      <a:lnTo>
                        <a:pt x="6687" y="3558"/>
                      </a:lnTo>
                      <a:lnTo>
                        <a:pt x="6706" y="3485"/>
                      </a:lnTo>
                      <a:lnTo>
                        <a:pt x="6720" y="3420"/>
                      </a:lnTo>
                      <a:lnTo>
                        <a:pt x="6738" y="3351"/>
                      </a:lnTo>
                      <a:lnTo>
                        <a:pt x="6750" y="3294"/>
                      </a:lnTo>
                      <a:lnTo>
                        <a:pt x="6756" y="3237"/>
                      </a:lnTo>
                      <a:lnTo>
                        <a:pt x="6768" y="3162"/>
                      </a:lnTo>
                      <a:lnTo>
                        <a:pt x="6776" y="3075"/>
                      </a:lnTo>
                      <a:lnTo>
                        <a:pt x="6783" y="2967"/>
                      </a:lnTo>
                      <a:lnTo>
                        <a:pt x="6786" y="2895"/>
                      </a:lnTo>
                      <a:lnTo>
                        <a:pt x="6786" y="2805"/>
                      </a:lnTo>
                      <a:lnTo>
                        <a:pt x="6786" y="2735"/>
                      </a:lnTo>
                      <a:lnTo>
                        <a:pt x="6780" y="2673"/>
                      </a:lnTo>
                      <a:lnTo>
                        <a:pt x="6774" y="2622"/>
                      </a:lnTo>
                      <a:lnTo>
                        <a:pt x="6766" y="2555"/>
                      </a:lnTo>
                      <a:lnTo>
                        <a:pt x="6753" y="2481"/>
                      </a:lnTo>
                      <a:lnTo>
                        <a:pt x="6746" y="2425"/>
                      </a:lnTo>
                      <a:lnTo>
                        <a:pt x="6732" y="2367"/>
                      </a:lnTo>
                      <a:lnTo>
                        <a:pt x="6720" y="2307"/>
                      </a:lnTo>
                      <a:lnTo>
                        <a:pt x="6706" y="2255"/>
                      </a:lnTo>
                      <a:lnTo>
                        <a:pt x="6690" y="2205"/>
                      </a:lnTo>
                      <a:lnTo>
                        <a:pt x="6672" y="2154"/>
                      </a:lnTo>
                      <a:lnTo>
                        <a:pt x="6654" y="2100"/>
                      </a:lnTo>
                      <a:lnTo>
                        <a:pt x="6639" y="2049"/>
                      </a:lnTo>
                      <a:lnTo>
                        <a:pt x="6615" y="1989"/>
                      </a:lnTo>
                      <a:lnTo>
                        <a:pt x="6579" y="1908"/>
                      </a:lnTo>
                      <a:lnTo>
                        <a:pt x="6546" y="1842"/>
                      </a:lnTo>
                      <a:lnTo>
                        <a:pt x="6507" y="1767"/>
                      </a:lnTo>
                      <a:lnTo>
                        <a:pt x="6476" y="1705"/>
                      </a:lnTo>
                      <a:lnTo>
                        <a:pt x="6426" y="1614"/>
                      </a:lnTo>
                      <a:lnTo>
                        <a:pt x="6387" y="1551"/>
                      </a:lnTo>
                      <a:lnTo>
                        <a:pt x="6354" y="1500"/>
                      </a:lnTo>
                      <a:lnTo>
                        <a:pt x="6309" y="1443"/>
                      </a:lnTo>
                      <a:lnTo>
                        <a:pt x="6273" y="1389"/>
                      </a:lnTo>
                      <a:lnTo>
                        <a:pt x="6234" y="1335"/>
                      </a:lnTo>
                      <a:lnTo>
                        <a:pt x="6177" y="1266"/>
                      </a:lnTo>
                      <a:lnTo>
                        <a:pt x="6135" y="1221"/>
                      </a:lnTo>
                      <a:lnTo>
                        <a:pt x="6081" y="1164"/>
                      </a:lnTo>
                      <a:lnTo>
                        <a:pt x="6021" y="1107"/>
                      </a:lnTo>
                      <a:lnTo>
                        <a:pt x="5979" y="1068"/>
                      </a:lnTo>
                      <a:lnTo>
                        <a:pt x="5901" y="993"/>
                      </a:lnTo>
                      <a:lnTo>
                        <a:pt x="5853" y="945"/>
                      </a:lnTo>
                      <a:lnTo>
                        <a:pt x="5806" y="895"/>
                      </a:lnTo>
                      <a:lnTo>
                        <a:pt x="5751" y="834"/>
                      </a:lnTo>
                      <a:lnTo>
                        <a:pt x="5706" y="795"/>
                      </a:lnTo>
                      <a:lnTo>
                        <a:pt x="5661" y="756"/>
                      </a:lnTo>
                      <a:lnTo>
                        <a:pt x="5616" y="717"/>
                      </a:lnTo>
                      <a:lnTo>
                        <a:pt x="5577" y="678"/>
                      </a:lnTo>
                      <a:lnTo>
                        <a:pt x="5526" y="633"/>
                      </a:lnTo>
                      <a:lnTo>
                        <a:pt x="5475" y="594"/>
                      </a:lnTo>
                      <a:lnTo>
                        <a:pt x="5427" y="558"/>
                      </a:lnTo>
                      <a:lnTo>
                        <a:pt x="5373" y="516"/>
                      </a:lnTo>
                      <a:lnTo>
                        <a:pt x="5319" y="471"/>
                      </a:lnTo>
                      <a:lnTo>
                        <a:pt x="5265" y="435"/>
                      </a:lnTo>
                      <a:lnTo>
                        <a:pt x="5211" y="396"/>
                      </a:lnTo>
                      <a:lnTo>
                        <a:pt x="5148" y="354"/>
                      </a:lnTo>
                      <a:lnTo>
                        <a:pt x="5112" y="327"/>
                      </a:lnTo>
                      <a:lnTo>
                        <a:pt x="5055" y="294"/>
                      </a:lnTo>
                      <a:lnTo>
                        <a:pt x="5013" y="270"/>
                      </a:lnTo>
                      <a:lnTo>
                        <a:pt x="4971" y="243"/>
                      </a:lnTo>
                      <a:lnTo>
                        <a:pt x="4917" y="216"/>
                      </a:lnTo>
                      <a:lnTo>
                        <a:pt x="4857" y="192"/>
                      </a:lnTo>
                      <a:lnTo>
                        <a:pt x="4809" y="174"/>
                      </a:lnTo>
                      <a:lnTo>
                        <a:pt x="4766" y="155"/>
                      </a:lnTo>
                      <a:lnTo>
                        <a:pt x="4722" y="138"/>
                      </a:lnTo>
                      <a:lnTo>
                        <a:pt x="4677" y="120"/>
                      </a:lnTo>
                      <a:lnTo>
                        <a:pt x="4626" y="102"/>
                      </a:lnTo>
                      <a:lnTo>
                        <a:pt x="4556" y="85"/>
                      </a:lnTo>
                      <a:lnTo>
                        <a:pt x="4494" y="66"/>
                      </a:lnTo>
                      <a:lnTo>
                        <a:pt x="4434" y="51"/>
                      </a:lnTo>
                      <a:lnTo>
                        <a:pt x="4377" y="42"/>
                      </a:lnTo>
                      <a:lnTo>
                        <a:pt x="4323" y="30"/>
                      </a:lnTo>
                      <a:lnTo>
                        <a:pt x="4260" y="18"/>
                      </a:lnTo>
                      <a:lnTo>
                        <a:pt x="4197" y="12"/>
                      </a:lnTo>
                      <a:lnTo>
                        <a:pt x="4137" y="6"/>
                      </a:lnTo>
                      <a:lnTo>
                        <a:pt x="4080" y="3"/>
                      </a:lnTo>
                      <a:lnTo>
                        <a:pt x="4017" y="3"/>
                      </a:lnTo>
                      <a:lnTo>
                        <a:pt x="3957" y="9"/>
                      </a:lnTo>
                      <a:lnTo>
                        <a:pt x="3897" y="21"/>
                      </a:lnTo>
                      <a:lnTo>
                        <a:pt x="3852" y="33"/>
                      </a:lnTo>
                      <a:lnTo>
                        <a:pt x="3786" y="55"/>
                      </a:lnTo>
                      <a:lnTo>
                        <a:pt x="3726" y="78"/>
                      </a:lnTo>
                      <a:lnTo>
                        <a:pt x="3666" y="115"/>
                      </a:lnTo>
                      <a:lnTo>
                        <a:pt x="3618" y="156"/>
                      </a:lnTo>
                      <a:lnTo>
                        <a:pt x="3582" y="186"/>
                      </a:lnTo>
                      <a:lnTo>
                        <a:pt x="3546" y="225"/>
                      </a:lnTo>
                      <a:lnTo>
                        <a:pt x="3519" y="261"/>
                      </a:lnTo>
                      <a:lnTo>
                        <a:pt x="3492" y="300"/>
                      </a:lnTo>
                      <a:lnTo>
                        <a:pt x="3462" y="345"/>
                      </a:lnTo>
                      <a:lnTo>
                        <a:pt x="3444" y="378"/>
                      </a:lnTo>
                      <a:lnTo>
                        <a:pt x="3436" y="405"/>
                      </a:lnTo>
                      <a:lnTo>
                        <a:pt x="3436" y="485"/>
                      </a:lnTo>
                      <a:lnTo>
                        <a:pt x="3436" y="645"/>
                      </a:lnTo>
                      <a:lnTo>
                        <a:pt x="3436" y="1035"/>
                      </a:lnTo>
                      <a:lnTo>
                        <a:pt x="3435" y="1239"/>
                      </a:lnTo>
                      <a:lnTo>
                        <a:pt x="3436" y="1385"/>
                      </a:lnTo>
                      <a:lnTo>
                        <a:pt x="3436" y="1625"/>
                      </a:lnTo>
                      <a:lnTo>
                        <a:pt x="3435" y="1743"/>
                      </a:lnTo>
                      <a:lnTo>
                        <a:pt x="3432" y="1836"/>
                      </a:lnTo>
                      <a:lnTo>
                        <a:pt x="3429" y="1896"/>
                      </a:lnTo>
                      <a:lnTo>
                        <a:pt x="3426" y="1947"/>
                      </a:lnTo>
                      <a:lnTo>
                        <a:pt x="3435" y="1962"/>
                      </a:lnTo>
                      <a:lnTo>
                        <a:pt x="3444" y="1986"/>
                      </a:lnTo>
                      <a:lnTo>
                        <a:pt x="3447" y="2010"/>
                      </a:lnTo>
                      <a:lnTo>
                        <a:pt x="3447" y="2040"/>
                      </a:lnTo>
                      <a:lnTo>
                        <a:pt x="3447" y="2073"/>
                      </a:lnTo>
                      <a:lnTo>
                        <a:pt x="3438" y="2100"/>
                      </a:lnTo>
                      <a:lnTo>
                        <a:pt x="3423" y="2124"/>
                      </a:lnTo>
                      <a:lnTo>
                        <a:pt x="3405" y="2142"/>
                      </a:lnTo>
                      <a:lnTo>
                        <a:pt x="3387" y="2124"/>
                      </a:lnTo>
                      <a:lnTo>
                        <a:pt x="3375" y="2100"/>
                      </a:lnTo>
                      <a:lnTo>
                        <a:pt x="3378" y="2076"/>
                      </a:lnTo>
                      <a:lnTo>
                        <a:pt x="3375" y="2046"/>
                      </a:lnTo>
                      <a:lnTo>
                        <a:pt x="3381" y="2010"/>
                      </a:lnTo>
                      <a:lnTo>
                        <a:pt x="3384" y="1986"/>
                      </a:lnTo>
                      <a:lnTo>
                        <a:pt x="3399" y="1962"/>
                      </a:lnTo>
                      <a:lnTo>
                        <a:pt x="3411" y="1944"/>
                      </a:lnTo>
                      <a:lnTo>
                        <a:pt x="3408" y="1896"/>
                      </a:lnTo>
                      <a:lnTo>
                        <a:pt x="3408" y="1833"/>
                      </a:lnTo>
                      <a:lnTo>
                        <a:pt x="3411" y="1746"/>
                      </a:lnTo>
                      <a:lnTo>
                        <a:pt x="3411" y="1626"/>
                      </a:lnTo>
                      <a:lnTo>
                        <a:pt x="3408" y="1386"/>
                      </a:lnTo>
                      <a:lnTo>
                        <a:pt x="3411" y="1236"/>
                      </a:lnTo>
                      <a:lnTo>
                        <a:pt x="3411" y="1032"/>
                      </a:lnTo>
                      <a:lnTo>
                        <a:pt x="3408" y="642"/>
                      </a:lnTo>
                      <a:lnTo>
                        <a:pt x="3411" y="483"/>
                      </a:lnTo>
                      <a:lnTo>
                        <a:pt x="3411" y="405"/>
                      </a:lnTo>
                      <a:lnTo>
                        <a:pt x="3402" y="381"/>
                      </a:lnTo>
                      <a:lnTo>
                        <a:pt x="3390" y="345"/>
                      </a:lnTo>
                      <a:lnTo>
                        <a:pt x="3369" y="306"/>
                      </a:lnTo>
                      <a:lnTo>
                        <a:pt x="3342" y="264"/>
                      </a:lnTo>
                      <a:lnTo>
                        <a:pt x="3312" y="231"/>
                      </a:lnTo>
                      <a:lnTo>
                        <a:pt x="3279" y="189"/>
                      </a:lnTo>
                      <a:lnTo>
                        <a:pt x="3240" y="150"/>
                      </a:lnTo>
                      <a:lnTo>
                        <a:pt x="3189" y="111"/>
                      </a:lnTo>
                      <a:lnTo>
                        <a:pt x="3126" y="78"/>
                      </a:lnTo>
                      <a:lnTo>
                        <a:pt x="3057" y="51"/>
                      </a:lnTo>
                      <a:lnTo>
                        <a:pt x="2991" y="27"/>
                      </a:lnTo>
                      <a:lnTo>
                        <a:pt x="2886" y="9"/>
                      </a:lnTo>
                      <a:lnTo>
                        <a:pt x="2775" y="0"/>
                      </a:lnTo>
                      <a:lnTo>
                        <a:pt x="2703" y="0"/>
                      </a:lnTo>
                      <a:lnTo>
                        <a:pt x="2625" y="6"/>
                      </a:lnTo>
                      <a:lnTo>
                        <a:pt x="2536" y="15"/>
                      </a:lnTo>
                      <a:lnTo>
                        <a:pt x="2457" y="30"/>
                      </a:lnTo>
                      <a:lnTo>
                        <a:pt x="2379" y="45"/>
                      </a:lnTo>
                      <a:lnTo>
                        <a:pt x="2325" y="57"/>
                      </a:lnTo>
                      <a:lnTo>
                        <a:pt x="2256" y="75"/>
                      </a:lnTo>
                      <a:lnTo>
                        <a:pt x="2156" y="105"/>
                      </a:lnTo>
                      <a:lnTo>
                        <a:pt x="2046" y="145"/>
                      </a:lnTo>
                      <a:lnTo>
                        <a:pt x="1953" y="180"/>
                      </a:lnTo>
                      <a:lnTo>
                        <a:pt x="1881" y="210"/>
                      </a:lnTo>
                      <a:lnTo>
                        <a:pt x="1815" y="246"/>
                      </a:lnTo>
                      <a:lnTo>
                        <a:pt x="1746" y="285"/>
                      </a:lnTo>
                      <a:lnTo>
                        <a:pt x="1695" y="318"/>
                      </a:lnTo>
                      <a:lnTo>
                        <a:pt x="1659" y="342"/>
                      </a:lnTo>
                      <a:lnTo>
                        <a:pt x="1611" y="375"/>
                      </a:lnTo>
                      <a:lnTo>
                        <a:pt x="1557" y="411"/>
                      </a:lnTo>
                      <a:lnTo>
                        <a:pt x="1515" y="441"/>
                      </a:lnTo>
                      <a:lnTo>
                        <a:pt x="1466" y="475"/>
                      </a:lnTo>
                      <a:lnTo>
                        <a:pt x="1398" y="525"/>
                      </a:lnTo>
                      <a:lnTo>
                        <a:pt x="1341" y="573"/>
                      </a:lnTo>
                      <a:lnTo>
                        <a:pt x="1284" y="615"/>
                      </a:lnTo>
                      <a:lnTo>
                        <a:pt x="1236" y="657"/>
                      </a:lnTo>
                      <a:lnTo>
                        <a:pt x="1191" y="699"/>
                      </a:lnTo>
                      <a:lnTo>
                        <a:pt x="1134" y="747"/>
                      </a:lnTo>
                      <a:lnTo>
                        <a:pt x="1074" y="798"/>
                      </a:lnTo>
                      <a:lnTo>
                        <a:pt x="1020" y="852"/>
                      </a:lnTo>
                      <a:lnTo>
                        <a:pt x="972" y="903"/>
                      </a:lnTo>
                      <a:lnTo>
                        <a:pt x="924" y="954"/>
                      </a:lnTo>
                      <a:lnTo>
                        <a:pt x="870" y="1005"/>
                      </a:lnTo>
                      <a:lnTo>
                        <a:pt x="825" y="1047"/>
                      </a:lnTo>
                      <a:lnTo>
                        <a:pt x="774" y="1098"/>
                      </a:lnTo>
                      <a:lnTo>
                        <a:pt x="735" y="1140"/>
                      </a:lnTo>
                      <a:lnTo>
                        <a:pt x="675" y="1200"/>
                      </a:lnTo>
                      <a:lnTo>
                        <a:pt x="624" y="1251"/>
                      </a:lnTo>
                      <a:lnTo>
                        <a:pt x="585" y="1302"/>
                      </a:lnTo>
                      <a:lnTo>
                        <a:pt x="546" y="1350"/>
                      </a:lnTo>
                      <a:lnTo>
                        <a:pt x="504" y="1404"/>
                      </a:lnTo>
                      <a:lnTo>
                        <a:pt x="462" y="1461"/>
                      </a:lnTo>
                      <a:lnTo>
                        <a:pt x="423" y="1524"/>
                      </a:lnTo>
                      <a:lnTo>
                        <a:pt x="387" y="1569"/>
                      </a:lnTo>
                      <a:lnTo>
                        <a:pt x="357" y="1623"/>
                      </a:lnTo>
                      <a:lnTo>
                        <a:pt x="318" y="1695"/>
                      </a:lnTo>
                      <a:lnTo>
                        <a:pt x="282" y="1758"/>
                      </a:lnTo>
                      <a:lnTo>
                        <a:pt x="246" y="1836"/>
                      </a:lnTo>
                      <a:lnTo>
                        <a:pt x="210" y="1899"/>
                      </a:lnTo>
                      <a:lnTo>
                        <a:pt x="183" y="1956"/>
                      </a:lnTo>
                      <a:lnTo>
                        <a:pt x="166" y="2015"/>
                      </a:lnTo>
                      <a:lnTo>
                        <a:pt x="144" y="2067"/>
                      </a:lnTo>
                      <a:lnTo>
                        <a:pt x="126" y="2125"/>
                      </a:lnTo>
                      <a:lnTo>
                        <a:pt x="111" y="2175"/>
                      </a:lnTo>
                      <a:lnTo>
                        <a:pt x="90" y="2226"/>
                      </a:lnTo>
                      <a:lnTo>
                        <a:pt x="75" y="2292"/>
                      </a:lnTo>
                      <a:lnTo>
                        <a:pt x="57" y="2349"/>
                      </a:lnTo>
                      <a:lnTo>
                        <a:pt x="42" y="2415"/>
                      </a:lnTo>
                      <a:lnTo>
                        <a:pt x="33" y="2478"/>
                      </a:lnTo>
                      <a:lnTo>
                        <a:pt x="27" y="2529"/>
                      </a:lnTo>
                      <a:lnTo>
                        <a:pt x="18" y="2583"/>
                      </a:lnTo>
                      <a:lnTo>
                        <a:pt x="12" y="2628"/>
                      </a:lnTo>
                      <a:lnTo>
                        <a:pt x="3" y="2697"/>
                      </a:lnTo>
                      <a:lnTo>
                        <a:pt x="0" y="2754"/>
                      </a:lnTo>
                      <a:lnTo>
                        <a:pt x="3" y="2814"/>
                      </a:lnTo>
                      <a:lnTo>
                        <a:pt x="3" y="2874"/>
                      </a:lnTo>
                      <a:lnTo>
                        <a:pt x="0" y="2946"/>
                      </a:lnTo>
                      <a:lnTo>
                        <a:pt x="6" y="2994"/>
                      </a:lnTo>
                      <a:lnTo>
                        <a:pt x="9" y="3048"/>
                      </a:lnTo>
                      <a:lnTo>
                        <a:pt x="12" y="3099"/>
                      </a:lnTo>
                      <a:lnTo>
                        <a:pt x="18" y="3153"/>
                      </a:lnTo>
                      <a:lnTo>
                        <a:pt x="27" y="3207"/>
                      </a:lnTo>
                      <a:lnTo>
                        <a:pt x="33" y="3258"/>
                      </a:lnTo>
                      <a:lnTo>
                        <a:pt x="45" y="3312"/>
                      </a:lnTo>
                      <a:lnTo>
                        <a:pt x="57" y="3372"/>
                      </a:lnTo>
                      <a:lnTo>
                        <a:pt x="69" y="3429"/>
                      </a:lnTo>
                      <a:lnTo>
                        <a:pt x="81" y="3492"/>
                      </a:lnTo>
                      <a:lnTo>
                        <a:pt x="106" y="3585"/>
                      </a:lnTo>
                      <a:lnTo>
                        <a:pt x="132" y="3648"/>
                      </a:lnTo>
                      <a:lnTo>
                        <a:pt x="150" y="3702"/>
                      </a:lnTo>
                      <a:lnTo>
                        <a:pt x="177" y="3774"/>
                      </a:lnTo>
                      <a:lnTo>
                        <a:pt x="201" y="3837"/>
                      </a:lnTo>
                      <a:lnTo>
                        <a:pt x="240" y="3924"/>
                      </a:lnTo>
                      <a:lnTo>
                        <a:pt x="270" y="3993"/>
                      </a:lnTo>
                      <a:lnTo>
                        <a:pt x="303" y="4056"/>
                      </a:lnTo>
                      <a:lnTo>
                        <a:pt x="348" y="4131"/>
                      </a:lnTo>
                      <a:lnTo>
                        <a:pt x="387" y="4188"/>
                      </a:lnTo>
                      <a:lnTo>
                        <a:pt x="423" y="4245"/>
                      </a:lnTo>
                      <a:lnTo>
                        <a:pt x="456" y="4302"/>
                      </a:lnTo>
                      <a:lnTo>
                        <a:pt x="495" y="4353"/>
                      </a:lnTo>
                      <a:lnTo>
                        <a:pt x="522" y="4398"/>
                      </a:lnTo>
                      <a:lnTo>
                        <a:pt x="552" y="4446"/>
                      </a:lnTo>
                      <a:lnTo>
                        <a:pt x="591" y="4497"/>
                      </a:lnTo>
                      <a:lnTo>
                        <a:pt x="624" y="4542"/>
                      </a:lnTo>
                      <a:lnTo>
                        <a:pt x="663" y="4584"/>
                      </a:lnTo>
                      <a:lnTo>
                        <a:pt x="699" y="4626"/>
                      </a:lnTo>
                      <a:lnTo>
                        <a:pt x="732" y="4656"/>
                      </a:lnTo>
                      <a:lnTo>
                        <a:pt x="771" y="4689"/>
                      </a:lnTo>
                      <a:lnTo>
                        <a:pt x="822" y="4731"/>
                      </a:lnTo>
                      <a:lnTo>
                        <a:pt x="861" y="4767"/>
                      </a:lnTo>
                      <a:lnTo>
                        <a:pt x="912" y="4806"/>
                      </a:lnTo>
                      <a:lnTo>
                        <a:pt x="966" y="4839"/>
                      </a:lnTo>
                      <a:lnTo>
                        <a:pt x="1026" y="4869"/>
                      </a:lnTo>
                      <a:lnTo>
                        <a:pt x="1074" y="4893"/>
                      </a:lnTo>
                      <a:lnTo>
                        <a:pt x="1134" y="4920"/>
                      </a:lnTo>
                      <a:lnTo>
                        <a:pt x="1188" y="4938"/>
                      </a:lnTo>
                      <a:lnTo>
                        <a:pt x="1245" y="4956"/>
                      </a:lnTo>
                      <a:lnTo>
                        <a:pt x="1317" y="4983"/>
                      </a:lnTo>
                      <a:lnTo>
                        <a:pt x="1386" y="5007"/>
                      </a:lnTo>
                      <a:lnTo>
                        <a:pt x="1479" y="5034"/>
                      </a:lnTo>
                      <a:lnTo>
                        <a:pt x="1545" y="5055"/>
                      </a:lnTo>
                      <a:lnTo>
                        <a:pt x="1611" y="5073"/>
                      </a:lnTo>
                      <a:lnTo>
                        <a:pt x="1674" y="5088"/>
                      </a:lnTo>
                      <a:lnTo>
                        <a:pt x="1734" y="5097"/>
                      </a:lnTo>
                      <a:lnTo>
                        <a:pt x="1809" y="5109"/>
                      </a:lnTo>
                      <a:lnTo>
                        <a:pt x="1875" y="5121"/>
                      </a:lnTo>
                      <a:lnTo>
                        <a:pt x="1926" y="5130"/>
                      </a:lnTo>
                      <a:lnTo>
                        <a:pt x="1989" y="5136"/>
                      </a:lnTo>
                      <a:lnTo>
                        <a:pt x="2046" y="5145"/>
                      </a:lnTo>
                      <a:lnTo>
                        <a:pt x="2118" y="5151"/>
                      </a:lnTo>
                      <a:lnTo>
                        <a:pt x="2202" y="5160"/>
                      </a:lnTo>
                      <a:lnTo>
                        <a:pt x="2301" y="5163"/>
                      </a:lnTo>
                      <a:lnTo>
                        <a:pt x="2373" y="5163"/>
                      </a:lnTo>
                      <a:lnTo>
                        <a:pt x="2451" y="5160"/>
                      </a:lnTo>
                      <a:lnTo>
                        <a:pt x="2508" y="5154"/>
                      </a:lnTo>
                      <a:lnTo>
                        <a:pt x="2565" y="5148"/>
                      </a:lnTo>
                      <a:lnTo>
                        <a:pt x="2619" y="5142"/>
                      </a:lnTo>
                      <a:lnTo>
                        <a:pt x="2667" y="5133"/>
                      </a:lnTo>
                      <a:lnTo>
                        <a:pt x="2721" y="5121"/>
                      </a:lnTo>
                      <a:lnTo>
                        <a:pt x="2757" y="5112"/>
                      </a:lnTo>
                      <a:lnTo>
                        <a:pt x="2802" y="5097"/>
                      </a:lnTo>
                      <a:lnTo>
                        <a:pt x="2847" y="5079"/>
                      </a:lnTo>
                      <a:lnTo>
                        <a:pt x="2883" y="5064"/>
                      </a:lnTo>
                      <a:lnTo>
                        <a:pt x="2928" y="5046"/>
                      </a:lnTo>
                      <a:lnTo>
                        <a:pt x="2979" y="5019"/>
                      </a:lnTo>
                      <a:lnTo>
                        <a:pt x="3036" y="4986"/>
                      </a:lnTo>
                      <a:lnTo>
                        <a:pt x="3087" y="4950"/>
                      </a:lnTo>
                      <a:lnTo>
                        <a:pt x="3123" y="4914"/>
                      </a:lnTo>
                      <a:lnTo>
                        <a:pt x="3156" y="4878"/>
                      </a:lnTo>
                      <a:lnTo>
                        <a:pt x="3195" y="4833"/>
                      </a:lnTo>
                      <a:lnTo>
                        <a:pt x="3225" y="4779"/>
                      </a:lnTo>
                      <a:lnTo>
                        <a:pt x="3249" y="4734"/>
                      </a:lnTo>
                      <a:lnTo>
                        <a:pt x="3267" y="4686"/>
                      </a:lnTo>
                      <a:lnTo>
                        <a:pt x="3279" y="4650"/>
                      </a:lnTo>
                      <a:lnTo>
                        <a:pt x="3288" y="4611"/>
                      </a:lnTo>
                      <a:lnTo>
                        <a:pt x="3297" y="4566"/>
                      </a:lnTo>
                      <a:lnTo>
                        <a:pt x="3309" y="4515"/>
                      </a:lnTo>
                      <a:lnTo>
                        <a:pt x="3315" y="4461"/>
                      </a:lnTo>
                      <a:lnTo>
                        <a:pt x="3321" y="4410"/>
                      </a:lnTo>
                      <a:lnTo>
                        <a:pt x="3327" y="4359"/>
                      </a:lnTo>
                      <a:lnTo>
                        <a:pt x="3333" y="4308"/>
                      </a:lnTo>
                      <a:lnTo>
                        <a:pt x="3336" y="4251"/>
                      </a:lnTo>
                      <a:lnTo>
                        <a:pt x="3339" y="4194"/>
                      </a:lnTo>
                      <a:lnTo>
                        <a:pt x="3342" y="4140"/>
                      </a:lnTo>
                      <a:lnTo>
                        <a:pt x="3345" y="4092"/>
                      </a:lnTo>
                      <a:lnTo>
                        <a:pt x="3345" y="4026"/>
                      </a:lnTo>
                      <a:lnTo>
                        <a:pt x="3342" y="3933"/>
                      </a:lnTo>
                      <a:lnTo>
                        <a:pt x="3345" y="3873"/>
                      </a:lnTo>
                      <a:lnTo>
                        <a:pt x="3345" y="3813"/>
                      </a:lnTo>
                      <a:lnTo>
                        <a:pt x="3342" y="3768"/>
                      </a:lnTo>
                      <a:lnTo>
                        <a:pt x="3336" y="3708"/>
                      </a:lnTo>
                      <a:lnTo>
                        <a:pt x="3330" y="3642"/>
                      </a:lnTo>
                      <a:lnTo>
                        <a:pt x="3327" y="3579"/>
                      </a:lnTo>
                      <a:lnTo>
                        <a:pt x="3327" y="3516"/>
                      </a:lnTo>
                      <a:lnTo>
                        <a:pt x="3321" y="3468"/>
                      </a:lnTo>
                      <a:lnTo>
                        <a:pt x="3318" y="3423"/>
                      </a:lnTo>
                      <a:lnTo>
                        <a:pt x="3318" y="3390"/>
                      </a:lnTo>
                      <a:lnTo>
                        <a:pt x="3318" y="3354"/>
                      </a:lnTo>
                      <a:lnTo>
                        <a:pt x="3315" y="3309"/>
                      </a:lnTo>
                      <a:lnTo>
                        <a:pt x="3318" y="3267"/>
                      </a:lnTo>
                      <a:lnTo>
                        <a:pt x="3318" y="3231"/>
                      </a:lnTo>
                      <a:lnTo>
                        <a:pt x="3318" y="3201"/>
                      </a:lnTo>
                      <a:lnTo>
                        <a:pt x="3327" y="3174"/>
                      </a:lnTo>
                      <a:lnTo>
                        <a:pt x="3346" y="315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8"/>
                <p:cNvSpPr>
                  <a:spLocks noChangeAspect="1"/>
                </p:cNvSpPr>
                <p:nvPr/>
              </p:nvSpPr>
              <p:spPr bwMode="auto">
                <a:xfrm>
                  <a:off x="3065338" y="2702793"/>
                  <a:ext cx="1149350" cy="654050"/>
                </a:xfrm>
                <a:custGeom>
                  <a:avLst/>
                  <a:gdLst>
                    <a:gd name="T0" fmla="*/ 0 w 5685"/>
                    <a:gd name="T1" fmla="*/ 0 h 3693"/>
                    <a:gd name="T2" fmla="*/ 0 w 5685"/>
                    <a:gd name="T3" fmla="*/ 0 h 3693"/>
                    <a:gd name="T4" fmla="*/ 0 w 5685"/>
                    <a:gd name="T5" fmla="*/ 0 h 3693"/>
                    <a:gd name="T6" fmla="*/ 0 w 5685"/>
                    <a:gd name="T7" fmla="*/ 0 h 3693"/>
                    <a:gd name="T8" fmla="*/ 0 w 5685"/>
                    <a:gd name="T9" fmla="*/ 0 h 3693"/>
                    <a:gd name="T10" fmla="*/ 0 w 5685"/>
                    <a:gd name="T11" fmla="*/ 0 h 3693"/>
                    <a:gd name="T12" fmla="*/ 0 w 5685"/>
                    <a:gd name="T13" fmla="*/ 0 h 3693"/>
                    <a:gd name="T14" fmla="*/ 0 w 5685"/>
                    <a:gd name="T15" fmla="*/ 0 h 3693"/>
                    <a:gd name="T16" fmla="*/ 0 w 5685"/>
                    <a:gd name="T17" fmla="*/ 0 h 3693"/>
                    <a:gd name="T18" fmla="*/ 0 w 5685"/>
                    <a:gd name="T19" fmla="*/ 0 h 3693"/>
                    <a:gd name="T20" fmla="*/ 0 w 5685"/>
                    <a:gd name="T21" fmla="*/ 0 h 3693"/>
                    <a:gd name="T22" fmla="*/ 0 w 5685"/>
                    <a:gd name="T23" fmla="*/ 0 h 3693"/>
                    <a:gd name="T24" fmla="*/ 0 w 5685"/>
                    <a:gd name="T25" fmla="*/ 0 h 3693"/>
                    <a:gd name="T26" fmla="*/ 0 w 5685"/>
                    <a:gd name="T27" fmla="*/ 0 h 3693"/>
                    <a:gd name="T28" fmla="*/ 0 w 5685"/>
                    <a:gd name="T29" fmla="*/ 0 h 3693"/>
                    <a:gd name="T30" fmla="*/ 0 w 5685"/>
                    <a:gd name="T31" fmla="*/ 0 h 3693"/>
                    <a:gd name="T32" fmla="*/ 0 w 5685"/>
                    <a:gd name="T33" fmla="*/ 0 h 3693"/>
                    <a:gd name="T34" fmla="*/ 0 w 5685"/>
                    <a:gd name="T35" fmla="*/ 0 h 3693"/>
                    <a:gd name="T36" fmla="*/ 0 w 5685"/>
                    <a:gd name="T37" fmla="*/ 0 h 3693"/>
                    <a:gd name="T38" fmla="*/ 0 w 5685"/>
                    <a:gd name="T39" fmla="*/ 0 h 3693"/>
                    <a:gd name="T40" fmla="*/ 0 w 5685"/>
                    <a:gd name="T41" fmla="*/ 0 h 3693"/>
                    <a:gd name="T42" fmla="*/ 0 w 5685"/>
                    <a:gd name="T43" fmla="*/ 0 h 3693"/>
                    <a:gd name="T44" fmla="*/ 0 w 5685"/>
                    <a:gd name="T45" fmla="*/ 0 h 3693"/>
                    <a:gd name="T46" fmla="*/ 0 w 5685"/>
                    <a:gd name="T47" fmla="*/ 0 h 3693"/>
                    <a:gd name="T48" fmla="*/ 0 w 5685"/>
                    <a:gd name="T49" fmla="*/ 0 h 3693"/>
                    <a:gd name="T50" fmla="*/ 0 w 5685"/>
                    <a:gd name="T51" fmla="*/ 0 h 3693"/>
                    <a:gd name="T52" fmla="*/ 0 w 5685"/>
                    <a:gd name="T53" fmla="*/ 0 h 3693"/>
                    <a:gd name="T54" fmla="*/ 0 w 5685"/>
                    <a:gd name="T55" fmla="*/ 0 h 3693"/>
                    <a:gd name="T56" fmla="*/ 0 w 5685"/>
                    <a:gd name="T57" fmla="*/ 0 h 3693"/>
                    <a:gd name="T58" fmla="*/ 0 w 5685"/>
                    <a:gd name="T59" fmla="*/ 0 h 3693"/>
                    <a:gd name="T60" fmla="*/ 0 w 5685"/>
                    <a:gd name="T61" fmla="*/ 0 h 3693"/>
                    <a:gd name="T62" fmla="*/ 0 w 5685"/>
                    <a:gd name="T63" fmla="*/ 0 h 3693"/>
                    <a:gd name="T64" fmla="*/ 0 w 5685"/>
                    <a:gd name="T65" fmla="*/ 0 h 3693"/>
                    <a:gd name="T66" fmla="*/ 0 w 5685"/>
                    <a:gd name="T67" fmla="*/ 0 h 3693"/>
                    <a:gd name="T68" fmla="*/ 0 w 5685"/>
                    <a:gd name="T69" fmla="*/ 0 h 3693"/>
                    <a:gd name="T70" fmla="*/ 0 w 5685"/>
                    <a:gd name="T71" fmla="*/ 0 h 3693"/>
                    <a:gd name="T72" fmla="*/ 0 w 5685"/>
                    <a:gd name="T73" fmla="*/ 0 h 3693"/>
                    <a:gd name="T74" fmla="*/ 0 w 5685"/>
                    <a:gd name="T75" fmla="*/ 0 h 3693"/>
                    <a:gd name="T76" fmla="*/ 0 w 5685"/>
                    <a:gd name="T77" fmla="*/ 0 h 3693"/>
                    <a:gd name="T78" fmla="*/ 0 w 5685"/>
                    <a:gd name="T79" fmla="*/ 0 h 3693"/>
                    <a:gd name="T80" fmla="*/ 0 w 5685"/>
                    <a:gd name="T81" fmla="*/ 0 h 3693"/>
                    <a:gd name="T82" fmla="*/ 0 w 5685"/>
                    <a:gd name="T83" fmla="*/ 0 h 3693"/>
                    <a:gd name="T84" fmla="*/ 0 w 5685"/>
                    <a:gd name="T85" fmla="*/ 0 h 3693"/>
                    <a:gd name="T86" fmla="*/ 0 w 5685"/>
                    <a:gd name="T87" fmla="*/ 0 h 3693"/>
                    <a:gd name="T88" fmla="*/ 0 w 5685"/>
                    <a:gd name="T89" fmla="*/ 0 h 3693"/>
                    <a:gd name="T90" fmla="*/ 0 w 5685"/>
                    <a:gd name="T91" fmla="*/ 0 h 3693"/>
                    <a:gd name="T92" fmla="*/ 0 w 5685"/>
                    <a:gd name="T93" fmla="*/ 0 h 3693"/>
                    <a:gd name="T94" fmla="*/ 0 w 5685"/>
                    <a:gd name="T95" fmla="*/ 0 h 3693"/>
                    <a:gd name="T96" fmla="*/ 0 w 5685"/>
                    <a:gd name="T97" fmla="*/ 0 h 3693"/>
                    <a:gd name="T98" fmla="*/ 0 w 5685"/>
                    <a:gd name="T99" fmla="*/ 0 h 3693"/>
                    <a:gd name="T100" fmla="*/ 0 w 5685"/>
                    <a:gd name="T101" fmla="*/ 0 h 3693"/>
                    <a:gd name="T102" fmla="*/ 0 w 5685"/>
                    <a:gd name="T103" fmla="*/ 0 h 3693"/>
                    <a:gd name="T104" fmla="*/ 0 w 5685"/>
                    <a:gd name="T105" fmla="*/ 0 h 36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685"/>
                    <a:gd name="T160" fmla="*/ 0 h 3693"/>
                    <a:gd name="T161" fmla="*/ 5685 w 5685"/>
                    <a:gd name="T162" fmla="*/ 3693 h 36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685" h="3693">
                      <a:moveTo>
                        <a:pt x="3309" y="1164"/>
                      </a:moveTo>
                      <a:lnTo>
                        <a:pt x="3347" y="1085"/>
                      </a:lnTo>
                      <a:lnTo>
                        <a:pt x="3396" y="987"/>
                      </a:lnTo>
                      <a:lnTo>
                        <a:pt x="3452" y="875"/>
                      </a:lnTo>
                      <a:lnTo>
                        <a:pt x="3495" y="798"/>
                      </a:lnTo>
                      <a:lnTo>
                        <a:pt x="3542" y="717"/>
                      </a:lnTo>
                      <a:lnTo>
                        <a:pt x="3585" y="636"/>
                      </a:lnTo>
                      <a:lnTo>
                        <a:pt x="3618" y="576"/>
                      </a:lnTo>
                      <a:lnTo>
                        <a:pt x="3651" y="519"/>
                      </a:lnTo>
                      <a:lnTo>
                        <a:pt x="3696" y="444"/>
                      </a:lnTo>
                      <a:lnTo>
                        <a:pt x="3741" y="378"/>
                      </a:lnTo>
                      <a:lnTo>
                        <a:pt x="3789" y="312"/>
                      </a:lnTo>
                      <a:lnTo>
                        <a:pt x="3837" y="258"/>
                      </a:lnTo>
                      <a:lnTo>
                        <a:pt x="3876" y="213"/>
                      </a:lnTo>
                      <a:lnTo>
                        <a:pt x="3933" y="165"/>
                      </a:lnTo>
                      <a:lnTo>
                        <a:pt x="3977" y="132"/>
                      </a:lnTo>
                      <a:lnTo>
                        <a:pt x="4029" y="102"/>
                      </a:lnTo>
                      <a:lnTo>
                        <a:pt x="4101" y="66"/>
                      </a:lnTo>
                      <a:lnTo>
                        <a:pt x="4161" y="39"/>
                      </a:lnTo>
                      <a:lnTo>
                        <a:pt x="4230" y="24"/>
                      </a:lnTo>
                      <a:lnTo>
                        <a:pt x="4296" y="15"/>
                      </a:lnTo>
                      <a:lnTo>
                        <a:pt x="4380" y="6"/>
                      </a:lnTo>
                      <a:lnTo>
                        <a:pt x="4464" y="3"/>
                      </a:lnTo>
                      <a:lnTo>
                        <a:pt x="4524" y="0"/>
                      </a:lnTo>
                      <a:lnTo>
                        <a:pt x="4602" y="6"/>
                      </a:lnTo>
                      <a:lnTo>
                        <a:pt x="4665" y="15"/>
                      </a:lnTo>
                      <a:lnTo>
                        <a:pt x="4734" y="27"/>
                      </a:lnTo>
                      <a:lnTo>
                        <a:pt x="4794" y="45"/>
                      </a:lnTo>
                      <a:lnTo>
                        <a:pt x="4848" y="60"/>
                      </a:lnTo>
                      <a:lnTo>
                        <a:pt x="4926" y="99"/>
                      </a:lnTo>
                      <a:lnTo>
                        <a:pt x="4980" y="135"/>
                      </a:lnTo>
                      <a:lnTo>
                        <a:pt x="5028" y="168"/>
                      </a:lnTo>
                      <a:lnTo>
                        <a:pt x="5058" y="207"/>
                      </a:lnTo>
                      <a:lnTo>
                        <a:pt x="5082" y="240"/>
                      </a:lnTo>
                      <a:lnTo>
                        <a:pt x="5097" y="270"/>
                      </a:lnTo>
                      <a:lnTo>
                        <a:pt x="5106" y="306"/>
                      </a:lnTo>
                      <a:lnTo>
                        <a:pt x="5109" y="345"/>
                      </a:lnTo>
                      <a:lnTo>
                        <a:pt x="5102" y="387"/>
                      </a:lnTo>
                      <a:lnTo>
                        <a:pt x="5091" y="423"/>
                      </a:lnTo>
                      <a:lnTo>
                        <a:pt x="5073" y="468"/>
                      </a:lnTo>
                      <a:lnTo>
                        <a:pt x="5049" y="525"/>
                      </a:lnTo>
                      <a:lnTo>
                        <a:pt x="5007" y="621"/>
                      </a:lnTo>
                      <a:lnTo>
                        <a:pt x="4968" y="708"/>
                      </a:lnTo>
                      <a:lnTo>
                        <a:pt x="4917" y="807"/>
                      </a:lnTo>
                      <a:lnTo>
                        <a:pt x="4857" y="933"/>
                      </a:lnTo>
                      <a:lnTo>
                        <a:pt x="4812" y="1032"/>
                      </a:lnTo>
                      <a:lnTo>
                        <a:pt x="4772" y="1107"/>
                      </a:lnTo>
                      <a:lnTo>
                        <a:pt x="4727" y="1197"/>
                      </a:lnTo>
                      <a:lnTo>
                        <a:pt x="4683" y="1278"/>
                      </a:lnTo>
                      <a:lnTo>
                        <a:pt x="4653" y="1338"/>
                      </a:lnTo>
                      <a:lnTo>
                        <a:pt x="4623" y="1401"/>
                      </a:lnTo>
                      <a:lnTo>
                        <a:pt x="4602" y="1452"/>
                      </a:lnTo>
                      <a:lnTo>
                        <a:pt x="4578" y="1515"/>
                      </a:lnTo>
                      <a:lnTo>
                        <a:pt x="4563" y="1569"/>
                      </a:lnTo>
                      <a:lnTo>
                        <a:pt x="4551" y="1623"/>
                      </a:lnTo>
                      <a:lnTo>
                        <a:pt x="4554" y="1674"/>
                      </a:lnTo>
                      <a:lnTo>
                        <a:pt x="4560" y="1713"/>
                      </a:lnTo>
                      <a:lnTo>
                        <a:pt x="4581" y="1758"/>
                      </a:lnTo>
                      <a:lnTo>
                        <a:pt x="4605" y="1797"/>
                      </a:lnTo>
                      <a:lnTo>
                        <a:pt x="4641" y="1842"/>
                      </a:lnTo>
                      <a:lnTo>
                        <a:pt x="4689" y="1872"/>
                      </a:lnTo>
                      <a:lnTo>
                        <a:pt x="4746" y="1908"/>
                      </a:lnTo>
                      <a:lnTo>
                        <a:pt x="4817" y="1947"/>
                      </a:lnTo>
                      <a:lnTo>
                        <a:pt x="4887" y="1980"/>
                      </a:lnTo>
                      <a:lnTo>
                        <a:pt x="4956" y="2001"/>
                      </a:lnTo>
                      <a:lnTo>
                        <a:pt x="5064" y="2031"/>
                      </a:lnTo>
                      <a:lnTo>
                        <a:pt x="5157" y="2052"/>
                      </a:lnTo>
                      <a:lnTo>
                        <a:pt x="5229" y="2070"/>
                      </a:lnTo>
                      <a:lnTo>
                        <a:pt x="5307" y="2091"/>
                      </a:lnTo>
                      <a:lnTo>
                        <a:pt x="5379" y="2112"/>
                      </a:lnTo>
                      <a:lnTo>
                        <a:pt x="5454" y="2133"/>
                      </a:lnTo>
                      <a:lnTo>
                        <a:pt x="5517" y="2157"/>
                      </a:lnTo>
                      <a:lnTo>
                        <a:pt x="5574" y="2196"/>
                      </a:lnTo>
                      <a:lnTo>
                        <a:pt x="5607" y="2232"/>
                      </a:lnTo>
                      <a:lnTo>
                        <a:pt x="5634" y="2265"/>
                      </a:lnTo>
                      <a:lnTo>
                        <a:pt x="5655" y="2313"/>
                      </a:lnTo>
                      <a:lnTo>
                        <a:pt x="5667" y="2355"/>
                      </a:lnTo>
                      <a:lnTo>
                        <a:pt x="5679" y="2400"/>
                      </a:lnTo>
                      <a:lnTo>
                        <a:pt x="5682" y="2439"/>
                      </a:lnTo>
                      <a:lnTo>
                        <a:pt x="5685" y="2478"/>
                      </a:lnTo>
                      <a:lnTo>
                        <a:pt x="5682" y="2532"/>
                      </a:lnTo>
                      <a:lnTo>
                        <a:pt x="5670" y="2580"/>
                      </a:lnTo>
                      <a:lnTo>
                        <a:pt x="5649" y="2645"/>
                      </a:lnTo>
                      <a:lnTo>
                        <a:pt x="5631" y="2697"/>
                      </a:lnTo>
                      <a:lnTo>
                        <a:pt x="5613" y="2745"/>
                      </a:lnTo>
                      <a:lnTo>
                        <a:pt x="5574" y="2823"/>
                      </a:lnTo>
                      <a:lnTo>
                        <a:pt x="5544" y="2886"/>
                      </a:lnTo>
                      <a:lnTo>
                        <a:pt x="5496" y="2955"/>
                      </a:lnTo>
                      <a:lnTo>
                        <a:pt x="5445" y="3030"/>
                      </a:lnTo>
                      <a:lnTo>
                        <a:pt x="5394" y="3096"/>
                      </a:lnTo>
                      <a:lnTo>
                        <a:pt x="5322" y="3171"/>
                      </a:lnTo>
                      <a:lnTo>
                        <a:pt x="5244" y="3243"/>
                      </a:lnTo>
                      <a:lnTo>
                        <a:pt x="5181" y="3294"/>
                      </a:lnTo>
                      <a:lnTo>
                        <a:pt x="5121" y="3345"/>
                      </a:lnTo>
                      <a:lnTo>
                        <a:pt x="5052" y="3399"/>
                      </a:lnTo>
                      <a:lnTo>
                        <a:pt x="4982" y="3440"/>
                      </a:lnTo>
                      <a:lnTo>
                        <a:pt x="4926" y="3477"/>
                      </a:lnTo>
                      <a:lnTo>
                        <a:pt x="4854" y="3516"/>
                      </a:lnTo>
                      <a:lnTo>
                        <a:pt x="4779" y="3546"/>
                      </a:lnTo>
                      <a:lnTo>
                        <a:pt x="4710" y="3579"/>
                      </a:lnTo>
                      <a:lnTo>
                        <a:pt x="4650" y="3600"/>
                      </a:lnTo>
                      <a:lnTo>
                        <a:pt x="4581" y="3627"/>
                      </a:lnTo>
                      <a:lnTo>
                        <a:pt x="4512" y="3645"/>
                      </a:lnTo>
                      <a:lnTo>
                        <a:pt x="4446" y="3666"/>
                      </a:lnTo>
                      <a:lnTo>
                        <a:pt x="4371" y="3678"/>
                      </a:lnTo>
                      <a:lnTo>
                        <a:pt x="4305" y="3684"/>
                      </a:lnTo>
                      <a:lnTo>
                        <a:pt x="4239" y="3687"/>
                      </a:lnTo>
                      <a:lnTo>
                        <a:pt x="4179" y="3693"/>
                      </a:lnTo>
                      <a:lnTo>
                        <a:pt x="4122" y="3693"/>
                      </a:lnTo>
                      <a:lnTo>
                        <a:pt x="4056" y="3684"/>
                      </a:lnTo>
                      <a:lnTo>
                        <a:pt x="4002" y="3669"/>
                      </a:lnTo>
                      <a:lnTo>
                        <a:pt x="3948" y="3657"/>
                      </a:lnTo>
                      <a:lnTo>
                        <a:pt x="3891" y="3636"/>
                      </a:lnTo>
                      <a:lnTo>
                        <a:pt x="3834" y="3609"/>
                      </a:lnTo>
                      <a:lnTo>
                        <a:pt x="3780" y="3576"/>
                      </a:lnTo>
                      <a:lnTo>
                        <a:pt x="3735" y="3537"/>
                      </a:lnTo>
                      <a:lnTo>
                        <a:pt x="3690" y="3495"/>
                      </a:lnTo>
                      <a:lnTo>
                        <a:pt x="3663" y="3459"/>
                      </a:lnTo>
                      <a:lnTo>
                        <a:pt x="3639" y="3423"/>
                      </a:lnTo>
                      <a:lnTo>
                        <a:pt x="3615" y="3390"/>
                      </a:lnTo>
                      <a:lnTo>
                        <a:pt x="3597" y="3360"/>
                      </a:lnTo>
                      <a:lnTo>
                        <a:pt x="3579" y="3318"/>
                      </a:lnTo>
                      <a:lnTo>
                        <a:pt x="3567" y="3276"/>
                      </a:lnTo>
                      <a:lnTo>
                        <a:pt x="3561" y="3219"/>
                      </a:lnTo>
                      <a:lnTo>
                        <a:pt x="3558" y="3162"/>
                      </a:lnTo>
                      <a:lnTo>
                        <a:pt x="3552" y="3084"/>
                      </a:lnTo>
                      <a:lnTo>
                        <a:pt x="3546" y="2988"/>
                      </a:lnTo>
                      <a:lnTo>
                        <a:pt x="3534" y="2892"/>
                      </a:lnTo>
                      <a:lnTo>
                        <a:pt x="3522" y="2796"/>
                      </a:lnTo>
                      <a:lnTo>
                        <a:pt x="3510" y="2706"/>
                      </a:lnTo>
                      <a:lnTo>
                        <a:pt x="3498" y="2631"/>
                      </a:lnTo>
                      <a:lnTo>
                        <a:pt x="3477" y="2550"/>
                      </a:lnTo>
                      <a:lnTo>
                        <a:pt x="3447" y="2457"/>
                      </a:lnTo>
                      <a:lnTo>
                        <a:pt x="3429" y="2394"/>
                      </a:lnTo>
                      <a:lnTo>
                        <a:pt x="3399" y="2331"/>
                      </a:lnTo>
                      <a:lnTo>
                        <a:pt x="3360" y="2271"/>
                      </a:lnTo>
                      <a:lnTo>
                        <a:pt x="3318" y="2217"/>
                      </a:lnTo>
                      <a:lnTo>
                        <a:pt x="3273" y="2169"/>
                      </a:lnTo>
                      <a:lnTo>
                        <a:pt x="3222" y="2118"/>
                      </a:lnTo>
                      <a:lnTo>
                        <a:pt x="3162" y="2082"/>
                      </a:lnTo>
                      <a:lnTo>
                        <a:pt x="3111" y="2058"/>
                      </a:lnTo>
                      <a:lnTo>
                        <a:pt x="3051" y="2037"/>
                      </a:lnTo>
                      <a:lnTo>
                        <a:pt x="2985" y="2019"/>
                      </a:lnTo>
                      <a:lnTo>
                        <a:pt x="2931" y="2010"/>
                      </a:lnTo>
                      <a:lnTo>
                        <a:pt x="2874" y="2007"/>
                      </a:lnTo>
                      <a:lnTo>
                        <a:pt x="2829" y="2007"/>
                      </a:lnTo>
                      <a:lnTo>
                        <a:pt x="2784" y="2010"/>
                      </a:lnTo>
                      <a:lnTo>
                        <a:pt x="2724" y="2019"/>
                      </a:lnTo>
                      <a:lnTo>
                        <a:pt x="2655" y="2031"/>
                      </a:lnTo>
                      <a:lnTo>
                        <a:pt x="2595" y="2049"/>
                      </a:lnTo>
                      <a:lnTo>
                        <a:pt x="2544" y="2073"/>
                      </a:lnTo>
                      <a:lnTo>
                        <a:pt x="2496" y="2103"/>
                      </a:lnTo>
                      <a:lnTo>
                        <a:pt x="2454" y="2130"/>
                      </a:lnTo>
                      <a:lnTo>
                        <a:pt x="2418" y="2163"/>
                      </a:lnTo>
                      <a:lnTo>
                        <a:pt x="2382" y="2202"/>
                      </a:lnTo>
                      <a:lnTo>
                        <a:pt x="2343" y="2244"/>
                      </a:lnTo>
                      <a:lnTo>
                        <a:pt x="2313" y="2286"/>
                      </a:lnTo>
                      <a:lnTo>
                        <a:pt x="2286" y="2328"/>
                      </a:lnTo>
                      <a:lnTo>
                        <a:pt x="2265" y="2385"/>
                      </a:lnTo>
                      <a:lnTo>
                        <a:pt x="2244" y="2436"/>
                      </a:lnTo>
                      <a:lnTo>
                        <a:pt x="2223" y="2496"/>
                      </a:lnTo>
                      <a:lnTo>
                        <a:pt x="2205" y="2562"/>
                      </a:lnTo>
                      <a:lnTo>
                        <a:pt x="2187" y="2643"/>
                      </a:lnTo>
                      <a:lnTo>
                        <a:pt x="2169" y="2730"/>
                      </a:lnTo>
                      <a:lnTo>
                        <a:pt x="2160" y="2796"/>
                      </a:lnTo>
                      <a:lnTo>
                        <a:pt x="2151" y="2871"/>
                      </a:lnTo>
                      <a:lnTo>
                        <a:pt x="2142" y="2955"/>
                      </a:lnTo>
                      <a:lnTo>
                        <a:pt x="2136" y="3012"/>
                      </a:lnTo>
                      <a:lnTo>
                        <a:pt x="2130" y="3150"/>
                      </a:lnTo>
                      <a:lnTo>
                        <a:pt x="2133" y="3084"/>
                      </a:lnTo>
                      <a:lnTo>
                        <a:pt x="2124" y="3204"/>
                      </a:lnTo>
                      <a:lnTo>
                        <a:pt x="2118" y="3255"/>
                      </a:lnTo>
                      <a:lnTo>
                        <a:pt x="2112" y="3297"/>
                      </a:lnTo>
                      <a:lnTo>
                        <a:pt x="2094" y="3342"/>
                      </a:lnTo>
                      <a:lnTo>
                        <a:pt x="2079" y="3378"/>
                      </a:lnTo>
                      <a:lnTo>
                        <a:pt x="2061" y="3408"/>
                      </a:lnTo>
                      <a:lnTo>
                        <a:pt x="2037" y="3444"/>
                      </a:lnTo>
                      <a:lnTo>
                        <a:pt x="2004" y="3485"/>
                      </a:lnTo>
                      <a:lnTo>
                        <a:pt x="1962" y="3525"/>
                      </a:lnTo>
                      <a:lnTo>
                        <a:pt x="1917" y="3567"/>
                      </a:lnTo>
                      <a:lnTo>
                        <a:pt x="1875" y="3594"/>
                      </a:lnTo>
                      <a:lnTo>
                        <a:pt x="1812" y="3630"/>
                      </a:lnTo>
                      <a:lnTo>
                        <a:pt x="1755" y="3648"/>
                      </a:lnTo>
                      <a:lnTo>
                        <a:pt x="1689" y="3665"/>
                      </a:lnTo>
                      <a:lnTo>
                        <a:pt x="1638" y="3678"/>
                      </a:lnTo>
                      <a:lnTo>
                        <a:pt x="1590" y="3687"/>
                      </a:lnTo>
                      <a:lnTo>
                        <a:pt x="1521" y="3690"/>
                      </a:lnTo>
                      <a:lnTo>
                        <a:pt x="1425" y="3687"/>
                      </a:lnTo>
                      <a:lnTo>
                        <a:pt x="1338" y="3681"/>
                      </a:lnTo>
                      <a:lnTo>
                        <a:pt x="1262" y="3665"/>
                      </a:lnTo>
                      <a:lnTo>
                        <a:pt x="1179" y="3650"/>
                      </a:lnTo>
                      <a:lnTo>
                        <a:pt x="1074" y="3615"/>
                      </a:lnTo>
                      <a:lnTo>
                        <a:pt x="969" y="3575"/>
                      </a:lnTo>
                      <a:lnTo>
                        <a:pt x="894" y="3543"/>
                      </a:lnTo>
                      <a:lnTo>
                        <a:pt x="810" y="3507"/>
                      </a:lnTo>
                      <a:lnTo>
                        <a:pt x="720" y="3456"/>
                      </a:lnTo>
                      <a:lnTo>
                        <a:pt x="636" y="3396"/>
                      </a:lnTo>
                      <a:lnTo>
                        <a:pt x="564" y="3342"/>
                      </a:lnTo>
                      <a:lnTo>
                        <a:pt x="474" y="3270"/>
                      </a:lnTo>
                      <a:lnTo>
                        <a:pt x="399" y="3207"/>
                      </a:lnTo>
                      <a:lnTo>
                        <a:pt x="339" y="3144"/>
                      </a:lnTo>
                      <a:lnTo>
                        <a:pt x="291" y="3093"/>
                      </a:lnTo>
                      <a:lnTo>
                        <a:pt x="246" y="3033"/>
                      </a:lnTo>
                      <a:lnTo>
                        <a:pt x="201" y="2970"/>
                      </a:lnTo>
                      <a:lnTo>
                        <a:pt x="162" y="2916"/>
                      </a:lnTo>
                      <a:lnTo>
                        <a:pt x="135" y="2868"/>
                      </a:lnTo>
                      <a:lnTo>
                        <a:pt x="99" y="2805"/>
                      </a:lnTo>
                      <a:lnTo>
                        <a:pt x="69" y="2727"/>
                      </a:lnTo>
                      <a:lnTo>
                        <a:pt x="42" y="2661"/>
                      </a:lnTo>
                      <a:lnTo>
                        <a:pt x="24" y="2607"/>
                      </a:lnTo>
                      <a:lnTo>
                        <a:pt x="12" y="2553"/>
                      </a:lnTo>
                      <a:lnTo>
                        <a:pt x="3" y="2508"/>
                      </a:lnTo>
                      <a:lnTo>
                        <a:pt x="0" y="2445"/>
                      </a:lnTo>
                      <a:lnTo>
                        <a:pt x="6" y="2394"/>
                      </a:lnTo>
                      <a:lnTo>
                        <a:pt x="15" y="2352"/>
                      </a:lnTo>
                      <a:lnTo>
                        <a:pt x="30" y="2316"/>
                      </a:lnTo>
                      <a:lnTo>
                        <a:pt x="45" y="2277"/>
                      </a:lnTo>
                      <a:lnTo>
                        <a:pt x="72" y="2238"/>
                      </a:lnTo>
                      <a:lnTo>
                        <a:pt x="93" y="2217"/>
                      </a:lnTo>
                      <a:lnTo>
                        <a:pt x="129" y="2184"/>
                      </a:lnTo>
                      <a:lnTo>
                        <a:pt x="168" y="2163"/>
                      </a:lnTo>
                      <a:lnTo>
                        <a:pt x="237" y="2130"/>
                      </a:lnTo>
                      <a:lnTo>
                        <a:pt x="300" y="2112"/>
                      </a:lnTo>
                      <a:lnTo>
                        <a:pt x="363" y="2094"/>
                      </a:lnTo>
                      <a:lnTo>
                        <a:pt x="426" y="2079"/>
                      </a:lnTo>
                      <a:lnTo>
                        <a:pt x="512" y="2060"/>
                      </a:lnTo>
                      <a:lnTo>
                        <a:pt x="576" y="2046"/>
                      </a:lnTo>
                      <a:lnTo>
                        <a:pt x="645" y="2025"/>
                      </a:lnTo>
                      <a:lnTo>
                        <a:pt x="722" y="2007"/>
                      </a:lnTo>
                      <a:lnTo>
                        <a:pt x="777" y="1986"/>
                      </a:lnTo>
                      <a:lnTo>
                        <a:pt x="852" y="1953"/>
                      </a:lnTo>
                      <a:lnTo>
                        <a:pt x="906" y="1929"/>
                      </a:lnTo>
                      <a:lnTo>
                        <a:pt x="975" y="1887"/>
                      </a:lnTo>
                      <a:lnTo>
                        <a:pt x="1011" y="1866"/>
                      </a:lnTo>
                      <a:lnTo>
                        <a:pt x="1050" y="1836"/>
                      </a:lnTo>
                      <a:lnTo>
                        <a:pt x="1074" y="1803"/>
                      </a:lnTo>
                      <a:lnTo>
                        <a:pt x="1095" y="1770"/>
                      </a:lnTo>
                      <a:lnTo>
                        <a:pt x="1113" y="1740"/>
                      </a:lnTo>
                      <a:lnTo>
                        <a:pt x="1125" y="1716"/>
                      </a:lnTo>
                      <a:lnTo>
                        <a:pt x="1134" y="1686"/>
                      </a:lnTo>
                      <a:lnTo>
                        <a:pt x="1137" y="1656"/>
                      </a:lnTo>
                      <a:lnTo>
                        <a:pt x="1137" y="1632"/>
                      </a:lnTo>
                      <a:lnTo>
                        <a:pt x="1131" y="1602"/>
                      </a:lnTo>
                      <a:lnTo>
                        <a:pt x="1125" y="1572"/>
                      </a:lnTo>
                      <a:lnTo>
                        <a:pt x="1116" y="1542"/>
                      </a:lnTo>
                      <a:lnTo>
                        <a:pt x="1104" y="1505"/>
                      </a:lnTo>
                      <a:lnTo>
                        <a:pt x="1080" y="1446"/>
                      </a:lnTo>
                      <a:lnTo>
                        <a:pt x="1056" y="1392"/>
                      </a:lnTo>
                      <a:lnTo>
                        <a:pt x="1035" y="1341"/>
                      </a:lnTo>
                      <a:lnTo>
                        <a:pt x="1002" y="1284"/>
                      </a:lnTo>
                      <a:lnTo>
                        <a:pt x="966" y="1215"/>
                      </a:lnTo>
                      <a:lnTo>
                        <a:pt x="924" y="1128"/>
                      </a:lnTo>
                      <a:lnTo>
                        <a:pt x="879" y="1040"/>
                      </a:lnTo>
                      <a:lnTo>
                        <a:pt x="846" y="975"/>
                      </a:lnTo>
                      <a:lnTo>
                        <a:pt x="819" y="905"/>
                      </a:lnTo>
                      <a:lnTo>
                        <a:pt x="774" y="816"/>
                      </a:lnTo>
                      <a:lnTo>
                        <a:pt x="726" y="732"/>
                      </a:lnTo>
                      <a:lnTo>
                        <a:pt x="684" y="635"/>
                      </a:lnTo>
                      <a:lnTo>
                        <a:pt x="648" y="555"/>
                      </a:lnTo>
                      <a:lnTo>
                        <a:pt x="612" y="477"/>
                      </a:lnTo>
                      <a:lnTo>
                        <a:pt x="587" y="395"/>
                      </a:lnTo>
                      <a:lnTo>
                        <a:pt x="582" y="342"/>
                      </a:lnTo>
                      <a:lnTo>
                        <a:pt x="582" y="306"/>
                      </a:lnTo>
                      <a:lnTo>
                        <a:pt x="588" y="279"/>
                      </a:lnTo>
                      <a:lnTo>
                        <a:pt x="600" y="243"/>
                      </a:lnTo>
                      <a:lnTo>
                        <a:pt x="621" y="210"/>
                      </a:lnTo>
                      <a:lnTo>
                        <a:pt x="654" y="177"/>
                      </a:lnTo>
                      <a:lnTo>
                        <a:pt x="678" y="147"/>
                      </a:lnTo>
                      <a:lnTo>
                        <a:pt x="717" y="120"/>
                      </a:lnTo>
                      <a:lnTo>
                        <a:pt x="765" y="93"/>
                      </a:lnTo>
                      <a:lnTo>
                        <a:pt x="807" y="75"/>
                      </a:lnTo>
                      <a:lnTo>
                        <a:pt x="882" y="48"/>
                      </a:lnTo>
                      <a:lnTo>
                        <a:pt x="954" y="24"/>
                      </a:lnTo>
                      <a:lnTo>
                        <a:pt x="1011" y="12"/>
                      </a:lnTo>
                      <a:lnTo>
                        <a:pt x="1095" y="3"/>
                      </a:lnTo>
                      <a:lnTo>
                        <a:pt x="1197" y="3"/>
                      </a:lnTo>
                      <a:lnTo>
                        <a:pt x="1269" y="6"/>
                      </a:lnTo>
                      <a:lnTo>
                        <a:pt x="1337" y="12"/>
                      </a:lnTo>
                      <a:lnTo>
                        <a:pt x="1386" y="18"/>
                      </a:lnTo>
                      <a:lnTo>
                        <a:pt x="1449" y="27"/>
                      </a:lnTo>
                      <a:lnTo>
                        <a:pt x="1512" y="36"/>
                      </a:lnTo>
                      <a:lnTo>
                        <a:pt x="1596" y="69"/>
                      </a:lnTo>
                      <a:lnTo>
                        <a:pt x="1659" y="102"/>
                      </a:lnTo>
                      <a:lnTo>
                        <a:pt x="1713" y="135"/>
                      </a:lnTo>
                      <a:lnTo>
                        <a:pt x="1755" y="165"/>
                      </a:lnTo>
                      <a:lnTo>
                        <a:pt x="1794" y="200"/>
                      </a:lnTo>
                      <a:lnTo>
                        <a:pt x="1830" y="240"/>
                      </a:lnTo>
                      <a:lnTo>
                        <a:pt x="1863" y="276"/>
                      </a:lnTo>
                      <a:lnTo>
                        <a:pt x="1908" y="327"/>
                      </a:lnTo>
                      <a:lnTo>
                        <a:pt x="1944" y="381"/>
                      </a:lnTo>
                      <a:lnTo>
                        <a:pt x="1997" y="455"/>
                      </a:lnTo>
                      <a:lnTo>
                        <a:pt x="2046" y="537"/>
                      </a:lnTo>
                      <a:lnTo>
                        <a:pt x="2082" y="597"/>
                      </a:lnTo>
                      <a:lnTo>
                        <a:pt x="2118" y="663"/>
                      </a:lnTo>
                      <a:lnTo>
                        <a:pt x="2163" y="750"/>
                      </a:lnTo>
                      <a:lnTo>
                        <a:pt x="2232" y="882"/>
                      </a:lnTo>
                      <a:lnTo>
                        <a:pt x="2274" y="957"/>
                      </a:lnTo>
                      <a:lnTo>
                        <a:pt x="2322" y="1047"/>
                      </a:lnTo>
                      <a:lnTo>
                        <a:pt x="2349" y="1113"/>
                      </a:lnTo>
                      <a:lnTo>
                        <a:pt x="2391" y="1182"/>
                      </a:lnTo>
                      <a:lnTo>
                        <a:pt x="2448" y="1284"/>
                      </a:lnTo>
                      <a:lnTo>
                        <a:pt x="2514" y="1385"/>
                      </a:lnTo>
                      <a:lnTo>
                        <a:pt x="2550" y="1446"/>
                      </a:lnTo>
                      <a:lnTo>
                        <a:pt x="2586" y="1503"/>
                      </a:lnTo>
                      <a:lnTo>
                        <a:pt x="2643" y="1554"/>
                      </a:lnTo>
                      <a:lnTo>
                        <a:pt x="2694" y="1590"/>
                      </a:lnTo>
                      <a:lnTo>
                        <a:pt x="2742" y="1614"/>
                      </a:lnTo>
                      <a:lnTo>
                        <a:pt x="2805" y="1629"/>
                      </a:lnTo>
                      <a:lnTo>
                        <a:pt x="2850" y="1632"/>
                      </a:lnTo>
                      <a:lnTo>
                        <a:pt x="2892" y="1626"/>
                      </a:lnTo>
                      <a:lnTo>
                        <a:pt x="2958" y="1605"/>
                      </a:lnTo>
                      <a:lnTo>
                        <a:pt x="3006" y="1581"/>
                      </a:lnTo>
                      <a:lnTo>
                        <a:pt x="3048" y="1551"/>
                      </a:lnTo>
                      <a:lnTo>
                        <a:pt x="3102" y="1497"/>
                      </a:lnTo>
                      <a:lnTo>
                        <a:pt x="3138" y="1446"/>
                      </a:lnTo>
                      <a:lnTo>
                        <a:pt x="3171" y="1395"/>
                      </a:lnTo>
                      <a:lnTo>
                        <a:pt x="3201" y="1341"/>
                      </a:lnTo>
                      <a:lnTo>
                        <a:pt x="3231" y="1299"/>
                      </a:lnTo>
                      <a:lnTo>
                        <a:pt x="3267" y="1233"/>
                      </a:lnTo>
                      <a:lnTo>
                        <a:pt x="3309" y="1164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round/>
                  <a:headEnd/>
                  <a:tailEnd/>
                </a:ln>
                <a:scene3d>
                  <a:camera prst="legacyObliqueTop">
                    <a:rot lat="16800000" lon="0" rev="0"/>
                  </a:camera>
                  <a:lightRig rig="legacyFlat3" dir="r"/>
                </a:scene3d>
                <a:sp3d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33"/>
                <p:cNvSpPr>
                  <a:spLocks/>
                </p:cNvSpPr>
                <p:nvPr/>
              </p:nvSpPr>
              <p:spPr bwMode="auto">
                <a:xfrm>
                  <a:off x="1015816" y="2618655"/>
                  <a:ext cx="187325" cy="106363"/>
                </a:xfrm>
                <a:custGeom>
                  <a:avLst/>
                  <a:gdLst>
                    <a:gd name="T0" fmla="*/ 0 w 196"/>
                    <a:gd name="T1" fmla="*/ 0 h 160"/>
                    <a:gd name="T2" fmla="*/ 2147483647 w 196"/>
                    <a:gd name="T3" fmla="*/ 2147483647 h 160"/>
                    <a:gd name="T4" fmla="*/ 2147483647 w 196"/>
                    <a:gd name="T5" fmla="*/ 2147483647 h 160"/>
                    <a:gd name="T6" fmla="*/ 2147483647 w 196"/>
                    <a:gd name="T7" fmla="*/ 2147483647 h 160"/>
                    <a:gd name="T8" fmla="*/ 2147483647 w 196"/>
                    <a:gd name="T9" fmla="*/ 2147483647 h 1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"/>
                    <a:gd name="T16" fmla="*/ 0 h 160"/>
                    <a:gd name="T17" fmla="*/ 196 w 196"/>
                    <a:gd name="T18" fmla="*/ 160 h 1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" h="160">
                      <a:moveTo>
                        <a:pt x="0" y="0"/>
                      </a:moveTo>
                      <a:cubicBezTo>
                        <a:pt x="27" y="27"/>
                        <a:pt x="55" y="55"/>
                        <a:pt x="80" y="76"/>
                      </a:cubicBezTo>
                      <a:cubicBezTo>
                        <a:pt x="105" y="97"/>
                        <a:pt x="132" y="113"/>
                        <a:pt x="148" y="124"/>
                      </a:cubicBezTo>
                      <a:cubicBezTo>
                        <a:pt x="164" y="135"/>
                        <a:pt x="168" y="138"/>
                        <a:pt x="176" y="144"/>
                      </a:cubicBezTo>
                      <a:cubicBezTo>
                        <a:pt x="184" y="150"/>
                        <a:pt x="190" y="155"/>
                        <a:pt x="196" y="16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34"/>
                <p:cNvSpPr>
                  <a:spLocks/>
                </p:cNvSpPr>
                <p:nvPr/>
              </p:nvSpPr>
              <p:spPr bwMode="auto">
                <a:xfrm>
                  <a:off x="914216" y="2721843"/>
                  <a:ext cx="420687" cy="41275"/>
                </a:xfrm>
                <a:custGeom>
                  <a:avLst/>
                  <a:gdLst>
                    <a:gd name="T0" fmla="*/ 0 w 444"/>
                    <a:gd name="T1" fmla="*/ 2147483647 h 60"/>
                    <a:gd name="T2" fmla="*/ 2147483647 w 444"/>
                    <a:gd name="T3" fmla="*/ 2147483647 h 60"/>
                    <a:gd name="T4" fmla="*/ 2147483647 w 444"/>
                    <a:gd name="T5" fmla="*/ 2147483647 h 60"/>
                    <a:gd name="T6" fmla="*/ 2147483647 w 444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44"/>
                    <a:gd name="T13" fmla="*/ 0 h 60"/>
                    <a:gd name="T14" fmla="*/ 444 w 444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44" h="60">
                      <a:moveTo>
                        <a:pt x="0" y="60"/>
                      </a:moveTo>
                      <a:cubicBezTo>
                        <a:pt x="22" y="48"/>
                        <a:pt x="45" y="37"/>
                        <a:pt x="76" y="28"/>
                      </a:cubicBezTo>
                      <a:cubicBezTo>
                        <a:pt x="107" y="19"/>
                        <a:pt x="123" y="13"/>
                        <a:pt x="184" y="8"/>
                      </a:cubicBezTo>
                      <a:cubicBezTo>
                        <a:pt x="245" y="3"/>
                        <a:pt x="344" y="1"/>
                        <a:pt x="444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35"/>
                <p:cNvSpPr>
                  <a:spLocks/>
                </p:cNvSpPr>
                <p:nvPr/>
              </p:nvSpPr>
              <p:spPr bwMode="auto">
                <a:xfrm>
                  <a:off x="1050741" y="2721843"/>
                  <a:ext cx="288925" cy="195262"/>
                </a:xfrm>
                <a:custGeom>
                  <a:avLst/>
                  <a:gdLst>
                    <a:gd name="T0" fmla="*/ 0 w 304"/>
                    <a:gd name="T1" fmla="*/ 2147483647 h 292"/>
                    <a:gd name="T2" fmla="*/ 2147483647 w 304"/>
                    <a:gd name="T3" fmla="*/ 2147483647 h 292"/>
                    <a:gd name="T4" fmla="*/ 2147483647 w 304"/>
                    <a:gd name="T5" fmla="*/ 2147483647 h 292"/>
                    <a:gd name="T6" fmla="*/ 2147483647 w 304"/>
                    <a:gd name="T7" fmla="*/ 2147483647 h 292"/>
                    <a:gd name="T8" fmla="*/ 2147483647 w 304"/>
                    <a:gd name="T9" fmla="*/ 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92"/>
                    <a:gd name="T17" fmla="*/ 304 w 304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92">
                      <a:moveTo>
                        <a:pt x="0" y="292"/>
                      </a:moveTo>
                      <a:cubicBezTo>
                        <a:pt x="2" y="259"/>
                        <a:pt x="5" y="227"/>
                        <a:pt x="20" y="200"/>
                      </a:cubicBezTo>
                      <a:cubicBezTo>
                        <a:pt x="35" y="173"/>
                        <a:pt x="61" y="153"/>
                        <a:pt x="92" y="128"/>
                      </a:cubicBezTo>
                      <a:cubicBezTo>
                        <a:pt x="123" y="103"/>
                        <a:pt x="169" y="69"/>
                        <a:pt x="204" y="48"/>
                      </a:cubicBezTo>
                      <a:cubicBezTo>
                        <a:pt x="239" y="27"/>
                        <a:pt x="271" y="13"/>
                        <a:pt x="304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37"/>
                <p:cNvSpPr>
                  <a:spLocks/>
                </p:cNvSpPr>
                <p:nvPr/>
              </p:nvSpPr>
              <p:spPr bwMode="auto">
                <a:xfrm>
                  <a:off x="1084078" y="2445618"/>
                  <a:ext cx="255588" cy="279400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2147483647 h 420"/>
                    <a:gd name="T4" fmla="*/ 2147483647 w 268"/>
                    <a:gd name="T5" fmla="*/ 2147483647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41"/>
                <p:cNvSpPr>
                  <a:spLocks/>
                </p:cNvSpPr>
                <p:nvPr/>
              </p:nvSpPr>
              <p:spPr bwMode="auto">
                <a:xfrm>
                  <a:off x="1663516" y="2623710"/>
                  <a:ext cx="138112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42"/>
                <p:cNvSpPr>
                  <a:spLocks/>
                </p:cNvSpPr>
                <p:nvPr/>
              </p:nvSpPr>
              <p:spPr bwMode="auto">
                <a:xfrm flipV="1">
                  <a:off x="1625963" y="2725310"/>
                  <a:ext cx="138113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AutoShape 48"/>
                <p:cNvSpPr>
                  <a:spLocks noChangeArrowheads="1"/>
                </p:cNvSpPr>
                <p:nvPr/>
              </p:nvSpPr>
              <p:spPr bwMode="auto">
                <a:xfrm rot="19243234">
                  <a:off x="3339976" y="2893293"/>
                  <a:ext cx="71437" cy="4286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148" name="Oval 49"/>
                <p:cNvSpPr>
                  <a:spLocks noChangeArrowheads="1"/>
                </p:cNvSpPr>
                <p:nvPr/>
              </p:nvSpPr>
              <p:spPr bwMode="auto">
                <a:xfrm>
                  <a:off x="3433638" y="2959968"/>
                  <a:ext cx="92075" cy="63500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149" name="Freeform 50"/>
                <p:cNvSpPr>
                  <a:spLocks/>
                </p:cNvSpPr>
                <p:nvPr/>
              </p:nvSpPr>
              <p:spPr bwMode="auto">
                <a:xfrm>
                  <a:off x="3035176" y="2717373"/>
                  <a:ext cx="314325" cy="180975"/>
                </a:xfrm>
                <a:custGeom>
                  <a:avLst/>
                  <a:gdLst>
                    <a:gd name="T0" fmla="*/ 0 w 200"/>
                    <a:gd name="T1" fmla="*/ 0 h 140"/>
                    <a:gd name="T2" fmla="*/ 2147483647 w 200"/>
                    <a:gd name="T3" fmla="*/ 2147483647 h 140"/>
                    <a:gd name="T4" fmla="*/ 2147483647 w 200"/>
                    <a:gd name="T5" fmla="*/ 2147483647 h 140"/>
                    <a:gd name="T6" fmla="*/ 0 60000 65536"/>
                    <a:gd name="T7" fmla="*/ 0 60000 65536"/>
                    <a:gd name="T8" fmla="*/ 0 60000 65536"/>
                    <a:gd name="T9" fmla="*/ 0 w 200"/>
                    <a:gd name="T10" fmla="*/ 0 h 140"/>
                    <a:gd name="T11" fmla="*/ 200 w 200"/>
                    <a:gd name="T12" fmla="*/ 140 h 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" h="140">
                      <a:moveTo>
                        <a:pt x="0" y="0"/>
                      </a:moveTo>
                      <a:cubicBezTo>
                        <a:pt x="49" y="10"/>
                        <a:pt x="99" y="21"/>
                        <a:pt x="132" y="44"/>
                      </a:cubicBezTo>
                      <a:cubicBezTo>
                        <a:pt x="165" y="67"/>
                        <a:pt x="182" y="103"/>
                        <a:pt x="200" y="14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51"/>
                <p:cNvSpPr>
                  <a:spLocks/>
                </p:cNvSpPr>
                <p:nvPr/>
              </p:nvSpPr>
              <p:spPr bwMode="auto">
                <a:xfrm>
                  <a:off x="3493963" y="3021880"/>
                  <a:ext cx="269875" cy="217488"/>
                </a:xfrm>
                <a:custGeom>
                  <a:avLst/>
                  <a:gdLst>
                    <a:gd name="T0" fmla="*/ 0 w 305"/>
                    <a:gd name="T1" fmla="*/ 0 h 287"/>
                    <a:gd name="T2" fmla="*/ 2147483647 w 305"/>
                    <a:gd name="T3" fmla="*/ 2147483647 h 287"/>
                    <a:gd name="T4" fmla="*/ 2147483647 w 305"/>
                    <a:gd name="T5" fmla="*/ 2147483647 h 287"/>
                    <a:gd name="T6" fmla="*/ 2147483647 w 305"/>
                    <a:gd name="T7" fmla="*/ 2147483647 h 2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5"/>
                    <a:gd name="T13" fmla="*/ 0 h 287"/>
                    <a:gd name="T14" fmla="*/ 305 w 305"/>
                    <a:gd name="T15" fmla="*/ 287 h 2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5" h="287">
                      <a:moveTo>
                        <a:pt x="0" y="0"/>
                      </a:moveTo>
                      <a:cubicBezTo>
                        <a:pt x="27" y="37"/>
                        <a:pt x="55" y="75"/>
                        <a:pt x="100" y="104"/>
                      </a:cubicBezTo>
                      <a:cubicBezTo>
                        <a:pt x="145" y="133"/>
                        <a:pt x="239" y="141"/>
                        <a:pt x="272" y="172"/>
                      </a:cubicBezTo>
                      <a:cubicBezTo>
                        <a:pt x="305" y="203"/>
                        <a:pt x="290" y="263"/>
                        <a:pt x="295" y="28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52"/>
                <p:cNvSpPr>
                  <a:spLocks/>
                </p:cNvSpPr>
                <p:nvPr/>
              </p:nvSpPr>
              <p:spPr bwMode="auto">
                <a:xfrm>
                  <a:off x="3751138" y="3225080"/>
                  <a:ext cx="514350" cy="179388"/>
                </a:xfrm>
                <a:custGeom>
                  <a:avLst/>
                  <a:gdLst>
                    <a:gd name="T0" fmla="*/ 0 w 551"/>
                    <a:gd name="T1" fmla="*/ 0 h 206"/>
                    <a:gd name="T2" fmla="*/ 2147483647 w 551"/>
                    <a:gd name="T3" fmla="*/ 2147483647 h 206"/>
                    <a:gd name="T4" fmla="*/ 2147483647 w 551"/>
                    <a:gd name="T5" fmla="*/ 2147483647 h 206"/>
                    <a:gd name="T6" fmla="*/ 2147483647 w 551"/>
                    <a:gd name="T7" fmla="*/ 2147483647 h 206"/>
                    <a:gd name="T8" fmla="*/ 2147483647 w 551"/>
                    <a:gd name="T9" fmla="*/ 2147483647 h 206"/>
                    <a:gd name="T10" fmla="*/ 2147483647 w 551"/>
                    <a:gd name="T11" fmla="*/ 2147483647 h 206"/>
                    <a:gd name="T12" fmla="*/ 2147483647 w 551"/>
                    <a:gd name="T13" fmla="*/ 2147483647 h 206"/>
                    <a:gd name="T14" fmla="*/ 2147483647 w 551"/>
                    <a:gd name="T15" fmla="*/ 2147483647 h 2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51"/>
                    <a:gd name="T25" fmla="*/ 0 h 206"/>
                    <a:gd name="T26" fmla="*/ 551 w 551"/>
                    <a:gd name="T27" fmla="*/ 206 h 2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51" h="206">
                      <a:moveTo>
                        <a:pt x="0" y="0"/>
                      </a:moveTo>
                      <a:cubicBezTo>
                        <a:pt x="2" y="12"/>
                        <a:pt x="6" y="51"/>
                        <a:pt x="12" y="72"/>
                      </a:cubicBezTo>
                      <a:cubicBezTo>
                        <a:pt x="18" y="93"/>
                        <a:pt x="19" y="108"/>
                        <a:pt x="38" y="127"/>
                      </a:cubicBezTo>
                      <a:cubicBezTo>
                        <a:pt x="57" y="146"/>
                        <a:pt x="87" y="171"/>
                        <a:pt x="125" y="184"/>
                      </a:cubicBezTo>
                      <a:cubicBezTo>
                        <a:pt x="163" y="197"/>
                        <a:pt x="214" y="204"/>
                        <a:pt x="263" y="205"/>
                      </a:cubicBezTo>
                      <a:cubicBezTo>
                        <a:pt x="312" y="206"/>
                        <a:pt x="378" y="201"/>
                        <a:pt x="419" y="187"/>
                      </a:cubicBezTo>
                      <a:cubicBezTo>
                        <a:pt x="460" y="173"/>
                        <a:pt x="487" y="148"/>
                        <a:pt x="509" y="118"/>
                      </a:cubicBezTo>
                      <a:cubicBezTo>
                        <a:pt x="531" y="88"/>
                        <a:pt x="542" y="28"/>
                        <a:pt x="551" y="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263901" y="2458318"/>
                  <a:ext cx="6350" cy="774700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153" name="Lige forbindelse 152"/>
                <p:cNvCxnSpPr>
                  <a:stCxn id="149" idx="0"/>
                </p:cNvCxnSpPr>
                <p:nvPr/>
              </p:nvCxnSpPr>
              <p:spPr>
                <a:xfrm flipH="1">
                  <a:off x="1345594" y="2717373"/>
                  <a:ext cx="1689582" cy="57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Oval 39"/>
                <p:cNvSpPr>
                  <a:spLocks noChangeArrowheads="1"/>
                </p:cNvSpPr>
                <p:nvPr/>
              </p:nvSpPr>
              <p:spPr bwMode="auto">
                <a:xfrm>
                  <a:off x="2791260" y="2575593"/>
                  <a:ext cx="90488" cy="65088"/>
                </a:xfrm>
                <a:prstGeom prst="ellips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155" name="Line 40"/>
                <p:cNvSpPr>
                  <a:spLocks noChangeShapeType="1"/>
                </p:cNvSpPr>
                <p:nvPr/>
              </p:nvSpPr>
              <p:spPr bwMode="auto">
                <a:xfrm>
                  <a:off x="2832535" y="2640682"/>
                  <a:ext cx="0" cy="76200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56" name="Gruppe 155"/>
                <p:cNvGrpSpPr/>
                <p:nvPr/>
              </p:nvGrpSpPr>
              <p:grpSpPr>
                <a:xfrm>
                  <a:off x="810978" y="2913131"/>
                  <a:ext cx="2589672" cy="542925"/>
                  <a:chOff x="1550194" y="1844824"/>
                  <a:chExt cx="2589672" cy="542925"/>
                </a:xfrm>
              </p:grpSpPr>
              <p:grpSp>
                <p:nvGrpSpPr>
                  <p:cNvPr id="163" name="Gruppe 162"/>
                  <p:cNvGrpSpPr/>
                  <p:nvPr/>
                </p:nvGrpSpPr>
                <p:grpSpPr>
                  <a:xfrm rot="10800000">
                    <a:off x="3508169" y="2132856"/>
                    <a:ext cx="127727" cy="240914"/>
                    <a:chOff x="3445729" y="1123003"/>
                    <a:chExt cx="117787" cy="288031"/>
                  </a:xfrm>
                </p:grpSpPr>
                <p:cxnSp>
                  <p:nvCxnSpPr>
                    <p:cNvPr id="183" name="Lige forbindelse 182"/>
                    <p:cNvCxnSpPr/>
                    <p:nvPr/>
                  </p:nvCxnSpPr>
                  <p:spPr>
                    <a:xfrm rot="10800000" flipH="1" flipV="1">
                      <a:off x="3518272" y="1195881"/>
                      <a:ext cx="4181" cy="215153"/>
                    </a:xfrm>
                    <a:prstGeom prst="line">
                      <a:avLst/>
                    </a:prstGeom>
                    <a:ln w="28575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4" name="Ellipse 183"/>
                    <p:cNvSpPr/>
                    <p:nvPr/>
                  </p:nvSpPr>
                  <p:spPr>
                    <a:xfrm>
                      <a:off x="3445729" y="1123003"/>
                      <a:ext cx="117787" cy="145757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</p:grpSp>
              <p:sp>
                <p:nvSpPr>
                  <p:cNvPr id="164" name="Freeform 41"/>
                  <p:cNvSpPr>
                    <a:spLocks/>
                  </p:cNvSpPr>
                  <p:nvPr/>
                </p:nvSpPr>
                <p:spPr bwMode="auto">
                  <a:xfrm>
                    <a:off x="2282032" y="2020590"/>
                    <a:ext cx="138112" cy="96838"/>
                  </a:xfrm>
                  <a:custGeom>
                    <a:avLst/>
                    <a:gdLst>
                      <a:gd name="T0" fmla="*/ 0 w 268"/>
                      <a:gd name="T1" fmla="*/ 0 h 420"/>
                      <a:gd name="T2" fmla="*/ 2147483647 w 268"/>
                      <a:gd name="T3" fmla="*/ 0 h 420"/>
                      <a:gd name="T4" fmla="*/ 2147483647 w 268"/>
                      <a:gd name="T5" fmla="*/ 0 h 420"/>
                      <a:gd name="T6" fmla="*/ 0 60000 65536"/>
                      <a:gd name="T7" fmla="*/ 0 60000 65536"/>
                      <a:gd name="T8" fmla="*/ 0 60000 65536"/>
                      <a:gd name="T9" fmla="*/ 0 w 268"/>
                      <a:gd name="T10" fmla="*/ 0 h 420"/>
                      <a:gd name="T11" fmla="*/ 268 w 268"/>
                      <a:gd name="T12" fmla="*/ 420 h 4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8" h="420">
                        <a:moveTo>
                          <a:pt x="0" y="0"/>
                        </a:moveTo>
                        <a:cubicBezTo>
                          <a:pt x="19" y="85"/>
                          <a:pt x="39" y="170"/>
                          <a:pt x="84" y="240"/>
                        </a:cubicBezTo>
                        <a:cubicBezTo>
                          <a:pt x="129" y="310"/>
                          <a:pt x="198" y="365"/>
                          <a:pt x="268" y="42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42"/>
                  <p:cNvSpPr>
                    <a:spLocks/>
                  </p:cNvSpPr>
                  <p:nvPr/>
                </p:nvSpPr>
                <p:spPr bwMode="auto">
                  <a:xfrm flipV="1">
                    <a:off x="2114699" y="2146895"/>
                    <a:ext cx="138113" cy="96838"/>
                  </a:xfrm>
                  <a:custGeom>
                    <a:avLst/>
                    <a:gdLst>
                      <a:gd name="T0" fmla="*/ 0 w 268"/>
                      <a:gd name="T1" fmla="*/ 0 h 420"/>
                      <a:gd name="T2" fmla="*/ 2147483647 w 268"/>
                      <a:gd name="T3" fmla="*/ 0 h 420"/>
                      <a:gd name="T4" fmla="*/ 2147483647 w 268"/>
                      <a:gd name="T5" fmla="*/ 0 h 420"/>
                      <a:gd name="T6" fmla="*/ 0 60000 65536"/>
                      <a:gd name="T7" fmla="*/ 0 60000 65536"/>
                      <a:gd name="T8" fmla="*/ 0 60000 65536"/>
                      <a:gd name="T9" fmla="*/ 0 w 268"/>
                      <a:gd name="T10" fmla="*/ 0 h 420"/>
                      <a:gd name="T11" fmla="*/ 268 w 268"/>
                      <a:gd name="T12" fmla="*/ 420 h 4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8" h="420">
                        <a:moveTo>
                          <a:pt x="0" y="0"/>
                        </a:moveTo>
                        <a:cubicBezTo>
                          <a:pt x="19" y="85"/>
                          <a:pt x="39" y="170"/>
                          <a:pt x="84" y="240"/>
                        </a:cubicBezTo>
                        <a:cubicBezTo>
                          <a:pt x="129" y="310"/>
                          <a:pt x="198" y="365"/>
                          <a:pt x="268" y="42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66" name="Lige forbindelse 165"/>
                  <p:cNvCxnSpPr/>
                  <p:nvPr/>
                </p:nvCxnSpPr>
                <p:spPr>
                  <a:xfrm flipH="1">
                    <a:off x="1964110" y="2114253"/>
                    <a:ext cx="1689582" cy="5794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7" name="Ellipse 166"/>
                  <p:cNvSpPr/>
                  <p:nvPr/>
                </p:nvSpPr>
                <p:spPr>
                  <a:xfrm>
                    <a:off x="2241055" y="2132856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8" name="Ellipse 167"/>
                  <p:cNvSpPr/>
                  <p:nvPr/>
                </p:nvSpPr>
                <p:spPr>
                  <a:xfrm>
                    <a:off x="2673103" y="2132856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69" name="Ellipse 168"/>
                  <p:cNvSpPr/>
                  <p:nvPr/>
                </p:nvSpPr>
                <p:spPr>
                  <a:xfrm>
                    <a:off x="3105151" y="2132856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0" name="Ellipse 169"/>
                  <p:cNvSpPr/>
                  <p:nvPr/>
                </p:nvSpPr>
                <p:spPr>
                  <a:xfrm>
                    <a:off x="2457079" y="2060848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1" name="Ellipse 170"/>
                  <p:cNvSpPr/>
                  <p:nvPr/>
                </p:nvSpPr>
                <p:spPr>
                  <a:xfrm>
                    <a:off x="3563888" y="2060848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2" name="Ellipse 171"/>
                  <p:cNvSpPr/>
                  <p:nvPr/>
                </p:nvSpPr>
                <p:spPr>
                  <a:xfrm>
                    <a:off x="2764247" y="2038065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3" name="Ellipse 172"/>
                  <p:cNvSpPr/>
                  <p:nvPr/>
                </p:nvSpPr>
                <p:spPr>
                  <a:xfrm>
                    <a:off x="3537199" y="2132856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4" name="Ellipse 173"/>
                  <p:cNvSpPr/>
                  <p:nvPr/>
                </p:nvSpPr>
                <p:spPr>
                  <a:xfrm>
                    <a:off x="3321175" y="2132856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5" name="Ellipse 174"/>
                  <p:cNvSpPr/>
                  <p:nvPr/>
                </p:nvSpPr>
                <p:spPr>
                  <a:xfrm>
                    <a:off x="3321175" y="2060848"/>
                    <a:ext cx="242713" cy="72008"/>
                  </a:xfrm>
                  <a:prstGeom prst="ellipse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6" name="Ellipse 175"/>
                  <p:cNvSpPr/>
                  <p:nvPr/>
                </p:nvSpPr>
                <p:spPr>
                  <a:xfrm>
                    <a:off x="2051720" y="2060848"/>
                    <a:ext cx="242713" cy="7200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77" name="Freeform 50"/>
                  <p:cNvSpPr>
                    <a:spLocks/>
                  </p:cNvSpPr>
                  <p:nvPr/>
                </p:nvSpPr>
                <p:spPr bwMode="auto">
                  <a:xfrm flipV="1">
                    <a:off x="3753619" y="1951881"/>
                    <a:ext cx="314325" cy="180975"/>
                  </a:xfrm>
                  <a:custGeom>
                    <a:avLst/>
                    <a:gdLst>
                      <a:gd name="T0" fmla="*/ 0 w 200"/>
                      <a:gd name="T1" fmla="*/ 0 h 140"/>
                      <a:gd name="T2" fmla="*/ 2147483647 w 200"/>
                      <a:gd name="T3" fmla="*/ 2147483647 h 140"/>
                      <a:gd name="T4" fmla="*/ 2147483647 w 200"/>
                      <a:gd name="T5" fmla="*/ 2147483647 h 140"/>
                      <a:gd name="T6" fmla="*/ 0 60000 65536"/>
                      <a:gd name="T7" fmla="*/ 0 60000 65536"/>
                      <a:gd name="T8" fmla="*/ 0 60000 65536"/>
                      <a:gd name="T9" fmla="*/ 0 w 200"/>
                      <a:gd name="T10" fmla="*/ 0 h 140"/>
                      <a:gd name="T11" fmla="*/ 200 w 200"/>
                      <a:gd name="T12" fmla="*/ 140 h 1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0" h="140">
                        <a:moveTo>
                          <a:pt x="0" y="0"/>
                        </a:moveTo>
                        <a:cubicBezTo>
                          <a:pt x="49" y="10"/>
                          <a:pt x="99" y="21"/>
                          <a:pt x="132" y="44"/>
                        </a:cubicBezTo>
                        <a:cubicBezTo>
                          <a:pt x="165" y="67"/>
                          <a:pt x="182" y="103"/>
                          <a:pt x="200" y="14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8" name="AutoShape 48"/>
                  <p:cNvSpPr>
                    <a:spLocks noChangeArrowheads="1"/>
                  </p:cNvSpPr>
                  <p:nvPr/>
                </p:nvSpPr>
                <p:spPr bwMode="auto">
                  <a:xfrm rot="21190001">
                    <a:off x="4003179" y="1938294"/>
                    <a:ext cx="136687" cy="9196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square" lIns="90000" tIns="46800" rIns="90000" bIns="46800" anchor="ctr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endParaRPr lang="da-DK" altLang="da-DK">
                      <a:latin typeface="Calibri" pitchFamily="34" charset="0"/>
                    </a:endParaRPr>
                  </a:p>
                </p:txBody>
              </p:sp>
              <p:sp>
                <p:nvSpPr>
                  <p:cNvPr id="179" name="Freeform 31"/>
                  <p:cNvSpPr>
                    <a:spLocks/>
                  </p:cNvSpPr>
                  <p:nvPr/>
                </p:nvSpPr>
                <p:spPr bwMode="auto">
                  <a:xfrm>
                    <a:off x="1550194" y="1884511"/>
                    <a:ext cx="233363" cy="114300"/>
                  </a:xfrm>
                  <a:custGeom>
                    <a:avLst/>
                    <a:gdLst>
                      <a:gd name="T0" fmla="*/ 0 w 245"/>
                      <a:gd name="T1" fmla="*/ 0 h 170"/>
                      <a:gd name="T2" fmla="*/ 2147483647 w 245"/>
                      <a:gd name="T3" fmla="*/ 2147483647 h 170"/>
                      <a:gd name="T4" fmla="*/ 2147483647 w 245"/>
                      <a:gd name="T5" fmla="*/ 2147483647 h 170"/>
                      <a:gd name="T6" fmla="*/ 2147483647 w 245"/>
                      <a:gd name="T7" fmla="*/ 2147483647 h 170"/>
                      <a:gd name="T8" fmla="*/ 2147483647 w 245"/>
                      <a:gd name="T9" fmla="*/ 2147483647 h 17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5"/>
                      <a:gd name="T16" fmla="*/ 0 h 170"/>
                      <a:gd name="T17" fmla="*/ 245 w 245"/>
                      <a:gd name="T18" fmla="*/ 170 h 17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5" h="170">
                        <a:moveTo>
                          <a:pt x="0" y="0"/>
                        </a:moveTo>
                        <a:cubicBezTo>
                          <a:pt x="10" y="15"/>
                          <a:pt x="21" y="31"/>
                          <a:pt x="37" y="47"/>
                        </a:cubicBezTo>
                        <a:cubicBezTo>
                          <a:pt x="53" y="63"/>
                          <a:pt x="72" y="82"/>
                          <a:pt x="94" y="94"/>
                        </a:cubicBezTo>
                        <a:cubicBezTo>
                          <a:pt x="116" y="106"/>
                          <a:pt x="145" y="109"/>
                          <a:pt x="170" y="122"/>
                        </a:cubicBezTo>
                        <a:cubicBezTo>
                          <a:pt x="195" y="135"/>
                          <a:pt x="220" y="152"/>
                          <a:pt x="245" y="17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 32"/>
                  <p:cNvSpPr>
                    <a:spLocks/>
                  </p:cNvSpPr>
                  <p:nvPr/>
                </p:nvSpPr>
                <p:spPr bwMode="auto">
                  <a:xfrm>
                    <a:off x="1774032" y="1871811"/>
                    <a:ext cx="133350" cy="114300"/>
                  </a:xfrm>
                  <a:custGeom>
                    <a:avLst/>
                    <a:gdLst>
                      <a:gd name="T0" fmla="*/ 2147483647 w 141"/>
                      <a:gd name="T1" fmla="*/ 0 h 170"/>
                      <a:gd name="T2" fmla="*/ 2147483647 w 141"/>
                      <a:gd name="T3" fmla="*/ 2147483647 h 170"/>
                      <a:gd name="T4" fmla="*/ 2147483647 w 141"/>
                      <a:gd name="T5" fmla="*/ 2147483647 h 170"/>
                      <a:gd name="T6" fmla="*/ 0 w 141"/>
                      <a:gd name="T7" fmla="*/ 2147483647 h 1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1"/>
                      <a:gd name="T13" fmla="*/ 0 h 170"/>
                      <a:gd name="T14" fmla="*/ 141 w 141"/>
                      <a:gd name="T15" fmla="*/ 170 h 17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1" h="170">
                        <a:moveTo>
                          <a:pt x="141" y="0"/>
                        </a:moveTo>
                        <a:cubicBezTo>
                          <a:pt x="135" y="22"/>
                          <a:pt x="129" y="44"/>
                          <a:pt x="113" y="66"/>
                        </a:cubicBezTo>
                        <a:cubicBezTo>
                          <a:pt x="97" y="88"/>
                          <a:pt x="66" y="115"/>
                          <a:pt x="47" y="132"/>
                        </a:cubicBezTo>
                        <a:cubicBezTo>
                          <a:pt x="28" y="149"/>
                          <a:pt x="14" y="159"/>
                          <a:pt x="0" y="17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 36"/>
                  <p:cNvSpPr>
                    <a:spLocks/>
                  </p:cNvSpPr>
                  <p:nvPr/>
                </p:nvSpPr>
                <p:spPr bwMode="auto">
                  <a:xfrm>
                    <a:off x="1748756" y="2119461"/>
                    <a:ext cx="166688" cy="268288"/>
                  </a:xfrm>
                  <a:custGeom>
                    <a:avLst/>
                    <a:gdLst>
                      <a:gd name="T0" fmla="*/ 0 w 176"/>
                      <a:gd name="T1" fmla="*/ 2147483647 h 404"/>
                      <a:gd name="T2" fmla="*/ 2147483647 w 176"/>
                      <a:gd name="T3" fmla="*/ 2147483647 h 404"/>
                      <a:gd name="T4" fmla="*/ 2147483647 w 176"/>
                      <a:gd name="T5" fmla="*/ 2147483647 h 404"/>
                      <a:gd name="T6" fmla="*/ 2147483647 w 176"/>
                      <a:gd name="T7" fmla="*/ 0 h 4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6"/>
                      <a:gd name="T13" fmla="*/ 0 h 404"/>
                      <a:gd name="T14" fmla="*/ 176 w 176"/>
                      <a:gd name="T15" fmla="*/ 404 h 4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6" h="404">
                        <a:moveTo>
                          <a:pt x="0" y="404"/>
                        </a:moveTo>
                        <a:cubicBezTo>
                          <a:pt x="33" y="377"/>
                          <a:pt x="67" y="351"/>
                          <a:pt x="88" y="324"/>
                        </a:cubicBezTo>
                        <a:cubicBezTo>
                          <a:pt x="109" y="297"/>
                          <a:pt x="109" y="294"/>
                          <a:pt x="124" y="240"/>
                        </a:cubicBezTo>
                        <a:cubicBezTo>
                          <a:pt x="139" y="186"/>
                          <a:pt x="157" y="93"/>
                          <a:pt x="176" y="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 37"/>
                  <p:cNvSpPr>
                    <a:spLocks/>
                  </p:cNvSpPr>
                  <p:nvPr/>
                </p:nvSpPr>
                <p:spPr bwMode="auto">
                  <a:xfrm>
                    <a:off x="1702594" y="1844824"/>
                    <a:ext cx="255588" cy="279400"/>
                  </a:xfrm>
                  <a:custGeom>
                    <a:avLst/>
                    <a:gdLst>
                      <a:gd name="T0" fmla="*/ 0 w 268"/>
                      <a:gd name="T1" fmla="*/ 0 h 420"/>
                      <a:gd name="T2" fmla="*/ 2147483647 w 268"/>
                      <a:gd name="T3" fmla="*/ 2147483647 h 420"/>
                      <a:gd name="T4" fmla="*/ 2147483647 w 268"/>
                      <a:gd name="T5" fmla="*/ 2147483647 h 420"/>
                      <a:gd name="T6" fmla="*/ 0 60000 65536"/>
                      <a:gd name="T7" fmla="*/ 0 60000 65536"/>
                      <a:gd name="T8" fmla="*/ 0 60000 65536"/>
                      <a:gd name="T9" fmla="*/ 0 w 268"/>
                      <a:gd name="T10" fmla="*/ 0 h 420"/>
                      <a:gd name="T11" fmla="*/ 268 w 268"/>
                      <a:gd name="T12" fmla="*/ 420 h 4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8" h="420">
                        <a:moveTo>
                          <a:pt x="0" y="0"/>
                        </a:moveTo>
                        <a:cubicBezTo>
                          <a:pt x="19" y="85"/>
                          <a:pt x="39" y="170"/>
                          <a:pt x="84" y="240"/>
                        </a:cubicBezTo>
                        <a:cubicBezTo>
                          <a:pt x="129" y="310"/>
                          <a:pt x="198" y="365"/>
                          <a:pt x="268" y="42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70C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7" name="Ellipse 156"/>
                <p:cNvSpPr/>
                <p:nvPr/>
              </p:nvSpPr>
              <p:spPr>
                <a:xfrm>
                  <a:off x="1198875" y="3168024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8" name="Freeform 36"/>
                <p:cNvSpPr>
                  <a:spLocks/>
                </p:cNvSpPr>
                <p:nvPr/>
              </p:nvSpPr>
              <p:spPr bwMode="auto">
                <a:xfrm>
                  <a:off x="1885032" y="2720255"/>
                  <a:ext cx="166688" cy="268288"/>
                </a:xfrm>
                <a:custGeom>
                  <a:avLst/>
                  <a:gdLst>
                    <a:gd name="T0" fmla="*/ 0 w 176"/>
                    <a:gd name="T1" fmla="*/ 2147483647 h 404"/>
                    <a:gd name="T2" fmla="*/ 2147483647 w 176"/>
                    <a:gd name="T3" fmla="*/ 2147483647 h 404"/>
                    <a:gd name="T4" fmla="*/ 2147483647 w 176"/>
                    <a:gd name="T5" fmla="*/ 2147483647 h 404"/>
                    <a:gd name="T6" fmla="*/ 2147483647 w 176"/>
                    <a:gd name="T7" fmla="*/ 0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6"/>
                    <a:gd name="T13" fmla="*/ 0 h 404"/>
                    <a:gd name="T14" fmla="*/ 176 w 176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6" h="404">
                      <a:moveTo>
                        <a:pt x="0" y="404"/>
                      </a:moveTo>
                      <a:cubicBezTo>
                        <a:pt x="33" y="377"/>
                        <a:pt x="67" y="351"/>
                        <a:pt x="88" y="324"/>
                      </a:cubicBezTo>
                      <a:cubicBezTo>
                        <a:pt x="109" y="297"/>
                        <a:pt x="109" y="294"/>
                        <a:pt x="124" y="240"/>
                      </a:cubicBezTo>
                      <a:cubicBezTo>
                        <a:pt x="139" y="186"/>
                        <a:pt x="157" y="93"/>
                        <a:pt x="176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37"/>
                <p:cNvSpPr>
                  <a:spLocks/>
                </p:cNvSpPr>
                <p:nvPr/>
              </p:nvSpPr>
              <p:spPr bwMode="auto">
                <a:xfrm>
                  <a:off x="1844875" y="2438423"/>
                  <a:ext cx="255588" cy="279400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2147483647 h 420"/>
                    <a:gd name="T4" fmla="*/ 2147483647 w 268"/>
                    <a:gd name="T5" fmla="*/ 2147483647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36"/>
                <p:cNvSpPr>
                  <a:spLocks/>
                </p:cNvSpPr>
                <p:nvPr/>
              </p:nvSpPr>
              <p:spPr bwMode="auto">
                <a:xfrm>
                  <a:off x="1663516" y="2721586"/>
                  <a:ext cx="266860" cy="190329"/>
                </a:xfrm>
                <a:custGeom>
                  <a:avLst/>
                  <a:gdLst>
                    <a:gd name="T0" fmla="*/ 0 w 176"/>
                    <a:gd name="T1" fmla="*/ 2147483647 h 404"/>
                    <a:gd name="T2" fmla="*/ 2147483647 w 176"/>
                    <a:gd name="T3" fmla="*/ 2147483647 h 404"/>
                    <a:gd name="T4" fmla="*/ 2147483647 w 176"/>
                    <a:gd name="T5" fmla="*/ 2147483647 h 404"/>
                    <a:gd name="T6" fmla="*/ 2147483647 w 176"/>
                    <a:gd name="T7" fmla="*/ 0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6"/>
                    <a:gd name="T13" fmla="*/ 0 h 404"/>
                    <a:gd name="T14" fmla="*/ 176 w 176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6" h="404">
                      <a:moveTo>
                        <a:pt x="0" y="404"/>
                      </a:moveTo>
                      <a:cubicBezTo>
                        <a:pt x="33" y="377"/>
                        <a:pt x="67" y="351"/>
                        <a:pt x="88" y="324"/>
                      </a:cubicBezTo>
                      <a:cubicBezTo>
                        <a:pt x="109" y="297"/>
                        <a:pt x="109" y="294"/>
                        <a:pt x="124" y="240"/>
                      </a:cubicBezTo>
                      <a:cubicBezTo>
                        <a:pt x="139" y="186"/>
                        <a:pt x="157" y="93"/>
                        <a:pt x="176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2"/>
                <p:cNvSpPr>
                  <a:spLocks/>
                </p:cNvSpPr>
                <p:nvPr/>
              </p:nvSpPr>
              <p:spPr bwMode="auto">
                <a:xfrm flipV="1">
                  <a:off x="2242673" y="3191073"/>
                  <a:ext cx="138113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31"/>
                <p:cNvSpPr>
                  <a:spLocks/>
                </p:cNvSpPr>
                <p:nvPr/>
              </p:nvSpPr>
              <p:spPr bwMode="auto">
                <a:xfrm>
                  <a:off x="2250405" y="3064080"/>
                  <a:ext cx="233363" cy="114300"/>
                </a:xfrm>
                <a:custGeom>
                  <a:avLst/>
                  <a:gdLst>
                    <a:gd name="T0" fmla="*/ 0 w 245"/>
                    <a:gd name="T1" fmla="*/ 0 h 170"/>
                    <a:gd name="T2" fmla="*/ 2147483647 w 245"/>
                    <a:gd name="T3" fmla="*/ 2147483647 h 170"/>
                    <a:gd name="T4" fmla="*/ 2147483647 w 245"/>
                    <a:gd name="T5" fmla="*/ 2147483647 h 170"/>
                    <a:gd name="T6" fmla="*/ 2147483647 w 245"/>
                    <a:gd name="T7" fmla="*/ 2147483647 h 170"/>
                    <a:gd name="T8" fmla="*/ 2147483647 w 245"/>
                    <a:gd name="T9" fmla="*/ 2147483647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5"/>
                    <a:gd name="T16" fmla="*/ 0 h 170"/>
                    <a:gd name="T17" fmla="*/ 245 w 245"/>
                    <a:gd name="T18" fmla="*/ 170 h 1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5" h="170">
                      <a:moveTo>
                        <a:pt x="0" y="0"/>
                      </a:moveTo>
                      <a:cubicBezTo>
                        <a:pt x="10" y="15"/>
                        <a:pt x="21" y="31"/>
                        <a:pt x="37" y="47"/>
                      </a:cubicBezTo>
                      <a:cubicBezTo>
                        <a:pt x="53" y="63"/>
                        <a:pt x="72" y="82"/>
                        <a:pt x="94" y="94"/>
                      </a:cubicBezTo>
                      <a:cubicBezTo>
                        <a:pt x="116" y="106"/>
                        <a:pt x="145" y="109"/>
                        <a:pt x="170" y="122"/>
                      </a:cubicBezTo>
                      <a:cubicBezTo>
                        <a:pt x="195" y="135"/>
                        <a:pt x="220" y="152"/>
                        <a:pt x="245" y="17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6" name="Freeform 41"/>
              <p:cNvSpPr>
                <a:spLocks/>
              </p:cNvSpPr>
              <p:nvPr/>
            </p:nvSpPr>
            <p:spPr bwMode="auto">
              <a:xfrm>
                <a:off x="1946340" y="2464531"/>
                <a:ext cx="177388" cy="172381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7" name="Freeform 42"/>
              <p:cNvSpPr>
                <a:spLocks/>
              </p:cNvSpPr>
              <p:nvPr/>
            </p:nvSpPr>
            <p:spPr bwMode="auto">
              <a:xfrm flipV="1">
                <a:off x="1946339" y="2636912"/>
                <a:ext cx="177389" cy="172381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" name="Freeform 33"/>
              <p:cNvSpPr>
                <a:spLocks/>
              </p:cNvSpPr>
              <p:nvPr/>
            </p:nvSpPr>
            <p:spPr bwMode="auto">
              <a:xfrm>
                <a:off x="1883132" y="3284984"/>
                <a:ext cx="240596" cy="189336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1" name="Freeform 33"/>
            <p:cNvSpPr>
              <a:spLocks/>
            </p:cNvSpPr>
            <p:nvPr/>
          </p:nvSpPr>
          <p:spPr bwMode="auto">
            <a:xfrm>
              <a:off x="2507486" y="3239664"/>
              <a:ext cx="120298" cy="189336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32" name="Freeform 32"/>
            <p:cNvSpPr>
              <a:spLocks/>
            </p:cNvSpPr>
            <p:nvPr/>
          </p:nvSpPr>
          <p:spPr bwMode="auto">
            <a:xfrm>
              <a:off x="2727048" y="3212976"/>
              <a:ext cx="188768" cy="216024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133" name="Freeform 42"/>
            <p:cNvSpPr>
              <a:spLocks/>
            </p:cNvSpPr>
            <p:nvPr/>
          </p:nvSpPr>
          <p:spPr bwMode="auto">
            <a:xfrm flipV="1">
              <a:off x="2666419" y="3284984"/>
              <a:ext cx="177389" cy="172380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0 h 420"/>
                <a:gd name="T4" fmla="*/ 2147483647 w 268"/>
                <a:gd name="T5" fmla="*/ 0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185" name="Tekstboks 184"/>
          <p:cNvSpPr txBox="1"/>
          <p:nvPr/>
        </p:nvSpPr>
        <p:spPr>
          <a:xfrm>
            <a:off x="604733" y="1535720"/>
            <a:ext cx="2122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Central </a:t>
            </a:r>
            <a:r>
              <a:rPr lang="da-DK" sz="1600" dirty="0" err="1" smtClean="0"/>
              <a:t>sensitization</a:t>
            </a:r>
            <a:r>
              <a:rPr lang="da-DK" sz="1600" dirty="0" smtClean="0"/>
              <a:t> </a:t>
            </a:r>
            <a:r>
              <a:rPr lang="da-DK" sz="1600" dirty="0" err="1" smtClean="0"/>
              <a:t>following</a:t>
            </a:r>
            <a:r>
              <a:rPr lang="da-DK" sz="1600" dirty="0" smtClean="0"/>
              <a:t> </a:t>
            </a:r>
            <a:r>
              <a:rPr lang="da-DK" sz="1600" dirty="0" err="1" smtClean="0"/>
              <a:t>abnormal</a:t>
            </a:r>
            <a:r>
              <a:rPr lang="da-DK" sz="1600" dirty="0" smtClean="0"/>
              <a:t> </a:t>
            </a:r>
            <a:r>
              <a:rPr lang="da-DK" sz="1600" dirty="0" err="1" smtClean="0"/>
              <a:t>peripheral</a:t>
            </a:r>
            <a:r>
              <a:rPr lang="da-DK" sz="1600" dirty="0" smtClean="0"/>
              <a:t> input</a:t>
            </a:r>
          </a:p>
        </p:txBody>
      </p:sp>
      <p:sp>
        <p:nvSpPr>
          <p:cNvPr id="186" name="Tekstboks 185"/>
          <p:cNvSpPr txBox="1"/>
          <p:nvPr/>
        </p:nvSpPr>
        <p:spPr>
          <a:xfrm>
            <a:off x="611560" y="4470211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err="1" smtClean="0"/>
              <a:t>Normalisation</a:t>
            </a:r>
            <a:r>
              <a:rPr lang="da-DK" sz="1600" dirty="0" smtClean="0"/>
              <a:t>  af central processes </a:t>
            </a:r>
            <a:r>
              <a:rPr lang="da-DK" sz="1600" dirty="0" err="1" smtClean="0"/>
              <a:t>after</a:t>
            </a:r>
            <a:r>
              <a:rPr lang="da-DK" sz="1600" dirty="0" smtClean="0"/>
              <a:t> </a:t>
            </a:r>
            <a:r>
              <a:rPr lang="da-DK" sz="1600" dirty="0" err="1" smtClean="0"/>
              <a:t>topical</a:t>
            </a:r>
            <a:r>
              <a:rPr lang="da-DK" sz="1600" dirty="0" smtClean="0"/>
              <a:t> </a:t>
            </a:r>
            <a:r>
              <a:rPr lang="da-DK" sz="1600" dirty="0" err="1" smtClean="0"/>
              <a:t>lidocaine</a:t>
            </a:r>
            <a:r>
              <a:rPr lang="da-DK" sz="1600" dirty="0" smtClean="0"/>
              <a:t> </a:t>
            </a:r>
            <a:r>
              <a:rPr lang="da-DK" sz="1600" dirty="0" err="1" smtClean="0"/>
              <a:t>block</a:t>
            </a:r>
            <a:r>
              <a:rPr lang="da-DK" sz="1600" dirty="0" smtClean="0"/>
              <a:t> ? </a:t>
            </a:r>
          </a:p>
        </p:txBody>
      </p:sp>
      <p:sp>
        <p:nvSpPr>
          <p:cNvPr id="187" name="Tekstboks 186"/>
          <p:cNvSpPr txBox="1"/>
          <p:nvPr/>
        </p:nvSpPr>
        <p:spPr>
          <a:xfrm>
            <a:off x="3059832" y="6300028"/>
            <a:ext cx="164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Lidocaine</a:t>
            </a:r>
            <a:r>
              <a:rPr lang="da-DK" dirty="0" smtClean="0"/>
              <a:t> Patch</a:t>
            </a:r>
            <a:endParaRPr lang="da-DK" dirty="0"/>
          </a:p>
        </p:txBody>
      </p:sp>
      <p:cxnSp>
        <p:nvCxnSpPr>
          <p:cNvPr id="189" name="Lige pilforbindelse 188"/>
          <p:cNvCxnSpPr/>
          <p:nvPr/>
        </p:nvCxnSpPr>
        <p:spPr>
          <a:xfrm flipV="1">
            <a:off x="3810371" y="5864736"/>
            <a:ext cx="0" cy="43529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42" y="908720"/>
            <a:ext cx="4226458" cy="383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344231" y="226628"/>
            <a:ext cx="264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C00000"/>
                </a:solidFill>
              </a:rPr>
              <a:t>Lidocaine</a:t>
            </a:r>
            <a:r>
              <a:rPr lang="da-DK" b="1" dirty="0" smtClean="0">
                <a:solidFill>
                  <a:srgbClr val="C00000"/>
                </a:solidFill>
              </a:rPr>
              <a:t> patches in PHN 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344231" y="2996952"/>
            <a:ext cx="429977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600" b="1" dirty="0" smtClean="0"/>
              <a:t>Patients </a:t>
            </a:r>
            <a:r>
              <a:rPr lang="da-DK" sz="1600" b="1" dirty="0" err="1" smtClean="0"/>
              <a:t>divided</a:t>
            </a:r>
            <a:r>
              <a:rPr lang="da-DK" sz="1600" b="1" dirty="0" smtClean="0"/>
              <a:t> </a:t>
            </a:r>
            <a:r>
              <a:rPr lang="da-DK" sz="1600" b="1" dirty="0" err="1" smtClean="0"/>
              <a:t>into</a:t>
            </a:r>
            <a:r>
              <a:rPr lang="da-DK" sz="16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1" dirty="0" err="1" smtClean="0"/>
              <a:t>sensitized</a:t>
            </a:r>
            <a:r>
              <a:rPr lang="da-DK" sz="1600" b="1" dirty="0" smtClean="0"/>
              <a:t> </a:t>
            </a:r>
            <a:r>
              <a:rPr lang="da-DK" sz="1600" b="1" dirty="0" err="1" smtClean="0"/>
              <a:t>nociceptor</a:t>
            </a:r>
            <a:r>
              <a:rPr lang="da-DK" sz="16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1" dirty="0" err="1" smtClean="0"/>
              <a:t>nociceptor</a:t>
            </a:r>
            <a:r>
              <a:rPr lang="da-DK" sz="1600" b="1" dirty="0" smtClean="0"/>
              <a:t> </a:t>
            </a:r>
            <a:r>
              <a:rPr lang="da-DK" sz="1600" b="1" dirty="0" err="1" smtClean="0"/>
              <a:t>impaired</a:t>
            </a:r>
            <a:r>
              <a:rPr lang="da-DK" sz="1600" dirty="0" smtClean="0"/>
              <a:t> </a:t>
            </a:r>
            <a:endParaRPr lang="da-DK" sz="1600" dirty="0"/>
          </a:p>
          <a:p>
            <a:r>
              <a:rPr lang="da-DK" sz="1600" dirty="0" smtClean="0"/>
              <a:t>QST (</a:t>
            </a:r>
            <a:r>
              <a:rPr lang="da-DK" sz="1600" dirty="0" err="1" smtClean="0"/>
              <a:t>Warm</a:t>
            </a:r>
            <a:r>
              <a:rPr lang="da-DK" sz="1600" dirty="0" smtClean="0"/>
              <a:t> </a:t>
            </a:r>
            <a:r>
              <a:rPr lang="da-DK" sz="1600" dirty="0" err="1" smtClean="0"/>
              <a:t>threshold</a:t>
            </a:r>
            <a:r>
              <a:rPr lang="da-DK" sz="1600" dirty="0" smtClean="0"/>
              <a:t> and heat </a:t>
            </a:r>
            <a:r>
              <a:rPr lang="da-DK" sz="1600" dirty="0" err="1" smtClean="0"/>
              <a:t>pain</a:t>
            </a:r>
            <a:r>
              <a:rPr lang="da-DK" sz="1600" dirty="0" smtClean="0"/>
              <a:t>)</a:t>
            </a:r>
            <a:endParaRPr lang="da-DK" sz="1600" dirty="0"/>
          </a:p>
          <a:p>
            <a:r>
              <a:rPr lang="da-DK" sz="1600" dirty="0" err="1"/>
              <a:t>Histamine</a:t>
            </a:r>
            <a:r>
              <a:rPr lang="da-DK" sz="1600" dirty="0"/>
              <a:t> </a:t>
            </a:r>
            <a:r>
              <a:rPr lang="da-DK" sz="1600" dirty="0" err="1"/>
              <a:t>flare</a:t>
            </a:r>
            <a:r>
              <a:rPr lang="da-DK" sz="1600" dirty="0"/>
              <a:t> </a:t>
            </a:r>
            <a:r>
              <a:rPr lang="da-DK" sz="1600" dirty="0" err="1"/>
              <a:t>size</a:t>
            </a:r>
            <a:endParaRPr lang="da-DK" sz="1600" dirty="0"/>
          </a:p>
          <a:p>
            <a:r>
              <a:rPr lang="da-DK" sz="1600" dirty="0" err="1"/>
              <a:t>Axon</a:t>
            </a:r>
            <a:r>
              <a:rPr lang="da-DK" sz="1600" dirty="0"/>
              <a:t> </a:t>
            </a:r>
            <a:r>
              <a:rPr lang="da-DK" sz="1600" dirty="0" err="1"/>
              <a:t>reflex</a:t>
            </a:r>
            <a:r>
              <a:rPr lang="da-DK" sz="1600" dirty="0"/>
              <a:t> </a:t>
            </a:r>
            <a:r>
              <a:rPr lang="da-DK" sz="1600" dirty="0" err="1"/>
              <a:t>vasodilatation</a:t>
            </a:r>
            <a:r>
              <a:rPr lang="da-DK" sz="1600" dirty="0"/>
              <a:t> </a:t>
            </a:r>
            <a:r>
              <a:rPr lang="da-DK" sz="1600" dirty="0" err="1"/>
              <a:t>after</a:t>
            </a:r>
            <a:r>
              <a:rPr lang="da-DK" sz="1600" dirty="0"/>
              <a:t> </a:t>
            </a:r>
            <a:r>
              <a:rPr lang="da-DK" sz="1600" dirty="0" err="1" smtClean="0"/>
              <a:t>histamine</a:t>
            </a:r>
            <a:endParaRPr lang="da-DK" sz="1600" dirty="0"/>
          </a:p>
        </p:txBody>
      </p:sp>
      <p:sp>
        <p:nvSpPr>
          <p:cNvPr id="6" name="Tekstboks 5"/>
          <p:cNvSpPr txBox="1"/>
          <p:nvPr/>
        </p:nvSpPr>
        <p:spPr>
          <a:xfrm>
            <a:off x="344232" y="1052736"/>
            <a:ext cx="429977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 smtClean="0"/>
              <a:t>Randomized</a:t>
            </a:r>
            <a:r>
              <a:rPr lang="da-DK" dirty="0" smtClean="0"/>
              <a:t> double-blind placebo-</a:t>
            </a:r>
            <a:r>
              <a:rPr lang="da-DK" dirty="0" err="1" smtClean="0"/>
              <a:t>controlled</a:t>
            </a:r>
            <a:r>
              <a:rPr lang="da-DK" dirty="0" smtClean="0"/>
              <a:t> </a:t>
            </a:r>
            <a:r>
              <a:rPr lang="da-DK" dirty="0" err="1" smtClean="0"/>
              <a:t>cross</a:t>
            </a:r>
            <a:r>
              <a:rPr lang="da-DK" dirty="0" smtClean="0"/>
              <a:t>-over </a:t>
            </a:r>
            <a:r>
              <a:rPr lang="da-DK" dirty="0" err="1" smtClean="0"/>
              <a:t>study</a:t>
            </a:r>
            <a:r>
              <a:rPr lang="da-DK" dirty="0" smtClean="0"/>
              <a:t>  of </a:t>
            </a:r>
            <a:r>
              <a:rPr lang="da-DK" dirty="0" err="1" smtClean="0"/>
              <a:t>two</a:t>
            </a:r>
            <a:r>
              <a:rPr lang="da-DK" dirty="0" smtClean="0"/>
              <a:t> 1 </a:t>
            </a:r>
            <a:r>
              <a:rPr lang="da-DK" dirty="0" err="1" smtClean="0"/>
              <a:t>week</a:t>
            </a:r>
            <a:r>
              <a:rPr lang="da-DK" dirty="0" smtClean="0"/>
              <a:t> </a:t>
            </a:r>
            <a:r>
              <a:rPr lang="da-DK" dirty="0" err="1" smtClean="0"/>
              <a:t>treatments</a:t>
            </a:r>
            <a:r>
              <a:rPr lang="da-DK" dirty="0" smtClean="0"/>
              <a:t> with  </a:t>
            </a:r>
            <a:r>
              <a:rPr lang="da-DK" dirty="0" err="1" smtClean="0"/>
              <a:t>Lidocaine</a:t>
            </a:r>
            <a:r>
              <a:rPr lang="da-DK" dirty="0" smtClean="0"/>
              <a:t> 5% vs. placebo</a:t>
            </a:r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7723222" y="6381765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 smtClean="0"/>
              <a:t>Wasner</a:t>
            </a:r>
            <a:r>
              <a:rPr lang="da-DK" sz="1100" dirty="0" smtClean="0"/>
              <a:t> et al. 2005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40486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14" y="1196752"/>
            <a:ext cx="4002936" cy="424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/>
          <a:stretch/>
        </p:blipFill>
        <p:spPr bwMode="auto">
          <a:xfrm>
            <a:off x="383978" y="548680"/>
            <a:ext cx="3395934" cy="474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2195736" y="5589240"/>
            <a:ext cx="432644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 err="1" smtClean="0">
                <a:solidFill>
                  <a:srgbClr val="C00000"/>
                </a:solidFill>
              </a:rPr>
              <a:t>Conclusion</a:t>
            </a:r>
            <a:r>
              <a:rPr lang="da-DK" b="1" dirty="0" smtClean="0">
                <a:solidFill>
                  <a:srgbClr val="C00000"/>
                </a:solidFill>
              </a:rPr>
              <a:t>:</a:t>
            </a:r>
            <a:r>
              <a:rPr lang="da-DK" dirty="0" smtClean="0"/>
              <a:t> </a:t>
            </a:r>
            <a:r>
              <a:rPr lang="da-DK" dirty="0" err="1" smtClean="0"/>
              <a:t>Lidocaine</a:t>
            </a:r>
            <a:r>
              <a:rPr lang="da-DK" dirty="0" smtClean="0"/>
              <a:t> </a:t>
            </a:r>
            <a:r>
              <a:rPr lang="da-DK" dirty="0" err="1" smtClean="0"/>
              <a:t>effective</a:t>
            </a:r>
            <a:r>
              <a:rPr lang="da-DK" dirty="0" smtClean="0"/>
              <a:t> in patients with </a:t>
            </a:r>
            <a:r>
              <a:rPr lang="da-DK" dirty="0" err="1" smtClean="0"/>
              <a:t>impaired</a:t>
            </a:r>
            <a:r>
              <a:rPr lang="da-DK" dirty="0" smtClean="0"/>
              <a:t> </a:t>
            </a:r>
            <a:r>
              <a:rPr lang="da-DK" dirty="0" err="1" smtClean="0"/>
              <a:t>nociceptors</a:t>
            </a:r>
            <a:r>
              <a:rPr lang="da-DK" dirty="0" smtClean="0"/>
              <a:t>, but not in patients with </a:t>
            </a:r>
            <a:r>
              <a:rPr lang="da-DK" dirty="0" err="1" smtClean="0"/>
              <a:t>sensitized</a:t>
            </a:r>
            <a:r>
              <a:rPr lang="da-DK" dirty="0" smtClean="0"/>
              <a:t> </a:t>
            </a:r>
            <a:r>
              <a:rPr lang="da-DK" dirty="0" err="1" smtClean="0"/>
              <a:t>nociceptors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Tekstboks 2"/>
          <p:cNvSpPr txBox="1"/>
          <p:nvPr/>
        </p:nvSpPr>
        <p:spPr>
          <a:xfrm>
            <a:off x="7723222" y="6381765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 smtClean="0"/>
              <a:t>Wasner</a:t>
            </a:r>
            <a:r>
              <a:rPr lang="da-DK" sz="1100" dirty="0" smtClean="0"/>
              <a:t> et al. 2005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24659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51520" y="1628800"/>
            <a:ext cx="4752528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Irritable nociceptor phenotype: </a:t>
            </a:r>
          </a:p>
          <a:p>
            <a:r>
              <a:rPr lang="en-US" dirty="0" smtClean="0"/>
              <a:t>1. Normal  </a:t>
            </a:r>
            <a:r>
              <a:rPr lang="en-US" dirty="0"/>
              <a:t>cold and warmth </a:t>
            </a:r>
            <a:r>
              <a:rPr lang="en-US" dirty="0" smtClean="0"/>
              <a:t>detection threshold </a:t>
            </a:r>
          </a:p>
          <a:p>
            <a:r>
              <a:rPr lang="en-US" dirty="0" smtClean="0"/>
              <a:t>2. </a:t>
            </a:r>
            <a:r>
              <a:rPr lang="en-US" dirty="0"/>
              <a:t>D</a:t>
            </a:r>
            <a:r>
              <a:rPr lang="en-US" dirty="0" smtClean="0"/>
              <a:t>ynamic </a:t>
            </a:r>
            <a:r>
              <a:rPr lang="en-US" dirty="0"/>
              <a:t>mechanical </a:t>
            </a:r>
            <a:r>
              <a:rPr lang="en-US" dirty="0" err="1"/>
              <a:t>allodynia</a:t>
            </a:r>
            <a:r>
              <a:rPr lang="en-US" dirty="0"/>
              <a:t>, </a:t>
            </a:r>
            <a:r>
              <a:rPr lang="en-US" b="1" dirty="0" smtClean="0">
                <a:solidFill>
                  <a:srgbClr val="C00000"/>
                </a:solidFill>
              </a:rPr>
              <a:t>or</a:t>
            </a:r>
            <a:r>
              <a:rPr lang="en-US" dirty="0" smtClean="0"/>
              <a:t> increased  mechanical </a:t>
            </a:r>
            <a:r>
              <a:rPr lang="en-US" dirty="0"/>
              <a:t>pain sensitivity, </a:t>
            </a:r>
            <a:r>
              <a:rPr lang="en-US" b="1" dirty="0">
                <a:solidFill>
                  <a:srgbClr val="C00000"/>
                </a:solidFill>
              </a:rPr>
              <a:t>or</a:t>
            </a:r>
            <a:r>
              <a:rPr lang="en-US" dirty="0"/>
              <a:t> reduced cold or heat pain </a:t>
            </a:r>
            <a:r>
              <a:rPr lang="en-US" dirty="0" smtClean="0"/>
              <a:t>threshold 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251520" y="4892967"/>
            <a:ext cx="4752528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Non Irritable </a:t>
            </a:r>
            <a:r>
              <a:rPr lang="en-US" b="1" dirty="0">
                <a:solidFill>
                  <a:srgbClr val="C00000"/>
                </a:solidFill>
              </a:rPr>
              <a:t>nociceptor phenotype: 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1. Normal  thermal or mechanical detection threshold </a:t>
            </a:r>
          </a:p>
          <a:p>
            <a:r>
              <a:rPr lang="en-US" dirty="0" smtClean="0"/>
              <a:t>2. No thermal or mechanical hypersensitivity </a:t>
            </a:r>
            <a:endParaRPr lang="da-DK" dirty="0"/>
          </a:p>
        </p:txBody>
      </p:sp>
      <p:grpSp>
        <p:nvGrpSpPr>
          <p:cNvPr id="8" name="Gruppe 73"/>
          <p:cNvGrpSpPr/>
          <p:nvPr/>
        </p:nvGrpSpPr>
        <p:grpSpPr>
          <a:xfrm>
            <a:off x="5201151" y="620688"/>
            <a:ext cx="3763337" cy="2990485"/>
            <a:chOff x="421785" y="476672"/>
            <a:chExt cx="7274421" cy="6535824"/>
          </a:xfrm>
        </p:grpSpPr>
        <p:cxnSp>
          <p:nvCxnSpPr>
            <p:cNvPr id="9" name="Lige forbindelse 8"/>
            <p:cNvCxnSpPr/>
            <p:nvPr/>
          </p:nvCxnSpPr>
          <p:spPr>
            <a:xfrm>
              <a:off x="1979712" y="620688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ge forbindelse 9"/>
            <p:cNvCxnSpPr/>
            <p:nvPr/>
          </p:nvCxnSpPr>
          <p:spPr>
            <a:xfrm>
              <a:off x="1979711" y="3356993"/>
              <a:ext cx="57164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ge forbindelse 10"/>
            <p:cNvCxnSpPr/>
            <p:nvPr/>
          </p:nvCxnSpPr>
          <p:spPr>
            <a:xfrm>
              <a:off x="1979711" y="4509120"/>
              <a:ext cx="55306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ge forbindelse 11"/>
            <p:cNvCxnSpPr/>
            <p:nvPr/>
          </p:nvCxnSpPr>
          <p:spPr>
            <a:xfrm>
              <a:off x="1979711" y="2204864"/>
              <a:ext cx="57164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forbindelse 12"/>
            <p:cNvCxnSpPr/>
            <p:nvPr/>
          </p:nvCxnSpPr>
          <p:spPr>
            <a:xfrm>
              <a:off x="2123727" y="5877272"/>
              <a:ext cx="55724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forbindelse 13"/>
            <p:cNvCxnSpPr/>
            <p:nvPr/>
          </p:nvCxnSpPr>
          <p:spPr>
            <a:xfrm>
              <a:off x="2555776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/>
          </p:nvCxnSpPr>
          <p:spPr>
            <a:xfrm>
              <a:off x="3131840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/>
            <p:cNvCxnSpPr/>
            <p:nvPr/>
          </p:nvCxnSpPr>
          <p:spPr>
            <a:xfrm>
              <a:off x="3635896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/>
            <p:cNvCxnSpPr/>
            <p:nvPr/>
          </p:nvCxnSpPr>
          <p:spPr>
            <a:xfrm>
              <a:off x="4139952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forbindelse 17"/>
            <p:cNvCxnSpPr/>
            <p:nvPr/>
          </p:nvCxnSpPr>
          <p:spPr>
            <a:xfrm>
              <a:off x="4644008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/>
          </p:nvCxnSpPr>
          <p:spPr>
            <a:xfrm>
              <a:off x="5148064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/>
          </p:nvCxnSpPr>
          <p:spPr>
            <a:xfrm>
              <a:off x="5652120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/>
          </p:nvCxnSpPr>
          <p:spPr>
            <a:xfrm>
              <a:off x="6156176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forbindelse 21"/>
            <p:cNvCxnSpPr/>
            <p:nvPr/>
          </p:nvCxnSpPr>
          <p:spPr>
            <a:xfrm>
              <a:off x="6660232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boks 22"/>
            <p:cNvSpPr txBox="1"/>
            <p:nvPr/>
          </p:nvSpPr>
          <p:spPr>
            <a:xfrm>
              <a:off x="2337195" y="6165305"/>
              <a:ext cx="746667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CDT</a:t>
              </a:r>
              <a:endParaRPr lang="da-DK" sz="1100" dirty="0"/>
            </a:p>
          </p:txBody>
        </p:sp>
        <p:sp>
          <p:nvSpPr>
            <p:cNvPr id="24" name="Tekstboks 23"/>
            <p:cNvSpPr txBox="1"/>
            <p:nvPr/>
          </p:nvSpPr>
          <p:spPr>
            <a:xfrm>
              <a:off x="2913258" y="6165305"/>
              <a:ext cx="769712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HDT</a:t>
              </a:r>
              <a:endParaRPr lang="da-DK" sz="1100" dirty="0"/>
            </a:p>
          </p:txBody>
        </p:sp>
        <p:sp>
          <p:nvSpPr>
            <p:cNvPr id="25" name="Tekstboks 24"/>
            <p:cNvSpPr txBox="1"/>
            <p:nvPr/>
          </p:nvSpPr>
          <p:spPr>
            <a:xfrm>
              <a:off x="3417315" y="6176338"/>
              <a:ext cx="677531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TSL</a:t>
              </a:r>
              <a:endParaRPr lang="da-DK" sz="1100" dirty="0"/>
            </a:p>
          </p:txBody>
        </p:sp>
        <p:sp>
          <p:nvSpPr>
            <p:cNvPr id="26" name="Tekstboks 25"/>
            <p:cNvSpPr txBox="1"/>
            <p:nvPr/>
          </p:nvSpPr>
          <p:spPr>
            <a:xfrm>
              <a:off x="3923927" y="6165305"/>
              <a:ext cx="720743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CPT</a:t>
              </a:r>
              <a:endParaRPr lang="da-DK" sz="1100" dirty="0"/>
            </a:p>
          </p:txBody>
        </p:sp>
        <p:sp>
          <p:nvSpPr>
            <p:cNvPr id="27" name="Tekstboks 26"/>
            <p:cNvSpPr txBox="1"/>
            <p:nvPr/>
          </p:nvSpPr>
          <p:spPr>
            <a:xfrm>
              <a:off x="4427985" y="6165305"/>
              <a:ext cx="743788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HPT</a:t>
              </a:r>
              <a:endParaRPr lang="da-DK" sz="1100" dirty="0"/>
            </a:p>
          </p:txBody>
        </p:sp>
        <p:sp>
          <p:nvSpPr>
            <p:cNvPr id="28" name="Tekstboks 27"/>
            <p:cNvSpPr txBox="1"/>
            <p:nvPr/>
          </p:nvSpPr>
          <p:spPr>
            <a:xfrm>
              <a:off x="4929481" y="6165305"/>
              <a:ext cx="714981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PPT</a:t>
              </a:r>
              <a:endParaRPr lang="da-DK" sz="1100" dirty="0"/>
            </a:p>
          </p:txBody>
        </p:sp>
        <p:sp>
          <p:nvSpPr>
            <p:cNvPr id="29" name="Tekstboks 28"/>
            <p:cNvSpPr txBox="1"/>
            <p:nvPr/>
          </p:nvSpPr>
          <p:spPr>
            <a:xfrm>
              <a:off x="5436095" y="6176338"/>
              <a:ext cx="792757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MPS</a:t>
              </a:r>
              <a:endParaRPr lang="da-DK" sz="1100" dirty="0"/>
            </a:p>
          </p:txBody>
        </p:sp>
        <p:sp>
          <p:nvSpPr>
            <p:cNvPr id="30" name="Tekstboks 29"/>
            <p:cNvSpPr txBox="1"/>
            <p:nvPr/>
          </p:nvSpPr>
          <p:spPr>
            <a:xfrm>
              <a:off x="5879395" y="6165305"/>
              <a:ext cx="856132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WUR</a:t>
              </a:r>
              <a:endParaRPr lang="da-DK" sz="1100" dirty="0"/>
            </a:p>
          </p:txBody>
        </p:sp>
        <p:sp>
          <p:nvSpPr>
            <p:cNvPr id="31" name="Tekstboks 30"/>
            <p:cNvSpPr txBox="1"/>
            <p:nvPr/>
          </p:nvSpPr>
          <p:spPr>
            <a:xfrm>
              <a:off x="6409462" y="6165305"/>
              <a:ext cx="827325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MDT</a:t>
              </a:r>
            </a:p>
          </p:txBody>
        </p:sp>
        <p:sp>
          <p:nvSpPr>
            <p:cNvPr id="32" name="Tekstboks 31"/>
            <p:cNvSpPr txBox="1"/>
            <p:nvPr/>
          </p:nvSpPr>
          <p:spPr>
            <a:xfrm>
              <a:off x="6940896" y="6165305"/>
              <a:ext cx="755310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VDT</a:t>
              </a:r>
              <a:endParaRPr lang="da-DK" sz="1100" dirty="0"/>
            </a:p>
          </p:txBody>
        </p:sp>
        <p:cxnSp>
          <p:nvCxnSpPr>
            <p:cNvPr id="33" name="Lige forbindelse 32"/>
            <p:cNvCxnSpPr/>
            <p:nvPr/>
          </p:nvCxnSpPr>
          <p:spPr>
            <a:xfrm>
              <a:off x="7164288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ge forbindelse 33"/>
            <p:cNvCxnSpPr/>
            <p:nvPr/>
          </p:nvCxnSpPr>
          <p:spPr>
            <a:xfrm flipH="1">
              <a:off x="1835696" y="62068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ge forbindelse 34"/>
            <p:cNvCxnSpPr/>
            <p:nvPr/>
          </p:nvCxnSpPr>
          <p:spPr>
            <a:xfrm flipH="1">
              <a:off x="1835696" y="141277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ge forbindelse 35"/>
            <p:cNvCxnSpPr/>
            <p:nvPr/>
          </p:nvCxnSpPr>
          <p:spPr>
            <a:xfrm flipH="1">
              <a:off x="1835696" y="3933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ge forbindelse 36"/>
            <p:cNvCxnSpPr/>
            <p:nvPr/>
          </p:nvCxnSpPr>
          <p:spPr>
            <a:xfrm flipH="1">
              <a:off x="1835696" y="587727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37"/>
            <p:cNvCxnSpPr/>
            <p:nvPr/>
          </p:nvCxnSpPr>
          <p:spPr>
            <a:xfrm flipH="1">
              <a:off x="1835696" y="22048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ge forbindelse 38"/>
            <p:cNvCxnSpPr/>
            <p:nvPr/>
          </p:nvCxnSpPr>
          <p:spPr>
            <a:xfrm flipH="1">
              <a:off x="1835696" y="278092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ge forbindelse 39"/>
            <p:cNvCxnSpPr/>
            <p:nvPr/>
          </p:nvCxnSpPr>
          <p:spPr>
            <a:xfrm flipH="1">
              <a:off x="1835696" y="450912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ge forbindelse 40"/>
            <p:cNvCxnSpPr/>
            <p:nvPr/>
          </p:nvCxnSpPr>
          <p:spPr>
            <a:xfrm flipH="1">
              <a:off x="1835696" y="515719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ge forbindelse 41"/>
            <p:cNvCxnSpPr/>
            <p:nvPr/>
          </p:nvCxnSpPr>
          <p:spPr>
            <a:xfrm flipH="1">
              <a:off x="1835696" y="335699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kstboks 42"/>
            <p:cNvSpPr txBox="1"/>
            <p:nvPr/>
          </p:nvSpPr>
          <p:spPr>
            <a:xfrm>
              <a:off x="1547663" y="3212976"/>
              <a:ext cx="461484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0</a:t>
              </a:r>
              <a:endParaRPr lang="da-DK" sz="1100" dirty="0"/>
            </a:p>
          </p:txBody>
        </p:sp>
        <p:sp>
          <p:nvSpPr>
            <p:cNvPr id="44" name="Tekstboks 43"/>
            <p:cNvSpPr txBox="1"/>
            <p:nvPr/>
          </p:nvSpPr>
          <p:spPr>
            <a:xfrm>
              <a:off x="1547663" y="476672"/>
              <a:ext cx="461484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4</a:t>
              </a:r>
              <a:endParaRPr lang="da-DK" sz="1100" dirty="0"/>
            </a:p>
          </p:txBody>
        </p:sp>
        <p:sp>
          <p:nvSpPr>
            <p:cNvPr id="45" name="Tekstboks 44"/>
            <p:cNvSpPr txBox="1"/>
            <p:nvPr/>
          </p:nvSpPr>
          <p:spPr>
            <a:xfrm>
              <a:off x="1547663" y="1268760"/>
              <a:ext cx="461484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3</a:t>
              </a:r>
              <a:endParaRPr lang="da-DK" sz="1100" dirty="0"/>
            </a:p>
          </p:txBody>
        </p:sp>
        <p:sp>
          <p:nvSpPr>
            <p:cNvPr id="46" name="Tekstboks 45"/>
            <p:cNvSpPr txBox="1"/>
            <p:nvPr/>
          </p:nvSpPr>
          <p:spPr>
            <a:xfrm>
              <a:off x="1547663" y="2060848"/>
              <a:ext cx="461484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2</a:t>
              </a:r>
              <a:endParaRPr lang="da-DK" sz="1100" dirty="0"/>
            </a:p>
          </p:txBody>
        </p:sp>
        <p:sp>
          <p:nvSpPr>
            <p:cNvPr id="47" name="Tekstboks 46"/>
            <p:cNvSpPr txBox="1"/>
            <p:nvPr/>
          </p:nvSpPr>
          <p:spPr>
            <a:xfrm>
              <a:off x="1547663" y="2636913"/>
              <a:ext cx="461484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1</a:t>
              </a:r>
              <a:endParaRPr lang="da-DK" sz="1100" dirty="0"/>
            </a:p>
          </p:txBody>
        </p:sp>
        <p:sp>
          <p:nvSpPr>
            <p:cNvPr id="48" name="Tekstboks 47"/>
            <p:cNvSpPr txBox="1"/>
            <p:nvPr/>
          </p:nvSpPr>
          <p:spPr>
            <a:xfrm>
              <a:off x="1475656" y="5661248"/>
              <a:ext cx="539259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-4</a:t>
              </a:r>
              <a:endParaRPr lang="da-DK" sz="1100" dirty="0"/>
            </a:p>
          </p:txBody>
        </p:sp>
        <p:sp>
          <p:nvSpPr>
            <p:cNvPr id="49" name="Tekstboks 48"/>
            <p:cNvSpPr txBox="1"/>
            <p:nvPr/>
          </p:nvSpPr>
          <p:spPr>
            <a:xfrm>
              <a:off x="1475656" y="5013177"/>
              <a:ext cx="539259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-3</a:t>
              </a:r>
              <a:endParaRPr lang="da-DK" sz="1100" dirty="0"/>
            </a:p>
          </p:txBody>
        </p:sp>
        <p:sp>
          <p:nvSpPr>
            <p:cNvPr id="50" name="Tekstboks 49"/>
            <p:cNvSpPr txBox="1"/>
            <p:nvPr/>
          </p:nvSpPr>
          <p:spPr>
            <a:xfrm>
              <a:off x="1475656" y="4365104"/>
              <a:ext cx="539259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-2</a:t>
              </a:r>
              <a:endParaRPr lang="da-DK" sz="1100" dirty="0"/>
            </a:p>
          </p:txBody>
        </p:sp>
        <p:sp>
          <p:nvSpPr>
            <p:cNvPr id="51" name="Tekstboks 50"/>
            <p:cNvSpPr txBox="1"/>
            <p:nvPr/>
          </p:nvSpPr>
          <p:spPr>
            <a:xfrm>
              <a:off x="1475656" y="3789041"/>
              <a:ext cx="539259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-1</a:t>
              </a:r>
              <a:endParaRPr lang="da-DK" sz="1100" dirty="0"/>
            </a:p>
          </p:txBody>
        </p:sp>
        <p:sp>
          <p:nvSpPr>
            <p:cNvPr id="52" name="Tekstboks 51"/>
            <p:cNvSpPr txBox="1"/>
            <p:nvPr/>
          </p:nvSpPr>
          <p:spPr>
            <a:xfrm>
              <a:off x="421785" y="1897542"/>
              <a:ext cx="1343045" cy="92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err="1" smtClean="0"/>
                <a:t>Gain</a:t>
              </a:r>
              <a:r>
                <a:rPr lang="da-DK" sz="1100" dirty="0" smtClean="0"/>
                <a:t> of</a:t>
              </a:r>
            </a:p>
            <a:p>
              <a:r>
                <a:rPr lang="da-DK" sz="1100" dirty="0" err="1" smtClean="0"/>
                <a:t>function</a:t>
              </a:r>
              <a:endParaRPr lang="da-DK" sz="1100" dirty="0"/>
            </a:p>
          </p:txBody>
        </p:sp>
        <p:sp>
          <p:nvSpPr>
            <p:cNvPr id="53" name="Tekstboks 52"/>
            <p:cNvSpPr txBox="1"/>
            <p:nvPr/>
          </p:nvSpPr>
          <p:spPr>
            <a:xfrm>
              <a:off x="421785" y="4222827"/>
              <a:ext cx="1322001" cy="94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err="1" smtClean="0"/>
                <a:t>Loss</a:t>
              </a:r>
              <a:r>
                <a:rPr lang="da-DK" sz="1100" dirty="0" smtClean="0"/>
                <a:t> of</a:t>
              </a:r>
            </a:p>
            <a:p>
              <a:r>
                <a:rPr lang="da-DK" sz="1100" dirty="0" err="1" smtClean="0"/>
                <a:t>function</a:t>
              </a:r>
              <a:endParaRPr lang="da-DK" sz="1100" dirty="0"/>
            </a:p>
          </p:txBody>
        </p:sp>
        <p:sp>
          <p:nvSpPr>
            <p:cNvPr id="54" name="Tekstboks 53"/>
            <p:cNvSpPr txBox="1"/>
            <p:nvPr/>
          </p:nvSpPr>
          <p:spPr>
            <a:xfrm>
              <a:off x="3851918" y="6453336"/>
              <a:ext cx="1890290" cy="559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QST parameter</a:t>
              </a:r>
              <a:endParaRPr lang="da-DK" sz="1100" dirty="0"/>
            </a:p>
          </p:txBody>
        </p:sp>
        <p:sp>
          <p:nvSpPr>
            <p:cNvPr id="55" name="Ellipse 54"/>
            <p:cNvSpPr/>
            <p:nvPr/>
          </p:nvSpPr>
          <p:spPr>
            <a:xfrm>
              <a:off x="2483768" y="350100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56" name="Ellipse 55"/>
            <p:cNvSpPr/>
            <p:nvPr/>
          </p:nvSpPr>
          <p:spPr>
            <a:xfrm>
              <a:off x="2987824" y="35730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57" name="Ellipse 56"/>
            <p:cNvSpPr/>
            <p:nvPr/>
          </p:nvSpPr>
          <p:spPr>
            <a:xfrm>
              <a:off x="3491880" y="350100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58" name="Ellipse 57"/>
            <p:cNvSpPr/>
            <p:nvPr/>
          </p:nvSpPr>
          <p:spPr>
            <a:xfrm>
              <a:off x="3923928" y="198884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59" name="Ellipse 58"/>
            <p:cNvSpPr/>
            <p:nvPr/>
          </p:nvSpPr>
          <p:spPr>
            <a:xfrm>
              <a:off x="5076056" y="198884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5580112" y="249289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61" name="Ellipse 60"/>
            <p:cNvSpPr/>
            <p:nvPr/>
          </p:nvSpPr>
          <p:spPr>
            <a:xfrm>
              <a:off x="6012160" y="206084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092280" y="42210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63" name="Ellipse 62"/>
            <p:cNvSpPr/>
            <p:nvPr/>
          </p:nvSpPr>
          <p:spPr>
            <a:xfrm>
              <a:off x="4499992" y="17728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cxnSp>
          <p:nvCxnSpPr>
            <p:cNvPr id="64" name="Lige forbindelse 63"/>
            <p:cNvCxnSpPr>
              <a:stCxn id="55" idx="1"/>
              <a:endCxn id="56" idx="2"/>
            </p:cNvCxnSpPr>
            <p:nvPr/>
          </p:nvCxnSpPr>
          <p:spPr>
            <a:xfrm>
              <a:off x="2504859" y="3522099"/>
              <a:ext cx="482965" cy="1229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ge forbindelse 64"/>
            <p:cNvCxnSpPr>
              <a:stCxn id="56" idx="6"/>
            </p:cNvCxnSpPr>
            <p:nvPr/>
          </p:nvCxnSpPr>
          <p:spPr>
            <a:xfrm flipV="1">
              <a:off x="3131840" y="3573017"/>
              <a:ext cx="432048" cy="72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ge forbindelse 65"/>
            <p:cNvCxnSpPr>
              <a:stCxn id="57" idx="1"/>
              <a:endCxn id="58" idx="4"/>
            </p:cNvCxnSpPr>
            <p:nvPr/>
          </p:nvCxnSpPr>
          <p:spPr>
            <a:xfrm flipV="1">
              <a:off x="3512971" y="2132856"/>
              <a:ext cx="482965" cy="13892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ge forbindelse 66"/>
            <p:cNvCxnSpPr/>
            <p:nvPr/>
          </p:nvCxnSpPr>
          <p:spPr>
            <a:xfrm flipV="1">
              <a:off x="3945019" y="1823733"/>
              <a:ext cx="626981" cy="2371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ge forbindelse 67"/>
            <p:cNvCxnSpPr>
              <a:stCxn id="63" idx="1"/>
              <a:endCxn id="59" idx="1"/>
            </p:cNvCxnSpPr>
            <p:nvPr/>
          </p:nvCxnSpPr>
          <p:spPr>
            <a:xfrm>
              <a:off x="4521083" y="1793907"/>
              <a:ext cx="576064" cy="2160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ge forbindelse 68"/>
            <p:cNvCxnSpPr>
              <a:stCxn id="59" idx="1"/>
              <a:endCxn id="60" idx="6"/>
            </p:cNvCxnSpPr>
            <p:nvPr/>
          </p:nvCxnSpPr>
          <p:spPr>
            <a:xfrm>
              <a:off x="5097147" y="2009931"/>
              <a:ext cx="626981" cy="554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ge forbindelse 69"/>
            <p:cNvCxnSpPr>
              <a:stCxn id="60" idx="1"/>
              <a:endCxn id="61" idx="3"/>
            </p:cNvCxnSpPr>
            <p:nvPr/>
          </p:nvCxnSpPr>
          <p:spPr>
            <a:xfrm flipV="1">
              <a:off x="5601203" y="2183773"/>
              <a:ext cx="432048" cy="3302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Ellipse 70"/>
            <p:cNvSpPr/>
            <p:nvPr/>
          </p:nvSpPr>
          <p:spPr>
            <a:xfrm>
              <a:off x="6660232" y="364502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cxnSp>
          <p:nvCxnSpPr>
            <p:cNvPr id="72" name="Lige forbindelse 71"/>
            <p:cNvCxnSpPr>
              <a:stCxn id="61" idx="1"/>
              <a:endCxn id="71" idx="5"/>
            </p:cNvCxnSpPr>
            <p:nvPr/>
          </p:nvCxnSpPr>
          <p:spPr>
            <a:xfrm>
              <a:off x="6033251" y="2081939"/>
              <a:ext cx="749906" cy="16860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Lige forbindelse 72"/>
            <p:cNvCxnSpPr>
              <a:stCxn id="71" idx="1"/>
              <a:endCxn id="62" idx="1"/>
            </p:cNvCxnSpPr>
            <p:nvPr/>
          </p:nvCxnSpPr>
          <p:spPr>
            <a:xfrm>
              <a:off x="6681323" y="3666115"/>
              <a:ext cx="432048" cy="576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kstboks 73"/>
            <p:cNvSpPr txBox="1"/>
            <p:nvPr/>
          </p:nvSpPr>
          <p:spPr>
            <a:xfrm>
              <a:off x="518737" y="476672"/>
              <a:ext cx="1109632" cy="559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 err="1" smtClean="0"/>
                <a:t>Z-Score</a:t>
              </a:r>
              <a:endParaRPr lang="da-DK" sz="1100" b="1" dirty="0"/>
            </a:p>
          </p:txBody>
        </p:sp>
      </p:grpSp>
      <p:grpSp>
        <p:nvGrpSpPr>
          <p:cNvPr id="75" name="Gruppe 71"/>
          <p:cNvGrpSpPr/>
          <p:nvPr/>
        </p:nvGrpSpPr>
        <p:grpSpPr>
          <a:xfrm>
            <a:off x="5076056" y="3625140"/>
            <a:ext cx="3960440" cy="3044220"/>
            <a:chOff x="87901" y="381630"/>
            <a:chExt cx="8084499" cy="6750141"/>
          </a:xfrm>
        </p:grpSpPr>
        <p:cxnSp>
          <p:nvCxnSpPr>
            <p:cNvPr id="76" name="Lige forbindelse 75"/>
            <p:cNvCxnSpPr/>
            <p:nvPr/>
          </p:nvCxnSpPr>
          <p:spPr>
            <a:xfrm>
              <a:off x="1979712" y="620688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ge forbindelse 76"/>
            <p:cNvCxnSpPr/>
            <p:nvPr/>
          </p:nvCxnSpPr>
          <p:spPr>
            <a:xfrm>
              <a:off x="1979712" y="3356992"/>
              <a:ext cx="60486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ge forbindelse 77"/>
            <p:cNvCxnSpPr/>
            <p:nvPr/>
          </p:nvCxnSpPr>
          <p:spPr>
            <a:xfrm>
              <a:off x="1979712" y="4509120"/>
              <a:ext cx="60486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ge forbindelse 78"/>
            <p:cNvCxnSpPr/>
            <p:nvPr/>
          </p:nvCxnSpPr>
          <p:spPr>
            <a:xfrm>
              <a:off x="1979712" y="2204864"/>
              <a:ext cx="60486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ge forbindelse 79"/>
            <p:cNvCxnSpPr/>
            <p:nvPr/>
          </p:nvCxnSpPr>
          <p:spPr>
            <a:xfrm>
              <a:off x="2123728" y="5877272"/>
              <a:ext cx="60486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ge forbindelse 80"/>
            <p:cNvCxnSpPr/>
            <p:nvPr/>
          </p:nvCxnSpPr>
          <p:spPr>
            <a:xfrm>
              <a:off x="2555776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ge forbindelse 81"/>
            <p:cNvCxnSpPr/>
            <p:nvPr/>
          </p:nvCxnSpPr>
          <p:spPr>
            <a:xfrm>
              <a:off x="3131840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ge forbindelse 82"/>
            <p:cNvCxnSpPr/>
            <p:nvPr/>
          </p:nvCxnSpPr>
          <p:spPr>
            <a:xfrm>
              <a:off x="3635896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ge forbindelse 83"/>
            <p:cNvCxnSpPr/>
            <p:nvPr/>
          </p:nvCxnSpPr>
          <p:spPr>
            <a:xfrm>
              <a:off x="4139952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ge forbindelse 84"/>
            <p:cNvCxnSpPr/>
            <p:nvPr/>
          </p:nvCxnSpPr>
          <p:spPr>
            <a:xfrm>
              <a:off x="4644008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ge forbindelse 85"/>
            <p:cNvCxnSpPr/>
            <p:nvPr/>
          </p:nvCxnSpPr>
          <p:spPr>
            <a:xfrm>
              <a:off x="5148064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ge forbindelse 86"/>
            <p:cNvCxnSpPr/>
            <p:nvPr/>
          </p:nvCxnSpPr>
          <p:spPr>
            <a:xfrm>
              <a:off x="5652120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ge forbindelse 87"/>
            <p:cNvCxnSpPr/>
            <p:nvPr/>
          </p:nvCxnSpPr>
          <p:spPr>
            <a:xfrm>
              <a:off x="6156176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Lige forbindelse 88"/>
            <p:cNvCxnSpPr/>
            <p:nvPr/>
          </p:nvCxnSpPr>
          <p:spPr>
            <a:xfrm>
              <a:off x="6660232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kstboks 89"/>
            <p:cNvSpPr txBox="1"/>
            <p:nvPr/>
          </p:nvSpPr>
          <p:spPr>
            <a:xfrm>
              <a:off x="2337192" y="6165305"/>
              <a:ext cx="915989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CDT</a:t>
              </a:r>
              <a:endParaRPr lang="da-DK" sz="1100" dirty="0"/>
            </a:p>
          </p:txBody>
        </p:sp>
        <p:sp>
          <p:nvSpPr>
            <p:cNvPr id="91" name="Tekstboks 90"/>
            <p:cNvSpPr txBox="1"/>
            <p:nvPr/>
          </p:nvSpPr>
          <p:spPr>
            <a:xfrm>
              <a:off x="2913258" y="6165305"/>
              <a:ext cx="944260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HDT</a:t>
              </a:r>
              <a:endParaRPr lang="da-DK" sz="1100" dirty="0"/>
            </a:p>
          </p:txBody>
        </p:sp>
        <p:sp>
          <p:nvSpPr>
            <p:cNvPr id="92" name="Tekstboks 91"/>
            <p:cNvSpPr txBox="1"/>
            <p:nvPr/>
          </p:nvSpPr>
          <p:spPr>
            <a:xfrm>
              <a:off x="3417315" y="6176336"/>
              <a:ext cx="831175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TSL</a:t>
              </a:r>
              <a:endParaRPr lang="da-DK" sz="1100" dirty="0"/>
            </a:p>
          </p:txBody>
        </p:sp>
        <p:sp>
          <p:nvSpPr>
            <p:cNvPr id="93" name="Tekstboks 92"/>
            <p:cNvSpPr txBox="1"/>
            <p:nvPr/>
          </p:nvSpPr>
          <p:spPr>
            <a:xfrm>
              <a:off x="3923929" y="6165305"/>
              <a:ext cx="884186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CPT</a:t>
              </a:r>
              <a:endParaRPr lang="da-DK" sz="1100" dirty="0"/>
            </a:p>
          </p:txBody>
        </p:sp>
        <p:sp>
          <p:nvSpPr>
            <p:cNvPr id="94" name="Tekstboks 93"/>
            <p:cNvSpPr txBox="1"/>
            <p:nvPr/>
          </p:nvSpPr>
          <p:spPr>
            <a:xfrm>
              <a:off x="4427985" y="6165305"/>
              <a:ext cx="912457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HPT</a:t>
              </a:r>
              <a:endParaRPr lang="da-DK" sz="1100" dirty="0"/>
            </a:p>
          </p:txBody>
        </p:sp>
        <p:sp>
          <p:nvSpPr>
            <p:cNvPr id="95" name="Tekstboks 94"/>
            <p:cNvSpPr txBox="1"/>
            <p:nvPr/>
          </p:nvSpPr>
          <p:spPr>
            <a:xfrm>
              <a:off x="4929482" y="6165305"/>
              <a:ext cx="877118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PPT</a:t>
              </a:r>
              <a:endParaRPr lang="da-DK" sz="1100" dirty="0"/>
            </a:p>
          </p:txBody>
        </p:sp>
        <p:sp>
          <p:nvSpPr>
            <p:cNvPr id="96" name="Tekstboks 95"/>
            <p:cNvSpPr txBox="1"/>
            <p:nvPr/>
          </p:nvSpPr>
          <p:spPr>
            <a:xfrm>
              <a:off x="5358257" y="6176338"/>
              <a:ext cx="860211" cy="95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smtClean="0"/>
                <a:t>MPS</a:t>
              </a:r>
              <a:endParaRPr lang="da-DK" sz="1100" dirty="0"/>
            </a:p>
          </p:txBody>
        </p:sp>
        <p:sp>
          <p:nvSpPr>
            <p:cNvPr id="97" name="Tekstboks 96"/>
            <p:cNvSpPr txBox="1"/>
            <p:nvPr/>
          </p:nvSpPr>
          <p:spPr>
            <a:xfrm>
              <a:off x="5827283" y="6165304"/>
              <a:ext cx="1050277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WUR</a:t>
              </a:r>
              <a:endParaRPr lang="da-DK" sz="1100" dirty="0"/>
            </a:p>
          </p:txBody>
        </p:sp>
        <p:sp>
          <p:nvSpPr>
            <p:cNvPr id="98" name="Tekstboks 97"/>
            <p:cNvSpPr txBox="1"/>
            <p:nvPr/>
          </p:nvSpPr>
          <p:spPr>
            <a:xfrm>
              <a:off x="6409460" y="6165304"/>
              <a:ext cx="1014938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MDT</a:t>
              </a:r>
            </a:p>
          </p:txBody>
        </p:sp>
        <p:sp>
          <p:nvSpPr>
            <p:cNvPr id="99" name="Tekstboks 98"/>
            <p:cNvSpPr txBox="1"/>
            <p:nvPr/>
          </p:nvSpPr>
          <p:spPr>
            <a:xfrm>
              <a:off x="6940895" y="6165304"/>
              <a:ext cx="926593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VDT</a:t>
              </a:r>
              <a:endParaRPr lang="da-DK" sz="1100" dirty="0"/>
            </a:p>
          </p:txBody>
        </p:sp>
        <p:cxnSp>
          <p:nvCxnSpPr>
            <p:cNvPr id="100" name="Lige forbindelse 99"/>
            <p:cNvCxnSpPr/>
            <p:nvPr/>
          </p:nvCxnSpPr>
          <p:spPr>
            <a:xfrm>
              <a:off x="7164288" y="5877272"/>
              <a:ext cx="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ge forbindelse 100"/>
            <p:cNvCxnSpPr/>
            <p:nvPr/>
          </p:nvCxnSpPr>
          <p:spPr>
            <a:xfrm flipH="1">
              <a:off x="1835696" y="62068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Lige forbindelse 101"/>
            <p:cNvCxnSpPr/>
            <p:nvPr/>
          </p:nvCxnSpPr>
          <p:spPr>
            <a:xfrm flipH="1">
              <a:off x="1835696" y="141277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Lige forbindelse 102"/>
            <p:cNvCxnSpPr/>
            <p:nvPr/>
          </p:nvCxnSpPr>
          <p:spPr>
            <a:xfrm flipH="1">
              <a:off x="1835696" y="3933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ge forbindelse 103"/>
            <p:cNvCxnSpPr/>
            <p:nvPr/>
          </p:nvCxnSpPr>
          <p:spPr>
            <a:xfrm flipH="1">
              <a:off x="1835696" y="587727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Lige forbindelse 104"/>
            <p:cNvCxnSpPr/>
            <p:nvPr/>
          </p:nvCxnSpPr>
          <p:spPr>
            <a:xfrm flipH="1">
              <a:off x="1835696" y="22048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Lige forbindelse 105"/>
            <p:cNvCxnSpPr/>
            <p:nvPr/>
          </p:nvCxnSpPr>
          <p:spPr>
            <a:xfrm flipH="1">
              <a:off x="1835696" y="278092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Lige forbindelse 106"/>
            <p:cNvCxnSpPr/>
            <p:nvPr/>
          </p:nvCxnSpPr>
          <p:spPr>
            <a:xfrm flipH="1">
              <a:off x="1835696" y="450912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Lige forbindelse 107"/>
            <p:cNvCxnSpPr/>
            <p:nvPr/>
          </p:nvCxnSpPr>
          <p:spPr>
            <a:xfrm flipH="1">
              <a:off x="1835696" y="515719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Lige forbindelse 108"/>
            <p:cNvCxnSpPr/>
            <p:nvPr/>
          </p:nvCxnSpPr>
          <p:spPr>
            <a:xfrm flipH="1">
              <a:off x="1835696" y="335699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kstboks 109"/>
            <p:cNvSpPr txBox="1"/>
            <p:nvPr/>
          </p:nvSpPr>
          <p:spPr>
            <a:xfrm>
              <a:off x="1526235" y="3137850"/>
              <a:ext cx="566135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0</a:t>
              </a:r>
              <a:endParaRPr lang="da-DK" sz="1100" dirty="0"/>
            </a:p>
          </p:txBody>
        </p:sp>
        <p:sp>
          <p:nvSpPr>
            <p:cNvPr id="111" name="Tekstboks 110"/>
            <p:cNvSpPr txBox="1"/>
            <p:nvPr/>
          </p:nvSpPr>
          <p:spPr>
            <a:xfrm>
              <a:off x="1526235" y="381630"/>
              <a:ext cx="566135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4</a:t>
              </a:r>
              <a:endParaRPr lang="da-DK" sz="1100" dirty="0"/>
            </a:p>
          </p:txBody>
        </p:sp>
        <p:sp>
          <p:nvSpPr>
            <p:cNvPr id="112" name="Tekstboks 111"/>
            <p:cNvSpPr txBox="1"/>
            <p:nvPr/>
          </p:nvSpPr>
          <p:spPr>
            <a:xfrm>
              <a:off x="1493989" y="1141966"/>
              <a:ext cx="566135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3</a:t>
              </a:r>
              <a:endParaRPr lang="da-DK" sz="1100" dirty="0"/>
            </a:p>
          </p:txBody>
        </p:sp>
        <p:sp>
          <p:nvSpPr>
            <p:cNvPr id="113" name="Tekstboks 112"/>
            <p:cNvSpPr txBox="1"/>
            <p:nvPr/>
          </p:nvSpPr>
          <p:spPr>
            <a:xfrm>
              <a:off x="1493989" y="1997345"/>
              <a:ext cx="566135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2</a:t>
              </a:r>
              <a:endParaRPr lang="da-DK" sz="1100" dirty="0"/>
            </a:p>
          </p:txBody>
        </p:sp>
        <p:sp>
          <p:nvSpPr>
            <p:cNvPr id="114" name="Tekstboks 113"/>
            <p:cNvSpPr txBox="1"/>
            <p:nvPr/>
          </p:nvSpPr>
          <p:spPr>
            <a:xfrm>
              <a:off x="1485100" y="2567600"/>
              <a:ext cx="566135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1</a:t>
              </a:r>
              <a:endParaRPr lang="da-DK" sz="1100" dirty="0"/>
            </a:p>
          </p:txBody>
        </p:sp>
        <p:sp>
          <p:nvSpPr>
            <p:cNvPr id="115" name="Tekstboks 114"/>
            <p:cNvSpPr txBox="1"/>
            <p:nvPr/>
          </p:nvSpPr>
          <p:spPr>
            <a:xfrm>
              <a:off x="1436424" y="5608944"/>
              <a:ext cx="661548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-4</a:t>
              </a:r>
              <a:endParaRPr lang="da-DK" sz="1100" dirty="0"/>
            </a:p>
          </p:txBody>
        </p:sp>
        <p:sp>
          <p:nvSpPr>
            <p:cNvPr id="116" name="Tekstboks 115"/>
            <p:cNvSpPr txBox="1"/>
            <p:nvPr/>
          </p:nvSpPr>
          <p:spPr>
            <a:xfrm>
              <a:off x="1436424" y="4943651"/>
              <a:ext cx="661548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-3</a:t>
              </a:r>
              <a:endParaRPr lang="da-DK" sz="1100" dirty="0"/>
            </a:p>
          </p:txBody>
        </p:sp>
        <p:sp>
          <p:nvSpPr>
            <p:cNvPr id="117" name="Tekstboks 116"/>
            <p:cNvSpPr txBox="1"/>
            <p:nvPr/>
          </p:nvSpPr>
          <p:spPr>
            <a:xfrm>
              <a:off x="1436424" y="4278355"/>
              <a:ext cx="661548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-2</a:t>
              </a:r>
              <a:endParaRPr lang="da-DK" sz="1100" dirty="0"/>
            </a:p>
          </p:txBody>
        </p:sp>
        <p:sp>
          <p:nvSpPr>
            <p:cNvPr id="118" name="Tekstboks 117"/>
            <p:cNvSpPr txBox="1"/>
            <p:nvPr/>
          </p:nvSpPr>
          <p:spPr>
            <a:xfrm>
              <a:off x="1436424" y="3708103"/>
              <a:ext cx="661548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smtClean="0"/>
                <a:t>-1</a:t>
              </a:r>
              <a:endParaRPr lang="da-DK" sz="1100" dirty="0"/>
            </a:p>
          </p:txBody>
        </p:sp>
        <p:sp>
          <p:nvSpPr>
            <p:cNvPr id="119" name="Tekstboks 118"/>
            <p:cNvSpPr txBox="1"/>
            <p:nvPr/>
          </p:nvSpPr>
          <p:spPr>
            <a:xfrm>
              <a:off x="102288" y="1923844"/>
              <a:ext cx="1707705" cy="95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err="1" smtClean="0"/>
                <a:t>Gain</a:t>
              </a:r>
              <a:r>
                <a:rPr lang="da-DK" sz="1100" dirty="0" smtClean="0"/>
                <a:t> of</a:t>
              </a:r>
            </a:p>
            <a:p>
              <a:r>
                <a:rPr lang="da-DK" sz="1100" dirty="0" err="1" smtClean="0"/>
                <a:t>function</a:t>
              </a:r>
              <a:endParaRPr lang="da-DK" sz="1100" dirty="0"/>
            </a:p>
          </p:txBody>
        </p:sp>
        <p:sp>
          <p:nvSpPr>
            <p:cNvPr id="120" name="Tekstboks 119"/>
            <p:cNvSpPr txBox="1"/>
            <p:nvPr/>
          </p:nvSpPr>
          <p:spPr>
            <a:xfrm>
              <a:off x="136320" y="3999526"/>
              <a:ext cx="1673673" cy="95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err="1" smtClean="0"/>
                <a:t>Loss</a:t>
              </a:r>
              <a:r>
                <a:rPr lang="da-DK" sz="1100" dirty="0" smtClean="0"/>
                <a:t> of</a:t>
              </a:r>
            </a:p>
            <a:p>
              <a:r>
                <a:rPr lang="da-DK" sz="1100" dirty="0" err="1" smtClean="0"/>
                <a:t>function</a:t>
              </a:r>
              <a:endParaRPr lang="da-DK" sz="1100" dirty="0"/>
            </a:p>
          </p:txBody>
        </p:sp>
        <p:sp>
          <p:nvSpPr>
            <p:cNvPr id="121" name="Tekstboks 120"/>
            <p:cNvSpPr txBox="1"/>
            <p:nvPr/>
          </p:nvSpPr>
          <p:spPr>
            <a:xfrm>
              <a:off x="3851919" y="6453336"/>
              <a:ext cx="2254847" cy="58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smtClean="0"/>
                <a:t>QST </a:t>
              </a:r>
              <a:r>
                <a:rPr lang="da-DK" sz="1100" dirty="0" err="1" smtClean="0"/>
                <a:t>parametr</a:t>
              </a:r>
              <a:endParaRPr lang="da-DK" sz="1100" dirty="0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2483768" y="450912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2987824" y="465313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3491880" y="465313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3995936" y="414908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4499992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5076056" y="263691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5580112" y="278931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6012160" y="234888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7092280" y="414908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cxnSp>
          <p:nvCxnSpPr>
            <p:cNvPr id="131" name="Lige forbindelse 130"/>
            <p:cNvCxnSpPr>
              <a:stCxn id="122" idx="1"/>
              <a:endCxn id="123" idx="6"/>
            </p:cNvCxnSpPr>
            <p:nvPr/>
          </p:nvCxnSpPr>
          <p:spPr>
            <a:xfrm>
              <a:off x="2504859" y="4530211"/>
              <a:ext cx="626981" cy="194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Lige forbindelse 131"/>
            <p:cNvCxnSpPr>
              <a:stCxn id="123" idx="1"/>
              <a:endCxn id="124" idx="6"/>
            </p:cNvCxnSpPr>
            <p:nvPr/>
          </p:nvCxnSpPr>
          <p:spPr>
            <a:xfrm>
              <a:off x="3008915" y="4674227"/>
              <a:ext cx="626981" cy="509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Lige forbindelse 132"/>
            <p:cNvCxnSpPr>
              <a:stCxn id="124" idx="1"/>
              <a:endCxn id="125" idx="3"/>
            </p:cNvCxnSpPr>
            <p:nvPr/>
          </p:nvCxnSpPr>
          <p:spPr>
            <a:xfrm flipV="1">
              <a:off x="3512971" y="4272005"/>
              <a:ext cx="504056" cy="402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Lige forbindelse 133"/>
            <p:cNvCxnSpPr>
              <a:stCxn id="125" idx="1"/>
              <a:endCxn id="126" idx="1"/>
            </p:cNvCxnSpPr>
            <p:nvPr/>
          </p:nvCxnSpPr>
          <p:spPr>
            <a:xfrm>
              <a:off x="4017027" y="4170171"/>
              <a:ext cx="504056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Lige forbindelse 134"/>
            <p:cNvCxnSpPr>
              <a:stCxn id="126" idx="1"/>
              <a:endCxn id="127" idx="4"/>
            </p:cNvCxnSpPr>
            <p:nvPr/>
          </p:nvCxnSpPr>
          <p:spPr>
            <a:xfrm flipV="1">
              <a:off x="4521083" y="2780928"/>
              <a:ext cx="626981" cy="1461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Lige forbindelse 135"/>
            <p:cNvCxnSpPr>
              <a:stCxn id="127" idx="1"/>
              <a:endCxn id="128" idx="1"/>
            </p:cNvCxnSpPr>
            <p:nvPr/>
          </p:nvCxnSpPr>
          <p:spPr>
            <a:xfrm>
              <a:off x="5097147" y="2658003"/>
              <a:ext cx="504056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Lige forbindelse 136"/>
            <p:cNvCxnSpPr>
              <a:stCxn id="128" idx="0"/>
              <a:endCxn id="129" idx="3"/>
            </p:cNvCxnSpPr>
            <p:nvPr/>
          </p:nvCxnSpPr>
          <p:spPr>
            <a:xfrm flipV="1">
              <a:off x="5652120" y="2471805"/>
              <a:ext cx="381131" cy="317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Ellipse 137"/>
            <p:cNvSpPr/>
            <p:nvPr/>
          </p:nvSpPr>
          <p:spPr>
            <a:xfrm>
              <a:off x="6588224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cxnSp>
          <p:nvCxnSpPr>
            <p:cNvPr id="139" name="Lige forbindelse 138"/>
            <p:cNvCxnSpPr>
              <a:stCxn id="129" idx="1"/>
              <a:endCxn id="138" idx="4"/>
            </p:cNvCxnSpPr>
            <p:nvPr/>
          </p:nvCxnSpPr>
          <p:spPr>
            <a:xfrm>
              <a:off x="6033251" y="2369971"/>
              <a:ext cx="626981" cy="8430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Lige forbindelse 139"/>
            <p:cNvCxnSpPr>
              <a:stCxn id="138" idx="1"/>
              <a:endCxn id="130" idx="0"/>
            </p:cNvCxnSpPr>
            <p:nvPr/>
          </p:nvCxnSpPr>
          <p:spPr>
            <a:xfrm>
              <a:off x="6609315" y="3090051"/>
              <a:ext cx="554973" cy="10590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kstboks 140"/>
            <p:cNvSpPr txBox="1"/>
            <p:nvPr/>
          </p:nvSpPr>
          <p:spPr>
            <a:xfrm>
              <a:off x="87901" y="381630"/>
              <a:ext cx="1361263" cy="58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b="1" dirty="0" err="1" smtClean="0"/>
                <a:t>Z-Score</a:t>
              </a:r>
              <a:endParaRPr lang="da-DK" sz="1100" b="1" dirty="0"/>
            </a:p>
          </p:txBody>
        </p:sp>
      </p:grpSp>
      <p:sp>
        <p:nvSpPr>
          <p:cNvPr id="3" name="Tekstboks 2"/>
          <p:cNvSpPr txBox="1"/>
          <p:nvPr/>
        </p:nvSpPr>
        <p:spPr>
          <a:xfrm>
            <a:off x="251520" y="402674"/>
            <a:ext cx="4678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C00000"/>
                </a:solidFill>
              </a:rPr>
              <a:t>Attempt</a:t>
            </a:r>
            <a:r>
              <a:rPr lang="da-DK" b="1" dirty="0" smtClean="0">
                <a:solidFill>
                  <a:srgbClr val="C00000"/>
                </a:solidFill>
              </a:rPr>
              <a:t> to </a:t>
            </a:r>
            <a:r>
              <a:rPr lang="da-DK" b="1" dirty="0" err="1" smtClean="0">
                <a:solidFill>
                  <a:srgbClr val="C00000"/>
                </a:solidFill>
              </a:rPr>
              <a:t>determine</a:t>
            </a:r>
            <a:r>
              <a:rPr lang="da-DK" b="1" dirty="0" smtClean="0">
                <a:solidFill>
                  <a:srgbClr val="C00000"/>
                </a:solidFill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</a:rPr>
              <a:t>underlying</a:t>
            </a:r>
            <a:r>
              <a:rPr lang="da-DK" b="1" dirty="0" smtClean="0">
                <a:solidFill>
                  <a:srgbClr val="C00000"/>
                </a:solidFill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</a:rPr>
              <a:t>meachanism</a:t>
            </a:r>
            <a:r>
              <a:rPr lang="da-DK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da-DK" b="1" dirty="0" smtClean="0"/>
              <a:t>Irritable vs. non-irritable </a:t>
            </a:r>
            <a:r>
              <a:rPr lang="da-DK" b="1" dirty="0" err="1" smtClean="0"/>
              <a:t>nociceptor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8349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uppe 160"/>
          <p:cNvGrpSpPr>
            <a:grpSpLocks/>
          </p:cNvGrpSpPr>
          <p:nvPr/>
        </p:nvGrpSpPr>
        <p:grpSpPr bwMode="auto">
          <a:xfrm>
            <a:off x="4211638" y="669925"/>
            <a:ext cx="4464050" cy="2974975"/>
            <a:chOff x="3635896" y="1124744"/>
            <a:chExt cx="4536554" cy="3046342"/>
          </a:xfrm>
        </p:grpSpPr>
        <p:grpSp>
          <p:nvGrpSpPr>
            <p:cNvPr id="30796" name="Gruppe 158"/>
            <p:cNvGrpSpPr>
              <a:grpSpLocks/>
            </p:cNvGrpSpPr>
            <p:nvPr/>
          </p:nvGrpSpPr>
          <p:grpSpPr bwMode="auto">
            <a:xfrm>
              <a:off x="3635896" y="1124744"/>
              <a:ext cx="4536554" cy="3046342"/>
              <a:chOff x="3059113" y="549275"/>
              <a:chExt cx="5113337" cy="3624359"/>
            </a:xfrm>
          </p:grpSpPr>
          <p:cxnSp>
            <p:nvCxnSpPr>
              <p:cNvPr id="76" name="Lige forbindelse 75"/>
              <p:cNvCxnSpPr/>
              <p:nvPr/>
            </p:nvCxnSpPr>
            <p:spPr bwMode="auto">
              <a:xfrm>
                <a:off x="4188338" y="630504"/>
                <a:ext cx="0" cy="29281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Lige forbindelse 77"/>
              <p:cNvCxnSpPr/>
              <p:nvPr/>
            </p:nvCxnSpPr>
            <p:spPr bwMode="auto">
              <a:xfrm>
                <a:off x="4188338" y="2154514"/>
                <a:ext cx="38913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Lige forbindelse 79"/>
              <p:cNvCxnSpPr/>
              <p:nvPr/>
            </p:nvCxnSpPr>
            <p:spPr bwMode="auto">
              <a:xfrm>
                <a:off x="4188338" y="2796610"/>
                <a:ext cx="38913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Lige forbindelse 81"/>
              <p:cNvCxnSpPr/>
              <p:nvPr/>
            </p:nvCxnSpPr>
            <p:spPr bwMode="auto">
              <a:xfrm>
                <a:off x="4188338" y="1512418"/>
                <a:ext cx="38913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Lige forbindelse 83"/>
              <p:cNvCxnSpPr/>
              <p:nvPr/>
            </p:nvCxnSpPr>
            <p:spPr bwMode="auto">
              <a:xfrm>
                <a:off x="4279258" y="3558615"/>
                <a:ext cx="38931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Lige forbindelse 84"/>
              <p:cNvCxnSpPr/>
              <p:nvPr/>
            </p:nvCxnSpPr>
            <p:spPr bwMode="auto">
              <a:xfrm>
                <a:off x="4557473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Lige forbindelse 85"/>
              <p:cNvCxnSpPr/>
              <p:nvPr/>
            </p:nvCxnSpPr>
            <p:spPr bwMode="auto">
              <a:xfrm>
                <a:off x="4928427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Lige forbindelse 87"/>
              <p:cNvCxnSpPr/>
              <p:nvPr/>
            </p:nvCxnSpPr>
            <p:spPr bwMode="auto">
              <a:xfrm>
                <a:off x="5253920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Lige forbindelse 89"/>
              <p:cNvCxnSpPr/>
              <p:nvPr/>
            </p:nvCxnSpPr>
            <p:spPr bwMode="auto">
              <a:xfrm>
                <a:off x="5577595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Lige forbindelse 91"/>
              <p:cNvCxnSpPr/>
              <p:nvPr/>
            </p:nvCxnSpPr>
            <p:spPr bwMode="auto">
              <a:xfrm>
                <a:off x="5903088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Lige forbindelse 92"/>
              <p:cNvCxnSpPr/>
              <p:nvPr/>
            </p:nvCxnSpPr>
            <p:spPr bwMode="auto">
              <a:xfrm>
                <a:off x="6226763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Lige forbindelse 93"/>
              <p:cNvCxnSpPr/>
              <p:nvPr/>
            </p:nvCxnSpPr>
            <p:spPr bwMode="auto">
              <a:xfrm>
                <a:off x="6550438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Lige forbindelse 94"/>
              <p:cNvCxnSpPr/>
              <p:nvPr/>
            </p:nvCxnSpPr>
            <p:spPr bwMode="auto">
              <a:xfrm>
                <a:off x="6875931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Lige forbindelse 95"/>
              <p:cNvCxnSpPr/>
              <p:nvPr/>
            </p:nvCxnSpPr>
            <p:spPr bwMode="auto">
              <a:xfrm>
                <a:off x="7199606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69" name="Tekstboks 96"/>
              <p:cNvSpPr txBox="1">
                <a:spLocks noChangeArrowheads="1"/>
              </p:cNvSpPr>
              <p:nvPr/>
            </p:nvSpPr>
            <p:spPr bwMode="auto">
              <a:xfrm>
                <a:off x="4355631" y="3721073"/>
                <a:ext cx="445508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CDT</a:t>
                </a:r>
              </a:p>
            </p:txBody>
          </p:sp>
          <p:sp>
            <p:nvSpPr>
              <p:cNvPr id="27670" name="Tekstboks 97"/>
              <p:cNvSpPr txBox="1">
                <a:spLocks noChangeArrowheads="1"/>
              </p:cNvSpPr>
              <p:nvPr/>
            </p:nvSpPr>
            <p:spPr bwMode="auto">
              <a:xfrm>
                <a:off x="4715674" y="3721073"/>
                <a:ext cx="458236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HDT</a:t>
                </a:r>
              </a:p>
            </p:txBody>
          </p:sp>
          <p:sp>
            <p:nvSpPr>
              <p:cNvPr id="27671" name="Tekstboks 98"/>
              <p:cNvSpPr txBox="1">
                <a:spLocks noChangeArrowheads="1"/>
              </p:cNvSpPr>
              <p:nvPr/>
            </p:nvSpPr>
            <p:spPr bwMode="auto">
              <a:xfrm>
                <a:off x="5075717" y="3726875"/>
                <a:ext cx="40732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TSL</a:t>
                </a:r>
              </a:p>
            </p:txBody>
          </p:sp>
          <p:sp>
            <p:nvSpPr>
              <p:cNvPr id="27672" name="Tekstboks 99"/>
              <p:cNvSpPr txBox="1">
                <a:spLocks noChangeArrowheads="1"/>
              </p:cNvSpPr>
              <p:nvPr/>
            </p:nvSpPr>
            <p:spPr bwMode="auto">
              <a:xfrm>
                <a:off x="5364842" y="3721073"/>
                <a:ext cx="429142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CPT</a:t>
                </a:r>
              </a:p>
            </p:txBody>
          </p:sp>
          <p:sp>
            <p:nvSpPr>
              <p:cNvPr id="27673" name="Tekstboks 100"/>
              <p:cNvSpPr txBox="1">
                <a:spLocks noChangeArrowheads="1"/>
              </p:cNvSpPr>
              <p:nvPr/>
            </p:nvSpPr>
            <p:spPr bwMode="auto">
              <a:xfrm>
                <a:off x="5652149" y="3721073"/>
                <a:ext cx="443689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HPT</a:t>
                </a:r>
              </a:p>
            </p:txBody>
          </p:sp>
          <p:sp>
            <p:nvSpPr>
              <p:cNvPr id="27674" name="Tekstboks 101"/>
              <p:cNvSpPr txBox="1">
                <a:spLocks noChangeArrowheads="1"/>
              </p:cNvSpPr>
              <p:nvPr/>
            </p:nvSpPr>
            <p:spPr bwMode="auto">
              <a:xfrm>
                <a:off x="6012192" y="3721073"/>
                <a:ext cx="427323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PPT</a:t>
                </a:r>
              </a:p>
            </p:txBody>
          </p:sp>
          <p:sp>
            <p:nvSpPr>
              <p:cNvPr id="27675" name="Tekstboks 102"/>
              <p:cNvSpPr txBox="1">
                <a:spLocks noChangeArrowheads="1"/>
              </p:cNvSpPr>
              <p:nvPr/>
            </p:nvSpPr>
            <p:spPr bwMode="auto">
              <a:xfrm>
                <a:off x="6299499" y="3726875"/>
                <a:ext cx="472784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MPS</a:t>
                </a:r>
              </a:p>
            </p:txBody>
          </p:sp>
          <p:sp>
            <p:nvSpPr>
              <p:cNvPr id="27676" name="Tekstboks 103"/>
              <p:cNvSpPr txBox="1">
                <a:spLocks noChangeArrowheads="1"/>
              </p:cNvSpPr>
              <p:nvPr/>
            </p:nvSpPr>
            <p:spPr bwMode="auto">
              <a:xfrm>
                <a:off x="6659542" y="3721073"/>
                <a:ext cx="507333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WUR</a:t>
                </a:r>
              </a:p>
            </p:txBody>
          </p:sp>
          <p:sp>
            <p:nvSpPr>
              <p:cNvPr id="27677" name="Tekstboks 104"/>
              <p:cNvSpPr txBox="1">
                <a:spLocks noChangeArrowheads="1"/>
              </p:cNvSpPr>
              <p:nvPr/>
            </p:nvSpPr>
            <p:spPr bwMode="auto">
              <a:xfrm>
                <a:off x="7037769" y="3721073"/>
                <a:ext cx="490968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MDT</a:t>
                </a:r>
              </a:p>
            </p:txBody>
          </p:sp>
          <p:sp>
            <p:nvSpPr>
              <p:cNvPr id="27678" name="Tekstboks 105"/>
              <p:cNvSpPr txBox="1">
                <a:spLocks noChangeArrowheads="1"/>
              </p:cNvSpPr>
              <p:nvPr/>
            </p:nvSpPr>
            <p:spPr bwMode="auto">
              <a:xfrm>
                <a:off x="7379628" y="3721073"/>
                <a:ext cx="449144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VDT</a:t>
                </a:r>
              </a:p>
            </p:txBody>
          </p:sp>
          <p:cxnSp>
            <p:nvCxnSpPr>
              <p:cNvPr id="107" name="Lige forbindelse 106"/>
              <p:cNvCxnSpPr/>
              <p:nvPr/>
            </p:nvCxnSpPr>
            <p:spPr bwMode="auto">
              <a:xfrm>
                <a:off x="7523281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Lige forbindelse 107"/>
              <p:cNvCxnSpPr/>
              <p:nvPr/>
            </p:nvCxnSpPr>
            <p:spPr bwMode="auto">
              <a:xfrm flipH="1">
                <a:off x="4093781" y="630504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Lige forbindelse 108"/>
              <p:cNvCxnSpPr/>
              <p:nvPr/>
            </p:nvCxnSpPr>
            <p:spPr bwMode="auto">
              <a:xfrm flipH="1">
                <a:off x="4093781" y="1071461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Lige forbindelse 109"/>
              <p:cNvCxnSpPr/>
              <p:nvPr/>
            </p:nvCxnSpPr>
            <p:spPr bwMode="auto">
              <a:xfrm flipH="1">
                <a:off x="4093781" y="2475562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Lige forbindelse 110"/>
              <p:cNvCxnSpPr/>
              <p:nvPr/>
            </p:nvCxnSpPr>
            <p:spPr bwMode="auto">
              <a:xfrm flipH="1">
                <a:off x="4093781" y="3558615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Lige forbindelse 111"/>
              <p:cNvCxnSpPr/>
              <p:nvPr/>
            </p:nvCxnSpPr>
            <p:spPr bwMode="auto">
              <a:xfrm flipH="1">
                <a:off x="4093781" y="1512418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Lige forbindelse 112"/>
              <p:cNvCxnSpPr/>
              <p:nvPr/>
            </p:nvCxnSpPr>
            <p:spPr bwMode="auto">
              <a:xfrm flipH="1">
                <a:off x="4093781" y="1833466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Lige forbindelse 113"/>
              <p:cNvCxnSpPr/>
              <p:nvPr/>
            </p:nvCxnSpPr>
            <p:spPr bwMode="auto">
              <a:xfrm flipH="1">
                <a:off x="4093781" y="2796610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Lige forbindelse 114"/>
              <p:cNvCxnSpPr/>
              <p:nvPr/>
            </p:nvCxnSpPr>
            <p:spPr bwMode="auto">
              <a:xfrm flipH="1">
                <a:off x="4093781" y="3158273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Lige forbindelse 115"/>
              <p:cNvCxnSpPr/>
              <p:nvPr/>
            </p:nvCxnSpPr>
            <p:spPr bwMode="auto">
              <a:xfrm flipH="1">
                <a:off x="4093781" y="2154514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89" name="Tekstboks 116"/>
              <p:cNvSpPr txBox="1">
                <a:spLocks noChangeArrowheads="1"/>
              </p:cNvSpPr>
              <p:nvPr/>
            </p:nvSpPr>
            <p:spPr bwMode="auto">
              <a:xfrm>
                <a:off x="3910124" y="2075220"/>
                <a:ext cx="28185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0</a:t>
                </a:r>
              </a:p>
            </p:txBody>
          </p:sp>
          <p:sp>
            <p:nvSpPr>
              <p:cNvPr id="27690" name="Tekstboks 117"/>
              <p:cNvSpPr txBox="1">
                <a:spLocks noChangeArrowheads="1"/>
              </p:cNvSpPr>
              <p:nvPr/>
            </p:nvSpPr>
            <p:spPr bwMode="auto">
              <a:xfrm>
                <a:off x="3910124" y="549275"/>
                <a:ext cx="281851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4</a:t>
                </a:r>
              </a:p>
            </p:txBody>
          </p:sp>
          <p:sp>
            <p:nvSpPr>
              <p:cNvPr id="27691" name="Tekstboks 118"/>
              <p:cNvSpPr txBox="1">
                <a:spLocks noChangeArrowheads="1"/>
              </p:cNvSpPr>
              <p:nvPr/>
            </p:nvSpPr>
            <p:spPr bwMode="auto">
              <a:xfrm>
                <a:off x="3910124" y="990232"/>
                <a:ext cx="281851" cy="293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3</a:t>
                </a:r>
              </a:p>
            </p:txBody>
          </p:sp>
          <p:sp>
            <p:nvSpPr>
              <p:cNvPr id="27692" name="Tekstboks 119"/>
              <p:cNvSpPr txBox="1">
                <a:spLocks noChangeArrowheads="1"/>
              </p:cNvSpPr>
              <p:nvPr/>
            </p:nvSpPr>
            <p:spPr bwMode="auto">
              <a:xfrm>
                <a:off x="3910124" y="1433124"/>
                <a:ext cx="28185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2</a:t>
                </a:r>
              </a:p>
            </p:txBody>
          </p:sp>
          <p:sp>
            <p:nvSpPr>
              <p:cNvPr id="27693" name="Tekstboks 120"/>
              <p:cNvSpPr txBox="1">
                <a:spLocks noChangeArrowheads="1"/>
              </p:cNvSpPr>
              <p:nvPr/>
            </p:nvSpPr>
            <p:spPr bwMode="auto">
              <a:xfrm>
                <a:off x="3910124" y="1754172"/>
                <a:ext cx="28185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1</a:t>
                </a:r>
              </a:p>
            </p:txBody>
          </p:sp>
          <p:sp>
            <p:nvSpPr>
              <p:cNvPr id="27694" name="Tekstboks 121"/>
              <p:cNvSpPr txBox="1">
                <a:spLocks noChangeArrowheads="1"/>
              </p:cNvSpPr>
              <p:nvPr/>
            </p:nvSpPr>
            <p:spPr bwMode="auto">
              <a:xfrm>
                <a:off x="3862845" y="3438705"/>
                <a:ext cx="325493" cy="293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-4</a:t>
                </a:r>
              </a:p>
            </p:txBody>
          </p:sp>
          <p:sp>
            <p:nvSpPr>
              <p:cNvPr id="27695" name="Tekstboks 122"/>
              <p:cNvSpPr txBox="1">
                <a:spLocks noChangeArrowheads="1"/>
              </p:cNvSpPr>
              <p:nvPr/>
            </p:nvSpPr>
            <p:spPr bwMode="auto">
              <a:xfrm>
                <a:off x="3862845" y="3077044"/>
                <a:ext cx="325493" cy="293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-3</a:t>
                </a:r>
              </a:p>
            </p:txBody>
          </p:sp>
          <p:sp>
            <p:nvSpPr>
              <p:cNvPr id="27696" name="Tekstboks 123"/>
              <p:cNvSpPr txBox="1">
                <a:spLocks noChangeArrowheads="1"/>
              </p:cNvSpPr>
              <p:nvPr/>
            </p:nvSpPr>
            <p:spPr bwMode="auto">
              <a:xfrm>
                <a:off x="3862845" y="2717315"/>
                <a:ext cx="325493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-2</a:t>
                </a:r>
              </a:p>
            </p:txBody>
          </p:sp>
          <p:sp>
            <p:nvSpPr>
              <p:cNvPr id="27697" name="Tekstboks 124"/>
              <p:cNvSpPr txBox="1">
                <a:spLocks noChangeArrowheads="1"/>
              </p:cNvSpPr>
              <p:nvPr/>
            </p:nvSpPr>
            <p:spPr bwMode="auto">
              <a:xfrm>
                <a:off x="3862845" y="2396268"/>
                <a:ext cx="325493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-1</a:t>
                </a:r>
              </a:p>
            </p:txBody>
          </p:sp>
          <p:sp>
            <p:nvSpPr>
              <p:cNvPr id="27698" name="Tekstboks 125"/>
              <p:cNvSpPr txBox="1">
                <a:spLocks noChangeArrowheads="1"/>
              </p:cNvSpPr>
              <p:nvPr/>
            </p:nvSpPr>
            <p:spPr bwMode="auto">
              <a:xfrm>
                <a:off x="3059113" y="1342224"/>
                <a:ext cx="863739" cy="475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Gain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27699" name="Tekstboks 126"/>
              <p:cNvSpPr txBox="1">
                <a:spLocks noChangeArrowheads="1"/>
              </p:cNvSpPr>
              <p:nvPr/>
            </p:nvSpPr>
            <p:spPr bwMode="auto">
              <a:xfrm>
                <a:off x="3237316" y="2638020"/>
                <a:ext cx="758272" cy="475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Loss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27700" name="Tekstboks 127"/>
              <p:cNvSpPr txBox="1">
                <a:spLocks noChangeArrowheads="1"/>
              </p:cNvSpPr>
              <p:nvPr/>
            </p:nvSpPr>
            <p:spPr bwMode="auto">
              <a:xfrm>
                <a:off x="5392118" y="3881597"/>
                <a:ext cx="1098313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QST parameter</a:t>
                </a:r>
              </a:p>
            </p:txBody>
          </p:sp>
          <p:sp>
            <p:nvSpPr>
              <p:cNvPr id="129" name="Ellipse 128"/>
              <p:cNvSpPr/>
              <p:nvPr/>
            </p:nvSpPr>
            <p:spPr bwMode="auto">
              <a:xfrm>
                <a:off x="4512013" y="2235743"/>
                <a:ext cx="92739" cy="79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0" name="Ellipse 129"/>
              <p:cNvSpPr/>
              <p:nvPr/>
            </p:nvSpPr>
            <p:spPr bwMode="auto">
              <a:xfrm>
                <a:off x="4835688" y="2274423"/>
                <a:ext cx="92739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1" name="Ellipse 130"/>
              <p:cNvSpPr/>
              <p:nvPr/>
            </p:nvSpPr>
            <p:spPr bwMode="auto">
              <a:xfrm>
                <a:off x="5161182" y="2235743"/>
                <a:ext cx="92738" cy="79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2" name="Ellipse 131"/>
              <p:cNvSpPr/>
              <p:nvPr/>
            </p:nvSpPr>
            <p:spPr bwMode="auto">
              <a:xfrm>
                <a:off x="5439396" y="1392509"/>
                <a:ext cx="90920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3" name="Ellipse 132"/>
              <p:cNvSpPr/>
              <p:nvPr/>
            </p:nvSpPr>
            <p:spPr bwMode="auto">
              <a:xfrm>
                <a:off x="6179485" y="1392509"/>
                <a:ext cx="92738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4" name="Ellipse 133"/>
              <p:cNvSpPr/>
              <p:nvPr/>
            </p:nvSpPr>
            <p:spPr bwMode="auto">
              <a:xfrm>
                <a:off x="6503160" y="1672943"/>
                <a:ext cx="94557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5" name="Ellipse 134"/>
              <p:cNvSpPr/>
              <p:nvPr/>
            </p:nvSpPr>
            <p:spPr bwMode="auto">
              <a:xfrm>
                <a:off x="6781374" y="1431189"/>
                <a:ext cx="94557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6" name="Ellipse 135"/>
              <p:cNvSpPr/>
              <p:nvPr/>
            </p:nvSpPr>
            <p:spPr bwMode="auto">
              <a:xfrm>
                <a:off x="7477822" y="2636086"/>
                <a:ext cx="92738" cy="7929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7" name="Ellipse 136"/>
              <p:cNvSpPr/>
              <p:nvPr/>
            </p:nvSpPr>
            <p:spPr bwMode="auto">
              <a:xfrm>
                <a:off x="5808532" y="1270666"/>
                <a:ext cx="94557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138" name="Lige forbindelse 137"/>
              <p:cNvCxnSpPr>
                <a:stCxn id="129" idx="1"/>
                <a:endCxn id="130" idx="2"/>
              </p:cNvCxnSpPr>
              <p:nvPr/>
            </p:nvCxnSpPr>
            <p:spPr bwMode="auto">
              <a:xfrm>
                <a:off x="4526560" y="2245414"/>
                <a:ext cx="309128" cy="6962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Lige forbindelse 138"/>
              <p:cNvCxnSpPr>
                <a:stCxn id="130" idx="6"/>
              </p:cNvCxnSpPr>
              <p:nvPr/>
            </p:nvCxnSpPr>
            <p:spPr bwMode="auto">
              <a:xfrm flipV="1">
                <a:off x="4928427" y="2274423"/>
                <a:ext cx="278214" cy="406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Lige forbindelse 139"/>
              <p:cNvCxnSpPr>
                <a:stCxn id="131" idx="0"/>
                <a:endCxn id="132" idx="3"/>
              </p:cNvCxnSpPr>
              <p:nvPr/>
            </p:nvCxnSpPr>
            <p:spPr bwMode="auto">
              <a:xfrm flipV="1">
                <a:off x="5207551" y="1461843"/>
                <a:ext cx="245160" cy="7739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Lige forbindelse 140"/>
              <p:cNvCxnSpPr/>
              <p:nvPr/>
            </p:nvCxnSpPr>
            <p:spPr bwMode="auto">
              <a:xfrm flipV="1">
                <a:off x="5452126" y="1299676"/>
                <a:ext cx="403685" cy="1315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Lige forbindelse 141"/>
              <p:cNvCxnSpPr>
                <a:stCxn id="137" idx="1"/>
                <a:endCxn id="133" idx="1"/>
              </p:cNvCxnSpPr>
              <p:nvPr/>
            </p:nvCxnSpPr>
            <p:spPr bwMode="auto">
              <a:xfrm>
                <a:off x="5823079" y="1284204"/>
                <a:ext cx="369134" cy="119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Lige forbindelse 142"/>
              <p:cNvCxnSpPr>
                <a:stCxn id="133" idx="1"/>
                <a:endCxn id="134" idx="6"/>
              </p:cNvCxnSpPr>
              <p:nvPr/>
            </p:nvCxnSpPr>
            <p:spPr bwMode="auto">
              <a:xfrm>
                <a:off x="6192213" y="1404113"/>
                <a:ext cx="405503" cy="3094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Lige forbindelse 143"/>
              <p:cNvCxnSpPr>
                <a:stCxn id="134" idx="1"/>
                <a:endCxn id="135" idx="3"/>
              </p:cNvCxnSpPr>
              <p:nvPr/>
            </p:nvCxnSpPr>
            <p:spPr bwMode="auto">
              <a:xfrm flipV="1">
                <a:off x="6517707" y="1500814"/>
                <a:ext cx="278214" cy="18373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Ellipse 144"/>
              <p:cNvSpPr/>
              <p:nvPr/>
            </p:nvSpPr>
            <p:spPr bwMode="auto">
              <a:xfrm>
                <a:off x="7199606" y="2315039"/>
                <a:ext cx="90920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146" name="Lige forbindelse 145"/>
              <p:cNvCxnSpPr>
                <a:stCxn id="135" idx="1"/>
                <a:endCxn id="145" idx="5"/>
              </p:cNvCxnSpPr>
              <p:nvPr/>
            </p:nvCxnSpPr>
            <p:spPr bwMode="auto">
              <a:xfrm>
                <a:off x="6795922" y="1444728"/>
                <a:ext cx="481876" cy="9399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Lige forbindelse 146"/>
              <p:cNvCxnSpPr>
                <a:stCxn id="145" idx="1"/>
                <a:endCxn id="136" idx="1"/>
              </p:cNvCxnSpPr>
              <p:nvPr/>
            </p:nvCxnSpPr>
            <p:spPr bwMode="auto">
              <a:xfrm>
                <a:off x="7214153" y="2326643"/>
                <a:ext cx="276397" cy="3210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20" name="Tekstboks 147"/>
              <p:cNvSpPr txBox="1">
                <a:spLocks noChangeArrowheads="1"/>
              </p:cNvSpPr>
              <p:nvPr/>
            </p:nvSpPr>
            <p:spPr bwMode="auto">
              <a:xfrm>
                <a:off x="3197311" y="549275"/>
                <a:ext cx="649168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b="1">
                    <a:latin typeface="+mn-lt"/>
                  </a:rPr>
                  <a:t>Z-Score</a:t>
                </a:r>
              </a:p>
            </p:txBody>
          </p:sp>
        </p:grpSp>
        <p:sp>
          <p:nvSpPr>
            <p:cNvPr id="27653" name="Tekstboks 148"/>
            <p:cNvSpPr txBox="1">
              <a:spLocks noChangeArrowheads="1"/>
            </p:cNvSpPr>
            <p:nvPr/>
          </p:nvSpPr>
          <p:spPr bwMode="auto">
            <a:xfrm>
              <a:off x="4787781" y="1124744"/>
              <a:ext cx="2499076" cy="346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600" b="1" dirty="0" err="1">
                  <a:solidFill>
                    <a:srgbClr val="C00000"/>
                  </a:solidFill>
                  <a:latin typeface="+mn-lt"/>
                </a:rPr>
                <a:t>Sensitized</a:t>
              </a:r>
              <a:r>
                <a:rPr lang="da-DK" sz="1600" b="1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da-DK" sz="1600" b="1" dirty="0" err="1">
                  <a:solidFill>
                    <a:srgbClr val="C00000"/>
                  </a:solidFill>
                  <a:latin typeface="+mn-lt"/>
                </a:rPr>
                <a:t>nociceptor</a:t>
              </a:r>
              <a:r>
                <a:rPr lang="da-DK" sz="1600" b="1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da-DK" sz="1600" b="1" dirty="0" err="1">
                  <a:solidFill>
                    <a:srgbClr val="C00000"/>
                  </a:solidFill>
                  <a:latin typeface="+mn-lt"/>
                </a:rPr>
                <a:t>pain</a:t>
              </a:r>
              <a:r>
                <a:rPr lang="da-DK" sz="1600" b="1" dirty="0">
                  <a:solidFill>
                    <a:srgbClr val="C00000"/>
                  </a:solidFill>
                  <a:latin typeface="+mn-lt"/>
                </a:rPr>
                <a:t> </a:t>
              </a:r>
            </a:p>
          </p:txBody>
        </p:sp>
      </p:grpSp>
      <p:sp>
        <p:nvSpPr>
          <p:cNvPr id="27654" name="Tekstboks 149"/>
          <p:cNvSpPr txBox="1">
            <a:spLocks noChangeArrowheads="1"/>
          </p:cNvSpPr>
          <p:nvPr/>
        </p:nvSpPr>
        <p:spPr bwMode="auto">
          <a:xfrm>
            <a:off x="6768212" y="6597352"/>
            <a:ext cx="2284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000" dirty="0" err="1">
                <a:latin typeface="+mn-lt"/>
              </a:rPr>
              <a:t>Concept</a:t>
            </a:r>
            <a:r>
              <a:rPr lang="da-DK" sz="1000" dirty="0">
                <a:latin typeface="+mn-lt"/>
              </a:rPr>
              <a:t> from the </a:t>
            </a:r>
            <a:r>
              <a:rPr lang="da-DK" sz="1000" dirty="0" err="1">
                <a:latin typeface="+mn-lt"/>
              </a:rPr>
              <a:t>German</a:t>
            </a:r>
            <a:r>
              <a:rPr lang="da-DK" sz="1000" dirty="0">
                <a:latin typeface="+mn-lt"/>
              </a:rPr>
              <a:t> Pain Network</a:t>
            </a:r>
          </a:p>
        </p:txBody>
      </p:sp>
      <p:grpSp>
        <p:nvGrpSpPr>
          <p:cNvPr id="30724" name="Gruppe 161"/>
          <p:cNvGrpSpPr>
            <a:grpSpLocks/>
          </p:cNvGrpSpPr>
          <p:nvPr/>
        </p:nvGrpSpPr>
        <p:grpSpPr bwMode="auto">
          <a:xfrm>
            <a:off x="4140200" y="3644900"/>
            <a:ext cx="4464050" cy="2968625"/>
            <a:chOff x="251520" y="3861048"/>
            <a:chExt cx="4464496" cy="2968421"/>
          </a:xfrm>
        </p:grpSpPr>
        <p:sp>
          <p:nvSpPr>
            <p:cNvPr id="69" name="Tekstboks 68"/>
            <p:cNvSpPr txBox="1"/>
            <p:nvPr/>
          </p:nvSpPr>
          <p:spPr>
            <a:xfrm>
              <a:off x="1404160" y="4005501"/>
              <a:ext cx="3130863" cy="3381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a-DK" sz="1600" b="1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Deafferentation</a:t>
              </a:r>
              <a:r>
                <a:rPr lang="da-DK" sz="1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da-DK" sz="1600" b="1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pain</a:t>
              </a:r>
              <a:r>
                <a:rPr lang="da-DK" sz="16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 </a:t>
              </a:r>
            </a:p>
          </p:txBody>
        </p:sp>
        <p:grpSp>
          <p:nvGrpSpPr>
            <p:cNvPr id="30729" name="Gruppe 159"/>
            <p:cNvGrpSpPr>
              <a:grpSpLocks/>
            </p:cNvGrpSpPr>
            <p:nvPr/>
          </p:nvGrpSpPr>
          <p:grpSpPr bwMode="auto">
            <a:xfrm>
              <a:off x="251520" y="3861048"/>
              <a:ext cx="4464496" cy="2968421"/>
              <a:chOff x="250825" y="3341688"/>
              <a:chExt cx="4739432" cy="3489646"/>
            </a:xfrm>
          </p:grpSpPr>
          <p:cxnSp>
            <p:nvCxnSpPr>
              <p:cNvPr id="3" name="Lige forbindelse 2"/>
              <p:cNvCxnSpPr/>
              <p:nvPr/>
            </p:nvCxnSpPr>
            <p:spPr bwMode="auto">
              <a:xfrm>
                <a:off x="1364895" y="3468584"/>
                <a:ext cx="0" cy="28047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Lige forbindelse 4"/>
              <p:cNvCxnSpPr/>
              <p:nvPr/>
            </p:nvCxnSpPr>
            <p:spPr bwMode="auto">
              <a:xfrm>
                <a:off x="1364895" y="4929757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Lige forbindelse 10"/>
              <p:cNvCxnSpPr/>
              <p:nvPr/>
            </p:nvCxnSpPr>
            <p:spPr bwMode="auto">
              <a:xfrm>
                <a:off x="1364895" y="5543711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Lige forbindelse 11"/>
              <p:cNvCxnSpPr/>
              <p:nvPr/>
            </p:nvCxnSpPr>
            <p:spPr bwMode="auto">
              <a:xfrm>
                <a:off x="1364895" y="4313938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Lige forbindelse 14"/>
              <p:cNvCxnSpPr/>
              <p:nvPr/>
            </p:nvCxnSpPr>
            <p:spPr bwMode="auto">
              <a:xfrm>
                <a:off x="1428942" y="6273364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Lige forbindelse 16"/>
              <p:cNvCxnSpPr/>
              <p:nvPr/>
            </p:nvCxnSpPr>
            <p:spPr bwMode="auto">
              <a:xfrm>
                <a:off x="1683441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Lige forbindelse 17"/>
              <p:cNvCxnSpPr/>
              <p:nvPr/>
            </p:nvCxnSpPr>
            <p:spPr bwMode="auto">
              <a:xfrm>
                <a:off x="2023898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Lige forbindelse 18"/>
              <p:cNvCxnSpPr/>
              <p:nvPr/>
            </p:nvCxnSpPr>
            <p:spPr bwMode="auto">
              <a:xfrm>
                <a:off x="2320534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Lige forbindelse 19"/>
              <p:cNvCxnSpPr/>
              <p:nvPr/>
            </p:nvCxnSpPr>
            <p:spPr bwMode="auto">
              <a:xfrm>
                <a:off x="2617170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Lige forbindelse 20"/>
              <p:cNvCxnSpPr/>
              <p:nvPr/>
            </p:nvCxnSpPr>
            <p:spPr bwMode="auto">
              <a:xfrm>
                <a:off x="2913806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Lige forbindelse 21"/>
              <p:cNvCxnSpPr/>
              <p:nvPr/>
            </p:nvCxnSpPr>
            <p:spPr bwMode="auto">
              <a:xfrm>
                <a:off x="3208757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Lige forbindelse 22"/>
              <p:cNvCxnSpPr/>
              <p:nvPr/>
            </p:nvCxnSpPr>
            <p:spPr bwMode="auto">
              <a:xfrm>
                <a:off x="3505393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Lige forbindelse 23"/>
              <p:cNvCxnSpPr/>
              <p:nvPr/>
            </p:nvCxnSpPr>
            <p:spPr bwMode="auto">
              <a:xfrm>
                <a:off x="3802029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Lige forbindelse 24"/>
              <p:cNvCxnSpPr/>
              <p:nvPr/>
            </p:nvCxnSpPr>
            <p:spPr bwMode="auto">
              <a:xfrm>
                <a:off x="4100349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Lige forbindelse 36"/>
              <p:cNvCxnSpPr/>
              <p:nvPr/>
            </p:nvCxnSpPr>
            <p:spPr bwMode="auto">
              <a:xfrm>
                <a:off x="4396985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Lige forbindelse 38"/>
              <p:cNvCxnSpPr/>
              <p:nvPr/>
            </p:nvCxnSpPr>
            <p:spPr bwMode="auto">
              <a:xfrm flipH="1">
                <a:off x="1278938" y="3468584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Lige forbindelse 39"/>
              <p:cNvCxnSpPr/>
              <p:nvPr/>
            </p:nvCxnSpPr>
            <p:spPr bwMode="auto">
              <a:xfrm flipH="1">
                <a:off x="1278938" y="3892194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Lige forbindelse 40"/>
              <p:cNvCxnSpPr/>
              <p:nvPr/>
            </p:nvCxnSpPr>
            <p:spPr bwMode="auto">
              <a:xfrm flipH="1">
                <a:off x="1278938" y="5237667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Lige forbindelse 41"/>
              <p:cNvCxnSpPr/>
              <p:nvPr/>
            </p:nvCxnSpPr>
            <p:spPr bwMode="auto">
              <a:xfrm flipH="1">
                <a:off x="1260399" y="6273364"/>
                <a:ext cx="8427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Lige forbindelse 42"/>
              <p:cNvCxnSpPr/>
              <p:nvPr/>
            </p:nvCxnSpPr>
            <p:spPr bwMode="auto">
              <a:xfrm flipH="1">
                <a:off x="1278938" y="4313938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Lige forbindelse 43"/>
              <p:cNvCxnSpPr/>
              <p:nvPr/>
            </p:nvCxnSpPr>
            <p:spPr bwMode="auto">
              <a:xfrm flipH="1">
                <a:off x="1278938" y="4621847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Lige forbindelse 44"/>
              <p:cNvCxnSpPr/>
              <p:nvPr/>
            </p:nvCxnSpPr>
            <p:spPr bwMode="auto">
              <a:xfrm flipH="1">
                <a:off x="1278938" y="5543711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Lige forbindelse 45"/>
              <p:cNvCxnSpPr/>
              <p:nvPr/>
            </p:nvCxnSpPr>
            <p:spPr bwMode="auto">
              <a:xfrm flipH="1">
                <a:off x="1278938" y="5888944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Lige forbindelse 46"/>
              <p:cNvCxnSpPr/>
              <p:nvPr/>
            </p:nvCxnSpPr>
            <p:spPr bwMode="auto">
              <a:xfrm flipH="1">
                <a:off x="1278938" y="4929757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55" name="Tekstboks 47"/>
              <p:cNvSpPr txBox="1">
                <a:spLocks noChangeArrowheads="1"/>
              </p:cNvSpPr>
              <p:nvPr/>
            </p:nvSpPr>
            <p:spPr bwMode="auto">
              <a:xfrm>
                <a:off x="1096911" y="4812191"/>
                <a:ext cx="26629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0</a:t>
                </a:r>
              </a:p>
            </p:txBody>
          </p:sp>
          <p:sp>
            <p:nvSpPr>
              <p:cNvPr id="27756" name="Tekstboks 48"/>
              <p:cNvSpPr txBox="1">
                <a:spLocks noChangeArrowheads="1"/>
              </p:cNvSpPr>
              <p:nvPr/>
            </p:nvSpPr>
            <p:spPr bwMode="auto">
              <a:xfrm>
                <a:off x="1096911" y="3341688"/>
                <a:ext cx="26629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4</a:t>
                </a:r>
              </a:p>
            </p:txBody>
          </p:sp>
          <p:sp>
            <p:nvSpPr>
              <p:cNvPr id="27757" name="Tekstboks 49"/>
              <p:cNvSpPr txBox="1">
                <a:spLocks noChangeArrowheads="1"/>
              </p:cNvSpPr>
              <p:nvPr/>
            </p:nvSpPr>
            <p:spPr bwMode="auto">
              <a:xfrm>
                <a:off x="1078372" y="3746637"/>
                <a:ext cx="26629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3</a:t>
                </a:r>
              </a:p>
            </p:txBody>
          </p:sp>
          <p:sp>
            <p:nvSpPr>
              <p:cNvPr id="27758" name="Tekstboks 50"/>
              <p:cNvSpPr txBox="1">
                <a:spLocks noChangeArrowheads="1"/>
              </p:cNvSpPr>
              <p:nvPr/>
            </p:nvSpPr>
            <p:spPr bwMode="auto">
              <a:xfrm>
                <a:off x="1078372" y="4203836"/>
                <a:ext cx="26629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2</a:t>
                </a:r>
              </a:p>
            </p:txBody>
          </p:sp>
          <p:sp>
            <p:nvSpPr>
              <p:cNvPr id="27759" name="Tekstboks 51"/>
              <p:cNvSpPr txBox="1">
                <a:spLocks noChangeArrowheads="1"/>
              </p:cNvSpPr>
              <p:nvPr/>
            </p:nvSpPr>
            <p:spPr bwMode="auto">
              <a:xfrm>
                <a:off x="1073315" y="4508014"/>
                <a:ext cx="26629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1</a:t>
                </a:r>
              </a:p>
            </p:txBody>
          </p:sp>
          <p:sp>
            <p:nvSpPr>
              <p:cNvPr id="27760" name="Tekstboks 52"/>
              <p:cNvSpPr txBox="1">
                <a:spLocks noChangeArrowheads="1"/>
              </p:cNvSpPr>
              <p:nvPr/>
            </p:nvSpPr>
            <p:spPr bwMode="auto">
              <a:xfrm>
                <a:off x="1044664" y="6129673"/>
                <a:ext cx="306748" cy="291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-4</a:t>
                </a:r>
              </a:p>
            </p:txBody>
          </p:sp>
          <p:sp>
            <p:nvSpPr>
              <p:cNvPr id="27761" name="Tekstboks 53"/>
              <p:cNvSpPr txBox="1">
                <a:spLocks noChangeArrowheads="1"/>
              </p:cNvSpPr>
              <p:nvPr/>
            </p:nvSpPr>
            <p:spPr bwMode="auto">
              <a:xfrm>
                <a:off x="1044664" y="5775110"/>
                <a:ext cx="30674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-3</a:t>
                </a:r>
              </a:p>
            </p:txBody>
          </p:sp>
          <p:sp>
            <p:nvSpPr>
              <p:cNvPr id="27762" name="Tekstboks 54"/>
              <p:cNvSpPr txBox="1">
                <a:spLocks noChangeArrowheads="1"/>
              </p:cNvSpPr>
              <p:nvPr/>
            </p:nvSpPr>
            <p:spPr bwMode="auto">
              <a:xfrm>
                <a:off x="1044664" y="5420547"/>
                <a:ext cx="30674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-2</a:t>
                </a:r>
              </a:p>
            </p:txBody>
          </p:sp>
          <p:sp>
            <p:nvSpPr>
              <p:cNvPr id="27763" name="Tekstboks 55"/>
              <p:cNvSpPr txBox="1">
                <a:spLocks noChangeArrowheads="1"/>
              </p:cNvSpPr>
              <p:nvPr/>
            </p:nvSpPr>
            <p:spPr bwMode="auto">
              <a:xfrm>
                <a:off x="1044664" y="5116370"/>
                <a:ext cx="30674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-1</a:t>
                </a:r>
              </a:p>
            </p:txBody>
          </p:sp>
          <p:sp>
            <p:nvSpPr>
              <p:cNvPr id="27764" name="Tekstboks 56"/>
              <p:cNvSpPr txBox="1">
                <a:spLocks noChangeArrowheads="1"/>
              </p:cNvSpPr>
              <p:nvPr/>
            </p:nvSpPr>
            <p:spPr bwMode="auto">
              <a:xfrm>
                <a:off x="259253" y="4237426"/>
                <a:ext cx="1006202" cy="470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Gain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27765" name="Tekstboks 57"/>
              <p:cNvSpPr txBox="1">
                <a:spLocks noChangeArrowheads="1"/>
              </p:cNvSpPr>
              <p:nvPr/>
            </p:nvSpPr>
            <p:spPr bwMode="auto">
              <a:xfrm>
                <a:off x="279478" y="5390689"/>
                <a:ext cx="985977" cy="470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Loss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60" name="Ellipse 59"/>
              <p:cNvSpPr/>
              <p:nvPr/>
            </p:nvSpPr>
            <p:spPr bwMode="auto">
              <a:xfrm>
                <a:off x="1659845" y="5543711"/>
                <a:ext cx="85958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1" name="Ellipse 60"/>
              <p:cNvSpPr/>
              <p:nvPr/>
            </p:nvSpPr>
            <p:spPr bwMode="auto">
              <a:xfrm>
                <a:off x="1958167" y="5622088"/>
                <a:ext cx="84272" cy="7464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2" name="Ellipse 61"/>
              <p:cNvSpPr/>
              <p:nvPr/>
            </p:nvSpPr>
            <p:spPr bwMode="auto">
              <a:xfrm>
                <a:off x="2254803" y="5622088"/>
                <a:ext cx="85956" cy="7464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3" name="Ellipse 62"/>
              <p:cNvSpPr/>
              <p:nvPr/>
            </p:nvSpPr>
            <p:spPr bwMode="auto">
              <a:xfrm>
                <a:off x="2551439" y="5351501"/>
                <a:ext cx="85956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4" name="Ellipse 63"/>
              <p:cNvSpPr/>
              <p:nvPr/>
            </p:nvSpPr>
            <p:spPr bwMode="auto">
              <a:xfrm>
                <a:off x="2848075" y="5388823"/>
                <a:ext cx="85956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5" name="Ellipse 64"/>
              <p:cNvSpPr/>
              <p:nvPr/>
            </p:nvSpPr>
            <p:spPr bwMode="auto">
              <a:xfrm>
                <a:off x="3188532" y="4545337"/>
                <a:ext cx="82586" cy="765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6" name="Ellipse 65"/>
              <p:cNvSpPr/>
              <p:nvPr/>
            </p:nvSpPr>
            <p:spPr bwMode="auto">
              <a:xfrm>
                <a:off x="3485168" y="4625579"/>
                <a:ext cx="84272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7" name="Ellipse 66"/>
              <p:cNvSpPr/>
              <p:nvPr/>
            </p:nvSpPr>
            <p:spPr bwMode="auto">
              <a:xfrm>
                <a:off x="3737982" y="4390448"/>
                <a:ext cx="84272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8" name="Ellipse 67"/>
              <p:cNvSpPr/>
              <p:nvPr/>
            </p:nvSpPr>
            <p:spPr bwMode="auto">
              <a:xfrm>
                <a:off x="4373389" y="5351501"/>
                <a:ext cx="85958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71" name="Lige forbindelse 70"/>
              <p:cNvCxnSpPr>
                <a:stCxn id="60" idx="1"/>
                <a:endCxn id="61" idx="6"/>
              </p:cNvCxnSpPr>
              <p:nvPr/>
            </p:nvCxnSpPr>
            <p:spPr bwMode="auto">
              <a:xfrm>
                <a:off x="1673329" y="5554907"/>
                <a:ext cx="369110" cy="1045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Lige forbindelse 72"/>
              <p:cNvCxnSpPr>
                <a:stCxn id="61" idx="1"/>
                <a:endCxn id="62" idx="6"/>
              </p:cNvCxnSpPr>
              <p:nvPr/>
            </p:nvCxnSpPr>
            <p:spPr bwMode="auto">
              <a:xfrm>
                <a:off x="1969965" y="5633284"/>
                <a:ext cx="370795" cy="261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Lige forbindelse 74"/>
              <p:cNvCxnSpPr>
                <a:stCxn id="62" idx="1"/>
                <a:endCxn id="63" idx="3"/>
              </p:cNvCxnSpPr>
              <p:nvPr/>
            </p:nvCxnSpPr>
            <p:spPr bwMode="auto">
              <a:xfrm flipV="1">
                <a:off x="2266600" y="5416814"/>
                <a:ext cx="296636" cy="2164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Lige forbindelse 76"/>
              <p:cNvCxnSpPr>
                <a:stCxn id="63" idx="1"/>
                <a:endCxn id="64" idx="1"/>
              </p:cNvCxnSpPr>
              <p:nvPr/>
            </p:nvCxnSpPr>
            <p:spPr bwMode="auto">
              <a:xfrm>
                <a:off x="2563236" y="5362697"/>
                <a:ext cx="296636" cy="373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Lige forbindelse 78"/>
              <p:cNvCxnSpPr>
                <a:stCxn id="64" idx="1"/>
                <a:endCxn id="65" idx="2"/>
              </p:cNvCxnSpPr>
              <p:nvPr/>
            </p:nvCxnSpPr>
            <p:spPr bwMode="auto">
              <a:xfrm flipV="1">
                <a:off x="2860663" y="4583592"/>
                <a:ext cx="327869" cy="8167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Lige forbindelse 80"/>
              <p:cNvCxnSpPr>
                <a:stCxn id="65" idx="1"/>
                <a:endCxn id="66" idx="1"/>
              </p:cNvCxnSpPr>
              <p:nvPr/>
            </p:nvCxnSpPr>
            <p:spPr bwMode="auto">
              <a:xfrm>
                <a:off x="3200329" y="4556533"/>
                <a:ext cx="296636" cy="802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Lige forbindelse 82"/>
              <p:cNvCxnSpPr>
                <a:stCxn id="66" idx="0"/>
                <a:endCxn id="67" idx="3"/>
              </p:cNvCxnSpPr>
              <p:nvPr/>
            </p:nvCxnSpPr>
            <p:spPr bwMode="auto">
              <a:xfrm flipV="1">
                <a:off x="3525618" y="4455763"/>
                <a:ext cx="225848" cy="169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lipse 86"/>
              <p:cNvSpPr/>
              <p:nvPr/>
            </p:nvSpPr>
            <p:spPr bwMode="auto">
              <a:xfrm>
                <a:off x="4078439" y="4774869"/>
                <a:ext cx="84272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89" name="Lige forbindelse 88"/>
              <p:cNvCxnSpPr>
                <a:stCxn id="67" idx="1"/>
                <a:endCxn id="87" idx="4"/>
              </p:cNvCxnSpPr>
              <p:nvPr/>
            </p:nvCxnSpPr>
            <p:spPr bwMode="auto">
              <a:xfrm>
                <a:off x="3751466" y="4401645"/>
                <a:ext cx="367424" cy="4516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Lige forbindelse 90"/>
              <p:cNvCxnSpPr>
                <a:stCxn id="87" idx="1"/>
                <a:endCxn id="68" idx="0"/>
              </p:cNvCxnSpPr>
              <p:nvPr/>
            </p:nvCxnSpPr>
            <p:spPr bwMode="auto">
              <a:xfrm>
                <a:off x="4090237" y="4786066"/>
                <a:ext cx="326974" cy="5654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86" name="Tekstboks 69"/>
              <p:cNvSpPr txBox="1">
                <a:spLocks noChangeArrowheads="1"/>
              </p:cNvSpPr>
              <p:nvPr/>
            </p:nvSpPr>
            <p:spPr bwMode="auto">
              <a:xfrm>
                <a:off x="250825" y="3341688"/>
                <a:ext cx="611812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b="1">
                    <a:latin typeface="+mn-lt"/>
                  </a:rPr>
                  <a:t>Z-Score</a:t>
                </a:r>
              </a:p>
            </p:txBody>
          </p:sp>
          <p:sp>
            <p:nvSpPr>
              <p:cNvPr id="148" name="Tekstboks 96"/>
              <p:cNvSpPr txBox="1">
                <a:spLocks noChangeArrowheads="1"/>
              </p:cNvSpPr>
              <p:nvPr/>
            </p:nvSpPr>
            <p:spPr bwMode="auto">
              <a:xfrm>
                <a:off x="1403660" y="6381599"/>
                <a:ext cx="419673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CDT</a:t>
                </a:r>
              </a:p>
            </p:txBody>
          </p:sp>
          <p:sp>
            <p:nvSpPr>
              <p:cNvPr id="149" name="Tekstboks 97"/>
              <p:cNvSpPr txBox="1">
                <a:spLocks noChangeArrowheads="1"/>
              </p:cNvSpPr>
              <p:nvPr/>
            </p:nvSpPr>
            <p:spPr bwMode="auto">
              <a:xfrm>
                <a:off x="1764342" y="6381599"/>
                <a:ext cx="429785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HDT</a:t>
                </a:r>
              </a:p>
            </p:txBody>
          </p:sp>
          <p:sp>
            <p:nvSpPr>
              <p:cNvPr id="150" name="Tekstboks 98"/>
              <p:cNvSpPr txBox="1">
                <a:spLocks noChangeArrowheads="1"/>
              </p:cNvSpPr>
              <p:nvPr/>
            </p:nvSpPr>
            <p:spPr bwMode="auto">
              <a:xfrm>
                <a:off x="2123339" y="6387197"/>
                <a:ext cx="38427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TSL</a:t>
                </a:r>
              </a:p>
            </p:txBody>
          </p:sp>
          <p:sp>
            <p:nvSpPr>
              <p:cNvPr id="151" name="Tekstboks 99"/>
              <p:cNvSpPr txBox="1">
                <a:spLocks noChangeArrowheads="1"/>
              </p:cNvSpPr>
              <p:nvPr/>
            </p:nvSpPr>
            <p:spPr bwMode="auto">
              <a:xfrm>
                <a:off x="2411548" y="6381599"/>
                <a:ext cx="406189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CPT</a:t>
                </a:r>
              </a:p>
            </p:txBody>
          </p:sp>
          <p:sp>
            <p:nvSpPr>
              <p:cNvPr id="152" name="Tekstboks 100"/>
              <p:cNvSpPr txBox="1">
                <a:spLocks noChangeArrowheads="1"/>
              </p:cNvSpPr>
              <p:nvPr/>
            </p:nvSpPr>
            <p:spPr bwMode="auto">
              <a:xfrm>
                <a:off x="2699757" y="6381599"/>
                <a:ext cx="417987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HPT</a:t>
                </a:r>
              </a:p>
            </p:txBody>
          </p:sp>
          <p:sp>
            <p:nvSpPr>
              <p:cNvPr id="153" name="Tekstboks 101"/>
              <p:cNvSpPr txBox="1">
                <a:spLocks noChangeArrowheads="1"/>
              </p:cNvSpPr>
              <p:nvPr/>
            </p:nvSpPr>
            <p:spPr bwMode="auto">
              <a:xfrm>
                <a:off x="2987965" y="6381599"/>
                <a:ext cx="401133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PPT</a:t>
                </a:r>
              </a:p>
            </p:txBody>
          </p:sp>
          <p:sp>
            <p:nvSpPr>
              <p:cNvPr id="154" name="Tekstboks 102"/>
              <p:cNvSpPr txBox="1">
                <a:spLocks noChangeArrowheads="1"/>
              </p:cNvSpPr>
              <p:nvPr/>
            </p:nvSpPr>
            <p:spPr bwMode="auto">
              <a:xfrm>
                <a:off x="3276174" y="6387197"/>
                <a:ext cx="444954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MPS</a:t>
                </a:r>
              </a:p>
            </p:txBody>
          </p:sp>
          <p:sp>
            <p:nvSpPr>
              <p:cNvPr id="155" name="Tekstboks 103"/>
              <p:cNvSpPr txBox="1">
                <a:spLocks noChangeArrowheads="1"/>
              </p:cNvSpPr>
              <p:nvPr/>
            </p:nvSpPr>
            <p:spPr bwMode="auto">
              <a:xfrm>
                <a:off x="3564382" y="6381599"/>
                <a:ext cx="47697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WUR</a:t>
                </a:r>
              </a:p>
            </p:txBody>
          </p:sp>
          <p:sp>
            <p:nvSpPr>
              <p:cNvPr id="156" name="Tekstboks 104"/>
              <p:cNvSpPr txBox="1">
                <a:spLocks noChangeArrowheads="1"/>
              </p:cNvSpPr>
              <p:nvPr/>
            </p:nvSpPr>
            <p:spPr bwMode="auto">
              <a:xfrm>
                <a:off x="3923380" y="6381599"/>
                <a:ext cx="46180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MDT</a:t>
                </a:r>
              </a:p>
            </p:txBody>
          </p:sp>
          <p:sp>
            <p:nvSpPr>
              <p:cNvPr id="157" name="Tekstboks 105"/>
              <p:cNvSpPr txBox="1">
                <a:spLocks noChangeArrowheads="1"/>
              </p:cNvSpPr>
              <p:nvPr/>
            </p:nvSpPr>
            <p:spPr bwMode="auto">
              <a:xfrm>
                <a:off x="4284062" y="6381599"/>
                <a:ext cx="423043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VDT</a:t>
                </a:r>
              </a:p>
            </p:txBody>
          </p:sp>
          <p:sp>
            <p:nvSpPr>
              <p:cNvPr id="158" name="Tekstboks 127"/>
              <p:cNvSpPr txBox="1">
                <a:spLocks noChangeArrowheads="1"/>
              </p:cNvSpPr>
              <p:nvPr/>
            </p:nvSpPr>
            <p:spPr bwMode="auto">
              <a:xfrm>
                <a:off x="2440200" y="6542086"/>
                <a:ext cx="1034855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QST parameter</a:t>
                </a:r>
              </a:p>
            </p:txBody>
          </p:sp>
        </p:grpSp>
      </p:grpSp>
      <p:sp>
        <p:nvSpPr>
          <p:cNvPr id="159" name="Tekstboks 158"/>
          <p:cNvSpPr txBox="1"/>
          <p:nvPr/>
        </p:nvSpPr>
        <p:spPr>
          <a:xfrm>
            <a:off x="236021" y="959991"/>
            <a:ext cx="271087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400" dirty="0" err="1">
                <a:solidFill>
                  <a:srgbClr val="C00000"/>
                </a:solidFill>
              </a:rPr>
              <a:t>Hypothesis</a:t>
            </a:r>
            <a:r>
              <a:rPr lang="da-DK" sz="1400" dirty="0">
                <a:solidFill>
                  <a:srgbClr val="C00000"/>
                </a:solidFill>
              </a:rPr>
              <a:t>:</a:t>
            </a:r>
          </a:p>
          <a:p>
            <a:pPr>
              <a:defRPr/>
            </a:pPr>
            <a:r>
              <a:rPr lang="da-DK" sz="1400" dirty="0"/>
              <a:t>A </a:t>
            </a:r>
            <a:r>
              <a:rPr lang="da-DK" sz="1400" dirty="0" err="1"/>
              <a:t>peripheral</a:t>
            </a:r>
            <a:r>
              <a:rPr lang="da-DK" sz="1400" dirty="0"/>
              <a:t> </a:t>
            </a:r>
            <a:r>
              <a:rPr lang="da-DK" sz="1400" dirty="0" err="1" smtClean="0"/>
              <a:t>Lidocaine</a:t>
            </a:r>
            <a:r>
              <a:rPr lang="da-DK" sz="1400" dirty="0" smtClean="0"/>
              <a:t>  patch  </a:t>
            </a:r>
            <a:r>
              <a:rPr lang="da-DK" sz="1400" dirty="0" err="1"/>
              <a:t>will</a:t>
            </a:r>
            <a:r>
              <a:rPr lang="da-DK" sz="1400" dirty="0"/>
              <a:t> </a:t>
            </a:r>
            <a:r>
              <a:rPr lang="da-DK" sz="1400" dirty="0" err="1" smtClean="0"/>
              <a:t>block</a:t>
            </a:r>
            <a:r>
              <a:rPr lang="da-DK" sz="1400" dirty="0" smtClean="0"/>
              <a:t> </a:t>
            </a:r>
            <a:r>
              <a:rPr lang="da-DK" sz="1400" dirty="0" err="1"/>
              <a:t>spontaneous</a:t>
            </a:r>
            <a:r>
              <a:rPr lang="da-DK" sz="1400" dirty="0"/>
              <a:t> </a:t>
            </a:r>
            <a:r>
              <a:rPr lang="da-DK" sz="1400" dirty="0" err="1"/>
              <a:t>pain</a:t>
            </a:r>
            <a:r>
              <a:rPr lang="da-DK" sz="1400" dirty="0"/>
              <a:t> </a:t>
            </a:r>
          </a:p>
          <a:p>
            <a:pPr>
              <a:defRPr/>
            </a:pPr>
            <a:r>
              <a:rPr lang="da-DK" sz="1400" dirty="0" err="1" smtClean="0"/>
              <a:t>hypersensitivity</a:t>
            </a:r>
            <a:endParaRPr lang="da-DK" sz="1400" dirty="0"/>
          </a:p>
        </p:txBody>
      </p:sp>
      <p:sp>
        <p:nvSpPr>
          <p:cNvPr id="30727" name="Rektangel 160"/>
          <p:cNvSpPr>
            <a:spLocks noChangeArrowheads="1"/>
          </p:cNvSpPr>
          <p:nvPr/>
        </p:nvSpPr>
        <p:spPr bwMode="auto">
          <a:xfrm>
            <a:off x="250825" y="260350"/>
            <a:ext cx="2393732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400" b="1" dirty="0" err="1">
                <a:latin typeface="+mn-lt"/>
              </a:rPr>
              <a:t>Peripheral</a:t>
            </a:r>
            <a:r>
              <a:rPr lang="da-DK" altLang="da-DK" sz="1400" b="1" dirty="0">
                <a:latin typeface="+mn-lt"/>
              </a:rPr>
              <a:t> </a:t>
            </a:r>
            <a:r>
              <a:rPr lang="da-DK" altLang="da-DK" sz="1400" b="1" dirty="0" err="1" smtClean="0">
                <a:latin typeface="+mn-lt"/>
              </a:rPr>
              <a:t>neuropathic</a:t>
            </a:r>
            <a:r>
              <a:rPr lang="da-DK" altLang="da-DK" sz="1400" b="1" dirty="0" smtClean="0">
                <a:latin typeface="+mn-lt"/>
              </a:rPr>
              <a:t> </a:t>
            </a:r>
            <a:r>
              <a:rPr lang="da-DK" altLang="da-DK" sz="1400" b="1" dirty="0" err="1" smtClean="0">
                <a:latin typeface="+mn-lt"/>
              </a:rPr>
              <a:t>study</a:t>
            </a:r>
            <a:r>
              <a:rPr lang="da-DK" altLang="da-DK" sz="1400" b="1" dirty="0" smtClean="0">
                <a:latin typeface="+mn-lt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400" b="1" dirty="0" smtClean="0">
                <a:latin typeface="+mn-lt"/>
              </a:rPr>
              <a:t>Nerve </a:t>
            </a:r>
            <a:r>
              <a:rPr lang="da-DK" altLang="da-DK" sz="1400" b="1" dirty="0" err="1" smtClean="0">
                <a:latin typeface="+mn-lt"/>
              </a:rPr>
              <a:t>injury</a:t>
            </a:r>
            <a:r>
              <a:rPr lang="da-DK" altLang="da-DK" sz="1400" b="1" dirty="0" smtClean="0">
                <a:latin typeface="+mn-lt"/>
              </a:rPr>
              <a:t>, PHN</a:t>
            </a:r>
            <a:endParaRPr lang="da-DK" altLang="da-DK" sz="1400" dirty="0">
              <a:latin typeface="+mn-lt"/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923926"/>
              </p:ext>
            </p:extLst>
          </p:nvPr>
        </p:nvGraphicFramePr>
        <p:xfrm>
          <a:off x="294705" y="3618230"/>
          <a:ext cx="2666991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815"/>
                <a:gridCol w="432048"/>
                <a:gridCol w="504056"/>
                <a:gridCol w="648072"/>
              </a:tblGrid>
              <a:tr h="150044">
                <a:tc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Age 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F/M</a:t>
                      </a:r>
                      <a:endParaRPr lang="da-DK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Irritable </a:t>
                      </a:r>
                      <a:r>
                        <a:rPr lang="da-DK" sz="1200" dirty="0" err="1" smtClean="0"/>
                        <a:t>nociceptor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15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57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9/6</a:t>
                      </a:r>
                      <a:endParaRPr lang="da-DK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Non-irritable </a:t>
                      </a:r>
                      <a:r>
                        <a:rPr lang="da-DK" sz="1200" dirty="0" err="1" smtClean="0"/>
                        <a:t>nociceptor</a:t>
                      </a:r>
                      <a:r>
                        <a:rPr lang="da-DK" sz="1200" dirty="0" smtClean="0"/>
                        <a:t> 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25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61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14/11</a:t>
                      </a:r>
                      <a:endParaRPr lang="da-DK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kstboks 3"/>
          <p:cNvSpPr txBox="1"/>
          <p:nvPr/>
        </p:nvSpPr>
        <p:spPr>
          <a:xfrm>
            <a:off x="250825" y="2260600"/>
            <a:ext cx="271087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Randomized</a:t>
            </a:r>
            <a:r>
              <a:rPr lang="da-DK" sz="1400" dirty="0" smtClean="0"/>
              <a:t> double-blind placebo-</a:t>
            </a:r>
            <a:r>
              <a:rPr lang="da-DK" sz="1400" dirty="0" err="1" smtClean="0"/>
              <a:t>controlled</a:t>
            </a:r>
            <a:r>
              <a:rPr lang="da-DK" sz="1400" dirty="0" smtClean="0"/>
              <a:t> </a:t>
            </a:r>
            <a:r>
              <a:rPr lang="da-DK" sz="1400" dirty="0" err="1" smtClean="0"/>
              <a:t>cross</a:t>
            </a:r>
            <a:r>
              <a:rPr lang="da-DK" sz="1400" dirty="0" smtClean="0"/>
              <a:t>-over </a:t>
            </a:r>
            <a:r>
              <a:rPr lang="da-DK" sz="1400" dirty="0" err="1" smtClean="0"/>
              <a:t>study</a:t>
            </a:r>
            <a:r>
              <a:rPr lang="da-DK" sz="1400" dirty="0" smtClean="0"/>
              <a:t>  of </a:t>
            </a:r>
            <a:r>
              <a:rPr lang="da-DK" sz="1400" dirty="0" err="1" smtClean="0"/>
              <a:t>two</a:t>
            </a:r>
            <a:r>
              <a:rPr lang="da-DK" sz="1400" dirty="0" smtClean="0"/>
              <a:t> 4 </a:t>
            </a:r>
            <a:r>
              <a:rPr lang="da-DK" sz="1400" dirty="0" err="1" smtClean="0"/>
              <a:t>week</a:t>
            </a:r>
            <a:r>
              <a:rPr lang="da-DK" sz="1400" dirty="0" smtClean="0"/>
              <a:t> </a:t>
            </a:r>
            <a:r>
              <a:rPr lang="da-DK" sz="1400" dirty="0" err="1" smtClean="0"/>
              <a:t>treatments</a:t>
            </a:r>
            <a:r>
              <a:rPr lang="da-DK" sz="1400" dirty="0" smtClean="0"/>
              <a:t> with  </a:t>
            </a:r>
            <a:r>
              <a:rPr lang="da-DK" sz="1400" dirty="0" err="1" smtClean="0"/>
              <a:t>Lidocaine</a:t>
            </a:r>
            <a:r>
              <a:rPr lang="da-DK" sz="1400" dirty="0" smtClean="0"/>
              <a:t> 5% vs. placebo</a:t>
            </a:r>
            <a:endParaRPr lang="da-DK" sz="1400" dirty="0"/>
          </a:p>
        </p:txBody>
      </p:sp>
      <p:sp>
        <p:nvSpPr>
          <p:cNvPr id="161" name="Tekstboks 160"/>
          <p:cNvSpPr txBox="1"/>
          <p:nvPr/>
        </p:nvSpPr>
        <p:spPr>
          <a:xfrm>
            <a:off x="251520" y="6510416"/>
            <a:ext cx="1555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smtClean="0"/>
              <a:t>Demant et al. Pain 2015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577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2194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8"/>
          <a:stretch/>
        </p:blipFill>
        <p:spPr bwMode="auto">
          <a:xfrm>
            <a:off x="90725" y="726978"/>
            <a:ext cx="5305314" cy="190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539552" y="260648"/>
            <a:ext cx="3840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err="1" smtClean="0">
                <a:solidFill>
                  <a:srgbClr val="C00000"/>
                </a:solidFill>
              </a:rPr>
              <a:t>Lidocaine</a:t>
            </a:r>
            <a:r>
              <a:rPr lang="da-DK" sz="1600" b="1" dirty="0" smtClean="0">
                <a:solidFill>
                  <a:srgbClr val="C00000"/>
                </a:solidFill>
              </a:rPr>
              <a:t> patch in NP ± irritable </a:t>
            </a:r>
            <a:r>
              <a:rPr lang="da-DK" sz="1600" b="1" dirty="0" err="1" smtClean="0">
                <a:solidFill>
                  <a:srgbClr val="C00000"/>
                </a:solidFill>
              </a:rPr>
              <a:t>nociceptor</a:t>
            </a:r>
            <a:endParaRPr lang="da-DK" sz="1600" b="1" dirty="0">
              <a:solidFill>
                <a:srgbClr val="C00000"/>
              </a:solidFill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395535" y="2890391"/>
            <a:ext cx="446385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Pain </a:t>
            </a:r>
            <a:r>
              <a:rPr lang="da-DK" sz="1600" dirty="0" err="1" smtClean="0"/>
              <a:t>reduced</a:t>
            </a:r>
            <a:r>
              <a:rPr lang="da-DK" sz="1600" dirty="0" smtClean="0"/>
              <a:t> </a:t>
            </a:r>
            <a:r>
              <a:rPr lang="da-DK" sz="1600" dirty="0" err="1" smtClean="0"/>
              <a:t>slightly</a:t>
            </a:r>
            <a:r>
              <a:rPr lang="da-DK" sz="1600" dirty="0" smtClean="0"/>
              <a:t> by </a:t>
            </a:r>
            <a:r>
              <a:rPr lang="da-DK" sz="1600" dirty="0" err="1" smtClean="0"/>
              <a:t>lidocaine</a:t>
            </a:r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 smtClean="0"/>
              <a:t>Lidocaine</a:t>
            </a:r>
            <a:r>
              <a:rPr lang="da-DK" sz="1600" dirty="0" smtClean="0"/>
              <a:t> </a:t>
            </a:r>
            <a:r>
              <a:rPr lang="da-DK" sz="1600" dirty="0" err="1" smtClean="0"/>
              <a:t>reduced</a:t>
            </a:r>
            <a:r>
              <a:rPr lang="da-DK" sz="1600" dirty="0" smtClean="0"/>
              <a:t>  </a:t>
            </a:r>
            <a:r>
              <a:rPr lang="da-DK" sz="1600" dirty="0" err="1" smtClean="0"/>
              <a:t>pain</a:t>
            </a:r>
            <a:r>
              <a:rPr lang="da-DK" sz="1600" dirty="0" smtClean="0"/>
              <a:t> in patients with IN: </a:t>
            </a:r>
          </a:p>
          <a:p>
            <a:pPr lvl="1"/>
            <a:r>
              <a:rPr lang="da-DK" sz="1600" dirty="0" err="1" smtClean="0">
                <a:solidFill>
                  <a:srgbClr val="C00000"/>
                </a:solidFill>
              </a:rPr>
              <a:t>deep</a:t>
            </a:r>
            <a:r>
              <a:rPr lang="da-DK" sz="1600" dirty="0" smtClean="0">
                <a:solidFill>
                  <a:srgbClr val="C00000"/>
                </a:solidFill>
              </a:rPr>
              <a:t> </a:t>
            </a:r>
            <a:r>
              <a:rPr lang="da-DK" sz="1600" dirty="0" err="1" smtClean="0">
                <a:solidFill>
                  <a:srgbClr val="C00000"/>
                </a:solidFill>
              </a:rPr>
              <a:t>pain</a:t>
            </a:r>
            <a:r>
              <a:rPr lang="da-DK" sz="1600" dirty="0" smtClean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da-DK" sz="1600" dirty="0" err="1" smtClean="0">
                <a:solidFill>
                  <a:srgbClr val="C00000"/>
                </a:solidFill>
              </a:rPr>
              <a:t>paroxyms</a:t>
            </a:r>
            <a:r>
              <a:rPr lang="da-DK" sz="1600" dirty="0" smtClean="0">
                <a:solidFill>
                  <a:srgbClr val="C00000"/>
                </a:solidFill>
              </a:rPr>
              <a:t> </a:t>
            </a:r>
            <a:endParaRPr lang="da-DK" sz="1600" dirty="0">
              <a:solidFill>
                <a:srgbClr val="C0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5536" y="1628800"/>
            <a:ext cx="4896544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395536" y="5017952"/>
            <a:ext cx="446385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600" b="1" dirty="0" err="1" smtClean="0">
                <a:solidFill>
                  <a:srgbClr val="C00000"/>
                </a:solidFill>
              </a:rPr>
              <a:t>Conclusion</a:t>
            </a:r>
            <a:r>
              <a:rPr lang="da-DK" sz="1600" b="1" dirty="0" smtClean="0">
                <a:solidFill>
                  <a:srgbClr val="C00000"/>
                </a:solidFill>
              </a:rPr>
              <a:t> on </a:t>
            </a:r>
            <a:r>
              <a:rPr lang="da-DK" sz="1600" b="1" dirty="0" err="1" smtClean="0">
                <a:solidFill>
                  <a:srgbClr val="C00000"/>
                </a:solidFill>
              </a:rPr>
              <a:t>lidocaine</a:t>
            </a:r>
            <a:r>
              <a:rPr lang="da-DK" sz="1600" b="1" dirty="0" smtClean="0">
                <a:solidFill>
                  <a:srgbClr val="C00000"/>
                </a:solidFill>
              </a:rPr>
              <a:t> patches in NP:</a:t>
            </a:r>
          </a:p>
          <a:p>
            <a:r>
              <a:rPr lang="da-DK" sz="1600" dirty="0" err="1"/>
              <a:t>W</a:t>
            </a:r>
            <a:r>
              <a:rPr lang="da-DK" sz="1600" dirty="0" err="1" smtClean="0"/>
              <a:t>eak</a:t>
            </a:r>
            <a:r>
              <a:rPr lang="da-DK" sz="1600" dirty="0" smtClean="0"/>
              <a:t> </a:t>
            </a:r>
            <a:r>
              <a:rPr lang="da-DK" sz="1600" dirty="0" err="1" smtClean="0"/>
              <a:t>effect</a:t>
            </a:r>
            <a:r>
              <a:rPr lang="da-DK" sz="1600" dirty="0" smtClean="0"/>
              <a:t>; </a:t>
            </a:r>
            <a:r>
              <a:rPr lang="da-DK" sz="1600" dirty="0" err="1" smtClean="0"/>
              <a:t>only</a:t>
            </a:r>
            <a:r>
              <a:rPr lang="da-DK" sz="1600" dirty="0" smtClean="0"/>
              <a:t> </a:t>
            </a:r>
            <a:r>
              <a:rPr lang="da-DK" sz="1600" dirty="0" err="1" smtClean="0"/>
              <a:t>active</a:t>
            </a:r>
            <a:r>
              <a:rPr lang="da-DK" sz="1600" dirty="0" smtClean="0"/>
              <a:t> on </a:t>
            </a:r>
            <a:r>
              <a:rPr lang="da-DK" sz="1600" dirty="0" err="1" smtClean="0"/>
              <a:t>certain</a:t>
            </a:r>
            <a:r>
              <a:rPr lang="da-DK" sz="1600" dirty="0" smtClean="0"/>
              <a:t> types of NP</a:t>
            </a:r>
          </a:p>
          <a:p>
            <a:r>
              <a:rPr lang="da-DK" sz="1600" dirty="0" smtClean="0"/>
              <a:t>More </a:t>
            </a:r>
            <a:r>
              <a:rPr lang="da-DK" sz="1600" dirty="0" err="1" smtClean="0"/>
              <a:t>efficacious</a:t>
            </a:r>
            <a:r>
              <a:rPr lang="da-DK" sz="1600" dirty="0" smtClean="0"/>
              <a:t> in patients with the IN </a:t>
            </a:r>
            <a:r>
              <a:rPr lang="da-DK" sz="1600" dirty="0" err="1" smtClean="0"/>
              <a:t>phenotype</a:t>
            </a:r>
            <a:r>
              <a:rPr lang="da-DK" sz="1600" dirty="0" smtClean="0"/>
              <a:t> </a:t>
            </a:r>
            <a:endParaRPr lang="da-DK" sz="1600" dirty="0"/>
          </a:p>
        </p:txBody>
      </p:sp>
      <p:sp>
        <p:nvSpPr>
          <p:cNvPr id="9" name="Tekstboks 8"/>
          <p:cNvSpPr txBox="1"/>
          <p:nvPr/>
        </p:nvSpPr>
        <p:spPr>
          <a:xfrm>
            <a:off x="7338230" y="6510416"/>
            <a:ext cx="1555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smtClean="0"/>
              <a:t>Demant et al. Pain 2015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42017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 descr="5"/>
          <p:cNvPicPr>
            <a:picLocks noChangeAspect="1" noChangeArrowheads="1"/>
          </p:cNvPicPr>
          <p:nvPr/>
        </p:nvPicPr>
        <p:blipFill>
          <a:blip r:embed="rId3">
            <a:lum bright="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5" y="1559442"/>
            <a:ext cx="35082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 descr="C:\Documents and Settings\tsj\Desktop\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39" y="2590800"/>
            <a:ext cx="45016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20094" y="304800"/>
            <a:ext cx="52562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da-DK" sz="20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Sodium channels and Neuropathic Pain</a:t>
            </a:r>
            <a:endParaRPr lang="en-US" altLang="da-DK" sz="2000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46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uppe 160"/>
          <p:cNvGrpSpPr>
            <a:grpSpLocks/>
          </p:cNvGrpSpPr>
          <p:nvPr/>
        </p:nvGrpSpPr>
        <p:grpSpPr bwMode="auto">
          <a:xfrm>
            <a:off x="4211638" y="669925"/>
            <a:ext cx="4464050" cy="2974975"/>
            <a:chOff x="3635896" y="1124744"/>
            <a:chExt cx="4536554" cy="3046342"/>
          </a:xfrm>
        </p:grpSpPr>
        <p:grpSp>
          <p:nvGrpSpPr>
            <p:cNvPr id="30796" name="Gruppe 158"/>
            <p:cNvGrpSpPr>
              <a:grpSpLocks/>
            </p:cNvGrpSpPr>
            <p:nvPr/>
          </p:nvGrpSpPr>
          <p:grpSpPr bwMode="auto">
            <a:xfrm>
              <a:off x="3635896" y="1124744"/>
              <a:ext cx="4536554" cy="3046342"/>
              <a:chOff x="3059113" y="549275"/>
              <a:chExt cx="5113337" cy="3624359"/>
            </a:xfrm>
          </p:grpSpPr>
          <p:cxnSp>
            <p:nvCxnSpPr>
              <p:cNvPr id="76" name="Lige forbindelse 75"/>
              <p:cNvCxnSpPr/>
              <p:nvPr/>
            </p:nvCxnSpPr>
            <p:spPr bwMode="auto">
              <a:xfrm>
                <a:off x="4188338" y="630504"/>
                <a:ext cx="0" cy="29281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Lige forbindelse 77"/>
              <p:cNvCxnSpPr/>
              <p:nvPr/>
            </p:nvCxnSpPr>
            <p:spPr bwMode="auto">
              <a:xfrm>
                <a:off x="4188338" y="2154514"/>
                <a:ext cx="38913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Lige forbindelse 79"/>
              <p:cNvCxnSpPr/>
              <p:nvPr/>
            </p:nvCxnSpPr>
            <p:spPr bwMode="auto">
              <a:xfrm>
                <a:off x="4188338" y="2796610"/>
                <a:ext cx="38913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Lige forbindelse 81"/>
              <p:cNvCxnSpPr/>
              <p:nvPr/>
            </p:nvCxnSpPr>
            <p:spPr bwMode="auto">
              <a:xfrm>
                <a:off x="4188338" y="1512418"/>
                <a:ext cx="38913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Lige forbindelse 83"/>
              <p:cNvCxnSpPr/>
              <p:nvPr/>
            </p:nvCxnSpPr>
            <p:spPr bwMode="auto">
              <a:xfrm>
                <a:off x="4279258" y="3558615"/>
                <a:ext cx="38931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Lige forbindelse 84"/>
              <p:cNvCxnSpPr/>
              <p:nvPr/>
            </p:nvCxnSpPr>
            <p:spPr bwMode="auto">
              <a:xfrm>
                <a:off x="4557473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Lige forbindelse 85"/>
              <p:cNvCxnSpPr/>
              <p:nvPr/>
            </p:nvCxnSpPr>
            <p:spPr bwMode="auto">
              <a:xfrm>
                <a:off x="4928427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Lige forbindelse 87"/>
              <p:cNvCxnSpPr/>
              <p:nvPr/>
            </p:nvCxnSpPr>
            <p:spPr bwMode="auto">
              <a:xfrm>
                <a:off x="5253920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Lige forbindelse 89"/>
              <p:cNvCxnSpPr/>
              <p:nvPr/>
            </p:nvCxnSpPr>
            <p:spPr bwMode="auto">
              <a:xfrm>
                <a:off x="5577595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Lige forbindelse 91"/>
              <p:cNvCxnSpPr/>
              <p:nvPr/>
            </p:nvCxnSpPr>
            <p:spPr bwMode="auto">
              <a:xfrm>
                <a:off x="5903088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Lige forbindelse 92"/>
              <p:cNvCxnSpPr/>
              <p:nvPr/>
            </p:nvCxnSpPr>
            <p:spPr bwMode="auto">
              <a:xfrm>
                <a:off x="6226763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Lige forbindelse 93"/>
              <p:cNvCxnSpPr/>
              <p:nvPr/>
            </p:nvCxnSpPr>
            <p:spPr bwMode="auto">
              <a:xfrm>
                <a:off x="6550438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Lige forbindelse 94"/>
              <p:cNvCxnSpPr/>
              <p:nvPr/>
            </p:nvCxnSpPr>
            <p:spPr bwMode="auto">
              <a:xfrm>
                <a:off x="6875931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Lige forbindelse 95"/>
              <p:cNvCxnSpPr/>
              <p:nvPr/>
            </p:nvCxnSpPr>
            <p:spPr bwMode="auto">
              <a:xfrm>
                <a:off x="7199606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69" name="Tekstboks 96"/>
              <p:cNvSpPr txBox="1">
                <a:spLocks noChangeArrowheads="1"/>
              </p:cNvSpPr>
              <p:nvPr/>
            </p:nvSpPr>
            <p:spPr bwMode="auto">
              <a:xfrm>
                <a:off x="4355631" y="3721073"/>
                <a:ext cx="445508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CDT</a:t>
                </a:r>
              </a:p>
            </p:txBody>
          </p:sp>
          <p:sp>
            <p:nvSpPr>
              <p:cNvPr id="27670" name="Tekstboks 97"/>
              <p:cNvSpPr txBox="1">
                <a:spLocks noChangeArrowheads="1"/>
              </p:cNvSpPr>
              <p:nvPr/>
            </p:nvSpPr>
            <p:spPr bwMode="auto">
              <a:xfrm>
                <a:off x="4715674" y="3721073"/>
                <a:ext cx="458236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HDT</a:t>
                </a:r>
              </a:p>
            </p:txBody>
          </p:sp>
          <p:sp>
            <p:nvSpPr>
              <p:cNvPr id="27671" name="Tekstboks 98"/>
              <p:cNvSpPr txBox="1">
                <a:spLocks noChangeArrowheads="1"/>
              </p:cNvSpPr>
              <p:nvPr/>
            </p:nvSpPr>
            <p:spPr bwMode="auto">
              <a:xfrm>
                <a:off x="5075717" y="3726875"/>
                <a:ext cx="40732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TSL</a:t>
                </a:r>
              </a:p>
            </p:txBody>
          </p:sp>
          <p:sp>
            <p:nvSpPr>
              <p:cNvPr id="27672" name="Tekstboks 99"/>
              <p:cNvSpPr txBox="1">
                <a:spLocks noChangeArrowheads="1"/>
              </p:cNvSpPr>
              <p:nvPr/>
            </p:nvSpPr>
            <p:spPr bwMode="auto">
              <a:xfrm>
                <a:off x="5364842" y="3721073"/>
                <a:ext cx="429142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CPT</a:t>
                </a:r>
              </a:p>
            </p:txBody>
          </p:sp>
          <p:sp>
            <p:nvSpPr>
              <p:cNvPr id="27673" name="Tekstboks 100"/>
              <p:cNvSpPr txBox="1">
                <a:spLocks noChangeArrowheads="1"/>
              </p:cNvSpPr>
              <p:nvPr/>
            </p:nvSpPr>
            <p:spPr bwMode="auto">
              <a:xfrm>
                <a:off x="5652149" y="3721073"/>
                <a:ext cx="443689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HPT</a:t>
                </a:r>
              </a:p>
            </p:txBody>
          </p:sp>
          <p:sp>
            <p:nvSpPr>
              <p:cNvPr id="27674" name="Tekstboks 101"/>
              <p:cNvSpPr txBox="1">
                <a:spLocks noChangeArrowheads="1"/>
              </p:cNvSpPr>
              <p:nvPr/>
            </p:nvSpPr>
            <p:spPr bwMode="auto">
              <a:xfrm>
                <a:off x="6012192" y="3721073"/>
                <a:ext cx="427323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PPT</a:t>
                </a:r>
              </a:p>
            </p:txBody>
          </p:sp>
          <p:sp>
            <p:nvSpPr>
              <p:cNvPr id="27675" name="Tekstboks 102"/>
              <p:cNvSpPr txBox="1">
                <a:spLocks noChangeArrowheads="1"/>
              </p:cNvSpPr>
              <p:nvPr/>
            </p:nvSpPr>
            <p:spPr bwMode="auto">
              <a:xfrm>
                <a:off x="6299499" y="3726875"/>
                <a:ext cx="472784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MPS</a:t>
                </a:r>
              </a:p>
            </p:txBody>
          </p:sp>
          <p:sp>
            <p:nvSpPr>
              <p:cNvPr id="27676" name="Tekstboks 103"/>
              <p:cNvSpPr txBox="1">
                <a:spLocks noChangeArrowheads="1"/>
              </p:cNvSpPr>
              <p:nvPr/>
            </p:nvSpPr>
            <p:spPr bwMode="auto">
              <a:xfrm>
                <a:off x="6659542" y="3721073"/>
                <a:ext cx="507333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WUR</a:t>
                </a:r>
              </a:p>
            </p:txBody>
          </p:sp>
          <p:sp>
            <p:nvSpPr>
              <p:cNvPr id="27677" name="Tekstboks 104"/>
              <p:cNvSpPr txBox="1">
                <a:spLocks noChangeArrowheads="1"/>
              </p:cNvSpPr>
              <p:nvPr/>
            </p:nvSpPr>
            <p:spPr bwMode="auto">
              <a:xfrm>
                <a:off x="7037769" y="3721073"/>
                <a:ext cx="490968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MDT</a:t>
                </a:r>
              </a:p>
            </p:txBody>
          </p:sp>
          <p:sp>
            <p:nvSpPr>
              <p:cNvPr id="27678" name="Tekstboks 105"/>
              <p:cNvSpPr txBox="1">
                <a:spLocks noChangeArrowheads="1"/>
              </p:cNvSpPr>
              <p:nvPr/>
            </p:nvSpPr>
            <p:spPr bwMode="auto">
              <a:xfrm>
                <a:off x="7379628" y="3721073"/>
                <a:ext cx="449144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VDT</a:t>
                </a:r>
              </a:p>
            </p:txBody>
          </p:sp>
          <p:cxnSp>
            <p:nvCxnSpPr>
              <p:cNvPr id="107" name="Lige forbindelse 106"/>
              <p:cNvCxnSpPr/>
              <p:nvPr/>
            </p:nvCxnSpPr>
            <p:spPr bwMode="auto">
              <a:xfrm>
                <a:off x="7523281" y="3558615"/>
                <a:ext cx="0" cy="812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Lige forbindelse 107"/>
              <p:cNvCxnSpPr/>
              <p:nvPr/>
            </p:nvCxnSpPr>
            <p:spPr bwMode="auto">
              <a:xfrm flipH="1">
                <a:off x="4093781" y="630504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Lige forbindelse 108"/>
              <p:cNvCxnSpPr/>
              <p:nvPr/>
            </p:nvCxnSpPr>
            <p:spPr bwMode="auto">
              <a:xfrm flipH="1">
                <a:off x="4093781" y="1071461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Lige forbindelse 109"/>
              <p:cNvCxnSpPr/>
              <p:nvPr/>
            </p:nvCxnSpPr>
            <p:spPr bwMode="auto">
              <a:xfrm flipH="1">
                <a:off x="4093781" y="2475562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Lige forbindelse 110"/>
              <p:cNvCxnSpPr/>
              <p:nvPr/>
            </p:nvCxnSpPr>
            <p:spPr bwMode="auto">
              <a:xfrm flipH="1">
                <a:off x="4093781" y="3558615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Lige forbindelse 111"/>
              <p:cNvCxnSpPr/>
              <p:nvPr/>
            </p:nvCxnSpPr>
            <p:spPr bwMode="auto">
              <a:xfrm flipH="1">
                <a:off x="4093781" y="1512418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Lige forbindelse 112"/>
              <p:cNvCxnSpPr/>
              <p:nvPr/>
            </p:nvCxnSpPr>
            <p:spPr bwMode="auto">
              <a:xfrm flipH="1">
                <a:off x="4093781" y="1833466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Lige forbindelse 113"/>
              <p:cNvCxnSpPr/>
              <p:nvPr/>
            </p:nvCxnSpPr>
            <p:spPr bwMode="auto">
              <a:xfrm flipH="1">
                <a:off x="4093781" y="2796610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Lige forbindelse 114"/>
              <p:cNvCxnSpPr/>
              <p:nvPr/>
            </p:nvCxnSpPr>
            <p:spPr bwMode="auto">
              <a:xfrm flipH="1">
                <a:off x="4093781" y="3158273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Lige forbindelse 115"/>
              <p:cNvCxnSpPr/>
              <p:nvPr/>
            </p:nvCxnSpPr>
            <p:spPr bwMode="auto">
              <a:xfrm flipH="1">
                <a:off x="4093781" y="2154514"/>
                <a:ext cx="9455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89" name="Tekstboks 116"/>
              <p:cNvSpPr txBox="1">
                <a:spLocks noChangeArrowheads="1"/>
              </p:cNvSpPr>
              <p:nvPr/>
            </p:nvSpPr>
            <p:spPr bwMode="auto">
              <a:xfrm>
                <a:off x="3910124" y="2075220"/>
                <a:ext cx="28185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0</a:t>
                </a:r>
              </a:p>
            </p:txBody>
          </p:sp>
          <p:sp>
            <p:nvSpPr>
              <p:cNvPr id="27690" name="Tekstboks 117"/>
              <p:cNvSpPr txBox="1">
                <a:spLocks noChangeArrowheads="1"/>
              </p:cNvSpPr>
              <p:nvPr/>
            </p:nvSpPr>
            <p:spPr bwMode="auto">
              <a:xfrm>
                <a:off x="3910124" y="549275"/>
                <a:ext cx="281851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4</a:t>
                </a:r>
              </a:p>
            </p:txBody>
          </p:sp>
          <p:sp>
            <p:nvSpPr>
              <p:cNvPr id="27691" name="Tekstboks 118"/>
              <p:cNvSpPr txBox="1">
                <a:spLocks noChangeArrowheads="1"/>
              </p:cNvSpPr>
              <p:nvPr/>
            </p:nvSpPr>
            <p:spPr bwMode="auto">
              <a:xfrm>
                <a:off x="3910124" y="990232"/>
                <a:ext cx="281851" cy="293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3</a:t>
                </a:r>
              </a:p>
            </p:txBody>
          </p:sp>
          <p:sp>
            <p:nvSpPr>
              <p:cNvPr id="27692" name="Tekstboks 119"/>
              <p:cNvSpPr txBox="1">
                <a:spLocks noChangeArrowheads="1"/>
              </p:cNvSpPr>
              <p:nvPr/>
            </p:nvSpPr>
            <p:spPr bwMode="auto">
              <a:xfrm>
                <a:off x="3910124" y="1433124"/>
                <a:ext cx="28185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2</a:t>
                </a:r>
              </a:p>
            </p:txBody>
          </p:sp>
          <p:sp>
            <p:nvSpPr>
              <p:cNvPr id="27693" name="Tekstboks 120"/>
              <p:cNvSpPr txBox="1">
                <a:spLocks noChangeArrowheads="1"/>
              </p:cNvSpPr>
              <p:nvPr/>
            </p:nvSpPr>
            <p:spPr bwMode="auto">
              <a:xfrm>
                <a:off x="3910124" y="1754172"/>
                <a:ext cx="281851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1</a:t>
                </a:r>
              </a:p>
            </p:txBody>
          </p:sp>
          <p:sp>
            <p:nvSpPr>
              <p:cNvPr id="27694" name="Tekstboks 121"/>
              <p:cNvSpPr txBox="1">
                <a:spLocks noChangeArrowheads="1"/>
              </p:cNvSpPr>
              <p:nvPr/>
            </p:nvSpPr>
            <p:spPr bwMode="auto">
              <a:xfrm>
                <a:off x="3862845" y="3438705"/>
                <a:ext cx="325493" cy="293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-4</a:t>
                </a:r>
              </a:p>
            </p:txBody>
          </p:sp>
          <p:sp>
            <p:nvSpPr>
              <p:cNvPr id="27695" name="Tekstboks 122"/>
              <p:cNvSpPr txBox="1">
                <a:spLocks noChangeArrowheads="1"/>
              </p:cNvSpPr>
              <p:nvPr/>
            </p:nvSpPr>
            <p:spPr bwMode="auto">
              <a:xfrm>
                <a:off x="3862845" y="3077044"/>
                <a:ext cx="325493" cy="293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-3</a:t>
                </a:r>
              </a:p>
            </p:txBody>
          </p:sp>
          <p:sp>
            <p:nvSpPr>
              <p:cNvPr id="27696" name="Tekstboks 123"/>
              <p:cNvSpPr txBox="1">
                <a:spLocks noChangeArrowheads="1"/>
              </p:cNvSpPr>
              <p:nvPr/>
            </p:nvSpPr>
            <p:spPr bwMode="auto">
              <a:xfrm>
                <a:off x="3862845" y="2717315"/>
                <a:ext cx="325493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-2</a:t>
                </a:r>
              </a:p>
            </p:txBody>
          </p:sp>
          <p:sp>
            <p:nvSpPr>
              <p:cNvPr id="27697" name="Tekstboks 124"/>
              <p:cNvSpPr txBox="1">
                <a:spLocks noChangeArrowheads="1"/>
              </p:cNvSpPr>
              <p:nvPr/>
            </p:nvSpPr>
            <p:spPr bwMode="auto">
              <a:xfrm>
                <a:off x="3862845" y="2396268"/>
                <a:ext cx="325493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-1</a:t>
                </a:r>
              </a:p>
            </p:txBody>
          </p:sp>
          <p:sp>
            <p:nvSpPr>
              <p:cNvPr id="27698" name="Tekstboks 125"/>
              <p:cNvSpPr txBox="1">
                <a:spLocks noChangeArrowheads="1"/>
              </p:cNvSpPr>
              <p:nvPr/>
            </p:nvSpPr>
            <p:spPr bwMode="auto">
              <a:xfrm>
                <a:off x="3059113" y="1342224"/>
                <a:ext cx="863739" cy="475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Gain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27699" name="Tekstboks 126"/>
              <p:cNvSpPr txBox="1">
                <a:spLocks noChangeArrowheads="1"/>
              </p:cNvSpPr>
              <p:nvPr/>
            </p:nvSpPr>
            <p:spPr bwMode="auto">
              <a:xfrm>
                <a:off x="3237316" y="2638020"/>
                <a:ext cx="758272" cy="475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Loss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27700" name="Tekstboks 127"/>
              <p:cNvSpPr txBox="1">
                <a:spLocks noChangeArrowheads="1"/>
              </p:cNvSpPr>
              <p:nvPr/>
            </p:nvSpPr>
            <p:spPr bwMode="auto">
              <a:xfrm>
                <a:off x="5392118" y="3881597"/>
                <a:ext cx="1098313" cy="292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QST parameter</a:t>
                </a:r>
              </a:p>
            </p:txBody>
          </p:sp>
          <p:sp>
            <p:nvSpPr>
              <p:cNvPr id="129" name="Ellipse 128"/>
              <p:cNvSpPr/>
              <p:nvPr/>
            </p:nvSpPr>
            <p:spPr bwMode="auto">
              <a:xfrm>
                <a:off x="4512013" y="2235743"/>
                <a:ext cx="92739" cy="79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0" name="Ellipse 129"/>
              <p:cNvSpPr/>
              <p:nvPr/>
            </p:nvSpPr>
            <p:spPr bwMode="auto">
              <a:xfrm>
                <a:off x="4835688" y="2274423"/>
                <a:ext cx="92739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1" name="Ellipse 130"/>
              <p:cNvSpPr/>
              <p:nvPr/>
            </p:nvSpPr>
            <p:spPr bwMode="auto">
              <a:xfrm>
                <a:off x="5161182" y="2235743"/>
                <a:ext cx="92738" cy="79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2" name="Ellipse 131"/>
              <p:cNvSpPr/>
              <p:nvPr/>
            </p:nvSpPr>
            <p:spPr bwMode="auto">
              <a:xfrm>
                <a:off x="5439396" y="1392509"/>
                <a:ext cx="90920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3" name="Ellipse 132"/>
              <p:cNvSpPr/>
              <p:nvPr/>
            </p:nvSpPr>
            <p:spPr bwMode="auto">
              <a:xfrm>
                <a:off x="6179485" y="1392509"/>
                <a:ext cx="92738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4" name="Ellipse 133"/>
              <p:cNvSpPr/>
              <p:nvPr/>
            </p:nvSpPr>
            <p:spPr bwMode="auto">
              <a:xfrm>
                <a:off x="6503160" y="1672943"/>
                <a:ext cx="94557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5" name="Ellipse 134"/>
              <p:cNvSpPr/>
              <p:nvPr/>
            </p:nvSpPr>
            <p:spPr bwMode="auto">
              <a:xfrm>
                <a:off x="6781374" y="1431189"/>
                <a:ext cx="94557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6" name="Ellipse 135"/>
              <p:cNvSpPr/>
              <p:nvPr/>
            </p:nvSpPr>
            <p:spPr bwMode="auto">
              <a:xfrm>
                <a:off x="7477822" y="2636086"/>
                <a:ext cx="92738" cy="7929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137" name="Ellipse 136"/>
              <p:cNvSpPr/>
              <p:nvPr/>
            </p:nvSpPr>
            <p:spPr bwMode="auto">
              <a:xfrm>
                <a:off x="5808532" y="1270666"/>
                <a:ext cx="94557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138" name="Lige forbindelse 137"/>
              <p:cNvCxnSpPr>
                <a:stCxn id="129" idx="1"/>
                <a:endCxn id="130" idx="2"/>
              </p:cNvCxnSpPr>
              <p:nvPr/>
            </p:nvCxnSpPr>
            <p:spPr bwMode="auto">
              <a:xfrm>
                <a:off x="4526560" y="2245414"/>
                <a:ext cx="309128" cy="6962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Lige forbindelse 138"/>
              <p:cNvCxnSpPr>
                <a:stCxn id="130" idx="6"/>
              </p:cNvCxnSpPr>
              <p:nvPr/>
            </p:nvCxnSpPr>
            <p:spPr bwMode="auto">
              <a:xfrm flipV="1">
                <a:off x="4928427" y="2274423"/>
                <a:ext cx="278214" cy="406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Lige forbindelse 139"/>
              <p:cNvCxnSpPr>
                <a:stCxn id="131" idx="0"/>
                <a:endCxn id="132" idx="3"/>
              </p:cNvCxnSpPr>
              <p:nvPr/>
            </p:nvCxnSpPr>
            <p:spPr bwMode="auto">
              <a:xfrm flipV="1">
                <a:off x="5207551" y="1461843"/>
                <a:ext cx="245160" cy="7739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Lige forbindelse 140"/>
              <p:cNvCxnSpPr/>
              <p:nvPr/>
            </p:nvCxnSpPr>
            <p:spPr bwMode="auto">
              <a:xfrm flipV="1">
                <a:off x="5452126" y="1299676"/>
                <a:ext cx="403685" cy="1315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Lige forbindelse 141"/>
              <p:cNvCxnSpPr>
                <a:stCxn id="137" idx="1"/>
                <a:endCxn id="133" idx="1"/>
              </p:cNvCxnSpPr>
              <p:nvPr/>
            </p:nvCxnSpPr>
            <p:spPr bwMode="auto">
              <a:xfrm>
                <a:off x="5823079" y="1284204"/>
                <a:ext cx="369134" cy="119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Lige forbindelse 142"/>
              <p:cNvCxnSpPr>
                <a:stCxn id="133" idx="1"/>
                <a:endCxn id="134" idx="6"/>
              </p:cNvCxnSpPr>
              <p:nvPr/>
            </p:nvCxnSpPr>
            <p:spPr bwMode="auto">
              <a:xfrm>
                <a:off x="6192213" y="1404113"/>
                <a:ext cx="405503" cy="3094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Lige forbindelse 143"/>
              <p:cNvCxnSpPr>
                <a:stCxn id="134" idx="1"/>
                <a:endCxn id="135" idx="3"/>
              </p:cNvCxnSpPr>
              <p:nvPr/>
            </p:nvCxnSpPr>
            <p:spPr bwMode="auto">
              <a:xfrm flipV="1">
                <a:off x="6517707" y="1500814"/>
                <a:ext cx="278214" cy="18373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Ellipse 144"/>
              <p:cNvSpPr/>
              <p:nvPr/>
            </p:nvSpPr>
            <p:spPr bwMode="auto">
              <a:xfrm>
                <a:off x="7199606" y="2315039"/>
                <a:ext cx="90920" cy="812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146" name="Lige forbindelse 145"/>
              <p:cNvCxnSpPr>
                <a:stCxn id="135" idx="1"/>
                <a:endCxn id="145" idx="5"/>
              </p:cNvCxnSpPr>
              <p:nvPr/>
            </p:nvCxnSpPr>
            <p:spPr bwMode="auto">
              <a:xfrm>
                <a:off x="6795922" y="1444728"/>
                <a:ext cx="481876" cy="9399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Lige forbindelse 146"/>
              <p:cNvCxnSpPr>
                <a:stCxn id="145" idx="1"/>
                <a:endCxn id="136" idx="1"/>
              </p:cNvCxnSpPr>
              <p:nvPr/>
            </p:nvCxnSpPr>
            <p:spPr bwMode="auto">
              <a:xfrm>
                <a:off x="7214153" y="2326643"/>
                <a:ext cx="276397" cy="32104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20" name="Tekstboks 147"/>
              <p:cNvSpPr txBox="1">
                <a:spLocks noChangeArrowheads="1"/>
              </p:cNvSpPr>
              <p:nvPr/>
            </p:nvSpPr>
            <p:spPr bwMode="auto">
              <a:xfrm>
                <a:off x="3197311" y="549275"/>
                <a:ext cx="649168" cy="292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b="1">
                    <a:latin typeface="+mn-lt"/>
                  </a:rPr>
                  <a:t>Z-Score</a:t>
                </a:r>
              </a:p>
            </p:txBody>
          </p:sp>
        </p:grpSp>
        <p:sp>
          <p:nvSpPr>
            <p:cNvPr id="27653" name="Tekstboks 148"/>
            <p:cNvSpPr txBox="1">
              <a:spLocks noChangeArrowheads="1"/>
            </p:cNvSpPr>
            <p:nvPr/>
          </p:nvSpPr>
          <p:spPr bwMode="auto">
            <a:xfrm>
              <a:off x="4787781" y="1124744"/>
              <a:ext cx="1925719" cy="283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200" b="1" dirty="0" err="1">
                  <a:solidFill>
                    <a:srgbClr val="C00000"/>
                  </a:solidFill>
                  <a:latin typeface="+mn-lt"/>
                </a:rPr>
                <a:t>Sensitized</a:t>
              </a:r>
              <a:r>
                <a:rPr lang="da-DK" sz="1200" b="1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da-DK" sz="1200" b="1" dirty="0" err="1">
                  <a:solidFill>
                    <a:srgbClr val="C00000"/>
                  </a:solidFill>
                  <a:latin typeface="+mn-lt"/>
                </a:rPr>
                <a:t>nociceptor</a:t>
              </a:r>
              <a:r>
                <a:rPr lang="da-DK" sz="1200" b="1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da-DK" sz="1200" b="1" dirty="0" err="1">
                  <a:solidFill>
                    <a:srgbClr val="C00000"/>
                  </a:solidFill>
                  <a:latin typeface="+mn-lt"/>
                </a:rPr>
                <a:t>pain</a:t>
              </a:r>
              <a:r>
                <a:rPr lang="da-DK" sz="1200" b="1" dirty="0">
                  <a:solidFill>
                    <a:srgbClr val="C00000"/>
                  </a:solidFill>
                  <a:latin typeface="+mn-lt"/>
                </a:rPr>
                <a:t> </a:t>
              </a:r>
            </a:p>
          </p:txBody>
        </p:sp>
      </p:grpSp>
      <p:sp>
        <p:nvSpPr>
          <p:cNvPr id="27654" name="Tekstboks 149"/>
          <p:cNvSpPr txBox="1">
            <a:spLocks noChangeArrowheads="1"/>
          </p:cNvSpPr>
          <p:nvPr/>
        </p:nvSpPr>
        <p:spPr bwMode="auto">
          <a:xfrm>
            <a:off x="6768212" y="6597352"/>
            <a:ext cx="2284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000" dirty="0" err="1">
                <a:latin typeface="+mn-lt"/>
              </a:rPr>
              <a:t>Concept</a:t>
            </a:r>
            <a:r>
              <a:rPr lang="da-DK" sz="1000" dirty="0">
                <a:latin typeface="+mn-lt"/>
              </a:rPr>
              <a:t> from the </a:t>
            </a:r>
            <a:r>
              <a:rPr lang="da-DK" sz="1000" dirty="0" err="1">
                <a:latin typeface="+mn-lt"/>
              </a:rPr>
              <a:t>German</a:t>
            </a:r>
            <a:r>
              <a:rPr lang="da-DK" sz="1000" dirty="0">
                <a:latin typeface="+mn-lt"/>
              </a:rPr>
              <a:t> Pain Network</a:t>
            </a:r>
          </a:p>
        </p:txBody>
      </p:sp>
      <p:grpSp>
        <p:nvGrpSpPr>
          <p:cNvPr id="30724" name="Gruppe 161"/>
          <p:cNvGrpSpPr>
            <a:grpSpLocks/>
          </p:cNvGrpSpPr>
          <p:nvPr/>
        </p:nvGrpSpPr>
        <p:grpSpPr bwMode="auto">
          <a:xfrm>
            <a:off x="4140200" y="3644900"/>
            <a:ext cx="4464050" cy="2968625"/>
            <a:chOff x="251520" y="3861048"/>
            <a:chExt cx="4464496" cy="2968421"/>
          </a:xfrm>
        </p:grpSpPr>
        <p:sp>
          <p:nvSpPr>
            <p:cNvPr id="69" name="Tekstboks 68"/>
            <p:cNvSpPr txBox="1"/>
            <p:nvPr/>
          </p:nvSpPr>
          <p:spPr>
            <a:xfrm>
              <a:off x="1404160" y="4005501"/>
              <a:ext cx="3130863" cy="2769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a-DK" sz="1200" b="1" dirty="0" err="1">
                  <a:latin typeface="+mn-lt"/>
                </a:rPr>
                <a:t>Deafferentation</a:t>
              </a:r>
              <a:r>
                <a:rPr lang="da-DK" sz="1200" b="1" dirty="0">
                  <a:latin typeface="+mn-lt"/>
                </a:rPr>
                <a:t> </a:t>
              </a:r>
              <a:r>
                <a:rPr lang="da-DK" sz="1200" b="1" dirty="0" err="1">
                  <a:latin typeface="+mn-lt"/>
                </a:rPr>
                <a:t>pain</a:t>
              </a:r>
              <a:r>
                <a:rPr lang="da-DK" sz="1200" b="1" dirty="0">
                  <a:latin typeface="+mn-lt"/>
                </a:rPr>
                <a:t>  </a:t>
              </a:r>
            </a:p>
          </p:txBody>
        </p:sp>
        <p:grpSp>
          <p:nvGrpSpPr>
            <p:cNvPr id="30729" name="Gruppe 159"/>
            <p:cNvGrpSpPr>
              <a:grpSpLocks/>
            </p:cNvGrpSpPr>
            <p:nvPr/>
          </p:nvGrpSpPr>
          <p:grpSpPr bwMode="auto">
            <a:xfrm>
              <a:off x="251520" y="3861048"/>
              <a:ext cx="4464496" cy="2968421"/>
              <a:chOff x="250825" y="3341688"/>
              <a:chExt cx="4739432" cy="3489646"/>
            </a:xfrm>
          </p:grpSpPr>
          <p:cxnSp>
            <p:nvCxnSpPr>
              <p:cNvPr id="3" name="Lige forbindelse 2"/>
              <p:cNvCxnSpPr/>
              <p:nvPr/>
            </p:nvCxnSpPr>
            <p:spPr bwMode="auto">
              <a:xfrm>
                <a:off x="1364895" y="3468584"/>
                <a:ext cx="0" cy="28047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Lige forbindelse 4"/>
              <p:cNvCxnSpPr/>
              <p:nvPr/>
            </p:nvCxnSpPr>
            <p:spPr bwMode="auto">
              <a:xfrm>
                <a:off x="1364895" y="4929757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Lige forbindelse 10"/>
              <p:cNvCxnSpPr/>
              <p:nvPr/>
            </p:nvCxnSpPr>
            <p:spPr bwMode="auto">
              <a:xfrm>
                <a:off x="1364895" y="5543711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Lige forbindelse 11"/>
              <p:cNvCxnSpPr/>
              <p:nvPr/>
            </p:nvCxnSpPr>
            <p:spPr bwMode="auto">
              <a:xfrm>
                <a:off x="1364895" y="4313938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Lige forbindelse 14"/>
              <p:cNvCxnSpPr/>
              <p:nvPr/>
            </p:nvCxnSpPr>
            <p:spPr bwMode="auto">
              <a:xfrm>
                <a:off x="1428942" y="6273364"/>
                <a:ext cx="35613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Lige forbindelse 16"/>
              <p:cNvCxnSpPr/>
              <p:nvPr/>
            </p:nvCxnSpPr>
            <p:spPr bwMode="auto">
              <a:xfrm>
                <a:off x="1683441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Lige forbindelse 17"/>
              <p:cNvCxnSpPr/>
              <p:nvPr/>
            </p:nvCxnSpPr>
            <p:spPr bwMode="auto">
              <a:xfrm>
                <a:off x="2023898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Lige forbindelse 18"/>
              <p:cNvCxnSpPr/>
              <p:nvPr/>
            </p:nvCxnSpPr>
            <p:spPr bwMode="auto">
              <a:xfrm>
                <a:off x="2320534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Lige forbindelse 19"/>
              <p:cNvCxnSpPr/>
              <p:nvPr/>
            </p:nvCxnSpPr>
            <p:spPr bwMode="auto">
              <a:xfrm>
                <a:off x="2617170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Lige forbindelse 20"/>
              <p:cNvCxnSpPr/>
              <p:nvPr/>
            </p:nvCxnSpPr>
            <p:spPr bwMode="auto">
              <a:xfrm>
                <a:off x="2913806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Lige forbindelse 21"/>
              <p:cNvCxnSpPr/>
              <p:nvPr/>
            </p:nvCxnSpPr>
            <p:spPr bwMode="auto">
              <a:xfrm>
                <a:off x="3208757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Lige forbindelse 22"/>
              <p:cNvCxnSpPr/>
              <p:nvPr/>
            </p:nvCxnSpPr>
            <p:spPr bwMode="auto">
              <a:xfrm>
                <a:off x="3505393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Lige forbindelse 23"/>
              <p:cNvCxnSpPr/>
              <p:nvPr/>
            </p:nvCxnSpPr>
            <p:spPr bwMode="auto">
              <a:xfrm>
                <a:off x="3802029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Lige forbindelse 24"/>
              <p:cNvCxnSpPr/>
              <p:nvPr/>
            </p:nvCxnSpPr>
            <p:spPr bwMode="auto">
              <a:xfrm>
                <a:off x="4100349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Lige forbindelse 36"/>
              <p:cNvCxnSpPr/>
              <p:nvPr/>
            </p:nvCxnSpPr>
            <p:spPr bwMode="auto">
              <a:xfrm>
                <a:off x="4396985" y="6273364"/>
                <a:ext cx="0" cy="765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Lige forbindelse 38"/>
              <p:cNvCxnSpPr/>
              <p:nvPr/>
            </p:nvCxnSpPr>
            <p:spPr bwMode="auto">
              <a:xfrm flipH="1">
                <a:off x="1278938" y="3468584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Lige forbindelse 39"/>
              <p:cNvCxnSpPr/>
              <p:nvPr/>
            </p:nvCxnSpPr>
            <p:spPr bwMode="auto">
              <a:xfrm flipH="1">
                <a:off x="1278938" y="3892194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Lige forbindelse 40"/>
              <p:cNvCxnSpPr/>
              <p:nvPr/>
            </p:nvCxnSpPr>
            <p:spPr bwMode="auto">
              <a:xfrm flipH="1">
                <a:off x="1278938" y="5237667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Lige forbindelse 41"/>
              <p:cNvCxnSpPr/>
              <p:nvPr/>
            </p:nvCxnSpPr>
            <p:spPr bwMode="auto">
              <a:xfrm flipH="1">
                <a:off x="1260399" y="6273364"/>
                <a:ext cx="8427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Lige forbindelse 42"/>
              <p:cNvCxnSpPr/>
              <p:nvPr/>
            </p:nvCxnSpPr>
            <p:spPr bwMode="auto">
              <a:xfrm flipH="1">
                <a:off x="1278938" y="4313938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Lige forbindelse 43"/>
              <p:cNvCxnSpPr/>
              <p:nvPr/>
            </p:nvCxnSpPr>
            <p:spPr bwMode="auto">
              <a:xfrm flipH="1">
                <a:off x="1278938" y="4621847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Lige forbindelse 44"/>
              <p:cNvCxnSpPr/>
              <p:nvPr/>
            </p:nvCxnSpPr>
            <p:spPr bwMode="auto">
              <a:xfrm flipH="1">
                <a:off x="1278938" y="5543711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Lige forbindelse 45"/>
              <p:cNvCxnSpPr/>
              <p:nvPr/>
            </p:nvCxnSpPr>
            <p:spPr bwMode="auto">
              <a:xfrm flipH="1">
                <a:off x="1278938" y="5888944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Lige forbindelse 46"/>
              <p:cNvCxnSpPr/>
              <p:nvPr/>
            </p:nvCxnSpPr>
            <p:spPr bwMode="auto">
              <a:xfrm flipH="1">
                <a:off x="1278938" y="4929757"/>
                <a:ext cx="85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55" name="Tekstboks 47"/>
              <p:cNvSpPr txBox="1">
                <a:spLocks noChangeArrowheads="1"/>
              </p:cNvSpPr>
              <p:nvPr/>
            </p:nvSpPr>
            <p:spPr bwMode="auto">
              <a:xfrm>
                <a:off x="1096911" y="4812191"/>
                <a:ext cx="26629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0</a:t>
                </a:r>
              </a:p>
            </p:txBody>
          </p:sp>
          <p:sp>
            <p:nvSpPr>
              <p:cNvPr id="27756" name="Tekstboks 48"/>
              <p:cNvSpPr txBox="1">
                <a:spLocks noChangeArrowheads="1"/>
              </p:cNvSpPr>
              <p:nvPr/>
            </p:nvSpPr>
            <p:spPr bwMode="auto">
              <a:xfrm>
                <a:off x="1096911" y="3341688"/>
                <a:ext cx="26629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4</a:t>
                </a:r>
              </a:p>
            </p:txBody>
          </p:sp>
          <p:sp>
            <p:nvSpPr>
              <p:cNvPr id="27757" name="Tekstboks 49"/>
              <p:cNvSpPr txBox="1">
                <a:spLocks noChangeArrowheads="1"/>
              </p:cNvSpPr>
              <p:nvPr/>
            </p:nvSpPr>
            <p:spPr bwMode="auto">
              <a:xfrm>
                <a:off x="1078372" y="3746637"/>
                <a:ext cx="26629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3</a:t>
                </a:r>
              </a:p>
            </p:txBody>
          </p:sp>
          <p:sp>
            <p:nvSpPr>
              <p:cNvPr id="27758" name="Tekstboks 50"/>
              <p:cNvSpPr txBox="1">
                <a:spLocks noChangeArrowheads="1"/>
              </p:cNvSpPr>
              <p:nvPr/>
            </p:nvSpPr>
            <p:spPr bwMode="auto">
              <a:xfrm>
                <a:off x="1078372" y="4203836"/>
                <a:ext cx="26629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2</a:t>
                </a:r>
              </a:p>
            </p:txBody>
          </p:sp>
          <p:sp>
            <p:nvSpPr>
              <p:cNvPr id="27759" name="Tekstboks 51"/>
              <p:cNvSpPr txBox="1">
                <a:spLocks noChangeArrowheads="1"/>
              </p:cNvSpPr>
              <p:nvPr/>
            </p:nvSpPr>
            <p:spPr bwMode="auto">
              <a:xfrm>
                <a:off x="1073315" y="4508014"/>
                <a:ext cx="26629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1</a:t>
                </a:r>
              </a:p>
            </p:txBody>
          </p:sp>
          <p:sp>
            <p:nvSpPr>
              <p:cNvPr id="27760" name="Tekstboks 52"/>
              <p:cNvSpPr txBox="1">
                <a:spLocks noChangeArrowheads="1"/>
              </p:cNvSpPr>
              <p:nvPr/>
            </p:nvSpPr>
            <p:spPr bwMode="auto">
              <a:xfrm>
                <a:off x="1044664" y="6129673"/>
                <a:ext cx="306748" cy="291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-4</a:t>
                </a:r>
              </a:p>
            </p:txBody>
          </p:sp>
          <p:sp>
            <p:nvSpPr>
              <p:cNvPr id="27761" name="Tekstboks 53"/>
              <p:cNvSpPr txBox="1">
                <a:spLocks noChangeArrowheads="1"/>
              </p:cNvSpPr>
              <p:nvPr/>
            </p:nvSpPr>
            <p:spPr bwMode="auto">
              <a:xfrm>
                <a:off x="1044664" y="5775110"/>
                <a:ext cx="30674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-3</a:t>
                </a:r>
              </a:p>
            </p:txBody>
          </p:sp>
          <p:sp>
            <p:nvSpPr>
              <p:cNvPr id="27762" name="Tekstboks 54"/>
              <p:cNvSpPr txBox="1">
                <a:spLocks noChangeArrowheads="1"/>
              </p:cNvSpPr>
              <p:nvPr/>
            </p:nvSpPr>
            <p:spPr bwMode="auto">
              <a:xfrm>
                <a:off x="1044664" y="5420547"/>
                <a:ext cx="30674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-2</a:t>
                </a:r>
              </a:p>
            </p:txBody>
          </p:sp>
          <p:sp>
            <p:nvSpPr>
              <p:cNvPr id="27763" name="Tekstboks 55"/>
              <p:cNvSpPr txBox="1">
                <a:spLocks noChangeArrowheads="1"/>
              </p:cNvSpPr>
              <p:nvPr/>
            </p:nvSpPr>
            <p:spPr bwMode="auto">
              <a:xfrm>
                <a:off x="1044664" y="5116370"/>
                <a:ext cx="30674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-1</a:t>
                </a:r>
              </a:p>
            </p:txBody>
          </p:sp>
          <p:sp>
            <p:nvSpPr>
              <p:cNvPr id="27764" name="Tekstboks 56"/>
              <p:cNvSpPr txBox="1">
                <a:spLocks noChangeArrowheads="1"/>
              </p:cNvSpPr>
              <p:nvPr/>
            </p:nvSpPr>
            <p:spPr bwMode="auto">
              <a:xfrm>
                <a:off x="259253" y="4237426"/>
                <a:ext cx="1006202" cy="470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Gain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27765" name="Tekstboks 57"/>
              <p:cNvSpPr txBox="1">
                <a:spLocks noChangeArrowheads="1"/>
              </p:cNvSpPr>
              <p:nvPr/>
            </p:nvSpPr>
            <p:spPr bwMode="auto">
              <a:xfrm>
                <a:off x="279478" y="5390689"/>
                <a:ext cx="985977" cy="470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Loss of</a:t>
                </a:r>
              </a:p>
              <a:p>
                <a:pPr>
                  <a:defRPr/>
                </a:pPr>
                <a:r>
                  <a:rPr lang="da-DK" sz="1000">
                    <a:latin typeface="+mn-lt"/>
                  </a:rPr>
                  <a:t>function</a:t>
                </a:r>
              </a:p>
            </p:txBody>
          </p:sp>
          <p:sp>
            <p:nvSpPr>
              <p:cNvPr id="60" name="Ellipse 59"/>
              <p:cNvSpPr/>
              <p:nvPr/>
            </p:nvSpPr>
            <p:spPr bwMode="auto">
              <a:xfrm>
                <a:off x="1659845" y="5543711"/>
                <a:ext cx="85958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1" name="Ellipse 60"/>
              <p:cNvSpPr/>
              <p:nvPr/>
            </p:nvSpPr>
            <p:spPr bwMode="auto">
              <a:xfrm>
                <a:off x="1958167" y="5622088"/>
                <a:ext cx="84272" cy="7464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2" name="Ellipse 61"/>
              <p:cNvSpPr/>
              <p:nvPr/>
            </p:nvSpPr>
            <p:spPr bwMode="auto">
              <a:xfrm>
                <a:off x="2254803" y="5622088"/>
                <a:ext cx="85956" cy="7464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3" name="Ellipse 62"/>
              <p:cNvSpPr/>
              <p:nvPr/>
            </p:nvSpPr>
            <p:spPr bwMode="auto">
              <a:xfrm>
                <a:off x="2551439" y="5351501"/>
                <a:ext cx="85956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4" name="Ellipse 63"/>
              <p:cNvSpPr/>
              <p:nvPr/>
            </p:nvSpPr>
            <p:spPr bwMode="auto">
              <a:xfrm>
                <a:off x="2848075" y="5388823"/>
                <a:ext cx="85956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5" name="Ellipse 64"/>
              <p:cNvSpPr/>
              <p:nvPr/>
            </p:nvSpPr>
            <p:spPr bwMode="auto">
              <a:xfrm>
                <a:off x="3188532" y="4545337"/>
                <a:ext cx="82586" cy="765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6" name="Ellipse 65"/>
              <p:cNvSpPr/>
              <p:nvPr/>
            </p:nvSpPr>
            <p:spPr bwMode="auto">
              <a:xfrm>
                <a:off x="3485168" y="4625579"/>
                <a:ext cx="84272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7" name="Ellipse 66"/>
              <p:cNvSpPr/>
              <p:nvPr/>
            </p:nvSpPr>
            <p:spPr bwMode="auto">
              <a:xfrm>
                <a:off x="3737982" y="4390448"/>
                <a:ext cx="84272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sp>
            <p:nvSpPr>
              <p:cNvPr id="68" name="Ellipse 67"/>
              <p:cNvSpPr/>
              <p:nvPr/>
            </p:nvSpPr>
            <p:spPr bwMode="auto">
              <a:xfrm>
                <a:off x="4373389" y="5351501"/>
                <a:ext cx="85958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71" name="Lige forbindelse 70"/>
              <p:cNvCxnSpPr>
                <a:stCxn id="60" idx="1"/>
                <a:endCxn id="61" idx="6"/>
              </p:cNvCxnSpPr>
              <p:nvPr/>
            </p:nvCxnSpPr>
            <p:spPr bwMode="auto">
              <a:xfrm>
                <a:off x="1673329" y="5554907"/>
                <a:ext cx="369110" cy="1045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Lige forbindelse 72"/>
              <p:cNvCxnSpPr>
                <a:stCxn id="61" idx="1"/>
                <a:endCxn id="62" idx="6"/>
              </p:cNvCxnSpPr>
              <p:nvPr/>
            </p:nvCxnSpPr>
            <p:spPr bwMode="auto">
              <a:xfrm>
                <a:off x="1969965" y="5633284"/>
                <a:ext cx="370795" cy="261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Lige forbindelse 74"/>
              <p:cNvCxnSpPr>
                <a:stCxn id="62" idx="1"/>
                <a:endCxn id="63" idx="3"/>
              </p:cNvCxnSpPr>
              <p:nvPr/>
            </p:nvCxnSpPr>
            <p:spPr bwMode="auto">
              <a:xfrm flipV="1">
                <a:off x="2266600" y="5416814"/>
                <a:ext cx="296636" cy="2164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Lige forbindelse 76"/>
              <p:cNvCxnSpPr>
                <a:stCxn id="63" idx="1"/>
                <a:endCxn id="64" idx="1"/>
              </p:cNvCxnSpPr>
              <p:nvPr/>
            </p:nvCxnSpPr>
            <p:spPr bwMode="auto">
              <a:xfrm>
                <a:off x="2563236" y="5362697"/>
                <a:ext cx="296636" cy="373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Lige forbindelse 78"/>
              <p:cNvCxnSpPr>
                <a:stCxn id="64" idx="1"/>
                <a:endCxn id="65" idx="2"/>
              </p:cNvCxnSpPr>
              <p:nvPr/>
            </p:nvCxnSpPr>
            <p:spPr bwMode="auto">
              <a:xfrm flipV="1">
                <a:off x="2860663" y="4583592"/>
                <a:ext cx="327869" cy="8167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Lige forbindelse 80"/>
              <p:cNvCxnSpPr>
                <a:stCxn id="65" idx="1"/>
                <a:endCxn id="66" idx="1"/>
              </p:cNvCxnSpPr>
              <p:nvPr/>
            </p:nvCxnSpPr>
            <p:spPr bwMode="auto">
              <a:xfrm>
                <a:off x="3200329" y="4556533"/>
                <a:ext cx="296636" cy="802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Lige forbindelse 82"/>
              <p:cNvCxnSpPr>
                <a:stCxn id="66" idx="0"/>
                <a:endCxn id="67" idx="3"/>
              </p:cNvCxnSpPr>
              <p:nvPr/>
            </p:nvCxnSpPr>
            <p:spPr bwMode="auto">
              <a:xfrm flipV="1">
                <a:off x="3525618" y="4455763"/>
                <a:ext cx="225848" cy="1698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lipse 86"/>
              <p:cNvSpPr/>
              <p:nvPr/>
            </p:nvSpPr>
            <p:spPr bwMode="auto">
              <a:xfrm>
                <a:off x="4078439" y="4774869"/>
                <a:ext cx="84272" cy="783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000"/>
              </a:p>
            </p:txBody>
          </p:sp>
          <p:cxnSp>
            <p:nvCxnSpPr>
              <p:cNvPr id="89" name="Lige forbindelse 88"/>
              <p:cNvCxnSpPr>
                <a:stCxn id="67" idx="1"/>
                <a:endCxn id="87" idx="4"/>
              </p:cNvCxnSpPr>
              <p:nvPr/>
            </p:nvCxnSpPr>
            <p:spPr bwMode="auto">
              <a:xfrm>
                <a:off x="3751466" y="4401645"/>
                <a:ext cx="367424" cy="4516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Lige forbindelse 90"/>
              <p:cNvCxnSpPr>
                <a:stCxn id="87" idx="1"/>
                <a:endCxn id="68" idx="0"/>
              </p:cNvCxnSpPr>
              <p:nvPr/>
            </p:nvCxnSpPr>
            <p:spPr bwMode="auto">
              <a:xfrm>
                <a:off x="4090237" y="4786066"/>
                <a:ext cx="326974" cy="5654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86" name="Tekstboks 69"/>
              <p:cNvSpPr txBox="1">
                <a:spLocks noChangeArrowheads="1"/>
              </p:cNvSpPr>
              <p:nvPr/>
            </p:nvSpPr>
            <p:spPr bwMode="auto">
              <a:xfrm>
                <a:off x="250825" y="3341688"/>
                <a:ext cx="611812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b="1">
                    <a:latin typeface="+mn-lt"/>
                  </a:rPr>
                  <a:t>Z-Score</a:t>
                </a:r>
              </a:p>
            </p:txBody>
          </p:sp>
          <p:sp>
            <p:nvSpPr>
              <p:cNvPr id="148" name="Tekstboks 96"/>
              <p:cNvSpPr txBox="1">
                <a:spLocks noChangeArrowheads="1"/>
              </p:cNvSpPr>
              <p:nvPr/>
            </p:nvSpPr>
            <p:spPr bwMode="auto">
              <a:xfrm>
                <a:off x="1403660" y="6381599"/>
                <a:ext cx="419673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CDT</a:t>
                </a:r>
              </a:p>
            </p:txBody>
          </p:sp>
          <p:sp>
            <p:nvSpPr>
              <p:cNvPr id="149" name="Tekstboks 97"/>
              <p:cNvSpPr txBox="1">
                <a:spLocks noChangeArrowheads="1"/>
              </p:cNvSpPr>
              <p:nvPr/>
            </p:nvSpPr>
            <p:spPr bwMode="auto">
              <a:xfrm>
                <a:off x="1764342" y="6381599"/>
                <a:ext cx="429785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HDT</a:t>
                </a:r>
              </a:p>
            </p:txBody>
          </p:sp>
          <p:sp>
            <p:nvSpPr>
              <p:cNvPr id="150" name="Tekstboks 98"/>
              <p:cNvSpPr txBox="1">
                <a:spLocks noChangeArrowheads="1"/>
              </p:cNvSpPr>
              <p:nvPr/>
            </p:nvSpPr>
            <p:spPr bwMode="auto">
              <a:xfrm>
                <a:off x="2123339" y="6387197"/>
                <a:ext cx="384278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TSL</a:t>
                </a:r>
              </a:p>
            </p:txBody>
          </p:sp>
          <p:sp>
            <p:nvSpPr>
              <p:cNvPr id="151" name="Tekstboks 99"/>
              <p:cNvSpPr txBox="1">
                <a:spLocks noChangeArrowheads="1"/>
              </p:cNvSpPr>
              <p:nvPr/>
            </p:nvSpPr>
            <p:spPr bwMode="auto">
              <a:xfrm>
                <a:off x="2411548" y="6381599"/>
                <a:ext cx="406189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CPT</a:t>
                </a:r>
              </a:p>
            </p:txBody>
          </p:sp>
          <p:sp>
            <p:nvSpPr>
              <p:cNvPr id="152" name="Tekstboks 100"/>
              <p:cNvSpPr txBox="1">
                <a:spLocks noChangeArrowheads="1"/>
              </p:cNvSpPr>
              <p:nvPr/>
            </p:nvSpPr>
            <p:spPr bwMode="auto">
              <a:xfrm>
                <a:off x="2699757" y="6381599"/>
                <a:ext cx="417987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HPT</a:t>
                </a:r>
              </a:p>
            </p:txBody>
          </p:sp>
          <p:sp>
            <p:nvSpPr>
              <p:cNvPr id="153" name="Tekstboks 101"/>
              <p:cNvSpPr txBox="1">
                <a:spLocks noChangeArrowheads="1"/>
              </p:cNvSpPr>
              <p:nvPr/>
            </p:nvSpPr>
            <p:spPr bwMode="auto">
              <a:xfrm>
                <a:off x="2987965" y="6381599"/>
                <a:ext cx="401133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PPT</a:t>
                </a:r>
              </a:p>
            </p:txBody>
          </p:sp>
          <p:sp>
            <p:nvSpPr>
              <p:cNvPr id="154" name="Tekstboks 102"/>
              <p:cNvSpPr txBox="1">
                <a:spLocks noChangeArrowheads="1"/>
              </p:cNvSpPr>
              <p:nvPr/>
            </p:nvSpPr>
            <p:spPr bwMode="auto">
              <a:xfrm>
                <a:off x="3276174" y="6387197"/>
                <a:ext cx="444954" cy="289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MPS</a:t>
                </a:r>
              </a:p>
            </p:txBody>
          </p:sp>
          <p:sp>
            <p:nvSpPr>
              <p:cNvPr id="155" name="Tekstboks 103"/>
              <p:cNvSpPr txBox="1">
                <a:spLocks noChangeArrowheads="1"/>
              </p:cNvSpPr>
              <p:nvPr/>
            </p:nvSpPr>
            <p:spPr bwMode="auto">
              <a:xfrm>
                <a:off x="3564382" y="6381599"/>
                <a:ext cx="47697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WUR</a:t>
                </a:r>
              </a:p>
            </p:txBody>
          </p:sp>
          <p:sp>
            <p:nvSpPr>
              <p:cNvPr id="156" name="Tekstboks 104"/>
              <p:cNvSpPr txBox="1">
                <a:spLocks noChangeArrowheads="1"/>
              </p:cNvSpPr>
              <p:nvPr/>
            </p:nvSpPr>
            <p:spPr bwMode="auto">
              <a:xfrm>
                <a:off x="3923380" y="6381599"/>
                <a:ext cx="461808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MDT</a:t>
                </a:r>
              </a:p>
            </p:txBody>
          </p:sp>
          <p:sp>
            <p:nvSpPr>
              <p:cNvPr id="157" name="Tekstboks 105"/>
              <p:cNvSpPr txBox="1">
                <a:spLocks noChangeArrowheads="1"/>
              </p:cNvSpPr>
              <p:nvPr/>
            </p:nvSpPr>
            <p:spPr bwMode="auto">
              <a:xfrm>
                <a:off x="4284062" y="6381599"/>
                <a:ext cx="423043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>
                    <a:latin typeface="+mn-lt"/>
                  </a:rPr>
                  <a:t>VDT</a:t>
                </a:r>
              </a:p>
            </p:txBody>
          </p:sp>
          <p:sp>
            <p:nvSpPr>
              <p:cNvPr id="158" name="Tekstboks 127"/>
              <p:cNvSpPr txBox="1">
                <a:spLocks noChangeArrowheads="1"/>
              </p:cNvSpPr>
              <p:nvPr/>
            </p:nvSpPr>
            <p:spPr bwMode="auto">
              <a:xfrm>
                <a:off x="2440200" y="6542086"/>
                <a:ext cx="1034855" cy="28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>
                    <a:latin typeface="+mn-lt"/>
                  </a:rPr>
                  <a:t>QST parameter</a:t>
                </a:r>
              </a:p>
            </p:txBody>
          </p:sp>
        </p:grpSp>
      </p:grpSp>
      <p:sp>
        <p:nvSpPr>
          <p:cNvPr id="30727" name="Rektangel 160"/>
          <p:cNvSpPr>
            <a:spLocks noChangeArrowheads="1"/>
          </p:cNvSpPr>
          <p:nvPr/>
        </p:nvSpPr>
        <p:spPr bwMode="auto">
          <a:xfrm>
            <a:off x="639487" y="106461"/>
            <a:ext cx="1178849" cy="3077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400" b="1" dirty="0" err="1" smtClean="0">
                <a:solidFill>
                  <a:srgbClr val="C00000"/>
                </a:solidFill>
                <a:latin typeface="+mn-lt"/>
              </a:rPr>
              <a:t>Thermal</a:t>
            </a:r>
            <a:r>
              <a:rPr lang="da-DK" altLang="da-DK" sz="1400" b="1" dirty="0" smtClean="0">
                <a:solidFill>
                  <a:srgbClr val="C00000"/>
                </a:solidFill>
                <a:latin typeface="+mn-lt"/>
              </a:rPr>
              <a:t> QST:</a:t>
            </a:r>
          </a:p>
        </p:txBody>
      </p:sp>
      <p:sp>
        <p:nvSpPr>
          <p:cNvPr id="6" name="Ellipse 5"/>
          <p:cNvSpPr/>
          <p:nvPr/>
        </p:nvSpPr>
        <p:spPr>
          <a:xfrm>
            <a:off x="6156176" y="1093366"/>
            <a:ext cx="1636712" cy="67945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Ellipse 159"/>
          <p:cNvSpPr/>
          <p:nvPr/>
        </p:nvSpPr>
        <p:spPr>
          <a:xfrm>
            <a:off x="5292080" y="5157192"/>
            <a:ext cx="1636712" cy="67945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2" name="Picture 15" descr="termo"/>
          <p:cNvPicPr>
            <a:picLocks noChangeAspect="1" noChangeArrowheads="1"/>
          </p:cNvPicPr>
          <p:nvPr/>
        </p:nvPicPr>
        <p:blipFill>
          <a:blip r:embed="rId3" cstate="print">
            <a:lum bright="-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4283" r="29245" b="6989"/>
          <a:stretch>
            <a:fillRect/>
          </a:stretch>
        </p:blipFill>
        <p:spPr bwMode="auto">
          <a:xfrm>
            <a:off x="467544" y="736600"/>
            <a:ext cx="31369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" name="Gruppe 163"/>
          <p:cNvGrpSpPr/>
          <p:nvPr/>
        </p:nvGrpSpPr>
        <p:grpSpPr>
          <a:xfrm>
            <a:off x="467544" y="3573015"/>
            <a:ext cx="2727805" cy="2639218"/>
            <a:chOff x="5497513" y="1484313"/>
            <a:chExt cx="3967162" cy="4582095"/>
          </a:xfrm>
        </p:grpSpPr>
        <p:sp>
          <p:nvSpPr>
            <p:cNvPr id="165" name="Line 4"/>
            <p:cNvSpPr>
              <a:spLocks noChangeShapeType="1"/>
            </p:cNvSpPr>
            <p:nvPr/>
          </p:nvSpPr>
          <p:spPr bwMode="auto">
            <a:xfrm>
              <a:off x="6007100" y="1844675"/>
              <a:ext cx="0" cy="381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>
                <a:latin typeface="Calibri" panose="020F0502020204030204" pitchFamily="34" charset="0"/>
              </a:endParaRPr>
            </a:p>
          </p:txBody>
        </p:sp>
        <p:sp>
          <p:nvSpPr>
            <p:cNvPr id="166" name="Line 5"/>
            <p:cNvSpPr>
              <a:spLocks noChangeShapeType="1"/>
            </p:cNvSpPr>
            <p:nvPr/>
          </p:nvSpPr>
          <p:spPr bwMode="auto">
            <a:xfrm>
              <a:off x="6007100" y="5661025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>
                <a:latin typeface="Calibri" panose="020F0502020204030204" pitchFamily="34" charset="0"/>
              </a:endParaRPr>
            </a:p>
          </p:txBody>
        </p:sp>
        <p:sp>
          <p:nvSpPr>
            <p:cNvPr id="167" name="Line 6"/>
            <p:cNvSpPr>
              <a:spLocks noChangeShapeType="1"/>
            </p:cNvSpPr>
            <p:nvPr/>
          </p:nvSpPr>
          <p:spPr bwMode="auto">
            <a:xfrm>
              <a:off x="6007100" y="1844675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>
                <a:latin typeface="Calibri" panose="020F0502020204030204" pitchFamily="34" charset="0"/>
              </a:endParaRPr>
            </a:p>
          </p:txBody>
        </p:sp>
        <p:sp>
          <p:nvSpPr>
            <p:cNvPr id="168" name="Line 7"/>
            <p:cNvSpPr>
              <a:spLocks noChangeShapeType="1"/>
            </p:cNvSpPr>
            <p:nvPr/>
          </p:nvSpPr>
          <p:spPr bwMode="auto">
            <a:xfrm>
              <a:off x="6007100" y="4652963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>
                <a:latin typeface="Calibri" panose="020F0502020204030204" pitchFamily="34" charset="0"/>
              </a:endParaRPr>
            </a:p>
          </p:txBody>
        </p:sp>
        <p:sp>
          <p:nvSpPr>
            <p:cNvPr id="169" name="Line 8"/>
            <p:cNvSpPr>
              <a:spLocks noChangeShapeType="1"/>
            </p:cNvSpPr>
            <p:nvPr/>
          </p:nvSpPr>
          <p:spPr bwMode="auto">
            <a:xfrm>
              <a:off x="6007100" y="3716338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>
                <a:latin typeface="Calibri" panose="020F0502020204030204" pitchFamily="34" charset="0"/>
              </a:endParaRPr>
            </a:p>
          </p:txBody>
        </p:sp>
        <p:sp>
          <p:nvSpPr>
            <p:cNvPr id="170" name="Line 9"/>
            <p:cNvSpPr>
              <a:spLocks noChangeShapeType="1"/>
            </p:cNvSpPr>
            <p:nvPr/>
          </p:nvSpPr>
          <p:spPr bwMode="auto">
            <a:xfrm>
              <a:off x="6007100" y="2708275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>
                <a:latin typeface="Calibri" panose="020F0502020204030204" pitchFamily="34" charset="0"/>
              </a:endParaRPr>
            </a:p>
          </p:txBody>
        </p:sp>
        <p:sp>
          <p:nvSpPr>
            <p:cNvPr id="171" name="Text Box 10"/>
            <p:cNvSpPr txBox="1">
              <a:spLocks noChangeArrowheads="1"/>
            </p:cNvSpPr>
            <p:nvPr/>
          </p:nvSpPr>
          <p:spPr bwMode="auto">
            <a:xfrm>
              <a:off x="5497513" y="5438776"/>
              <a:ext cx="43642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>
                  <a:latin typeface="Calibri" panose="020F0502020204030204" pitchFamily="34" charset="0"/>
                </a:rPr>
                <a:t>10</a:t>
              </a:r>
              <a:endParaRPr lang="en-US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72" name="Text Box 11"/>
            <p:cNvSpPr txBox="1">
              <a:spLocks noChangeArrowheads="1"/>
            </p:cNvSpPr>
            <p:nvPr/>
          </p:nvSpPr>
          <p:spPr bwMode="auto">
            <a:xfrm>
              <a:off x="5497513" y="4437064"/>
              <a:ext cx="43642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>
                  <a:latin typeface="Calibri" panose="020F0502020204030204" pitchFamily="34" charset="0"/>
                </a:rPr>
                <a:t>20</a:t>
              </a:r>
              <a:endParaRPr lang="en-US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73" name="Text Box 12"/>
            <p:cNvSpPr txBox="1">
              <a:spLocks noChangeArrowheads="1"/>
            </p:cNvSpPr>
            <p:nvPr/>
          </p:nvSpPr>
          <p:spPr bwMode="auto">
            <a:xfrm>
              <a:off x="5503863" y="3500439"/>
              <a:ext cx="43642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>
                  <a:latin typeface="Calibri" panose="020F0502020204030204" pitchFamily="34" charset="0"/>
                </a:rPr>
                <a:t>30</a:t>
              </a:r>
              <a:endParaRPr lang="en-US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74" name="Text Box 13"/>
            <p:cNvSpPr txBox="1">
              <a:spLocks noChangeArrowheads="1"/>
            </p:cNvSpPr>
            <p:nvPr/>
          </p:nvSpPr>
          <p:spPr bwMode="auto">
            <a:xfrm>
              <a:off x="5503863" y="2565400"/>
              <a:ext cx="43642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>
                  <a:latin typeface="Calibri" panose="020F0502020204030204" pitchFamily="34" charset="0"/>
                </a:rPr>
                <a:t>40</a:t>
              </a:r>
              <a:endParaRPr lang="en-US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75" name="Text Box 14"/>
            <p:cNvSpPr txBox="1">
              <a:spLocks noChangeArrowheads="1"/>
            </p:cNvSpPr>
            <p:nvPr/>
          </p:nvSpPr>
          <p:spPr bwMode="auto">
            <a:xfrm>
              <a:off x="5503863" y="1700213"/>
              <a:ext cx="43642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>
                  <a:latin typeface="Calibri" panose="020F0502020204030204" pitchFamily="34" charset="0"/>
                </a:rPr>
                <a:t>50</a:t>
              </a:r>
              <a:endParaRPr lang="en-US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76" name="Line 15"/>
            <p:cNvSpPr>
              <a:spLocks noChangeShapeType="1"/>
            </p:cNvSpPr>
            <p:nvPr/>
          </p:nvSpPr>
          <p:spPr bwMode="auto">
            <a:xfrm>
              <a:off x="6151563" y="3716338"/>
              <a:ext cx="3313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>
                <a:latin typeface="Calibri" panose="020F0502020204030204" pitchFamily="34" charset="0"/>
              </a:endParaRPr>
            </a:p>
          </p:txBody>
        </p:sp>
        <p:sp>
          <p:nvSpPr>
            <p:cNvPr id="177" name="Rectangle 16"/>
            <p:cNvSpPr>
              <a:spLocks noChangeArrowheads="1"/>
            </p:cNvSpPr>
            <p:nvPr/>
          </p:nvSpPr>
          <p:spPr bwMode="auto">
            <a:xfrm>
              <a:off x="6511925" y="3716338"/>
              <a:ext cx="144463" cy="7921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78" name="Rectangle 17"/>
            <p:cNvSpPr>
              <a:spLocks noChangeArrowheads="1"/>
            </p:cNvSpPr>
            <p:nvPr/>
          </p:nvSpPr>
          <p:spPr bwMode="auto">
            <a:xfrm>
              <a:off x="6727825" y="2571750"/>
              <a:ext cx="130175" cy="114458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79" name="Rectangle 18"/>
            <p:cNvSpPr>
              <a:spLocks noChangeArrowheads="1"/>
            </p:cNvSpPr>
            <p:nvPr/>
          </p:nvSpPr>
          <p:spPr bwMode="auto">
            <a:xfrm>
              <a:off x="6943725" y="2286000"/>
              <a:ext cx="128588" cy="14303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80" name="Rectangle 19"/>
            <p:cNvSpPr>
              <a:spLocks noChangeArrowheads="1"/>
            </p:cNvSpPr>
            <p:nvPr/>
          </p:nvSpPr>
          <p:spPr bwMode="auto">
            <a:xfrm>
              <a:off x="6296025" y="3716338"/>
              <a:ext cx="142875" cy="19446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81" name="Rectangle 20"/>
            <p:cNvSpPr>
              <a:spLocks noChangeArrowheads="1"/>
            </p:cNvSpPr>
            <p:nvPr/>
          </p:nvSpPr>
          <p:spPr bwMode="auto">
            <a:xfrm>
              <a:off x="8312150" y="3716338"/>
              <a:ext cx="144463" cy="2174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82" name="Rectangle 21"/>
            <p:cNvSpPr>
              <a:spLocks noChangeArrowheads="1"/>
            </p:cNvSpPr>
            <p:nvPr/>
          </p:nvSpPr>
          <p:spPr bwMode="auto">
            <a:xfrm>
              <a:off x="8599488" y="3068638"/>
              <a:ext cx="144462" cy="647700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83" name="Rectangle 22"/>
            <p:cNvSpPr>
              <a:spLocks noChangeArrowheads="1"/>
            </p:cNvSpPr>
            <p:nvPr/>
          </p:nvSpPr>
          <p:spPr bwMode="auto">
            <a:xfrm>
              <a:off x="8815388" y="2500313"/>
              <a:ext cx="185737" cy="12160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84" name="Rectangle 23"/>
            <p:cNvSpPr>
              <a:spLocks noChangeArrowheads="1"/>
            </p:cNvSpPr>
            <p:nvPr/>
          </p:nvSpPr>
          <p:spPr bwMode="auto">
            <a:xfrm>
              <a:off x="8096250" y="3716338"/>
              <a:ext cx="142875" cy="19446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a-DK" altLang="en-US" sz="900">
                <a:latin typeface="Calibri" panose="020F0502020204030204" pitchFamily="34" charset="0"/>
              </a:endParaRPr>
            </a:p>
          </p:txBody>
        </p:sp>
        <p:sp>
          <p:nvSpPr>
            <p:cNvPr id="185" name="Text Box 24"/>
            <p:cNvSpPr txBox="1">
              <a:spLocks noChangeArrowheads="1"/>
            </p:cNvSpPr>
            <p:nvPr/>
          </p:nvSpPr>
          <p:spPr bwMode="auto">
            <a:xfrm>
              <a:off x="6487938" y="2234418"/>
              <a:ext cx="557650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HDT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86" name="Text Box 25"/>
            <p:cNvSpPr txBox="1">
              <a:spLocks noChangeArrowheads="1"/>
            </p:cNvSpPr>
            <p:nvPr/>
          </p:nvSpPr>
          <p:spPr bwMode="auto">
            <a:xfrm>
              <a:off x="6786495" y="1844675"/>
              <a:ext cx="54133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HPT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87" name="Text Box 26"/>
            <p:cNvSpPr txBox="1">
              <a:spLocks noChangeArrowheads="1"/>
            </p:cNvSpPr>
            <p:nvPr/>
          </p:nvSpPr>
          <p:spPr bwMode="auto">
            <a:xfrm>
              <a:off x="6345156" y="4508500"/>
              <a:ext cx="54133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CDT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88" name="Text Box 27"/>
            <p:cNvSpPr txBox="1">
              <a:spLocks noChangeArrowheads="1"/>
            </p:cNvSpPr>
            <p:nvPr/>
          </p:nvSpPr>
          <p:spPr bwMode="auto">
            <a:xfrm>
              <a:off x="6450165" y="5285801"/>
              <a:ext cx="52501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CPT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89" name="Text Box 28"/>
            <p:cNvSpPr txBox="1">
              <a:spLocks noChangeArrowheads="1"/>
            </p:cNvSpPr>
            <p:nvPr/>
          </p:nvSpPr>
          <p:spPr bwMode="auto">
            <a:xfrm>
              <a:off x="6251392" y="5665648"/>
              <a:ext cx="571638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b="1" dirty="0" err="1">
                  <a:latin typeface="Calibri" panose="020F0502020204030204" pitchFamily="34" charset="0"/>
                </a:rPr>
                <a:t>Feet</a:t>
              </a:r>
              <a:endParaRPr lang="en-US" altLang="en-US" sz="900" b="1" dirty="0">
                <a:latin typeface="Calibri" panose="020F0502020204030204" pitchFamily="34" charset="0"/>
              </a:endParaRPr>
            </a:p>
          </p:txBody>
        </p:sp>
        <p:sp>
          <p:nvSpPr>
            <p:cNvPr id="190" name="Text Box 29"/>
            <p:cNvSpPr txBox="1">
              <a:spLocks noChangeArrowheads="1"/>
            </p:cNvSpPr>
            <p:nvPr/>
          </p:nvSpPr>
          <p:spPr bwMode="auto">
            <a:xfrm>
              <a:off x="8096249" y="5665648"/>
              <a:ext cx="655565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b="1" dirty="0" err="1" smtClean="0">
                  <a:latin typeface="Calibri" panose="020F0502020204030204" pitchFamily="34" charset="0"/>
                </a:rPr>
                <a:t>Thigh</a:t>
              </a:r>
              <a:endParaRPr lang="en-US" altLang="en-US" sz="900" b="1" dirty="0">
                <a:latin typeface="Calibri" panose="020F0502020204030204" pitchFamily="34" charset="0"/>
              </a:endParaRPr>
            </a:p>
          </p:txBody>
        </p:sp>
        <p:sp>
          <p:nvSpPr>
            <p:cNvPr id="191" name="Text Box 30"/>
            <p:cNvSpPr txBox="1">
              <a:spLocks noChangeArrowheads="1"/>
            </p:cNvSpPr>
            <p:nvPr/>
          </p:nvSpPr>
          <p:spPr bwMode="auto">
            <a:xfrm>
              <a:off x="8585641" y="2110321"/>
              <a:ext cx="54133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HPT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92" name="Text Box 31"/>
            <p:cNvSpPr txBox="1">
              <a:spLocks noChangeArrowheads="1"/>
            </p:cNvSpPr>
            <p:nvPr/>
          </p:nvSpPr>
          <p:spPr bwMode="auto">
            <a:xfrm>
              <a:off x="8365384" y="2680848"/>
              <a:ext cx="557650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HDT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93" name="Text Box 32"/>
            <p:cNvSpPr txBox="1">
              <a:spLocks noChangeArrowheads="1"/>
            </p:cNvSpPr>
            <p:nvPr/>
          </p:nvSpPr>
          <p:spPr bwMode="auto">
            <a:xfrm>
              <a:off x="8249668" y="5273101"/>
              <a:ext cx="52501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CPT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94" name="Text Box 33"/>
            <p:cNvSpPr txBox="1">
              <a:spLocks noChangeArrowheads="1"/>
            </p:cNvSpPr>
            <p:nvPr/>
          </p:nvSpPr>
          <p:spPr bwMode="auto">
            <a:xfrm>
              <a:off x="8158028" y="3933825"/>
              <a:ext cx="541332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dirty="0">
                  <a:latin typeface="Calibri" panose="020F0502020204030204" pitchFamily="34" charset="0"/>
                </a:rPr>
                <a:t>CDT</a:t>
              </a:r>
              <a:endParaRPr lang="en-US" alt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95" name="Text Box 34"/>
            <p:cNvSpPr txBox="1">
              <a:spLocks noChangeArrowheads="1"/>
            </p:cNvSpPr>
            <p:nvPr/>
          </p:nvSpPr>
          <p:spPr bwMode="auto">
            <a:xfrm>
              <a:off x="6007100" y="1484313"/>
              <a:ext cx="413109" cy="4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a-DK" altLang="en-US" sz="900" b="1">
                  <a:latin typeface="Calibri" panose="020F0502020204030204" pitchFamily="34" charset="0"/>
                </a:rPr>
                <a:t>C</a:t>
              </a:r>
              <a:r>
                <a:rPr lang="da-DK" altLang="en-US" sz="900" b="1" baseline="30000">
                  <a:latin typeface="Calibri" panose="020F0502020204030204" pitchFamily="34" charset="0"/>
                </a:rPr>
                <a:t>0</a:t>
              </a:r>
              <a:endParaRPr lang="en-US" altLang="en-US" sz="900" b="1" baseline="30000">
                <a:latin typeface="Calibri" panose="020F0502020204030204" pitchFamily="34" charset="0"/>
              </a:endParaRPr>
            </a:p>
          </p:txBody>
        </p:sp>
      </p:grpSp>
      <p:sp>
        <p:nvSpPr>
          <p:cNvPr id="8" name="Tekstboks 7"/>
          <p:cNvSpPr txBox="1"/>
          <p:nvPr/>
        </p:nvSpPr>
        <p:spPr>
          <a:xfrm>
            <a:off x="781208" y="6237373"/>
            <a:ext cx="2950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77 </a:t>
            </a:r>
            <a:r>
              <a:rPr lang="da-DK" sz="1200" dirty="0" err="1" smtClean="0"/>
              <a:t>year</a:t>
            </a:r>
            <a:r>
              <a:rPr lang="da-DK" sz="1200" dirty="0" smtClean="0"/>
              <a:t> old man with small fiber </a:t>
            </a:r>
            <a:r>
              <a:rPr lang="da-DK" sz="1200" dirty="0" err="1" smtClean="0"/>
              <a:t>neuropathy</a:t>
            </a:r>
            <a:endParaRPr lang="en-US" sz="1200" dirty="0"/>
          </a:p>
        </p:txBody>
      </p:sp>
      <p:sp>
        <p:nvSpPr>
          <p:cNvPr id="9" name="Tekstboks 8"/>
          <p:cNvSpPr txBox="1"/>
          <p:nvPr/>
        </p:nvSpPr>
        <p:spPr>
          <a:xfrm>
            <a:off x="1550371" y="2900690"/>
            <a:ext cx="13773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smtClean="0"/>
              <a:t>Normal </a:t>
            </a:r>
            <a:r>
              <a:rPr lang="da-DK" sz="1100" dirty="0" err="1" smtClean="0"/>
              <a:t>Thermal</a:t>
            </a:r>
            <a:r>
              <a:rPr lang="da-DK" sz="1100" dirty="0" smtClean="0"/>
              <a:t> QST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891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415" y="152400"/>
            <a:ext cx="4166581" cy="578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dirty="0" smtClean="0"/>
              <a:t>Oxcarbazepine in Peripheral Neuropathic Pain Depends on Pain </a:t>
            </a:r>
            <a:r>
              <a:rPr lang="en-US" sz="2000" dirty="0" smtClean="0"/>
              <a:t>Phenotype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5200" y="5751493"/>
            <a:ext cx="8550449" cy="95410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400" dirty="0" smtClean="0">
                <a:latin typeface="+mj-lt"/>
                <a:ea typeface="ＭＳ Ｐゴシック" charset="-128"/>
              </a:rPr>
              <a:t>Oxcarb</a:t>
            </a:r>
            <a:r>
              <a:rPr lang="en-US" sz="1400" dirty="0">
                <a:latin typeface="+mj-lt"/>
                <a:ea typeface="ＭＳ Ｐゴシック" charset="-128"/>
              </a:rPr>
              <a:t>: Oxcarbazepine 1800-2400 mg/day</a:t>
            </a:r>
            <a:r>
              <a:rPr lang="en-US" sz="1400" dirty="0" smtClean="0">
                <a:latin typeface="+mj-lt"/>
                <a:ea typeface="ＭＳ Ｐゴシック" charset="-128"/>
              </a:rPr>
              <a:t>.</a:t>
            </a:r>
            <a:r>
              <a:rPr lang="en-GB" sz="1400" dirty="0" smtClean="0">
                <a:latin typeface="+mj-lt"/>
                <a:ea typeface="ＭＳ Ｐゴシック" charset="-128"/>
              </a:rPr>
              <a:t>  </a:t>
            </a:r>
            <a:br>
              <a:rPr lang="en-GB" sz="1400" dirty="0" smtClean="0">
                <a:latin typeface="+mj-lt"/>
                <a:ea typeface="ＭＳ Ｐゴシック" charset="-128"/>
              </a:rPr>
            </a:br>
            <a:r>
              <a:rPr lang="en-GB" sz="1400" dirty="0" smtClean="0">
                <a:latin typeface="+mj-lt"/>
                <a:ea typeface="ＭＳ Ｐゴシック" charset="-128"/>
              </a:rPr>
              <a:t>Cross-over </a:t>
            </a:r>
            <a:r>
              <a:rPr lang="en-GB" sz="1400" dirty="0">
                <a:latin typeface="+mj-lt"/>
                <a:ea typeface="ＭＳ Ｐゴシック" charset="-128"/>
              </a:rPr>
              <a:t>study with 2 x 6-week treatment periods and 1-week washout, 1-week </a:t>
            </a:r>
            <a:r>
              <a:rPr lang="en-GB" sz="1400" dirty="0" smtClean="0">
                <a:latin typeface="+mj-lt"/>
                <a:ea typeface="ＭＳ Ｐゴシック" charset="-128"/>
              </a:rPr>
              <a:t>baseline for each treatment period</a:t>
            </a:r>
            <a:endParaRPr lang="en-US" sz="1400" dirty="0">
              <a:latin typeface="+mj-lt"/>
              <a:ea typeface="ＭＳ Ｐゴシック" charset="-128"/>
            </a:endParaRPr>
          </a:p>
          <a:p>
            <a:r>
              <a:rPr lang="en-US" sz="1400" dirty="0" err="1" smtClean="0">
                <a:latin typeface="+mj-lt"/>
                <a:ea typeface="ＭＳ Ｐゴシック" charset="-128"/>
              </a:rPr>
              <a:t>Demant</a:t>
            </a:r>
            <a:r>
              <a:rPr lang="en-US" sz="1400" dirty="0" smtClean="0">
                <a:latin typeface="+mj-lt"/>
                <a:ea typeface="ＭＳ Ｐゴシック" charset="-128"/>
              </a:rPr>
              <a:t> </a:t>
            </a:r>
            <a:r>
              <a:rPr lang="en-US" sz="1400" dirty="0">
                <a:latin typeface="+mj-lt"/>
                <a:ea typeface="ＭＳ Ｐゴシック" charset="-128"/>
              </a:rPr>
              <a:t>DT et al. </a:t>
            </a:r>
            <a:r>
              <a:rPr lang="en-GB" sz="1400" i="1" dirty="0">
                <a:latin typeface="+mj-lt"/>
                <a:ea typeface="ＭＳ Ｐゴシック" charset="-128"/>
              </a:rPr>
              <a:t>Pain</a:t>
            </a:r>
            <a:r>
              <a:rPr lang="en-GB" sz="1400" dirty="0">
                <a:latin typeface="+mj-lt"/>
                <a:ea typeface="ＭＳ Ｐゴシック" charset="-128"/>
              </a:rPr>
              <a:t>. 2014;155(11):2263-73</a:t>
            </a:r>
            <a:endParaRPr lang="en-US" sz="1400" dirty="0">
              <a:latin typeface="+mj-lt"/>
              <a:ea typeface="ＭＳ Ｐゴシック" charset="-128"/>
            </a:endParaRPr>
          </a:p>
        </p:txBody>
      </p:sp>
      <p:sp>
        <p:nvSpPr>
          <p:cNvPr id="11" name="Textfeld 73"/>
          <p:cNvSpPr txBox="1">
            <a:spLocks noChangeArrowheads="1"/>
          </p:cNvSpPr>
          <p:nvPr/>
        </p:nvSpPr>
        <p:spPr bwMode="auto">
          <a:xfrm>
            <a:off x="2365460" y="3437701"/>
            <a:ext cx="1054100" cy="369888"/>
          </a:xfrm>
          <a:prstGeom prst="rect">
            <a:avLst/>
          </a:prstGeom>
          <a:noFill/>
          <a:ln w="2857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800" dirty="0">
                <a:latin typeface="+mj-lt"/>
                <a:ea typeface="MS PGothic" pitchFamily="34" charset="-128"/>
              </a:rPr>
              <a:t>NNT 13 </a:t>
            </a:r>
          </a:p>
        </p:txBody>
      </p:sp>
      <p:sp>
        <p:nvSpPr>
          <p:cNvPr id="12" name="Textfeld 6"/>
          <p:cNvSpPr txBox="1">
            <a:spLocks noChangeArrowheads="1"/>
          </p:cNvSpPr>
          <p:nvPr/>
        </p:nvSpPr>
        <p:spPr bwMode="auto">
          <a:xfrm>
            <a:off x="5822082" y="3970125"/>
            <a:ext cx="1054100" cy="3698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800">
                <a:latin typeface="+mj-lt"/>
                <a:ea typeface="MS PGothic" pitchFamily="34" charset="-128"/>
              </a:rPr>
              <a:t>NNT 3.9 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786227" y="3297983"/>
            <a:ext cx="2673415" cy="318924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1">
            <a:spAutoFit/>
          </a:bodyPr>
          <a:lstStyle/>
          <a:p>
            <a:pPr algn="ctr"/>
            <a:r>
              <a:rPr lang="en-GB" sz="1600" b="1" dirty="0" smtClean="0">
                <a:latin typeface="+mj-lt"/>
              </a:rPr>
              <a:t>Change TOTAL PAIN (NRS 0-10)</a:t>
            </a:r>
            <a:endParaRPr lang="en-GB" sz="1600" b="1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48116" y="1549408"/>
            <a:ext cx="6685456" cy="4317992"/>
            <a:chOff x="848116" y="1624645"/>
            <a:chExt cx="6685456" cy="4317992"/>
          </a:xfrm>
        </p:grpSpPr>
        <p:sp>
          <p:nvSpPr>
            <p:cNvPr id="59" name="Oval 58"/>
            <p:cNvSpPr/>
            <p:nvPr/>
          </p:nvSpPr>
          <p:spPr>
            <a:xfrm>
              <a:off x="1348086" y="2404774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377289" y="2413911"/>
              <a:ext cx="2717739" cy="95335"/>
            </a:xfrm>
            <a:custGeom>
              <a:avLst/>
              <a:gdLst>
                <a:gd name="connsiteX0" fmla="*/ 0 w 3324225"/>
                <a:gd name="connsiteY0" fmla="*/ 33337 h 138112"/>
                <a:gd name="connsiteX1" fmla="*/ 561975 w 3324225"/>
                <a:gd name="connsiteY1" fmla="*/ 0 h 138112"/>
                <a:gd name="connsiteX2" fmla="*/ 1114425 w 3324225"/>
                <a:gd name="connsiteY2" fmla="*/ 104775 h 138112"/>
                <a:gd name="connsiteX3" fmla="*/ 1662112 w 3324225"/>
                <a:gd name="connsiteY3" fmla="*/ 80962 h 138112"/>
                <a:gd name="connsiteX4" fmla="*/ 2219325 w 3324225"/>
                <a:gd name="connsiteY4" fmla="*/ 109537 h 138112"/>
                <a:gd name="connsiteX5" fmla="*/ 2767012 w 3324225"/>
                <a:gd name="connsiteY5" fmla="*/ 138112 h 138112"/>
                <a:gd name="connsiteX6" fmla="*/ 3324225 w 3324225"/>
                <a:gd name="connsiteY6" fmla="*/ 90487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24225" h="138112">
                  <a:moveTo>
                    <a:pt x="0" y="33337"/>
                  </a:moveTo>
                  <a:lnTo>
                    <a:pt x="561975" y="0"/>
                  </a:lnTo>
                  <a:lnTo>
                    <a:pt x="1114425" y="104775"/>
                  </a:lnTo>
                  <a:lnTo>
                    <a:pt x="1662112" y="80962"/>
                  </a:lnTo>
                  <a:lnTo>
                    <a:pt x="2219325" y="109537"/>
                  </a:lnTo>
                  <a:lnTo>
                    <a:pt x="2767012" y="138112"/>
                  </a:lnTo>
                  <a:lnTo>
                    <a:pt x="3324225" y="90487"/>
                  </a:lnTo>
                </a:path>
              </a:pathLst>
            </a:custGeom>
            <a:noFill/>
            <a:ln w="19050">
              <a:solidFill>
                <a:schemeClr val="tx1">
                  <a:lumMod val="9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377289" y="2436923"/>
              <a:ext cx="2717739" cy="486571"/>
            </a:xfrm>
            <a:custGeom>
              <a:avLst/>
              <a:gdLst>
                <a:gd name="connsiteX0" fmla="*/ 0 w 3324225"/>
                <a:gd name="connsiteY0" fmla="*/ 33337 h 138112"/>
                <a:gd name="connsiteX1" fmla="*/ 561975 w 3324225"/>
                <a:gd name="connsiteY1" fmla="*/ 0 h 138112"/>
                <a:gd name="connsiteX2" fmla="*/ 1114425 w 3324225"/>
                <a:gd name="connsiteY2" fmla="*/ 104775 h 138112"/>
                <a:gd name="connsiteX3" fmla="*/ 1662112 w 3324225"/>
                <a:gd name="connsiteY3" fmla="*/ 80962 h 138112"/>
                <a:gd name="connsiteX4" fmla="*/ 2219325 w 3324225"/>
                <a:gd name="connsiteY4" fmla="*/ 109537 h 138112"/>
                <a:gd name="connsiteX5" fmla="*/ 2767012 w 3324225"/>
                <a:gd name="connsiteY5" fmla="*/ 138112 h 138112"/>
                <a:gd name="connsiteX6" fmla="*/ 3324225 w 3324225"/>
                <a:gd name="connsiteY6" fmla="*/ 90487 h 138112"/>
                <a:gd name="connsiteX0" fmla="*/ 0 w 3324225"/>
                <a:gd name="connsiteY0" fmla="*/ 0 h 104775"/>
                <a:gd name="connsiteX1" fmla="*/ 557212 w 3324225"/>
                <a:gd name="connsiteY1" fmla="*/ 42863 h 104775"/>
                <a:gd name="connsiteX2" fmla="*/ 1114425 w 3324225"/>
                <a:gd name="connsiteY2" fmla="*/ 71438 h 104775"/>
                <a:gd name="connsiteX3" fmla="*/ 1662112 w 3324225"/>
                <a:gd name="connsiteY3" fmla="*/ 47625 h 104775"/>
                <a:gd name="connsiteX4" fmla="*/ 2219325 w 3324225"/>
                <a:gd name="connsiteY4" fmla="*/ 76200 h 104775"/>
                <a:gd name="connsiteX5" fmla="*/ 2767012 w 3324225"/>
                <a:gd name="connsiteY5" fmla="*/ 104775 h 104775"/>
                <a:gd name="connsiteX6" fmla="*/ 3324225 w 3324225"/>
                <a:gd name="connsiteY6" fmla="*/ 57150 h 104775"/>
                <a:gd name="connsiteX0" fmla="*/ 0 w 3324225"/>
                <a:gd name="connsiteY0" fmla="*/ 0 h 328613"/>
                <a:gd name="connsiteX1" fmla="*/ 557212 w 3324225"/>
                <a:gd name="connsiteY1" fmla="*/ 42863 h 328613"/>
                <a:gd name="connsiteX2" fmla="*/ 1119187 w 3324225"/>
                <a:gd name="connsiteY2" fmla="*/ 328613 h 328613"/>
                <a:gd name="connsiteX3" fmla="*/ 1662112 w 3324225"/>
                <a:gd name="connsiteY3" fmla="*/ 47625 h 328613"/>
                <a:gd name="connsiteX4" fmla="*/ 2219325 w 3324225"/>
                <a:gd name="connsiteY4" fmla="*/ 76200 h 328613"/>
                <a:gd name="connsiteX5" fmla="*/ 2767012 w 3324225"/>
                <a:gd name="connsiteY5" fmla="*/ 104775 h 328613"/>
                <a:gd name="connsiteX6" fmla="*/ 3324225 w 3324225"/>
                <a:gd name="connsiteY6" fmla="*/ 57150 h 328613"/>
                <a:gd name="connsiteX0" fmla="*/ 0 w 3324225"/>
                <a:gd name="connsiteY0" fmla="*/ 0 h 585787"/>
                <a:gd name="connsiteX1" fmla="*/ 557212 w 3324225"/>
                <a:gd name="connsiteY1" fmla="*/ 42863 h 585787"/>
                <a:gd name="connsiteX2" fmla="*/ 1119187 w 3324225"/>
                <a:gd name="connsiteY2" fmla="*/ 328613 h 585787"/>
                <a:gd name="connsiteX3" fmla="*/ 1666874 w 3324225"/>
                <a:gd name="connsiteY3" fmla="*/ 585787 h 585787"/>
                <a:gd name="connsiteX4" fmla="*/ 2219325 w 3324225"/>
                <a:gd name="connsiteY4" fmla="*/ 76200 h 585787"/>
                <a:gd name="connsiteX5" fmla="*/ 2767012 w 3324225"/>
                <a:gd name="connsiteY5" fmla="*/ 104775 h 585787"/>
                <a:gd name="connsiteX6" fmla="*/ 3324225 w 3324225"/>
                <a:gd name="connsiteY6" fmla="*/ 57150 h 585787"/>
                <a:gd name="connsiteX0" fmla="*/ 0 w 3324225"/>
                <a:gd name="connsiteY0" fmla="*/ 0 h 716411"/>
                <a:gd name="connsiteX1" fmla="*/ 557212 w 3324225"/>
                <a:gd name="connsiteY1" fmla="*/ 42863 h 716411"/>
                <a:gd name="connsiteX2" fmla="*/ 1119187 w 3324225"/>
                <a:gd name="connsiteY2" fmla="*/ 328613 h 716411"/>
                <a:gd name="connsiteX3" fmla="*/ 1666874 w 3324225"/>
                <a:gd name="connsiteY3" fmla="*/ 585787 h 716411"/>
                <a:gd name="connsiteX4" fmla="*/ 2228850 w 3324225"/>
                <a:gd name="connsiteY4" fmla="*/ 704850 h 716411"/>
                <a:gd name="connsiteX5" fmla="*/ 2767012 w 3324225"/>
                <a:gd name="connsiteY5" fmla="*/ 104775 h 716411"/>
                <a:gd name="connsiteX6" fmla="*/ 3324225 w 3324225"/>
                <a:gd name="connsiteY6" fmla="*/ 57150 h 716411"/>
                <a:gd name="connsiteX0" fmla="*/ 0 w 3324225"/>
                <a:gd name="connsiteY0" fmla="*/ 0 h 704850"/>
                <a:gd name="connsiteX1" fmla="*/ 557212 w 3324225"/>
                <a:gd name="connsiteY1" fmla="*/ 42863 h 704850"/>
                <a:gd name="connsiteX2" fmla="*/ 1119187 w 3324225"/>
                <a:gd name="connsiteY2" fmla="*/ 328613 h 704850"/>
                <a:gd name="connsiteX3" fmla="*/ 1666874 w 3324225"/>
                <a:gd name="connsiteY3" fmla="*/ 585787 h 704850"/>
                <a:gd name="connsiteX4" fmla="*/ 2228850 w 3324225"/>
                <a:gd name="connsiteY4" fmla="*/ 704850 h 704850"/>
                <a:gd name="connsiteX5" fmla="*/ 2767012 w 3324225"/>
                <a:gd name="connsiteY5" fmla="*/ 104775 h 704850"/>
                <a:gd name="connsiteX6" fmla="*/ 3324225 w 3324225"/>
                <a:gd name="connsiteY6" fmla="*/ 57150 h 704850"/>
                <a:gd name="connsiteX0" fmla="*/ 0 w 3324225"/>
                <a:gd name="connsiteY0" fmla="*/ 0 h 704850"/>
                <a:gd name="connsiteX1" fmla="*/ 557212 w 3324225"/>
                <a:gd name="connsiteY1" fmla="*/ 42863 h 704850"/>
                <a:gd name="connsiteX2" fmla="*/ 1119187 w 3324225"/>
                <a:gd name="connsiteY2" fmla="*/ 328613 h 704850"/>
                <a:gd name="connsiteX3" fmla="*/ 1666874 w 3324225"/>
                <a:gd name="connsiteY3" fmla="*/ 585787 h 704850"/>
                <a:gd name="connsiteX4" fmla="*/ 2228850 w 3324225"/>
                <a:gd name="connsiteY4" fmla="*/ 704850 h 704850"/>
                <a:gd name="connsiteX5" fmla="*/ 2767012 w 3324225"/>
                <a:gd name="connsiteY5" fmla="*/ 104775 h 704850"/>
                <a:gd name="connsiteX6" fmla="*/ 3324225 w 3324225"/>
                <a:gd name="connsiteY6" fmla="*/ 57150 h 704850"/>
                <a:gd name="connsiteX0" fmla="*/ 0 w 3324225"/>
                <a:gd name="connsiteY0" fmla="*/ 0 h 704850"/>
                <a:gd name="connsiteX1" fmla="*/ 557212 w 3324225"/>
                <a:gd name="connsiteY1" fmla="*/ 42863 h 704850"/>
                <a:gd name="connsiteX2" fmla="*/ 1119187 w 3324225"/>
                <a:gd name="connsiteY2" fmla="*/ 328613 h 704850"/>
                <a:gd name="connsiteX3" fmla="*/ 1666874 w 3324225"/>
                <a:gd name="connsiteY3" fmla="*/ 585787 h 704850"/>
                <a:gd name="connsiteX4" fmla="*/ 2228850 w 3324225"/>
                <a:gd name="connsiteY4" fmla="*/ 704850 h 704850"/>
                <a:gd name="connsiteX5" fmla="*/ 2767012 w 3324225"/>
                <a:gd name="connsiteY5" fmla="*/ 704850 h 704850"/>
                <a:gd name="connsiteX6" fmla="*/ 3324225 w 3324225"/>
                <a:gd name="connsiteY6" fmla="*/ 57150 h 704850"/>
                <a:gd name="connsiteX0" fmla="*/ 0 w 3324225"/>
                <a:gd name="connsiteY0" fmla="*/ 0 h 704894"/>
                <a:gd name="connsiteX1" fmla="*/ 557212 w 3324225"/>
                <a:gd name="connsiteY1" fmla="*/ 42863 h 704894"/>
                <a:gd name="connsiteX2" fmla="*/ 1119187 w 3324225"/>
                <a:gd name="connsiteY2" fmla="*/ 328613 h 704894"/>
                <a:gd name="connsiteX3" fmla="*/ 1666874 w 3324225"/>
                <a:gd name="connsiteY3" fmla="*/ 585787 h 704894"/>
                <a:gd name="connsiteX4" fmla="*/ 2228850 w 3324225"/>
                <a:gd name="connsiteY4" fmla="*/ 704850 h 704894"/>
                <a:gd name="connsiteX5" fmla="*/ 2767012 w 3324225"/>
                <a:gd name="connsiteY5" fmla="*/ 704850 h 704894"/>
                <a:gd name="connsiteX6" fmla="*/ 3324225 w 3324225"/>
                <a:gd name="connsiteY6" fmla="*/ 57150 h 704894"/>
                <a:gd name="connsiteX0" fmla="*/ 0 w 3324225"/>
                <a:gd name="connsiteY0" fmla="*/ 0 h 704894"/>
                <a:gd name="connsiteX1" fmla="*/ 557212 w 3324225"/>
                <a:gd name="connsiteY1" fmla="*/ 42863 h 704894"/>
                <a:gd name="connsiteX2" fmla="*/ 1119187 w 3324225"/>
                <a:gd name="connsiteY2" fmla="*/ 328613 h 704894"/>
                <a:gd name="connsiteX3" fmla="*/ 1666874 w 3324225"/>
                <a:gd name="connsiteY3" fmla="*/ 585787 h 704894"/>
                <a:gd name="connsiteX4" fmla="*/ 2228850 w 3324225"/>
                <a:gd name="connsiteY4" fmla="*/ 704850 h 704894"/>
                <a:gd name="connsiteX5" fmla="*/ 2767012 w 3324225"/>
                <a:gd name="connsiteY5" fmla="*/ 704850 h 704894"/>
                <a:gd name="connsiteX6" fmla="*/ 3324225 w 3324225"/>
                <a:gd name="connsiteY6" fmla="*/ 642938 h 70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24225" h="704894">
                  <a:moveTo>
                    <a:pt x="0" y="0"/>
                  </a:moveTo>
                  <a:lnTo>
                    <a:pt x="557212" y="42863"/>
                  </a:lnTo>
                  <a:lnTo>
                    <a:pt x="1119187" y="328613"/>
                  </a:lnTo>
                  <a:lnTo>
                    <a:pt x="1666874" y="585787"/>
                  </a:lnTo>
                  <a:cubicBezTo>
                    <a:pt x="1898649" y="630238"/>
                    <a:pt x="1947862" y="645318"/>
                    <a:pt x="2228850" y="704850"/>
                  </a:cubicBezTo>
                  <a:cubicBezTo>
                    <a:pt x="2440781" y="705644"/>
                    <a:pt x="2584450" y="695325"/>
                    <a:pt x="2767012" y="704850"/>
                  </a:cubicBezTo>
                  <a:lnTo>
                    <a:pt x="3324225" y="642938"/>
                  </a:lnTo>
                </a:path>
              </a:pathLst>
            </a:custGeom>
            <a:noFill/>
            <a:ln w="19050">
              <a:solidFill>
                <a:schemeClr val="tx1">
                  <a:lumMod val="9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28005" y="2393090"/>
              <a:ext cx="2709952" cy="175330"/>
            </a:xfrm>
            <a:custGeom>
              <a:avLst/>
              <a:gdLst>
                <a:gd name="connsiteX0" fmla="*/ 0 w 3324225"/>
                <a:gd name="connsiteY0" fmla="*/ 33337 h 138112"/>
                <a:gd name="connsiteX1" fmla="*/ 561975 w 3324225"/>
                <a:gd name="connsiteY1" fmla="*/ 0 h 138112"/>
                <a:gd name="connsiteX2" fmla="*/ 1114425 w 3324225"/>
                <a:gd name="connsiteY2" fmla="*/ 104775 h 138112"/>
                <a:gd name="connsiteX3" fmla="*/ 1662112 w 3324225"/>
                <a:gd name="connsiteY3" fmla="*/ 80962 h 138112"/>
                <a:gd name="connsiteX4" fmla="*/ 2219325 w 3324225"/>
                <a:gd name="connsiteY4" fmla="*/ 109537 h 138112"/>
                <a:gd name="connsiteX5" fmla="*/ 2767012 w 3324225"/>
                <a:gd name="connsiteY5" fmla="*/ 138112 h 138112"/>
                <a:gd name="connsiteX6" fmla="*/ 3324225 w 3324225"/>
                <a:gd name="connsiteY6" fmla="*/ 90487 h 138112"/>
                <a:gd name="connsiteX0" fmla="*/ 0 w 3314700"/>
                <a:gd name="connsiteY0" fmla="*/ 33337 h 227012"/>
                <a:gd name="connsiteX1" fmla="*/ 561975 w 3314700"/>
                <a:gd name="connsiteY1" fmla="*/ 0 h 227012"/>
                <a:gd name="connsiteX2" fmla="*/ 1114425 w 3314700"/>
                <a:gd name="connsiteY2" fmla="*/ 104775 h 227012"/>
                <a:gd name="connsiteX3" fmla="*/ 1662112 w 3314700"/>
                <a:gd name="connsiteY3" fmla="*/ 80962 h 227012"/>
                <a:gd name="connsiteX4" fmla="*/ 2219325 w 3314700"/>
                <a:gd name="connsiteY4" fmla="*/ 109537 h 227012"/>
                <a:gd name="connsiteX5" fmla="*/ 2767012 w 3314700"/>
                <a:gd name="connsiteY5" fmla="*/ 138112 h 227012"/>
                <a:gd name="connsiteX6" fmla="*/ 3314700 w 3314700"/>
                <a:gd name="connsiteY6" fmla="*/ 227012 h 227012"/>
                <a:gd name="connsiteX0" fmla="*/ 0 w 3314700"/>
                <a:gd name="connsiteY0" fmla="*/ 33337 h 227012"/>
                <a:gd name="connsiteX1" fmla="*/ 561975 w 3314700"/>
                <a:gd name="connsiteY1" fmla="*/ 0 h 227012"/>
                <a:gd name="connsiteX2" fmla="*/ 1114425 w 3314700"/>
                <a:gd name="connsiteY2" fmla="*/ 104775 h 227012"/>
                <a:gd name="connsiteX3" fmla="*/ 1662112 w 3314700"/>
                <a:gd name="connsiteY3" fmla="*/ 80962 h 227012"/>
                <a:gd name="connsiteX4" fmla="*/ 2219325 w 3314700"/>
                <a:gd name="connsiteY4" fmla="*/ 109537 h 227012"/>
                <a:gd name="connsiteX5" fmla="*/ 2760662 w 3314700"/>
                <a:gd name="connsiteY5" fmla="*/ 36512 h 227012"/>
                <a:gd name="connsiteX6" fmla="*/ 3314700 w 3314700"/>
                <a:gd name="connsiteY6" fmla="*/ 227012 h 227012"/>
                <a:gd name="connsiteX0" fmla="*/ 0 w 3314700"/>
                <a:gd name="connsiteY0" fmla="*/ 33337 h 227012"/>
                <a:gd name="connsiteX1" fmla="*/ 561975 w 3314700"/>
                <a:gd name="connsiteY1" fmla="*/ 0 h 227012"/>
                <a:gd name="connsiteX2" fmla="*/ 1114425 w 3314700"/>
                <a:gd name="connsiteY2" fmla="*/ 104775 h 227012"/>
                <a:gd name="connsiteX3" fmla="*/ 1662112 w 3314700"/>
                <a:gd name="connsiteY3" fmla="*/ 80962 h 227012"/>
                <a:gd name="connsiteX4" fmla="*/ 2219325 w 3314700"/>
                <a:gd name="connsiteY4" fmla="*/ 109537 h 227012"/>
                <a:gd name="connsiteX5" fmla="*/ 2760662 w 3314700"/>
                <a:gd name="connsiteY5" fmla="*/ 36512 h 227012"/>
                <a:gd name="connsiteX6" fmla="*/ 3314700 w 3314700"/>
                <a:gd name="connsiteY6" fmla="*/ 227012 h 227012"/>
                <a:gd name="connsiteX0" fmla="*/ 0 w 3314700"/>
                <a:gd name="connsiteY0" fmla="*/ 44940 h 238615"/>
                <a:gd name="connsiteX1" fmla="*/ 561975 w 3314700"/>
                <a:gd name="connsiteY1" fmla="*/ 11603 h 238615"/>
                <a:gd name="connsiteX2" fmla="*/ 1114425 w 3314700"/>
                <a:gd name="connsiteY2" fmla="*/ 116378 h 238615"/>
                <a:gd name="connsiteX3" fmla="*/ 1662112 w 3314700"/>
                <a:gd name="connsiteY3" fmla="*/ 92565 h 238615"/>
                <a:gd name="connsiteX4" fmla="*/ 2216150 w 3314700"/>
                <a:gd name="connsiteY4" fmla="*/ 490 h 238615"/>
                <a:gd name="connsiteX5" fmla="*/ 2760662 w 3314700"/>
                <a:gd name="connsiteY5" fmla="*/ 48115 h 238615"/>
                <a:gd name="connsiteX6" fmla="*/ 3314700 w 3314700"/>
                <a:gd name="connsiteY6" fmla="*/ 238615 h 238615"/>
                <a:gd name="connsiteX0" fmla="*/ 0 w 3314700"/>
                <a:gd name="connsiteY0" fmla="*/ 60737 h 254412"/>
                <a:gd name="connsiteX1" fmla="*/ 561975 w 3314700"/>
                <a:gd name="connsiteY1" fmla="*/ 27400 h 254412"/>
                <a:gd name="connsiteX2" fmla="*/ 1114425 w 3314700"/>
                <a:gd name="connsiteY2" fmla="*/ 132175 h 254412"/>
                <a:gd name="connsiteX3" fmla="*/ 1662112 w 3314700"/>
                <a:gd name="connsiteY3" fmla="*/ 108362 h 254412"/>
                <a:gd name="connsiteX4" fmla="*/ 2216150 w 3314700"/>
                <a:gd name="connsiteY4" fmla="*/ 412 h 254412"/>
                <a:gd name="connsiteX5" fmla="*/ 2760662 w 3314700"/>
                <a:gd name="connsiteY5" fmla="*/ 63912 h 254412"/>
                <a:gd name="connsiteX6" fmla="*/ 3314700 w 3314700"/>
                <a:gd name="connsiteY6" fmla="*/ 254412 h 254412"/>
                <a:gd name="connsiteX0" fmla="*/ 0 w 3314700"/>
                <a:gd name="connsiteY0" fmla="*/ 60325 h 254000"/>
                <a:gd name="connsiteX1" fmla="*/ 561975 w 3314700"/>
                <a:gd name="connsiteY1" fmla="*/ 26988 h 254000"/>
                <a:gd name="connsiteX2" fmla="*/ 1114425 w 3314700"/>
                <a:gd name="connsiteY2" fmla="*/ 131763 h 254000"/>
                <a:gd name="connsiteX3" fmla="*/ 1662112 w 3314700"/>
                <a:gd name="connsiteY3" fmla="*/ 107950 h 254000"/>
                <a:gd name="connsiteX4" fmla="*/ 2216150 w 3314700"/>
                <a:gd name="connsiteY4" fmla="*/ 0 h 254000"/>
                <a:gd name="connsiteX5" fmla="*/ 2760662 w 3314700"/>
                <a:gd name="connsiteY5" fmla="*/ 63500 h 254000"/>
                <a:gd name="connsiteX6" fmla="*/ 3314700 w 3314700"/>
                <a:gd name="connsiteY6" fmla="*/ 254000 h 254000"/>
                <a:gd name="connsiteX0" fmla="*/ 0 w 3314700"/>
                <a:gd name="connsiteY0" fmla="*/ 60325 h 254000"/>
                <a:gd name="connsiteX1" fmla="*/ 561975 w 3314700"/>
                <a:gd name="connsiteY1" fmla="*/ 26988 h 254000"/>
                <a:gd name="connsiteX2" fmla="*/ 1114425 w 3314700"/>
                <a:gd name="connsiteY2" fmla="*/ 131763 h 254000"/>
                <a:gd name="connsiteX3" fmla="*/ 1662112 w 3314700"/>
                <a:gd name="connsiteY3" fmla="*/ 107950 h 254000"/>
                <a:gd name="connsiteX4" fmla="*/ 2216150 w 3314700"/>
                <a:gd name="connsiteY4" fmla="*/ 0 h 254000"/>
                <a:gd name="connsiteX5" fmla="*/ 2760662 w 3314700"/>
                <a:gd name="connsiteY5" fmla="*/ 63500 h 254000"/>
                <a:gd name="connsiteX6" fmla="*/ 3314700 w 3314700"/>
                <a:gd name="connsiteY6" fmla="*/ 254000 h 254000"/>
                <a:gd name="connsiteX0" fmla="*/ 0 w 3314700"/>
                <a:gd name="connsiteY0" fmla="*/ 60325 h 254000"/>
                <a:gd name="connsiteX1" fmla="*/ 561975 w 3314700"/>
                <a:gd name="connsiteY1" fmla="*/ 26988 h 254000"/>
                <a:gd name="connsiteX2" fmla="*/ 1114425 w 3314700"/>
                <a:gd name="connsiteY2" fmla="*/ 131763 h 254000"/>
                <a:gd name="connsiteX3" fmla="*/ 1662112 w 3314700"/>
                <a:gd name="connsiteY3" fmla="*/ 6350 h 254000"/>
                <a:gd name="connsiteX4" fmla="*/ 2216150 w 3314700"/>
                <a:gd name="connsiteY4" fmla="*/ 0 h 254000"/>
                <a:gd name="connsiteX5" fmla="*/ 2760662 w 3314700"/>
                <a:gd name="connsiteY5" fmla="*/ 63500 h 254000"/>
                <a:gd name="connsiteX6" fmla="*/ 3314700 w 3314700"/>
                <a:gd name="connsiteY6" fmla="*/ 254000 h 254000"/>
                <a:gd name="connsiteX0" fmla="*/ 0 w 3314700"/>
                <a:gd name="connsiteY0" fmla="*/ 60325 h 254000"/>
                <a:gd name="connsiteX1" fmla="*/ 561975 w 3314700"/>
                <a:gd name="connsiteY1" fmla="*/ 26988 h 254000"/>
                <a:gd name="connsiteX2" fmla="*/ 1111250 w 3314700"/>
                <a:gd name="connsiteY2" fmla="*/ 61913 h 254000"/>
                <a:gd name="connsiteX3" fmla="*/ 1662112 w 3314700"/>
                <a:gd name="connsiteY3" fmla="*/ 6350 h 254000"/>
                <a:gd name="connsiteX4" fmla="*/ 2216150 w 3314700"/>
                <a:gd name="connsiteY4" fmla="*/ 0 h 254000"/>
                <a:gd name="connsiteX5" fmla="*/ 2760662 w 3314700"/>
                <a:gd name="connsiteY5" fmla="*/ 63500 h 254000"/>
                <a:gd name="connsiteX6" fmla="*/ 3314700 w 3314700"/>
                <a:gd name="connsiteY6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4700" h="254000">
                  <a:moveTo>
                    <a:pt x="0" y="60325"/>
                  </a:moveTo>
                  <a:lnTo>
                    <a:pt x="561975" y="26988"/>
                  </a:lnTo>
                  <a:lnTo>
                    <a:pt x="1111250" y="61913"/>
                  </a:lnTo>
                  <a:lnTo>
                    <a:pt x="1662112" y="6350"/>
                  </a:lnTo>
                  <a:lnTo>
                    <a:pt x="2216150" y="0"/>
                  </a:lnTo>
                  <a:lnTo>
                    <a:pt x="2760662" y="63500"/>
                  </a:lnTo>
                  <a:lnTo>
                    <a:pt x="3314700" y="254000"/>
                  </a:lnTo>
                </a:path>
              </a:pathLst>
            </a:custGeom>
            <a:noFill/>
            <a:ln w="19050">
              <a:solidFill>
                <a:schemeClr val="tx1">
                  <a:lumMod val="9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728005" y="2434732"/>
              <a:ext cx="2709952" cy="1021297"/>
            </a:xfrm>
            <a:custGeom>
              <a:avLst/>
              <a:gdLst>
                <a:gd name="connsiteX0" fmla="*/ 0 w 3324225"/>
                <a:gd name="connsiteY0" fmla="*/ 33337 h 138112"/>
                <a:gd name="connsiteX1" fmla="*/ 561975 w 3324225"/>
                <a:gd name="connsiteY1" fmla="*/ 0 h 138112"/>
                <a:gd name="connsiteX2" fmla="*/ 1114425 w 3324225"/>
                <a:gd name="connsiteY2" fmla="*/ 104775 h 138112"/>
                <a:gd name="connsiteX3" fmla="*/ 1662112 w 3324225"/>
                <a:gd name="connsiteY3" fmla="*/ 80962 h 138112"/>
                <a:gd name="connsiteX4" fmla="*/ 2219325 w 3324225"/>
                <a:gd name="connsiteY4" fmla="*/ 109537 h 138112"/>
                <a:gd name="connsiteX5" fmla="*/ 2767012 w 3324225"/>
                <a:gd name="connsiteY5" fmla="*/ 138112 h 138112"/>
                <a:gd name="connsiteX6" fmla="*/ 3324225 w 3324225"/>
                <a:gd name="connsiteY6" fmla="*/ 90487 h 138112"/>
                <a:gd name="connsiteX0" fmla="*/ 0 w 3324225"/>
                <a:gd name="connsiteY0" fmla="*/ 0 h 104775"/>
                <a:gd name="connsiteX1" fmla="*/ 557212 w 3324225"/>
                <a:gd name="connsiteY1" fmla="*/ 42863 h 104775"/>
                <a:gd name="connsiteX2" fmla="*/ 1114425 w 3324225"/>
                <a:gd name="connsiteY2" fmla="*/ 71438 h 104775"/>
                <a:gd name="connsiteX3" fmla="*/ 1662112 w 3324225"/>
                <a:gd name="connsiteY3" fmla="*/ 47625 h 104775"/>
                <a:gd name="connsiteX4" fmla="*/ 2219325 w 3324225"/>
                <a:gd name="connsiteY4" fmla="*/ 76200 h 104775"/>
                <a:gd name="connsiteX5" fmla="*/ 2767012 w 3324225"/>
                <a:gd name="connsiteY5" fmla="*/ 104775 h 104775"/>
                <a:gd name="connsiteX6" fmla="*/ 3324225 w 3324225"/>
                <a:gd name="connsiteY6" fmla="*/ 57150 h 104775"/>
                <a:gd name="connsiteX0" fmla="*/ 0 w 3324225"/>
                <a:gd name="connsiteY0" fmla="*/ 0 h 328613"/>
                <a:gd name="connsiteX1" fmla="*/ 557212 w 3324225"/>
                <a:gd name="connsiteY1" fmla="*/ 42863 h 328613"/>
                <a:gd name="connsiteX2" fmla="*/ 1119187 w 3324225"/>
                <a:gd name="connsiteY2" fmla="*/ 328613 h 328613"/>
                <a:gd name="connsiteX3" fmla="*/ 1662112 w 3324225"/>
                <a:gd name="connsiteY3" fmla="*/ 47625 h 328613"/>
                <a:gd name="connsiteX4" fmla="*/ 2219325 w 3324225"/>
                <a:gd name="connsiteY4" fmla="*/ 76200 h 328613"/>
                <a:gd name="connsiteX5" fmla="*/ 2767012 w 3324225"/>
                <a:gd name="connsiteY5" fmla="*/ 104775 h 328613"/>
                <a:gd name="connsiteX6" fmla="*/ 3324225 w 3324225"/>
                <a:gd name="connsiteY6" fmla="*/ 57150 h 328613"/>
                <a:gd name="connsiteX0" fmla="*/ 0 w 3324225"/>
                <a:gd name="connsiteY0" fmla="*/ 0 h 585787"/>
                <a:gd name="connsiteX1" fmla="*/ 557212 w 3324225"/>
                <a:gd name="connsiteY1" fmla="*/ 42863 h 585787"/>
                <a:gd name="connsiteX2" fmla="*/ 1119187 w 3324225"/>
                <a:gd name="connsiteY2" fmla="*/ 328613 h 585787"/>
                <a:gd name="connsiteX3" fmla="*/ 1666874 w 3324225"/>
                <a:gd name="connsiteY3" fmla="*/ 585787 h 585787"/>
                <a:gd name="connsiteX4" fmla="*/ 2219325 w 3324225"/>
                <a:gd name="connsiteY4" fmla="*/ 76200 h 585787"/>
                <a:gd name="connsiteX5" fmla="*/ 2767012 w 3324225"/>
                <a:gd name="connsiteY5" fmla="*/ 104775 h 585787"/>
                <a:gd name="connsiteX6" fmla="*/ 3324225 w 3324225"/>
                <a:gd name="connsiteY6" fmla="*/ 57150 h 585787"/>
                <a:gd name="connsiteX0" fmla="*/ 0 w 3324225"/>
                <a:gd name="connsiteY0" fmla="*/ 0 h 716411"/>
                <a:gd name="connsiteX1" fmla="*/ 557212 w 3324225"/>
                <a:gd name="connsiteY1" fmla="*/ 42863 h 716411"/>
                <a:gd name="connsiteX2" fmla="*/ 1119187 w 3324225"/>
                <a:gd name="connsiteY2" fmla="*/ 328613 h 716411"/>
                <a:gd name="connsiteX3" fmla="*/ 1666874 w 3324225"/>
                <a:gd name="connsiteY3" fmla="*/ 585787 h 716411"/>
                <a:gd name="connsiteX4" fmla="*/ 2228850 w 3324225"/>
                <a:gd name="connsiteY4" fmla="*/ 704850 h 716411"/>
                <a:gd name="connsiteX5" fmla="*/ 2767012 w 3324225"/>
                <a:gd name="connsiteY5" fmla="*/ 104775 h 716411"/>
                <a:gd name="connsiteX6" fmla="*/ 3324225 w 3324225"/>
                <a:gd name="connsiteY6" fmla="*/ 57150 h 716411"/>
                <a:gd name="connsiteX0" fmla="*/ 0 w 3324225"/>
                <a:gd name="connsiteY0" fmla="*/ 0 h 704850"/>
                <a:gd name="connsiteX1" fmla="*/ 557212 w 3324225"/>
                <a:gd name="connsiteY1" fmla="*/ 42863 h 704850"/>
                <a:gd name="connsiteX2" fmla="*/ 1119187 w 3324225"/>
                <a:gd name="connsiteY2" fmla="*/ 328613 h 704850"/>
                <a:gd name="connsiteX3" fmla="*/ 1666874 w 3324225"/>
                <a:gd name="connsiteY3" fmla="*/ 585787 h 704850"/>
                <a:gd name="connsiteX4" fmla="*/ 2228850 w 3324225"/>
                <a:gd name="connsiteY4" fmla="*/ 704850 h 704850"/>
                <a:gd name="connsiteX5" fmla="*/ 2767012 w 3324225"/>
                <a:gd name="connsiteY5" fmla="*/ 104775 h 704850"/>
                <a:gd name="connsiteX6" fmla="*/ 3324225 w 3324225"/>
                <a:gd name="connsiteY6" fmla="*/ 57150 h 704850"/>
                <a:gd name="connsiteX0" fmla="*/ 0 w 3324225"/>
                <a:gd name="connsiteY0" fmla="*/ 0 h 704850"/>
                <a:gd name="connsiteX1" fmla="*/ 557212 w 3324225"/>
                <a:gd name="connsiteY1" fmla="*/ 42863 h 704850"/>
                <a:gd name="connsiteX2" fmla="*/ 1119187 w 3324225"/>
                <a:gd name="connsiteY2" fmla="*/ 328613 h 704850"/>
                <a:gd name="connsiteX3" fmla="*/ 1666874 w 3324225"/>
                <a:gd name="connsiteY3" fmla="*/ 585787 h 704850"/>
                <a:gd name="connsiteX4" fmla="*/ 2228850 w 3324225"/>
                <a:gd name="connsiteY4" fmla="*/ 704850 h 704850"/>
                <a:gd name="connsiteX5" fmla="*/ 2767012 w 3324225"/>
                <a:gd name="connsiteY5" fmla="*/ 104775 h 704850"/>
                <a:gd name="connsiteX6" fmla="*/ 3324225 w 3324225"/>
                <a:gd name="connsiteY6" fmla="*/ 57150 h 704850"/>
                <a:gd name="connsiteX0" fmla="*/ 0 w 3324225"/>
                <a:gd name="connsiteY0" fmla="*/ 0 h 704850"/>
                <a:gd name="connsiteX1" fmla="*/ 557212 w 3324225"/>
                <a:gd name="connsiteY1" fmla="*/ 42863 h 704850"/>
                <a:gd name="connsiteX2" fmla="*/ 1119187 w 3324225"/>
                <a:gd name="connsiteY2" fmla="*/ 328613 h 704850"/>
                <a:gd name="connsiteX3" fmla="*/ 1666874 w 3324225"/>
                <a:gd name="connsiteY3" fmla="*/ 585787 h 704850"/>
                <a:gd name="connsiteX4" fmla="*/ 2228850 w 3324225"/>
                <a:gd name="connsiteY4" fmla="*/ 704850 h 704850"/>
                <a:gd name="connsiteX5" fmla="*/ 2767012 w 3324225"/>
                <a:gd name="connsiteY5" fmla="*/ 704850 h 704850"/>
                <a:gd name="connsiteX6" fmla="*/ 3324225 w 3324225"/>
                <a:gd name="connsiteY6" fmla="*/ 57150 h 704850"/>
                <a:gd name="connsiteX0" fmla="*/ 0 w 3324225"/>
                <a:gd name="connsiteY0" fmla="*/ 0 h 704894"/>
                <a:gd name="connsiteX1" fmla="*/ 557212 w 3324225"/>
                <a:gd name="connsiteY1" fmla="*/ 42863 h 704894"/>
                <a:gd name="connsiteX2" fmla="*/ 1119187 w 3324225"/>
                <a:gd name="connsiteY2" fmla="*/ 328613 h 704894"/>
                <a:gd name="connsiteX3" fmla="*/ 1666874 w 3324225"/>
                <a:gd name="connsiteY3" fmla="*/ 585787 h 704894"/>
                <a:gd name="connsiteX4" fmla="*/ 2228850 w 3324225"/>
                <a:gd name="connsiteY4" fmla="*/ 704850 h 704894"/>
                <a:gd name="connsiteX5" fmla="*/ 2767012 w 3324225"/>
                <a:gd name="connsiteY5" fmla="*/ 704850 h 704894"/>
                <a:gd name="connsiteX6" fmla="*/ 3324225 w 3324225"/>
                <a:gd name="connsiteY6" fmla="*/ 57150 h 704894"/>
                <a:gd name="connsiteX0" fmla="*/ 0 w 3324225"/>
                <a:gd name="connsiteY0" fmla="*/ 0 h 704894"/>
                <a:gd name="connsiteX1" fmla="*/ 557212 w 3324225"/>
                <a:gd name="connsiteY1" fmla="*/ 42863 h 704894"/>
                <a:gd name="connsiteX2" fmla="*/ 1119187 w 3324225"/>
                <a:gd name="connsiteY2" fmla="*/ 328613 h 704894"/>
                <a:gd name="connsiteX3" fmla="*/ 1666874 w 3324225"/>
                <a:gd name="connsiteY3" fmla="*/ 585787 h 704894"/>
                <a:gd name="connsiteX4" fmla="*/ 2228850 w 3324225"/>
                <a:gd name="connsiteY4" fmla="*/ 704850 h 704894"/>
                <a:gd name="connsiteX5" fmla="*/ 2767012 w 3324225"/>
                <a:gd name="connsiteY5" fmla="*/ 704850 h 704894"/>
                <a:gd name="connsiteX6" fmla="*/ 3324225 w 3324225"/>
                <a:gd name="connsiteY6" fmla="*/ 642938 h 704894"/>
                <a:gd name="connsiteX0" fmla="*/ 0 w 3324225"/>
                <a:gd name="connsiteY0" fmla="*/ 0 h 704894"/>
                <a:gd name="connsiteX1" fmla="*/ 554037 w 3324225"/>
                <a:gd name="connsiteY1" fmla="*/ 401638 h 704894"/>
                <a:gd name="connsiteX2" fmla="*/ 1119187 w 3324225"/>
                <a:gd name="connsiteY2" fmla="*/ 328613 h 704894"/>
                <a:gd name="connsiteX3" fmla="*/ 1666874 w 3324225"/>
                <a:gd name="connsiteY3" fmla="*/ 585787 h 704894"/>
                <a:gd name="connsiteX4" fmla="*/ 2228850 w 3324225"/>
                <a:gd name="connsiteY4" fmla="*/ 704850 h 704894"/>
                <a:gd name="connsiteX5" fmla="*/ 2767012 w 3324225"/>
                <a:gd name="connsiteY5" fmla="*/ 704850 h 704894"/>
                <a:gd name="connsiteX6" fmla="*/ 3324225 w 3324225"/>
                <a:gd name="connsiteY6" fmla="*/ 642938 h 704894"/>
                <a:gd name="connsiteX0" fmla="*/ 0 w 3324225"/>
                <a:gd name="connsiteY0" fmla="*/ 0 h 769938"/>
                <a:gd name="connsiteX1" fmla="*/ 554037 w 3324225"/>
                <a:gd name="connsiteY1" fmla="*/ 401638 h 769938"/>
                <a:gd name="connsiteX2" fmla="*/ 1109662 w 3324225"/>
                <a:gd name="connsiteY2" fmla="*/ 769938 h 769938"/>
                <a:gd name="connsiteX3" fmla="*/ 1666874 w 3324225"/>
                <a:gd name="connsiteY3" fmla="*/ 585787 h 769938"/>
                <a:gd name="connsiteX4" fmla="*/ 2228850 w 3324225"/>
                <a:gd name="connsiteY4" fmla="*/ 704850 h 769938"/>
                <a:gd name="connsiteX5" fmla="*/ 2767012 w 3324225"/>
                <a:gd name="connsiteY5" fmla="*/ 704850 h 769938"/>
                <a:gd name="connsiteX6" fmla="*/ 3324225 w 3324225"/>
                <a:gd name="connsiteY6" fmla="*/ 642938 h 769938"/>
                <a:gd name="connsiteX0" fmla="*/ 0 w 3324225"/>
                <a:gd name="connsiteY0" fmla="*/ 0 h 1096627"/>
                <a:gd name="connsiteX1" fmla="*/ 554037 w 3324225"/>
                <a:gd name="connsiteY1" fmla="*/ 401638 h 1096627"/>
                <a:gd name="connsiteX2" fmla="*/ 1109662 w 3324225"/>
                <a:gd name="connsiteY2" fmla="*/ 769938 h 1096627"/>
                <a:gd name="connsiteX3" fmla="*/ 1657349 w 3324225"/>
                <a:gd name="connsiteY3" fmla="*/ 1093787 h 1096627"/>
                <a:gd name="connsiteX4" fmla="*/ 2228850 w 3324225"/>
                <a:gd name="connsiteY4" fmla="*/ 704850 h 1096627"/>
                <a:gd name="connsiteX5" fmla="*/ 2767012 w 3324225"/>
                <a:gd name="connsiteY5" fmla="*/ 704850 h 1096627"/>
                <a:gd name="connsiteX6" fmla="*/ 3324225 w 3324225"/>
                <a:gd name="connsiteY6" fmla="*/ 642938 h 1096627"/>
                <a:gd name="connsiteX0" fmla="*/ 0 w 3324225"/>
                <a:gd name="connsiteY0" fmla="*/ 0 h 1479550"/>
                <a:gd name="connsiteX1" fmla="*/ 554037 w 3324225"/>
                <a:gd name="connsiteY1" fmla="*/ 401638 h 1479550"/>
                <a:gd name="connsiteX2" fmla="*/ 1109662 w 3324225"/>
                <a:gd name="connsiteY2" fmla="*/ 769938 h 1479550"/>
                <a:gd name="connsiteX3" fmla="*/ 1657349 w 3324225"/>
                <a:gd name="connsiteY3" fmla="*/ 1093787 h 1479550"/>
                <a:gd name="connsiteX4" fmla="*/ 2216150 w 3324225"/>
                <a:gd name="connsiteY4" fmla="*/ 1479550 h 1479550"/>
                <a:gd name="connsiteX5" fmla="*/ 2767012 w 3324225"/>
                <a:gd name="connsiteY5" fmla="*/ 704850 h 1479550"/>
                <a:gd name="connsiteX6" fmla="*/ 3324225 w 3324225"/>
                <a:gd name="connsiteY6" fmla="*/ 642938 h 1479550"/>
                <a:gd name="connsiteX0" fmla="*/ 0 w 3324225"/>
                <a:gd name="connsiteY0" fmla="*/ 0 h 1479550"/>
                <a:gd name="connsiteX1" fmla="*/ 554037 w 3324225"/>
                <a:gd name="connsiteY1" fmla="*/ 401638 h 1479550"/>
                <a:gd name="connsiteX2" fmla="*/ 1109662 w 3324225"/>
                <a:gd name="connsiteY2" fmla="*/ 769938 h 1479550"/>
                <a:gd name="connsiteX3" fmla="*/ 1657349 w 3324225"/>
                <a:gd name="connsiteY3" fmla="*/ 1093787 h 1479550"/>
                <a:gd name="connsiteX4" fmla="*/ 2216150 w 3324225"/>
                <a:gd name="connsiteY4" fmla="*/ 1479550 h 1479550"/>
                <a:gd name="connsiteX5" fmla="*/ 2767012 w 3324225"/>
                <a:gd name="connsiteY5" fmla="*/ 704850 h 1479550"/>
                <a:gd name="connsiteX6" fmla="*/ 3324225 w 3324225"/>
                <a:gd name="connsiteY6" fmla="*/ 642938 h 1479550"/>
                <a:gd name="connsiteX0" fmla="*/ 0 w 3324225"/>
                <a:gd name="connsiteY0" fmla="*/ 0 h 1479550"/>
                <a:gd name="connsiteX1" fmla="*/ 554037 w 3324225"/>
                <a:gd name="connsiteY1" fmla="*/ 401638 h 1479550"/>
                <a:gd name="connsiteX2" fmla="*/ 1109662 w 3324225"/>
                <a:gd name="connsiteY2" fmla="*/ 769938 h 1479550"/>
                <a:gd name="connsiteX3" fmla="*/ 1657349 w 3324225"/>
                <a:gd name="connsiteY3" fmla="*/ 1093787 h 1479550"/>
                <a:gd name="connsiteX4" fmla="*/ 2216150 w 3324225"/>
                <a:gd name="connsiteY4" fmla="*/ 1479550 h 1479550"/>
                <a:gd name="connsiteX5" fmla="*/ 2767012 w 3324225"/>
                <a:gd name="connsiteY5" fmla="*/ 704850 h 1479550"/>
                <a:gd name="connsiteX6" fmla="*/ 3324225 w 3324225"/>
                <a:gd name="connsiteY6" fmla="*/ 642938 h 1479550"/>
                <a:gd name="connsiteX0" fmla="*/ 0 w 3324225"/>
                <a:gd name="connsiteY0" fmla="*/ 0 h 1479557"/>
                <a:gd name="connsiteX1" fmla="*/ 554037 w 3324225"/>
                <a:gd name="connsiteY1" fmla="*/ 401638 h 1479557"/>
                <a:gd name="connsiteX2" fmla="*/ 1109662 w 3324225"/>
                <a:gd name="connsiteY2" fmla="*/ 769938 h 1479557"/>
                <a:gd name="connsiteX3" fmla="*/ 1657349 w 3324225"/>
                <a:gd name="connsiteY3" fmla="*/ 1093787 h 1479557"/>
                <a:gd name="connsiteX4" fmla="*/ 2216150 w 3324225"/>
                <a:gd name="connsiteY4" fmla="*/ 1479550 h 1479557"/>
                <a:gd name="connsiteX5" fmla="*/ 2757487 w 3324225"/>
                <a:gd name="connsiteY5" fmla="*/ 1428750 h 1479557"/>
                <a:gd name="connsiteX6" fmla="*/ 3324225 w 3324225"/>
                <a:gd name="connsiteY6" fmla="*/ 642938 h 1479557"/>
                <a:gd name="connsiteX0" fmla="*/ 0 w 3324225"/>
                <a:gd name="connsiteY0" fmla="*/ 0 h 1479569"/>
                <a:gd name="connsiteX1" fmla="*/ 554037 w 3324225"/>
                <a:gd name="connsiteY1" fmla="*/ 401638 h 1479569"/>
                <a:gd name="connsiteX2" fmla="*/ 1109662 w 3324225"/>
                <a:gd name="connsiteY2" fmla="*/ 769938 h 1479569"/>
                <a:gd name="connsiteX3" fmla="*/ 1657349 w 3324225"/>
                <a:gd name="connsiteY3" fmla="*/ 1093787 h 1479569"/>
                <a:gd name="connsiteX4" fmla="*/ 2216150 w 3324225"/>
                <a:gd name="connsiteY4" fmla="*/ 1479550 h 1479569"/>
                <a:gd name="connsiteX5" fmla="*/ 2757487 w 3324225"/>
                <a:gd name="connsiteY5" fmla="*/ 1428750 h 1479569"/>
                <a:gd name="connsiteX6" fmla="*/ 3324225 w 3324225"/>
                <a:gd name="connsiteY6" fmla="*/ 642938 h 1479569"/>
                <a:gd name="connsiteX0" fmla="*/ 0 w 3324225"/>
                <a:gd name="connsiteY0" fmla="*/ 0 h 1479550"/>
                <a:gd name="connsiteX1" fmla="*/ 554037 w 3324225"/>
                <a:gd name="connsiteY1" fmla="*/ 401638 h 1479550"/>
                <a:gd name="connsiteX2" fmla="*/ 1109662 w 3324225"/>
                <a:gd name="connsiteY2" fmla="*/ 769938 h 1479550"/>
                <a:gd name="connsiteX3" fmla="*/ 1657349 w 3324225"/>
                <a:gd name="connsiteY3" fmla="*/ 1093787 h 1479550"/>
                <a:gd name="connsiteX4" fmla="*/ 2216150 w 3324225"/>
                <a:gd name="connsiteY4" fmla="*/ 1479550 h 1479550"/>
                <a:gd name="connsiteX5" fmla="*/ 2757487 w 3324225"/>
                <a:gd name="connsiteY5" fmla="*/ 1428750 h 1479550"/>
                <a:gd name="connsiteX6" fmla="*/ 3324225 w 3324225"/>
                <a:gd name="connsiteY6" fmla="*/ 642938 h 1479550"/>
                <a:gd name="connsiteX0" fmla="*/ 0 w 3314700"/>
                <a:gd name="connsiteY0" fmla="*/ 0 h 1479550"/>
                <a:gd name="connsiteX1" fmla="*/ 554037 w 3314700"/>
                <a:gd name="connsiteY1" fmla="*/ 401638 h 1479550"/>
                <a:gd name="connsiteX2" fmla="*/ 1109662 w 3314700"/>
                <a:gd name="connsiteY2" fmla="*/ 769938 h 1479550"/>
                <a:gd name="connsiteX3" fmla="*/ 1657349 w 3314700"/>
                <a:gd name="connsiteY3" fmla="*/ 1093787 h 1479550"/>
                <a:gd name="connsiteX4" fmla="*/ 2216150 w 3314700"/>
                <a:gd name="connsiteY4" fmla="*/ 1479550 h 1479550"/>
                <a:gd name="connsiteX5" fmla="*/ 2757487 w 3314700"/>
                <a:gd name="connsiteY5" fmla="*/ 1428750 h 1479550"/>
                <a:gd name="connsiteX6" fmla="*/ 3314700 w 3314700"/>
                <a:gd name="connsiteY6" fmla="*/ 1341438 h 147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4700" h="1479550">
                  <a:moveTo>
                    <a:pt x="0" y="0"/>
                  </a:moveTo>
                  <a:lnTo>
                    <a:pt x="554037" y="401638"/>
                  </a:lnTo>
                  <a:lnTo>
                    <a:pt x="1109662" y="769938"/>
                  </a:lnTo>
                  <a:lnTo>
                    <a:pt x="1657349" y="1093787"/>
                  </a:lnTo>
                  <a:cubicBezTo>
                    <a:pt x="1854199" y="1233488"/>
                    <a:pt x="1973262" y="1302543"/>
                    <a:pt x="2216150" y="1479550"/>
                  </a:cubicBezTo>
                  <a:cubicBezTo>
                    <a:pt x="2431256" y="1464469"/>
                    <a:pt x="2536825" y="1457325"/>
                    <a:pt x="2757487" y="1428750"/>
                  </a:cubicBezTo>
                  <a:lnTo>
                    <a:pt x="3314700" y="1341438"/>
                  </a:lnTo>
                </a:path>
              </a:pathLst>
            </a:custGeom>
            <a:noFill/>
            <a:ln w="19050">
              <a:solidFill>
                <a:schemeClr val="tx1">
                  <a:lumMod val="9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195900" y="1667460"/>
              <a:ext cx="2938735" cy="3684673"/>
            </a:xfrm>
            <a:custGeom>
              <a:avLst/>
              <a:gdLst>
                <a:gd name="connsiteX0" fmla="*/ 0 w 3594538"/>
                <a:gd name="connsiteY0" fmla="*/ 0 h 5391806"/>
                <a:gd name="connsiteX1" fmla="*/ 0 w 3594538"/>
                <a:gd name="connsiteY1" fmla="*/ 5391806 h 5391806"/>
                <a:gd name="connsiteX2" fmla="*/ 3594538 w 3594538"/>
                <a:gd name="connsiteY2" fmla="*/ 5391806 h 539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4538" h="5391806">
                  <a:moveTo>
                    <a:pt x="0" y="0"/>
                  </a:moveTo>
                  <a:lnTo>
                    <a:pt x="0" y="5391806"/>
                  </a:lnTo>
                  <a:lnTo>
                    <a:pt x="3594538" y="539180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385076" y="5351045"/>
              <a:ext cx="2702370" cy="57655"/>
              <a:chOff x="1319213" y="5859980"/>
              <a:chExt cx="3305426" cy="83525"/>
            </a:xfrm>
          </p:grpSpPr>
          <p:cxnSp>
            <p:nvCxnSpPr>
              <p:cNvPr id="191" name="Straight Connector 190"/>
              <p:cNvCxnSpPr/>
              <p:nvPr/>
            </p:nvCxnSpPr>
            <p:spPr>
              <a:xfrm>
                <a:off x="1319213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1870117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421021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971925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3522829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4073733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4624639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1296627" y="5395671"/>
              <a:ext cx="2887056" cy="318924"/>
              <a:chOff x="1211025" y="5924628"/>
              <a:chExt cx="3531327" cy="462025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1211025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0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1763517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1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2316009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2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868501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3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3420993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4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973485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5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4525977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>
                    <a:latin typeface="+mj-lt"/>
                  </a:rPr>
                  <a:t>6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48116" y="1624645"/>
              <a:ext cx="239415" cy="3557334"/>
              <a:chOff x="662427" y="461555"/>
              <a:chExt cx="292842" cy="5153500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738894" y="461555"/>
                <a:ext cx="216375" cy="46202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r"/>
                <a:r>
                  <a:rPr lang="en-GB" sz="160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738894" y="1399850"/>
                <a:ext cx="216375" cy="46202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r"/>
                <a:r>
                  <a:rPr lang="en-GB" sz="1600" b="1" dirty="0" smtClean="0">
                    <a:latin typeface="+mj-lt"/>
                  </a:rPr>
                  <a:t>0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662427" y="2338145"/>
                <a:ext cx="292842" cy="46202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r"/>
                <a:r>
                  <a:rPr lang="en-GB" sz="1600" b="1" dirty="0" smtClean="0">
                    <a:latin typeface="+mj-lt"/>
                  </a:rPr>
                  <a:t>-1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662427" y="3276440"/>
                <a:ext cx="292842" cy="46202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r"/>
                <a:r>
                  <a:rPr lang="en-GB" sz="1600" b="1" dirty="0" smtClean="0">
                    <a:latin typeface="+mj-lt"/>
                  </a:rPr>
                  <a:t>-2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662427" y="4214736"/>
                <a:ext cx="292842" cy="46202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r"/>
                <a:r>
                  <a:rPr lang="en-GB" sz="1600" b="1" dirty="0" smtClean="0">
                    <a:latin typeface="+mj-lt"/>
                  </a:rPr>
                  <a:t>-3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662427" y="5153031"/>
                <a:ext cx="292842" cy="46202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r"/>
                <a:r>
                  <a:rPr lang="en-GB" sz="1600" b="1" dirty="0" smtClean="0">
                    <a:latin typeface="+mj-lt"/>
                  </a:rPr>
                  <a:t>-4</a:t>
                </a:r>
                <a:endParaRPr lang="en-GB" sz="1600" b="1" dirty="0">
                  <a:latin typeface="+mj-lt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127679" y="1787394"/>
              <a:ext cx="68286" cy="3243319"/>
              <a:chOff x="1004376" y="697329"/>
              <a:chExt cx="83525" cy="4698587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 rot="5400000">
                <a:off x="1046139" y="655566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rot="5400000">
                <a:off x="1046139" y="1595283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rot="5400000">
                <a:off x="1046139" y="253500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rot="5400000">
                <a:off x="1046139" y="3474717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rot="5400000">
                <a:off x="1046139" y="4414434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rot="5400000">
                <a:off x="1046139" y="5354153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1773251" y="2283908"/>
              <a:ext cx="117728" cy="272875"/>
              <a:chOff x="1794012" y="1416627"/>
              <a:chExt cx="144000" cy="395313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1773251" y="2283908"/>
              <a:ext cx="117728" cy="359340"/>
              <a:chOff x="1794012" y="1416627"/>
              <a:chExt cx="144000" cy="395313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227001" y="2294696"/>
              <a:ext cx="117728" cy="272875"/>
              <a:chOff x="1794012" y="1416627"/>
              <a:chExt cx="144000" cy="395313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2227001" y="2460694"/>
              <a:ext cx="117728" cy="396501"/>
              <a:chOff x="1794012" y="1416627"/>
              <a:chExt cx="144000" cy="395313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674912" y="2272613"/>
              <a:ext cx="117728" cy="400516"/>
              <a:chOff x="1794012" y="1416627"/>
              <a:chExt cx="144000" cy="395313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2674912" y="2565374"/>
              <a:ext cx="117728" cy="538379"/>
              <a:chOff x="1794012" y="1416627"/>
              <a:chExt cx="144000" cy="395313"/>
            </a:xfrm>
          </p:grpSpPr>
          <p:cxnSp>
            <p:nvCxnSpPr>
              <p:cNvPr id="154" name="Straight Connector 153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3130610" y="2641468"/>
              <a:ext cx="117728" cy="561428"/>
              <a:chOff x="1794012" y="1416627"/>
              <a:chExt cx="144000" cy="395313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3130610" y="2220721"/>
              <a:ext cx="117728" cy="531245"/>
              <a:chOff x="1794012" y="1416627"/>
              <a:chExt cx="144000" cy="395313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1866012" y="1420719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3582414" y="2638595"/>
              <a:ext cx="117728" cy="564302"/>
              <a:chOff x="1794012" y="1416627"/>
              <a:chExt cx="144000" cy="395313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3582414" y="2217075"/>
              <a:ext cx="117728" cy="578035"/>
              <a:chOff x="4006905" y="1319807"/>
              <a:chExt cx="144000" cy="837397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4078905" y="1327469"/>
                <a:ext cx="0" cy="8229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rot="5400000">
                <a:off x="4078905" y="124780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5400000">
                <a:off x="4078905" y="2085204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4031264" y="2202373"/>
              <a:ext cx="117728" cy="557368"/>
              <a:chOff x="1794012" y="1416627"/>
              <a:chExt cx="144000" cy="395313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866012" y="1421225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4031264" y="2603398"/>
              <a:ext cx="117728" cy="558404"/>
              <a:chOff x="1794012" y="1416627"/>
              <a:chExt cx="144000" cy="395313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5123967" y="2506390"/>
              <a:ext cx="117728" cy="393278"/>
              <a:chOff x="1794012" y="1416627"/>
              <a:chExt cx="144000" cy="395313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5577717" y="2711468"/>
              <a:ext cx="117728" cy="516788"/>
              <a:chOff x="1794012" y="1419609"/>
              <a:chExt cx="144000" cy="392331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rot="5400000">
                <a:off x="1866012" y="1347609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6025628" y="2147692"/>
              <a:ext cx="117728" cy="508751"/>
              <a:chOff x="1794012" y="1416627"/>
              <a:chExt cx="144000" cy="391937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1866012" y="1420180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5400000">
                <a:off x="1866012" y="1736564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6025628" y="2904489"/>
              <a:ext cx="117728" cy="562238"/>
              <a:chOff x="1794012" y="1421454"/>
              <a:chExt cx="144000" cy="390486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1866012" y="1349454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6481326" y="3125814"/>
              <a:ext cx="117728" cy="665532"/>
              <a:chOff x="1794012" y="1419713"/>
              <a:chExt cx="144000" cy="392227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5400000">
                <a:off x="1866012" y="1347713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6481326" y="2047586"/>
              <a:ext cx="117728" cy="695619"/>
              <a:chOff x="1794012" y="1416627"/>
              <a:chExt cx="144000" cy="387937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>
                <a:off x="1866012" y="1418231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5400000">
                <a:off x="1866012" y="1732564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6933130" y="3057197"/>
              <a:ext cx="117728" cy="718808"/>
              <a:chOff x="1794012" y="1422767"/>
              <a:chExt cx="144000" cy="389173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5400000">
                <a:off x="1866012" y="135076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6933130" y="2096249"/>
              <a:ext cx="117728" cy="681017"/>
              <a:chOff x="4006905" y="1319807"/>
              <a:chExt cx="144000" cy="837397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4078905" y="1327469"/>
                <a:ext cx="0" cy="8229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5400000">
                <a:off x="4078905" y="124780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5400000">
                <a:off x="4078905" y="2085204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381980" y="2176547"/>
              <a:ext cx="117728" cy="769675"/>
              <a:chOff x="1794012" y="1422177"/>
              <a:chExt cx="144000" cy="389763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1866012" y="1423445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1866012" y="135017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7381980" y="2969402"/>
              <a:ext cx="117728" cy="775923"/>
              <a:chOff x="8422964" y="1883095"/>
              <a:chExt cx="144000" cy="802161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>
                <a:off x="8494964" y="1890478"/>
                <a:ext cx="0" cy="7882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5400000">
                <a:off x="8494964" y="1811095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>
                <a:off x="8494964" y="2613256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5123967" y="2194052"/>
              <a:ext cx="117728" cy="440160"/>
              <a:chOff x="1794012" y="1416627"/>
              <a:chExt cx="144000" cy="391415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1866012" y="1419659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5400000">
                <a:off x="1866012" y="1344627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rot="5400000">
                <a:off x="1866012" y="1736042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5577717" y="2217629"/>
              <a:ext cx="117728" cy="431546"/>
              <a:chOff x="1794012" y="1423523"/>
              <a:chExt cx="144000" cy="388417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866012" y="1423557"/>
                <a:ext cx="0" cy="385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1866012" y="1351523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5400000">
                <a:off x="1866012" y="1739940"/>
                <a:ext cx="0" cy="144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2392579" y="5622813"/>
              <a:ext cx="554310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1">
              <a:spAutoFit/>
            </a:bodyPr>
            <a:lstStyle/>
            <a:p>
              <a:pPr algn="ctr"/>
              <a:r>
                <a:rPr lang="en-GB" sz="1600" b="1" dirty="0">
                  <a:latin typeface="+mj-lt"/>
                </a:rPr>
                <a:t>Week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734965" y="5351045"/>
              <a:ext cx="2702370" cy="57655"/>
              <a:chOff x="1319213" y="5859980"/>
              <a:chExt cx="3305426" cy="83525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319213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1870117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421021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971925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522829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4073733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624639" y="5859980"/>
                <a:ext cx="0" cy="83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4646516" y="5395671"/>
              <a:ext cx="2887056" cy="318924"/>
              <a:chOff x="1211025" y="5924628"/>
              <a:chExt cx="3531327" cy="462025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1211025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0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763517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1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316009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2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868501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3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420993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4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973485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 smtClean="0">
                    <a:latin typeface="+mj-lt"/>
                  </a:rPr>
                  <a:t>5</a:t>
                </a:r>
                <a:endParaRPr lang="en-GB" sz="1600" b="1" dirty="0">
                  <a:latin typeface="+mj-lt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525977" y="5924628"/>
                <a:ext cx="216375" cy="46202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n-GB" sz="1600" b="1" dirty="0">
                    <a:latin typeface="+mj-lt"/>
                  </a:rPr>
                  <a:t>6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5748309" y="5623713"/>
              <a:ext cx="554310" cy="31892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1">
              <a:spAutoFit/>
            </a:bodyPr>
            <a:lstStyle/>
            <a:p>
              <a:pPr algn="ctr"/>
              <a:r>
                <a:rPr lang="en-GB" sz="1600" b="1" dirty="0" smtClean="0">
                  <a:latin typeface="+mj-lt"/>
                </a:rPr>
                <a:t>Week</a:t>
              </a:r>
              <a:endParaRPr lang="en-GB" sz="1600" b="1" dirty="0">
                <a:latin typeface="+mj-lt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4608109" y="5352133"/>
              <a:ext cx="2884337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Isosceles Triangle 57"/>
            <p:cNvSpPr/>
            <p:nvPr/>
          </p:nvSpPr>
          <p:spPr>
            <a:xfrm>
              <a:off x="1346614" y="2406707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253490" y="2452256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703885" y="2439885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154280" y="2453718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3604674" y="2472835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057753" y="2445500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5" name="Isosceles Triangle 64"/>
            <p:cNvSpPr/>
            <p:nvPr/>
          </p:nvSpPr>
          <p:spPr>
            <a:xfrm>
              <a:off x="4056282" y="2847334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6" name="Isosceles Triangle 65"/>
            <p:cNvSpPr/>
            <p:nvPr/>
          </p:nvSpPr>
          <p:spPr>
            <a:xfrm>
              <a:off x="3609693" y="2882485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7" name="Isosceles Triangle 66"/>
            <p:cNvSpPr/>
            <p:nvPr/>
          </p:nvSpPr>
          <p:spPr>
            <a:xfrm>
              <a:off x="3158000" y="2879198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2700942" y="2800040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>
              <a:off x="2253490" y="2617587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0" name="Isosceles Triangle 69"/>
            <p:cNvSpPr/>
            <p:nvPr/>
          </p:nvSpPr>
          <p:spPr>
            <a:xfrm>
              <a:off x="1798274" y="2420368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1" name="Isosceles Triangle 70"/>
            <p:cNvSpPr/>
            <p:nvPr/>
          </p:nvSpPr>
          <p:spPr>
            <a:xfrm>
              <a:off x="4697330" y="2404515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153811" y="2383024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5604206" y="2406232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054601" y="2369753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504996" y="2359478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955390" y="2404895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7408469" y="2528782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8" name="Isosceles Triangle 77"/>
            <p:cNvSpPr/>
            <p:nvPr/>
          </p:nvSpPr>
          <p:spPr>
            <a:xfrm>
              <a:off x="7406997" y="3318533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9" name="Isosceles Triangle 78"/>
            <p:cNvSpPr/>
            <p:nvPr/>
          </p:nvSpPr>
          <p:spPr>
            <a:xfrm>
              <a:off x="6960409" y="3377793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0" name="Isosceles Triangle 79"/>
            <p:cNvSpPr/>
            <p:nvPr/>
          </p:nvSpPr>
          <p:spPr>
            <a:xfrm>
              <a:off x="6508716" y="3418338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6051658" y="3157275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2" name="Isosceles Triangle 81"/>
            <p:cNvSpPr/>
            <p:nvPr/>
          </p:nvSpPr>
          <p:spPr>
            <a:xfrm>
              <a:off x="5604206" y="2930990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5148990" y="2672404"/>
              <a:ext cx="67694" cy="57155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803096" y="2388391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698802" y="2402583"/>
              <a:ext cx="64750" cy="648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99" name="Tekstboks 76"/>
          <p:cNvSpPr txBox="1"/>
          <p:nvPr/>
        </p:nvSpPr>
        <p:spPr>
          <a:xfrm>
            <a:off x="1328302" y="4952230"/>
            <a:ext cx="6804000" cy="324000"/>
          </a:xfrm>
          <a:prstGeom prst="roundRect">
            <a:avLst/>
          </a:prstGeom>
          <a:noFill/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72000" tIns="72000" rIns="72000" bIns="72000" anchor="ctr" anchorCtr="0">
            <a:no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Irritable nociceptor:  preserved small fiber function (cold, warm, pinprick) , hyperalgesia </a:t>
            </a:r>
          </a:p>
        </p:txBody>
      </p:sp>
      <p:sp>
        <p:nvSpPr>
          <p:cNvPr id="200" name="Tekstboks 76"/>
          <p:cNvSpPr txBox="1"/>
          <p:nvPr/>
        </p:nvSpPr>
        <p:spPr>
          <a:xfrm>
            <a:off x="1328302" y="4535643"/>
            <a:ext cx="6804000" cy="324000"/>
          </a:xfrm>
          <a:prstGeom prst="roundRect">
            <a:avLst/>
          </a:prstGeom>
          <a:noFill/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72000" tIns="72000" rIns="72000" bIns="72000" anchor="ctr" anchorCtr="0">
            <a:no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Non-irritable nociceptor (deafferentation or degenerative type): dominated by sensory loss</a:t>
            </a:r>
          </a:p>
        </p:txBody>
      </p:sp>
      <p:sp>
        <p:nvSpPr>
          <p:cNvPr id="201" name="Tekstboks 76"/>
          <p:cNvSpPr txBox="1"/>
          <p:nvPr/>
        </p:nvSpPr>
        <p:spPr>
          <a:xfrm>
            <a:off x="4679850" y="1582542"/>
            <a:ext cx="2916000" cy="360000"/>
          </a:xfrm>
          <a:prstGeom prst="roundRect">
            <a:avLst/>
          </a:prstGeom>
          <a:noFill/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72000" tIns="72000" rIns="72000" bIns="72000" anchor="ctr" anchorCtr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l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Irritable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nociceptor 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(n=31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202" name="Tekstboks 76"/>
          <p:cNvSpPr txBox="1"/>
          <p:nvPr/>
        </p:nvSpPr>
        <p:spPr>
          <a:xfrm>
            <a:off x="1322029" y="1582542"/>
            <a:ext cx="2916000" cy="360000"/>
          </a:xfrm>
          <a:prstGeom prst="roundRect">
            <a:avLst/>
          </a:prstGeom>
          <a:noFill/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l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b="0" dirty="0">
                <a:solidFill>
                  <a:schemeClr val="tx1"/>
                </a:solidFill>
                <a:latin typeface="+mj-lt"/>
              </a:rPr>
              <a:t>Non-irritable 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nociceptor (n=52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) </a:t>
            </a:r>
          </a:p>
        </p:txBody>
      </p:sp>
      <p:pic>
        <p:nvPicPr>
          <p:cNvPr id="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163488"/>
            <a:ext cx="4143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3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8640"/>
            <a:ext cx="8515350" cy="706090"/>
          </a:xfrm>
        </p:spPr>
        <p:txBody>
          <a:bodyPr/>
          <a:lstStyle/>
          <a:p>
            <a:r>
              <a:rPr lang="da-DK" altLang="da-DK" sz="2400" b="1" dirty="0" err="1" smtClean="0">
                <a:solidFill>
                  <a:srgbClr val="C00000"/>
                </a:solidFill>
              </a:rPr>
              <a:t>Peripheral</a:t>
            </a:r>
            <a:r>
              <a:rPr lang="da-DK" altLang="da-DK" sz="2400" b="1" dirty="0" smtClean="0">
                <a:solidFill>
                  <a:srgbClr val="C00000"/>
                </a:solidFill>
              </a:rPr>
              <a:t> </a:t>
            </a:r>
            <a:r>
              <a:rPr lang="da-DK" altLang="da-DK" sz="2400" b="1" dirty="0" err="1" smtClean="0">
                <a:solidFill>
                  <a:srgbClr val="C00000"/>
                </a:solidFill>
              </a:rPr>
              <a:t>block</a:t>
            </a:r>
            <a:r>
              <a:rPr lang="da-DK" altLang="da-DK" sz="2400" b="1" dirty="0" smtClean="0">
                <a:solidFill>
                  <a:srgbClr val="C00000"/>
                </a:solidFill>
              </a:rPr>
              <a:t>: </a:t>
            </a:r>
            <a:r>
              <a:rPr lang="da-DK" altLang="da-DK" sz="2400" dirty="0" err="1" smtClean="0"/>
              <a:t>Does</a:t>
            </a:r>
            <a:r>
              <a:rPr lang="da-DK" altLang="da-DK" sz="2400" dirty="0" smtClean="0"/>
              <a:t> it </a:t>
            </a:r>
            <a:r>
              <a:rPr lang="da-DK" altLang="da-DK" sz="2400" dirty="0" err="1" smtClean="0"/>
              <a:t>remove</a:t>
            </a:r>
            <a:r>
              <a:rPr lang="da-DK" altLang="da-DK" sz="2400" dirty="0" smtClean="0"/>
              <a:t> </a:t>
            </a:r>
            <a:r>
              <a:rPr lang="da-DK" altLang="da-DK" sz="2400" dirty="0" err="1" smtClean="0"/>
              <a:t>spontaneous</a:t>
            </a:r>
            <a:r>
              <a:rPr lang="da-DK" altLang="da-DK" sz="2400" dirty="0" smtClean="0"/>
              <a:t> </a:t>
            </a:r>
            <a:r>
              <a:rPr lang="da-DK" altLang="da-DK" sz="2400" dirty="0" err="1" smtClean="0"/>
              <a:t>pain</a:t>
            </a:r>
            <a:r>
              <a:rPr lang="da-DK" altLang="da-DK" sz="2400" dirty="0" smtClean="0"/>
              <a:t> and </a:t>
            </a:r>
            <a:r>
              <a:rPr lang="da-DK" altLang="da-DK" sz="2400" dirty="0" err="1" smtClean="0"/>
              <a:t>allodynia</a:t>
            </a:r>
            <a:r>
              <a:rPr lang="da-DK" altLang="da-DK" sz="2400" dirty="0" smtClean="0"/>
              <a:t>?</a:t>
            </a:r>
            <a:endParaRPr lang="en-US" altLang="da-DK" sz="2400" dirty="0" smtClean="0"/>
          </a:p>
        </p:txBody>
      </p:sp>
      <p:sp>
        <p:nvSpPr>
          <p:cNvPr id="13414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908720"/>
            <a:ext cx="8229600" cy="2015505"/>
          </a:xfrm>
        </p:spPr>
        <p:txBody>
          <a:bodyPr/>
          <a:lstStyle/>
          <a:p>
            <a:pPr>
              <a:buFontTx/>
              <a:buNone/>
            </a:pPr>
            <a:r>
              <a:rPr lang="da-DK" altLang="da-DK" sz="2800" dirty="0" smtClean="0"/>
              <a:t>	</a:t>
            </a:r>
            <a:endParaRPr lang="en-US" altLang="da-DK" sz="2800" dirty="0" smtClean="0"/>
          </a:p>
        </p:txBody>
      </p:sp>
      <p:pic>
        <p:nvPicPr>
          <p:cNvPr id="134148" name="Picture 12" descr="P1010007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77964"/>
            <a:ext cx="16192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13" descr="P1010011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077964"/>
            <a:ext cx="16192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4150" name="Object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5774587"/>
              </p:ext>
            </p:extLst>
          </p:nvPr>
        </p:nvGraphicFramePr>
        <p:xfrm>
          <a:off x="3743325" y="1077964"/>
          <a:ext cx="1619250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Photo Editor-billede" r:id="rId6" imgW="12193702" imgH="9142857" progId="">
                  <p:embed/>
                </p:oleObj>
              </mc:Choice>
              <mc:Fallback>
                <p:oleObj name="Photo Editor-billede" r:id="rId6" imgW="12193702" imgH="9142857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5" y="1077964"/>
                        <a:ext cx="1619250" cy="143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51" name="Picture 15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/>
          <a:stretch>
            <a:fillRect/>
          </a:stretch>
        </p:blipFill>
        <p:spPr bwMode="auto">
          <a:xfrm>
            <a:off x="5381625" y="1077964"/>
            <a:ext cx="16192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Picture 16" descr="Infiltration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77964"/>
            <a:ext cx="16192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5" t="8932" r="28595" b="4330"/>
          <a:stretch/>
        </p:blipFill>
        <p:spPr bwMode="auto">
          <a:xfrm>
            <a:off x="5346984" y="2922681"/>
            <a:ext cx="3199765" cy="350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1115616" y="3068960"/>
            <a:ext cx="367322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altLang="da-DK" sz="2400" dirty="0">
                <a:latin typeface="+mn-lt"/>
              </a:rPr>
              <a:t>Nerve </a:t>
            </a:r>
            <a:r>
              <a:rPr lang="da-DK" altLang="da-DK" sz="2400" dirty="0" err="1">
                <a:latin typeface="+mn-lt"/>
              </a:rPr>
              <a:t>conduction</a:t>
            </a:r>
            <a:r>
              <a:rPr lang="da-DK" altLang="da-DK" sz="2400" dirty="0">
                <a:latin typeface="+mn-lt"/>
              </a:rPr>
              <a:t> Block  + Local Infiltration </a:t>
            </a:r>
            <a:r>
              <a:rPr lang="da-DK" altLang="da-DK" sz="2400" dirty="0" err="1" smtClean="0">
                <a:latin typeface="+mn-lt"/>
              </a:rPr>
              <a:t>Analgesia</a:t>
            </a:r>
            <a:endParaRPr lang="da-DK" altLang="da-DK" sz="2400" dirty="0">
              <a:latin typeface="+mn-lt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6300788" y="6524625"/>
            <a:ext cx="267176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200" dirty="0">
                <a:latin typeface="+mn-lt"/>
              </a:rPr>
              <a:t>Jensen &amp; Finnerup, Lancet </a:t>
            </a:r>
            <a:r>
              <a:rPr lang="da-DK" sz="1200" dirty="0" err="1">
                <a:latin typeface="+mn-lt"/>
              </a:rPr>
              <a:t>Neurol</a:t>
            </a:r>
            <a:r>
              <a:rPr lang="da-DK" sz="1200" dirty="0">
                <a:latin typeface="+mn-lt"/>
              </a:rPr>
              <a:t>, 2014</a:t>
            </a:r>
          </a:p>
        </p:txBody>
      </p:sp>
      <p:cxnSp>
        <p:nvCxnSpPr>
          <p:cNvPr id="4" name="Lige pilforbindelse 3"/>
          <p:cNvCxnSpPr>
            <a:stCxn id="2" idx="3"/>
          </p:cNvCxnSpPr>
          <p:nvPr/>
        </p:nvCxnSpPr>
        <p:spPr>
          <a:xfrm flipV="1">
            <a:off x="4788843" y="3484458"/>
            <a:ext cx="164992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www.edupics.com/coloring-page-injection-dm12187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9498">
            <a:off x="6395935" y="2790691"/>
            <a:ext cx="894598" cy="63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8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kstboks 8"/>
          <p:cNvSpPr txBox="1">
            <a:spLocks noChangeArrowheads="1"/>
          </p:cNvSpPr>
          <p:nvPr/>
        </p:nvSpPr>
        <p:spPr bwMode="auto">
          <a:xfrm>
            <a:off x="179388" y="266700"/>
            <a:ext cx="41045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400" b="1" dirty="0" err="1">
                <a:latin typeface="+mn-lt"/>
              </a:rPr>
              <a:t>Peripheral</a:t>
            </a:r>
            <a:r>
              <a:rPr lang="da-DK" altLang="da-DK" sz="2400" b="1" dirty="0">
                <a:latin typeface="+mn-lt"/>
              </a:rPr>
              <a:t> nerve </a:t>
            </a:r>
            <a:r>
              <a:rPr lang="da-DK" altLang="da-DK" sz="2400" b="1" dirty="0" err="1">
                <a:latin typeface="+mn-lt"/>
              </a:rPr>
              <a:t>injury</a:t>
            </a:r>
            <a:r>
              <a:rPr lang="da-DK" altLang="da-DK" sz="2400" b="1" dirty="0">
                <a:latin typeface="+mn-lt"/>
              </a:rPr>
              <a:t> </a:t>
            </a:r>
            <a:r>
              <a:rPr lang="da-DK" altLang="da-DK" sz="2400" b="1" dirty="0" err="1">
                <a:latin typeface="+mn-lt"/>
              </a:rPr>
              <a:t>study</a:t>
            </a:r>
            <a:endParaRPr lang="da-DK" altLang="da-DK" sz="24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400" b="1" dirty="0" err="1">
                <a:latin typeface="+mn-lt"/>
              </a:rPr>
              <a:t>Hypothesis</a:t>
            </a:r>
            <a:r>
              <a:rPr lang="da-DK" altLang="da-DK" sz="2400" b="1" dirty="0">
                <a:latin typeface="+mn-lt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000" dirty="0" err="1">
                <a:latin typeface="+mn-lt"/>
              </a:rPr>
              <a:t>Blocking</a:t>
            </a:r>
            <a:r>
              <a:rPr lang="da-DK" altLang="da-DK" sz="2000" dirty="0">
                <a:latin typeface="+mn-lt"/>
              </a:rPr>
              <a:t> input from the </a:t>
            </a:r>
            <a:r>
              <a:rPr lang="da-DK" altLang="da-DK" sz="2000" dirty="0" err="1">
                <a:latin typeface="+mn-lt"/>
              </a:rPr>
              <a:t>periphery</a:t>
            </a:r>
            <a:r>
              <a:rPr lang="da-DK" altLang="da-DK" sz="2000" dirty="0">
                <a:latin typeface="+mn-lt"/>
              </a:rPr>
              <a:t> (</a:t>
            </a:r>
            <a:r>
              <a:rPr lang="da-DK" altLang="da-DK" sz="2000" dirty="0" err="1">
                <a:latin typeface="+mn-lt"/>
              </a:rPr>
              <a:t>lidocaine</a:t>
            </a:r>
            <a:r>
              <a:rPr lang="da-DK" altLang="da-DK" sz="2000" dirty="0">
                <a:latin typeface="+mn-lt"/>
              </a:rPr>
              <a:t>) </a:t>
            </a:r>
            <a:r>
              <a:rPr lang="da-DK" altLang="da-DK" sz="2000" dirty="0" err="1">
                <a:latin typeface="+mn-lt"/>
              </a:rPr>
              <a:t>abolishes</a:t>
            </a:r>
            <a:r>
              <a:rPr lang="da-DK" altLang="da-DK" sz="2000" dirty="0">
                <a:latin typeface="+mn-lt"/>
              </a:rPr>
              <a:t> </a:t>
            </a:r>
            <a:r>
              <a:rPr lang="da-DK" altLang="da-DK" sz="2000" dirty="0" err="1">
                <a:latin typeface="+mn-lt"/>
              </a:rPr>
              <a:t>spontaneous</a:t>
            </a:r>
            <a:r>
              <a:rPr lang="da-DK" altLang="da-DK" sz="2000" dirty="0">
                <a:latin typeface="+mn-lt"/>
              </a:rPr>
              <a:t> </a:t>
            </a:r>
            <a:r>
              <a:rPr lang="da-DK" altLang="da-DK" sz="2000" dirty="0" err="1">
                <a:latin typeface="+mn-lt"/>
              </a:rPr>
              <a:t>pain</a:t>
            </a:r>
            <a:r>
              <a:rPr lang="da-DK" altLang="da-DK" sz="2000" dirty="0">
                <a:latin typeface="+mn-lt"/>
              </a:rPr>
              <a:t>  and central </a:t>
            </a:r>
            <a:r>
              <a:rPr lang="da-DK" altLang="da-DK" sz="2000" dirty="0" err="1" smtClean="0">
                <a:latin typeface="+mn-lt"/>
              </a:rPr>
              <a:t>sensitization</a:t>
            </a:r>
            <a:r>
              <a:rPr lang="da-DK" altLang="da-DK" sz="2000" dirty="0">
                <a:latin typeface="+mn-lt"/>
              </a:rPr>
              <a:t> </a:t>
            </a:r>
            <a:r>
              <a:rPr lang="da-DK" altLang="da-DK" sz="2000" dirty="0" smtClean="0">
                <a:latin typeface="+mn-lt"/>
              </a:rPr>
              <a:t>?</a:t>
            </a:r>
            <a:endParaRPr lang="da-DK" altLang="da-DK" sz="2000" dirty="0">
              <a:latin typeface="+mn-lt"/>
            </a:endParaRPr>
          </a:p>
        </p:txBody>
      </p:sp>
      <p:grpSp>
        <p:nvGrpSpPr>
          <p:cNvPr id="29699" name="Gruppe 2"/>
          <p:cNvGrpSpPr>
            <a:grpSpLocks/>
          </p:cNvGrpSpPr>
          <p:nvPr/>
        </p:nvGrpSpPr>
        <p:grpSpPr bwMode="auto">
          <a:xfrm>
            <a:off x="468313" y="2636838"/>
            <a:ext cx="2374900" cy="3960812"/>
            <a:chOff x="7236296" y="188640"/>
            <a:chExt cx="1735987" cy="3384376"/>
          </a:xfrm>
        </p:grpSpPr>
        <p:pic>
          <p:nvPicPr>
            <p:cNvPr id="29775" name="Billede 3" descr="fig inhibit 6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188640"/>
              <a:ext cx="1735987" cy="314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ktangel 4"/>
            <p:cNvSpPr/>
            <p:nvPr/>
          </p:nvSpPr>
          <p:spPr>
            <a:xfrm>
              <a:off x="8676376" y="3068412"/>
              <a:ext cx="287784" cy="504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/>
            </a:p>
          </p:txBody>
        </p:sp>
      </p:grpSp>
      <p:cxnSp>
        <p:nvCxnSpPr>
          <p:cNvPr id="7" name="Lige forbindelse 6"/>
          <p:cNvCxnSpPr/>
          <p:nvPr/>
        </p:nvCxnSpPr>
        <p:spPr>
          <a:xfrm>
            <a:off x="1619250" y="5805488"/>
            <a:ext cx="288925" cy="714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1" name="Gruppe 30"/>
          <p:cNvGrpSpPr>
            <a:grpSpLocks/>
          </p:cNvGrpSpPr>
          <p:nvPr/>
        </p:nvGrpSpPr>
        <p:grpSpPr bwMode="auto">
          <a:xfrm>
            <a:off x="4643438" y="1052513"/>
            <a:ext cx="3384550" cy="5256212"/>
            <a:chOff x="4644008" y="1052736"/>
            <a:chExt cx="3383980" cy="5256584"/>
          </a:xfrm>
        </p:grpSpPr>
        <p:pic>
          <p:nvPicPr>
            <p:cNvPr id="29703" name="Picture 4" descr="http://www.edupics.com/coloring-page-injection-dm12187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89498">
              <a:off x="5443433" y="4284293"/>
              <a:ext cx="1422290" cy="100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Line 3"/>
            <p:cNvSpPr>
              <a:spLocks noChangeShapeType="1"/>
            </p:cNvSpPr>
            <p:nvPr/>
          </p:nvSpPr>
          <p:spPr bwMode="blackGray">
            <a:xfrm flipH="1">
              <a:off x="6676008" y="1430561"/>
              <a:ext cx="374650" cy="2159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9705" name="Freeform 2"/>
            <p:cNvSpPr>
              <a:spLocks noChangeAspect="1"/>
            </p:cNvSpPr>
            <p:nvPr/>
          </p:nvSpPr>
          <p:spPr bwMode="auto">
            <a:xfrm>
              <a:off x="6541070" y="1322611"/>
              <a:ext cx="1350963" cy="1076325"/>
            </a:xfrm>
            <a:custGeom>
              <a:avLst/>
              <a:gdLst>
                <a:gd name="T0" fmla="*/ 2147483647 w 6786"/>
                <a:gd name="T1" fmla="*/ 2147483647 h 5163"/>
                <a:gd name="T2" fmla="*/ 2147483647 w 6786"/>
                <a:gd name="T3" fmla="*/ 2147483647 h 5163"/>
                <a:gd name="T4" fmla="*/ 2147483647 w 6786"/>
                <a:gd name="T5" fmla="*/ 2147483647 h 5163"/>
                <a:gd name="T6" fmla="*/ 2147483647 w 6786"/>
                <a:gd name="T7" fmla="*/ 2147483647 h 5163"/>
                <a:gd name="T8" fmla="*/ 2147483647 w 6786"/>
                <a:gd name="T9" fmla="*/ 2147483647 h 5163"/>
                <a:gd name="T10" fmla="*/ 2147483647 w 6786"/>
                <a:gd name="T11" fmla="*/ 2147483647 h 5163"/>
                <a:gd name="T12" fmla="*/ 2147483647 w 6786"/>
                <a:gd name="T13" fmla="*/ 2147483647 h 5163"/>
                <a:gd name="T14" fmla="*/ 2147483647 w 6786"/>
                <a:gd name="T15" fmla="*/ 2147483647 h 5163"/>
                <a:gd name="T16" fmla="*/ 2147483647 w 6786"/>
                <a:gd name="T17" fmla="*/ 2147483647 h 5163"/>
                <a:gd name="T18" fmla="*/ 2147483647 w 6786"/>
                <a:gd name="T19" fmla="*/ 2147483647 h 5163"/>
                <a:gd name="T20" fmla="*/ 2147483647 w 6786"/>
                <a:gd name="T21" fmla="*/ 2147483647 h 5163"/>
                <a:gd name="T22" fmla="*/ 2147483647 w 6786"/>
                <a:gd name="T23" fmla="*/ 2147483647 h 5163"/>
                <a:gd name="T24" fmla="*/ 2147483647 w 6786"/>
                <a:gd name="T25" fmla="*/ 2147483647 h 5163"/>
                <a:gd name="T26" fmla="*/ 2147483647 w 6786"/>
                <a:gd name="T27" fmla="*/ 2147483647 h 5163"/>
                <a:gd name="T28" fmla="*/ 2147483647 w 6786"/>
                <a:gd name="T29" fmla="*/ 2147483647 h 5163"/>
                <a:gd name="T30" fmla="*/ 2147483647 w 6786"/>
                <a:gd name="T31" fmla="*/ 2147483647 h 5163"/>
                <a:gd name="T32" fmla="*/ 2147483647 w 6786"/>
                <a:gd name="T33" fmla="*/ 2147483647 h 5163"/>
                <a:gd name="T34" fmla="*/ 2147483647 w 6786"/>
                <a:gd name="T35" fmla="*/ 2147483647 h 5163"/>
                <a:gd name="T36" fmla="*/ 2147483647 w 6786"/>
                <a:gd name="T37" fmla="*/ 2147483647 h 5163"/>
                <a:gd name="T38" fmla="*/ 2147483647 w 6786"/>
                <a:gd name="T39" fmla="*/ 2147483647 h 5163"/>
                <a:gd name="T40" fmla="*/ 2147483647 w 6786"/>
                <a:gd name="T41" fmla="*/ 2147483647 h 5163"/>
                <a:gd name="T42" fmla="*/ 2147483647 w 6786"/>
                <a:gd name="T43" fmla="*/ 2147483647 h 5163"/>
                <a:gd name="T44" fmla="*/ 2147483647 w 6786"/>
                <a:gd name="T45" fmla="*/ 2147483647 h 5163"/>
                <a:gd name="T46" fmla="*/ 2147483647 w 6786"/>
                <a:gd name="T47" fmla="*/ 2147483647 h 5163"/>
                <a:gd name="T48" fmla="*/ 2147483647 w 6786"/>
                <a:gd name="T49" fmla="*/ 2147483647 h 5163"/>
                <a:gd name="T50" fmla="*/ 2147483647 w 6786"/>
                <a:gd name="T51" fmla="*/ 2147483647 h 5163"/>
                <a:gd name="T52" fmla="*/ 2147483647 w 6786"/>
                <a:gd name="T53" fmla="*/ 2147483647 h 5163"/>
                <a:gd name="T54" fmla="*/ 2147483647 w 6786"/>
                <a:gd name="T55" fmla="*/ 2147483647 h 5163"/>
                <a:gd name="T56" fmla="*/ 2147483647 w 6786"/>
                <a:gd name="T57" fmla="*/ 2147483647 h 5163"/>
                <a:gd name="T58" fmla="*/ 2147483647 w 6786"/>
                <a:gd name="T59" fmla="*/ 2147483647 h 5163"/>
                <a:gd name="T60" fmla="*/ 2147483647 w 6786"/>
                <a:gd name="T61" fmla="*/ 2147483647 h 5163"/>
                <a:gd name="T62" fmla="*/ 2147483647 w 6786"/>
                <a:gd name="T63" fmla="*/ 2147483647 h 5163"/>
                <a:gd name="T64" fmla="*/ 2147483647 w 6786"/>
                <a:gd name="T65" fmla="*/ 2147483647 h 5163"/>
                <a:gd name="T66" fmla="*/ 2147483647 w 6786"/>
                <a:gd name="T67" fmla="*/ 2147483647 h 5163"/>
                <a:gd name="T68" fmla="*/ 2147483647 w 6786"/>
                <a:gd name="T69" fmla="*/ 0 h 5163"/>
                <a:gd name="T70" fmla="*/ 2147483647 w 6786"/>
                <a:gd name="T71" fmla="*/ 2147483647 h 5163"/>
                <a:gd name="T72" fmla="*/ 2147483647 w 6786"/>
                <a:gd name="T73" fmla="*/ 2147483647 h 5163"/>
                <a:gd name="T74" fmla="*/ 2147483647 w 6786"/>
                <a:gd name="T75" fmla="*/ 2147483647 h 5163"/>
                <a:gd name="T76" fmla="*/ 2147483647 w 6786"/>
                <a:gd name="T77" fmla="*/ 2147483647 h 5163"/>
                <a:gd name="T78" fmla="*/ 2147483647 w 6786"/>
                <a:gd name="T79" fmla="*/ 2147483647 h 5163"/>
                <a:gd name="T80" fmla="*/ 2147483647 w 6786"/>
                <a:gd name="T81" fmla="*/ 2147483647 h 5163"/>
                <a:gd name="T82" fmla="*/ 2147483647 w 6786"/>
                <a:gd name="T83" fmla="*/ 2147483647 h 5163"/>
                <a:gd name="T84" fmla="*/ 2147483647 w 6786"/>
                <a:gd name="T85" fmla="*/ 2147483647 h 5163"/>
                <a:gd name="T86" fmla="*/ 0 w 6786"/>
                <a:gd name="T87" fmla="*/ 2147483647 h 5163"/>
                <a:gd name="T88" fmla="*/ 2147483647 w 6786"/>
                <a:gd name="T89" fmla="*/ 2147483647 h 5163"/>
                <a:gd name="T90" fmla="*/ 2147483647 w 6786"/>
                <a:gd name="T91" fmla="*/ 2147483647 h 5163"/>
                <a:gd name="T92" fmla="*/ 2147483647 w 6786"/>
                <a:gd name="T93" fmla="*/ 2147483647 h 5163"/>
                <a:gd name="T94" fmla="*/ 2147483647 w 6786"/>
                <a:gd name="T95" fmla="*/ 2147483647 h 5163"/>
                <a:gd name="T96" fmla="*/ 2147483647 w 6786"/>
                <a:gd name="T97" fmla="*/ 2147483647 h 5163"/>
                <a:gd name="T98" fmla="*/ 2147483647 w 6786"/>
                <a:gd name="T99" fmla="*/ 2147483647 h 5163"/>
                <a:gd name="T100" fmla="*/ 2147483647 w 6786"/>
                <a:gd name="T101" fmla="*/ 2147483647 h 5163"/>
                <a:gd name="T102" fmla="*/ 2147483647 w 6786"/>
                <a:gd name="T103" fmla="*/ 2147483647 h 5163"/>
                <a:gd name="T104" fmla="*/ 2147483647 w 6786"/>
                <a:gd name="T105" fmla="*/ 2147483647 h 5163"/>
                <a:gd name="T106" fmla="*/ 2147483647 w 6786"/>
                <a:gd name="T107" fmla="*/ 2147483647 h 5163"/>
                <a:gd name="T108" fmla="*/ 2147483647 w 6786"/>
                <a:gd name="T109" fmla="*/ 2147483647 h 5163"/>
                <a:gd name="T110" fmla="*/ 2147483647 w 6786"/>
                <a:gd name="T111" fmla="*/ 2147483647 h 5163"/>
                <a:gd name="T112" fmla="*/ 2147483647 w 6786"/>
                <a:gd name="T113" fmla="*/ 2147483647 h 5163"/>
                <a:gd name="T114" fmla="*/ 2147483647 w 6786"/>
                <a:gd name="T115" fmla="*/ 2147483647 h 5163"/>
                <a:gd name="T116" fmla="*/ 2147483647 w 6786"/>
                <a:gd name="T117" fmla="*/ 2147483647 h 5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86"/>
                <a:gd name="T178" fmla="*/ 0 h 5163"/>
                <a:gd name="T179" fmla="*/ 6786 w 6786"/>
                <a:gd name="T180" fmla="*/ 5163 h 5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86" h="5163">
                  <a:moveTo>
                    <a:pt x="3346" y="3155"/>
                  </a:moveTo>
                  <a:lnTo>
                    <a:pt x="3372" y="3138"/>
                  </a:lnTo>
                  <a:lnTo>
                    <a:pt x="3416" y="3135"/>
                  </a:lnTo>
                  <a:lnTo>
                    <a:pt x="3441" y="3153"/>
                  </a:lnTo>
                  <a:lnTo>
                    <a:pt x="3462" y="3174"/>
                  </a:lnTo>
                  <a:lnTo>
                    <a:pt x="3471" y="3201"/>
                  </a:lnTo>
                  <a:lnTo>
                    <a:pt x="3474" y="3237"/>
                  </a:lnTo>
                  <a:lnTo>
                    <a:pt x="3474" y="3264"/>
                  </a:lnTo>
                  <a:lnTo>
                    <a:pt x="3471" y="3294"/>
                  </a:lnTo>
                  <a:lnTo>
                    <a:pt x="3468" y="3339"/>
                  </a:lnTo>
                  <a:lnTo>
                    <a:pt x="3465" y="3378"/>
                  </a:lnTo>
                  <a:lnTo>
                    <a:pt x="3465" y="3417"/>
                  </a:lnTo>
                  <a:lnTo>
                    <a:pt x="3462" y="3462"/>
                  </a:lnTo>
                  <a:lnTo>
                    <a:pt x="3459" y="3519"/>
                  </a:lnTo>
                  <a:lnTo>
                    <a:pt x="3456" y="3582"/>
                  </a:lnTo>
                  <a:lnTo>
                    <a:pt x="3453" y="3642"/>
                  </a:lnTo>
                  <a:lnTo>
                    <a:pt x="3447" y="3705"/>
                  </a:lnTo>
                  <a:lnTo>
                    <a:pt x="3444" y="3765"/>
                  </a:lnTo>
                  <a:lnTo>
                    <a:pt x="3441" y="3816"/>
                  </a:lnTo>
                  <a:lnTo>
                    <a:pt x="3444" y="3876"/>
                  </a:lnTo>
                  <a:lnTo>
                    <a:pt x="3444" y="3939"/>
                  </a:lnTo>
                  <a:lnTo>
                    <a:pt x="3447" y="4026"/>
                  </a:lnTo>
                  <a:lnTo>
                    <a:pt x="3450" y="4080"/>
                  </a:lnTo>
                  <a:lnTo>
                    <a:pt x="3450" y="4143"/>
                  </a:lnTo>
                  <a:lnTo>
                    <a:pt x="3453" y="4194"/>
                  </a:lnTo>
                  <a:lnTo>
                    <a:pt x="3453" y="4257"/>
                  </a:lnTo>
                  <a:lnTo>
                    <a:pt x="3459" y="4308"/>
                  </a:lnTo>
                  <a:lnTo>
                    <a:pt x="3465" y="4371"/>
                  </a:lnTo>
                  <a:lnTo>
                    <a:pt x="3471" y="4425"/>
                  </a:lnTo>
                  <a:lnTo>
                    <a:pt x="3476" y="4475"/>
                  </a:lnTo>
                  <a:lnTo>
                    <a:pt x="3483" y="4527"/>
                  </a:lnTo>
                  <a:lnTo>
                    <a:pt x="3495" y="4578"/>
                  </a:lnTo>
                  <a:lnTo>
                    <a:pt x="3507" y="4623"/>
                  </a:lnTo>
                  <a:lnTo>
                    <a:pt x="3516" y="4655"/>
                  </a:lnTo>
                  <a:lnTo>
                    <a:pt x="3525" y="4692"/>
                  </a:lnTo>
                  <a:lnTo>
                    <a:pt x="3546" y="4743"/>
                  </a:lnTo>
                  <a:lnTo>
                    <a:pt x="3567" y="4785"/>
                  </a:lnTo>
                  <a:lnTo>
                    <a:pt x="3594" y="4827"/>
                  </a:lnTo>
                  <a:lnTo>
                    <a:pt x="3627" y="4872"/>
                  </a:lnTo>
                  <a:lnTo>
                    <a:pt x="3660" y="4911"/>
                  </a:lnTo>
                  <a:lnTo>
                    <a:pt x="3696" y="4944"/>
                  </a:lnTo>
                  <a:lnTo>
                    <a:pt x="3738" y="4974"/>
                  </a:lnTo>
                  <a:lnTo>
                    <a:pt x="3780" y="5004"/>
                  </a:lnTo>
                  <a:lnTo>
                    <a:pt x="3810" y="5025"/>
                  </a:lnTo>
                  <a:lnTo>
                    <a:pt x="3840" y="5040"/>
                  </a:lnTo>
                  <a:lnTo>
                    <a:pt x="3885" y="5058"/>
                  </a:lnTo>
                  <a:lnTo>
                    <a:pt x="3936" y="5079"/>
                  </a:lnTo>
                  <a:lnTo>
                    <a:pt x="4002" y="5100"/>
                  </a:lnTo>
                  <a:lnTo>
                    <a:pt x="4047" y="5115"/>
                  </a:lnTo>
                  <a:lnTo>
                    <a:pt x="4086" y="5124"/>
                  </a:lnTo>
                  <a:lnTo>
                    <a:pt x="4128" y="5136"/>
                  </a:lnTo>
                  <a:lnTo>
                    <a:pt x="4197" y="5145"/>
                  </a:lnTo>
                  <a:lnTo>
                    <a:pt x="4251" y="5151"/>
                  </a:lnTo>
                  <a:lnTo>
                    <a:pt x="4308" y="5157"/>
                  </a:lnTo>
                  <a:lnTo>
                    <a:pt x="4356" y="5160"/>
                  </a:lnTo>
                  <a:lnTo>
                    <a:pt x="4413" y="5163"/>
                  </a:lnTo>
                  <a:lnTo>
                    <a:pt x="4470" y="5163"/>
                  </a:lnTo>
                  <a:lnTo>
                    <a:pt x="4536" y="5160"/>
                  </a:lnTo>
                  <a:lnTo>
                    <a:pt x="4611" y="5157"/>
                  </a:lnTo>
                  <a:lnTo>
                    <a:pt x="4671" y="5151"/>
                  </a:lnTo>
                  <a:lnTo>
                    <a:pt x="4719" y="5145"/>
                  </a:lnTo>
                  <a:lnTo>
                    <a:pt x="4776" y="5139"/>
                  </a:lnTo>
                  <a:lnTo>
                    <a:pt x="4836" y="5133"/>
                  </a:lnTo>
                  <a:lnTo>
                    <a:pt x="4884" y="5124"/>
                  </a:lnTo>
                  <a:lnTo>
                    <a:pt x="4956" y="5115"/>
                  </a:lnTo>
                  <a:lnTo>
                    <a:pt x="5025" y="5100"/>
                  </a:lnTo>
                  <a:lnTo>
                    <a:pt x="5112" y="5085"/>
                  </a:lnTo>
                  <a:lnTo>
                    <a:pt x="5190" y="5070"/>
                  </a:lnTo>
                  <a:lnTo>
                    <a:pt x="5265" y="5049"/>
                  </a:lnTo>
                  <a:lnTo>
                    <a:pt x="5328" y="5028"/>
                  </a:lnTo>
                  <a:lnTo>
                    <a:pt x="5382" y="5013"/>
                  </a:lnTo>
                  <a:lnTo>
                    <a:pt x="5433" y="4998"/>
                  </a:lnTo>
                  <a:lnTo>
                    <a:pt x="5478" y="4983"/>
                  </a:lnTo>
                  <a:lnTo>
                    <a:pt x="5526" y="4965"/>
                  </a:lnTo>
                  <a:lnTo>
                    <a:pt x="5580" y="4947"/>
                  </a:lnTo>
                  <a:lnTo>
                    <a:pt x="5652" y="4920"/>
                  </a:lnTo>
                  <a:lnTo>
                    <a:pt x="5706" y="4896"/>
                  </a:lnTo>
                  <a:lnTo>
                    <a:pt x="5757" y="4872"/>
                  </a:lnTo>
                  <a:lnTo>
                    <a:pt x="5799" y="4851"/>
                  </a:lnTo>
                  <a:lnTo>
                    <a:pt x="5844" y="4821"/>
                  </a:lnTo>
                  <a:lnTo>
                    <a:pt x="5889" y="4794"/>
                  </a:lnTo>
                  <a:lnTo>
                    <a:pt x="5946" y="4752"/>
                  </a:lnTo>
                  <a:lnTo>
                    <a:pt x="5994" y="4713"/>
                  </a:lnTo>
                  <a:lnTo>
                    <a:pt x="6048" y="4665"/>
                  </a:lnTo>
                  <a:lnTo>
                    <a:pt x="6093" y="4620"/>
                  </a:lnTo>
                  <a:lnTo>
                    <a:pt x="6141" y="4569"/>
                  </a:lnTo>
                  <a:lnTo>
                    <a:pt x="6177" y="4515"/>
                  </a:lnTo>
                  <a:lnTo>
                    <a:pt x="6228" y="4446"/>
                  </a:lnTo>
                  <a:lnTo>
                    <a:pt x="6261" y="4392"/>
                  </a:lnTo>
                  <a:lnTo>
                    <a:pt x="6288" y="4353"/>
                  </a:lnTo>
                  <a:lnTo>
                    <a:pt x="6315" y="4317"/>
                  </a:lnTo>
                  <a:lnTo>
                    <a:pt x="6345" y="4275"/>
                  </a:lnTo>
                  <a:lnTo>
                    <a:pt x="6372" y="4236"/>
                  </a:lnTo>
                  <a:lnTo>
                    <a:pt x="6405" y="4188"/>
                  </a:lnTo>
                  <a:lnTo>
                    <a:pt x="6432" y="4140"/>
                  </a:lnTo>
                  <a:lnTo>
                    <a:pt x="6459" y="4098"/>
                  </a:lnTo>
                  <a:lnTo>
                    <a:pt x="6486" y="4056"/>
                  </a:lnTo>
                  <a:lnTo>
                    <a:pt x="6516" y="3995"/>
                  </a:lnTo>
                  <a:lnTo>
                    <a:pt x="6546" y="3925"/>
                  </a:lnTo>
                  <a:lnTo>
                    <a:pt x="6582" y="3849"/>
                  </a:lnTo>
                  <a:lnTo>
                    <a:pt x="6606" y="3795"/>
                  </a:lnTo>
                  <a:lnTo>
                    <a:pt x="6630" y="3729"/>
                  </a:lnTo>
                  <a:lnTo>
                    <a:pt x="6648" y="3684"/>
                  </a:lnTo>
                  <a:lnTo>
                    <a:pt x="6666" y="3635"/>
                  </a:lnTo>
                  <a:lnTo>
                    <a:pt x="6687" y="3558"/>
                  </a:lnTo>
                  <a:lnTo>
                    <a:pt x="6706" y="3485"/>
                  </a:lnTo>
                  <a:lnTo>
                    <a:pt x="6720" y="3420"/>
                  </a:lnTo>
                  <a:lnTo>
                    <a:pt x="6738" y="3351"/>
                  </a:lnTo>
                  <a:lnTo>
                    <a:pt x="6750" y="3294"/>
                  </a:lnTo>
                  <a:lnTo>
                    <a:pt x="6756" y="3237"/>
                  </a:lnTo>
                  <a:lnTo>
                    <a:pt x="6768" y="3162"/>
                  </a:lnTo>
                  <a:lnTo>
                    <a:pt x="6776" y="3075"/>
                  </a:lnTo>
                  <a:lnTo>
                    <a:pt x="6783" y="2967"/>
                  </a:lnTo>
                  <a:lnTo>
                    <a:pt x="6786" y="2895"/>
                  </a:lnTo>
                  <a:lnTo>
                    <a:pt x="6786" y="2805"/>
                  </a:lnTo>
                  <a:lnTo>
                    <a:pt x="6786" y="2735"/>
                  </a:lnTo>
                  <a:lnTo>
                    <a:pt x="6780" y="2673"/>
                  </a:lnTo>
                  <a:lnTo>
                    <a:pt x="6774" y="2622"/>
                  </a:lnTo>
                  <a:lnTo>
                    <a:pt x="6766" y="2555"/>
                  </a:lnTo>
                  <a:lnTo>
                    <a:pt x="6753" y="2481"/>
                  </a:lnTo>
                  <a:lnTo>
                    <a:pt x="6746" y="2425"/>
                  </a:lnTo>
                  <a:lnTo>
                    <a:pt x="6732" y="2367"/>
                  </a:lnTo>
                  <a:lnTo>
                    <a:pt x="6720" y="2307"/>
                  </a:lnTo>
                  <a:lnTo>
                    <a:pt x="6706" y="2255"/>
                  </a:lnTo>
                  <a:lnTo>
                    <a:pt x="6690" y="2205"/>
                  </a:lnTo>
                  <a:lnTo>
                    <a:pt x="6672" y="2154"/>
                  </a:lnTo>
                  <a:lnTo>
                    <a:pt x="6654" y="2100"/>
                  </a:lnTo>
                  <a:lnTo>
                    <a:pt x="6639" y="2049"/>
                  </a:lnTo>
                  <a:lnTo>
                    <a:pt x="6615" y="1989"/>
                  </a:lnTo>
                  <a:lnTo>
                    <a:pt x="6579" y="1908"/>
                  </a:lnTo>
                  <a:lnTo>
                    <a:pt x="6546" y="1842"/>
                  </a:lnTo>
                  <a:lnTo>
                    <a:pt x="6507" y="1767"/>
                  </a:lnTo>
                  <a:lnTo>
                    <a:pt x="6476" y="1705"/>
                  </a:lnTo>
                  <a:lnTo>
                    <a:pt x="6426" y="1614"/>
                  </a:lnTo>
                  <a:lnTo>
                    <a:pt x="6387" y="1551"/>
                  </a:lnTo>
                  <a:lnTo>
                    <a:pt x="6354" y="1500"/>
                  </a:lnTo>
                  <a:lnTo>
                    <a:pt x="6309" y="1443"/>
                  </a:lnTo>
                  <a:lnTo>
                    <a:pt x="6273" y="1389"/>
                  </a:lnTo>
                  <a:lnTo>
                    <a:pt x="6234" y="1335"/>
                  </a:lnTo>
                  <a:lnTo>
                    <a:pt x="6177" y="1266"/>
                  </a:lnTo>
                  <a:lnTo>
                    <a:pt x="6135" y="1221"/>
                  </a:lnTo>
                  <a:lnTo>
                    <a:pt x="6081" y="1164"/>
                  </a:lnTo>
                  <a:lnTo>
                    <a:pt x="6021" y="1107"/>
                  </a:lnTo>
                  <a:lnTo>
                    <a:pt x="5979" y="1068"/>
                  </a:lnTo>
                  <a:lnTo>
                    <a:pt x="5901" y="993"/>
                  </a:lnTo>
                  <a:lnTo>
                    <a:pt x="5853" y="945"/>
                  </a:lnTo>
                  <a:lnTo>
                    <a:pt x="5806" y="895"/>
                  </a:lnTo>
                  <a:lnTo>
                    <a:pt x="5751" y="834"/>
                  </a:lnTo>
                  <a:lnTo>
                    <a:pt x="5706" y="795"/>
                  </a:lnTo>
                  <a:lnTo>
                    <a:pt x="5661" y="756"/>
                  </a:lnTo>
                  <a:lnTo>
                    <a:pt x="5616" y="717"/>
                  </a:lnTo>
                  <a:lnTo>
                    <a:pt x="5577" y="678"/>
                  </a:lnTo>
                  <a:lnTo>
                    <a:pt x="5526" y="633"/>
                  </a:lnTo>
                  <a:lnTo>
                    <a:pt x="5475" y="594"/>
                  </a:lnTo>
                  <a:lnTo>
                    <a:pt x="5427" y="558"/>
                  </a:lnTo>
                  <a:lnTo>
                    <a:pt x="5373" y="516"/>
                  </a:lnTo>
                  <a:lnTo>
                    <a:pt x="5319" y="471"/>
                  </a:lnTo>
                  <a:lnTo>
                    <a:pt x="5265" y="435"/>
                  </a:lnTo>
                  <a:lnTo>
                    <a:pt x="5211" y="396"/>
                  </a:lnTo>
                  <a:lnTo>
                    <a:pt x="5148" y="354"/>
                  </a:lnTo>
                  <a:lnTo>
                    <a:pt x="5112" y="327"/>
                  </a:lnTo>
                  <a:lnTo>
                    <a:pt x="5055" y="294"/>
                  </a:lnTo>
                  <a:lnTo>
                    <a:pt x="5013" y="270"/>
                  </a:lnTo>
                  <a:lnTo>
                    <a:pt x="4971" y="243"/>
                  </a:lnTo>
                  <a:lnTo>
                    <a:pt x="4917" y="216"/>
                  </a:lnTo>
                  <a:lnTo>
                    <a:pt x="4857" y="192"/>
                  </a:lnTo>
                  <a:lnTo>
                    <a:pt x="4809" y="174"/>
                  </a:lnTo>
                  <a:lnTo>
                    <a:pt x="4766" y="155"/>
                  </a:lnTo>
                  <a:lnTo>
                    <a:pt x="4722" y="138"/>
                  </a:lnTo>
                  <a:lnTo>
                    <a:pt x="4677" y="120"/>
                  </a:lnTo>
                  <a:lnTo>
                    <a:pt x="4626" y="102"/>
                  </a:lnTo>
                  <a:lnTo>
                    <a:pt x="4556" y="85"/>
                  </a:lnTo>
                  <a:lnTo>
                    <a:pt x="4494" y="66"/>
                  </a:lnTo>
                  <a:lnTo>
                    <a:pt x="4434" y="51"/>
                  </a:lnTo>
                  <a:lnTo>
                    <a:pt x="4377" y="42"/>
                  </a:lnTo>
                  <a:lnTo>
                    <a:pt x="4323" y="30"/>
                  </a:lnTo>
                  <a:lnTo>
                    <a:pt x="4260" y="18"/>
                  </a:lnTo>
                  <a:lnTo>
                    <a:pt x="4197" y="12"/>
                  </a:lnTo>
                  <a:lnTo>
                    <a:pt x="4137" y="6"/>
                  </a:lnTo>
                  <a:lnTo>
                    <a:pt x="4080" y="3"/>
                  </a:lnTo>
                  <a:lnTo>
                    <a:pt x="4017" y="3"/>
                  </a:lnTo>
                  <a:lnTo>
                    <a:pt x="3957" y="9"/>
                  </a:lnTo>
                  <a:lnTo>
                    <a:pt x="3897" y="21"/>
                  </a:lnTo>
                  <a:lnTo>
                    <a:pt x="3852" y="33"/>
                  </a:lnTo>
                  <a:lnTo>
                    <a:pt x="3786" y="55"/>
                  </a:lnTo>
                  <a:lnTo>
                    <a:pt x="3726" y="78"/>
                  </a:lnTo>
                  <a:lnTo>
                    <a:pt x="3666" y="115"/>
                  </a:lnTo>
                  <a:lnTo>
                    <a:pt x="3618" y="156"/>
                  </a:lnTo>
                  <a:lnTo>
                    <a:pt x="3582" y="186"/>
                  </a:lnTo>
                  <a:lnTo>
                    <a:pt x="3546" y="225"/>
                  </a:lnTo>
                  <a:lnTo>
                    <a:pt x="3519" y="261"/>
                  </a:lnTo>
                  <a:lnTo>
                    <a:pt x="3492" y="300"/>
                  </a:lnTo>
                  <a:lnTo>
                    <a:pt x="3462" y="345"/>
                  </a:lnTo>
                  <a:lnTo>
                    <a:pt x="3444" y="378"/>
                  </a:lnTo>
                  <a:lnTo>
                    <a:pt x="3436" y="405"/>
                  </a:lnTo>
                  <a:lnTo>
                    <a:pt x="3436" y="485"/>
                  </a:lnTo>
                  <a:lnTo>
                    <a:pt x="3436" y="645"/>
                  </a:lnTo>
                  <a:lnTo>
                    <a:pt x="3436" y="1035"/>
                  </a:lnTo>
                  <a:lnTo>
                    <a:pt x="3435" y="1239"/>
                  </a:lnTo>
                  <a:lnTo>
                    <a:pt x="3436" y="1385"/>
                  </a:lnTo>
                  <a:lnTo>
                    <a:pt x="3436" y="1625"/>
                  </a:lnTo>
                  <a:lnTo>
                    <a:pt x="3435" y="1743"/>
                  </a:lnTo>
                  <a:lnTo>
                    <a:pt x="3432" y="1836"/>
                  </a:lnTo>
                  <a:lnTo>
                    <a:pt x="3429" y="1896"/>
                  </a:lnTo>
                  <a:lnTo>
                    <a:pt x="3426" y="1947"/>
                  </a:lnTo>
                  <a:lnTo>
                    <a:pt x="3435" y="1962"/>
                  </a:lnTo>
                  <a:lnTo>
                    <a:pt x="3444" y="1986"/>
                  </a:lnTo>
                  <a:lnTo>
                    <a:pt x="3447" y="2010"/>
                  </a:lnTo>
                  <a:lnTo>
                    <a:pt x="3447" y="2040"/>
                  </a:lnTo>
                  <a:lnTo>
                    <a:pt x="3447" y="2073"/>
                  </a:lnTo>
                  <a:lnTo>
                    <a:pt x="3438" y="2100"/>
                  </a:lnTo>
                  <a:lnTo>
                    <a:pt x="3423" y="2124"/>
                  </a:lnTo>
                  <a:lnTo>
                    <a:pt x="3405" y="2142"/>
                  </a:lnTo>
                  <a:lnTo>
                    <a:pt x="3387" y="2124"/>
                  </a:lnTo>
                  <a:lnTo>
                    <a:pt x="3375" y="2100"/>
                  </a:lnTo>
                  <a:lnTo>
                    <a:pt x="3378" y="2076"/>
                  </a:lnTo>
                  <a:lnTo>
                    <a:pt x="3375" y="2046"/>
                  </a:lnTo>
                  <a:lnTo>
                    <a:pt x="3381" y="2010"/>
                  </a:lnTo>
                  <a:lnTo>
                    <a:pt x="3384" y="1986"/>
                  </a:lnTo>
                  <a:lnTo>
                    <a:pt x="3399" y="1962"/>
                  </a:lnTo>
                  <a:lnTo>
                    <a:pt x="3411" y="1944"/>
                  </a:lnTo>
                  <a:lnTo>
                    <a:pt x="3408" y="1896"/>
                  </a:lnTo>
                  <a:lnTo>
                    <a:pt x="3408" y="1833"/>
                  </a:lnTo>
                  <a:lnTo>
                    <a:pt x="3411" y="1746"/>
                  </a:lnTo>
                  <a:lnTo>
                    <a:pt x="3411" y="1626"/>
                  </a:lnTo>
                  <a:lnTo>
                    <a:pt x="3408" y="1386"/>
                  </a:lnTo>
                  <a:lnTo>
                    <a:pt x="3411" y="1236"/>
                  </a:lnTo>
                  <a:lnTo>
                    <a:pt x="3411" y="1032"/>
                  </a:lnTo>
                  <a:lnTo>
                    <a:pt x="3408" y="642"/>
                  </a:lnTo>
                  <a:lnTo>
                    <a:pt x="3411" y="483"/>
                  </a:lnTo>
                  <a:lnTo>
                    <a:pt x="3411" y="405"/>
                  </a:lnTo>
                  <a:lnTo>
                    <a:pt x="3402" y="381"/>
                  </a:lnTo>
                  <a:lnTo>
                    <a:pt x="3390" y="345"/>
                  </a:lnTo>
                  <a:lnTo>
                    <a:pt x="3369" y="306"/>
                  </a:lnTo>
                  <a:lnTo>
                    <a:pt x="3342" y="264"/>
                  </a:lnTo>
                  <a:lnTo>
                    <a:pt x="3312" y="231"/>
                  </a:lnTo>
                  <a:lnTo>
                    <a:pt x="3279" y="189"/>
                  </a:lnTo>
                  <a:lnTo>
                    <a:pt x="3240" y="150"/>
                  </a:lnTo>
                  <a:lnTo>
                    <a:pt x="3189" y="111"/>
                  </a:lnTo>
                  <a:lnTo>
                    <a:pt x="3126" y="78"/>
                  </a:lnTo>
                  <a:lnTo>
                    <a:pt x="3057" y="51"/>
                  </a:lnTo>
                  <a:lnTo>
                    <a:pt x="2991" y="27"/>
                  </a:lnTo>
                  <a:lnTo>
                    <a:pt x="2886" y="9"/>
                  </a:lnTo>
                  <a:lnTo>
                    <a:pt x="2775" y="0"/>
                  </a:lnTo>
                  <a:lnTo>
                    <a:pt x="2703" y="0"/>
                  </a:lnTo>
                  <a:lnTo>
                    <a:pt x="2625" y="6"/>
                  </a:lnTo>
                  <a:lnTo>
                    <a:pt x="2536" y="15"/>
                  </a:lnTo>
                  <a:lnTo>
                    <a:pt x="2457" y="30"/>
                  </a:lnTo>
                  <a:lnTo>
                    <a:pt x="2379" y="45"/>
                  </a:lnTo>
                  <a:lnTo>
                    <a:pt x="2325" y="57"/>
                  </a:lnTo>
                  <a:lnTo>
                    <a:pt x="2256" y="75"/>
                  </a:lnTo>
                  <a:lnTo>
                    <a:pt x="2156" y="105"/>
                  </a:lnTo>
                  <a:lnTo>
                    <a:pt x="2046" y="145"/>
                  </a:lnTo>
                  <a:lnTo>
                    <a:pt x="1953" y="180"/>
                  </a:lnTo>
                  <a:lnTo>
                    <a:pt x="1881" y="210"/>
                  </a:lnTo>
                  <a:lnTo>
                    <a:pt x="1815" y="246"/>
                  </a:lnTo>
                  <a:lnTo>
                    <a:pt x="1746" y="285"/>
                  </a:lnTo>
                  <a:lnTo>
                    <a:pt x="1695" y="318"/>
                  </a:lnTo>
                  <a:lnTo>
                    <a:pt x="1659" y="342"/>
                  </a:lnTo>
                  <a:lnTo>
                    <a:pt x="1611" y="375"/>
                  </a:lnTo>
                  <a:lnTo>
                    <a:pt x="1557" y="411"/>
                  </a:lnTo>
                  <a:lnTo>
                    <a:pt x="1515" y="441"/>
                  </a:lnTo>
                  <a:lnTo>
                    <a:pt x="1466" y="475"/>
                  </a:lnTo>
                  <a:lnTo>
                    <a:pt x="1398" y="525"/>
                  </a:lnTo>
                  <a:lnTo>
                    <a:pt x="1341" y="573"/>
                  </a:lnTo>
                  <a:lnTo>
                    <a:pt x="1284" y="615"/>
                  </a:lnTo>
                  <a:lnTo>
                    <a:pt x="1236" y="657"/>
                  </a:lnTo>
                  <a:lnTo>
                    <a:pt x="1191" y="699"/>
                  </a:lnTo>
                  <a:lnTo>
                    <a:pt x="1134" y="747"/>
                  </a:lnTo>
                  <a:lnTo>
                    <a:pt x="1074" y="798"/>
                  </a:lnTo>
                  <a:lnTo>
                    <a:pt x="1020" y="852"/>
                  </a:lnTo>
                  <a:lnTo>
                    <a:pt x="972" y="903"/>
                  </a:lnTo>
                  <a:lnTo>
                    <a:pt x="924" y="954"/>
                  </a:lnTo>
                  <a:lnTo>
                    <a:pt x="870" y="1005"/>
                  </a:lnTo>
                  <a:lnTo>
                    <a:pt x="825" y="1047"/>
                  </a:lnTo>
                  <a:lnTo>
                    <a:pt x="774" y="1098"/>
                  </a:lnTo>
                  <a:lnTo>
                    <a:pt x="735" y="1140"/>
                  </a:lnTo>
                  <a:lnTo>
                    <a:pt x="675" y="1200"/>
                  </a:lnTo>
                  <a:lnTo>
                    <a:pt x="624" y="1251"/>
                  </a:lnTo>
                  <a:lnTo>
                    <a:pt x="585" y="1302"/>
                  </a:lnTo>
                  <a:lnTo>
                    <a:pt x="546" y="1350"/>
                  </a:lnTo>
                  <a:lnTo>
                    <a:pt x="504" y="1404"/>
                  </a:lnTo>
                  <a:lnTo>
                    <a:pt x="462" y="1461"/>
                  </a:lnTo>
                  <a:lnTo>
                    <a:pt x="423" y="1524"/>
                  </a:lnTo>
                  <a:lnTo>
                    <a:pt x="387" y="1569"/>
                  </a:lnTo>
                  <a:lnTo>
                    <a:pt x="357" y="1623"/>
                  </a:lnTo>
                  <a:lnTo>
                    <a:pt x="318" y="1695"/>
                  </a:lnTo>
                  <a:lnTo>
                    <a:pt x="282" y="1758"/>
                  </a:lnTo>
                  <a:lnTo>
                    <a:pt x="246" y="1836"/>
                  </a:lnTo>
                  <a:lnTo>
                    <a:pt x="210" y="1899"/>
                  </a:lnTo>
                  <a:lnTo>
                    <a:pt x="183" y="1956"/>
                  </a:lnTo>
                  <a:lnTo>
                    <a:pt x="166" y="2015"/>
                  </a:lnTo>
                  <a:lnTo>
                    <a:pt x="144" y="2067"/>
                  </a:lnTo>
                  <a:lnTo>
                    <a:pt x="126" y="2125"/>
                  </a:lnTo>
                  <a:lnTo>
                    <a:pt x="111" y="2175"/>
                  </a:lnTo>
                  <a:lnTo>
                    <a:pt x="90" y="2226"/>
                  </a:lnTo>
                  <a:lnTo>
                    <a:pt x="75" y="2292"/>
                  </a:lnTo>
                  <a:lnTo>
                    <a:pt x="57" y="2349"/>
                  </a:lnTo>
                  <a:lnTo>
                    <a:pt x="42" y="2415"/>
                  </a:lnTo>
                  <a:lnTo>
                    <a:pt x="33" y="2478"/>
                  </a:lnTo>
                  <a:lnTo>
                    <a:pt x="27" y="2529"/>
                  </a:lnTo>
                  <a:lnTo>
                    <a:pt x="18" y="2583"/>
                  </a:lnTo>
                  <a:lnTo>
                    <a:pt x="12" y="2628"/>
                  </a:lnTo>
                  <a:lnTo>
                    <a:pt x="3" y="2697"/>
                  </a:lnTo>
                  <a:lnTo>
                    <a:pt x="0" y="2754"/>
                  </a:lnTo>
                  <a:lnTo>
                    <a:pt x="3" y="2814"/>
                  </a:lnTo>
                  <a:lnTo>
                    <a:pt x="3" y="2874"/>
                  </a:lnTo>
                  <a:lnTo>
                    <a:pt x="0" y="2946"/>
                  </a:lnTo>
                  <a:lnTo>
                    <a:pt x="6" y="2994"/>
                  </a:lnTo>
                  <a:lnTo>
                    <a:pt x="9" y="3048"/>
                  </a:lnTo>
                  <a:lnTo>
                    <a:pt x="12" y="3099"/>
                  </a:lnTo>
                  <a:lnTo>
                    <a:pt x="18" y="3153"/>
                  </a:lnTo>
                  <a:lnTo>
                    <a:pt x="27" y="3207"/>
                  </a:lnTo>
                  <a:lnTo>
                    <a:pt x="33" y="3258"/>
                  </a:lnTo>
                  <a:lnTo>
                    <a:pt x="45" y="3312"/>
                  </a:lnTo>
                  <a:lnTo>
                    <a:pt x="57" y="3372"/>
                  </a:lnTo>
                  <a:lnTo>
                    <a:pt x="69" y="3429"/>
                  </a:lnTo>
                  <a:lnTo>
                    <a:pt x="81" y="3492"/>
                  </a:lnTo>
                  <a:lnTo>
                    <a:pt x="106" y="3585"/>
                  </a:lnTo>
                  <a:lnTo>
                    <a:pt x="132" y="3648"/>
                  </a:lnTo>
                  <a:lnTo>
                    <a:pt x="150" y="3702"/>
                  </a:lnTo>
                  <a:lnTo>
                    <a:pt x="177" y="3774"/>
                  </a:lnTo>
                  <a:lnTo>
                    <a:pt x="201" y="3837"/>
                  </a:lnTo>
                  <a:lnTo>
                    <a:pt x="240" y="3924"/>
                  </a:lnTo>
                  <a:lnTo>
                    <a:pt x="270" y="3993"/>
                  </a:lnTo>
                  <a:lnTo>
                    <a:pt x="303" y="4056"/>
                  </a:lnTo>
                  <a:lnTo>
                    <a:pt x="348" y="4131"/>
                  </a:lnTo>
                  <a:lnTo>
                    <a:pt x="387" y="4188"/>
                  </a:lnTo>
                  <a:lnTo>
                    <a:pt x="423" y="4245"/>
                  </a:lnTo>
                  <a:lnTo>
                    <a:pt x="456" y="4302"/>
                  </a:lnTo>
                  <a:lnTo>
                    <a:pt x="495" y="4353"/>
                  </a:lnTo>
                  <a:lnTo>
                    <a:pt x="522" y="4398"/>
                  </a:lnTo>
                  <a:lnTo>
                    <a:pt x="552" y="4446"/>
                  </a:lnTo>
                  <a:lnTo>
                    <a:pt x="591" y="4497"/>
                  </a:lnTo>
                  <a:lnTo>
                    <a:pt x="624" y="4542"/>
                  </a:lnTo>
                  <a:lnTo>
                    <a:pt x="663" y="4584"/>
                  </a:lnTo>
                  <a:lnTo>
                    <a:pt x="699" y="4626"/>
                  </a:lnTo>
                  <a:lnTo>
                    <a:pt x="732" y="4656"/>
                  </a:lnTo>
                  <a:lnTo>
                    <a:pt x="771" y="4689"/>
                  </a:lnTo>
                  <a:lnTo>
                    <a:pt x="822" y="4731"/>
                  </a:lnTo>
                  <a:lnTo>
                    <a:pt x="861" y="4767"/>
                  </a:lnTo>
                  <a:lnTo>
                    <a:pt x="912" y="4806"/>
                  </a:lnTo>
                  <a:lnTo>
                    <a:pt x="966" y="4839"/>
                  </a:lnTo>
                  <a:lnTo>
                    <a:pt x="1026" y="4869"/>
                  </a:lnTo>
                  <a:lnTo>
                    <a:pt x="1074" y="4893"/>
                  </a:lnTo>
                  <a:lnTo>
                    <a:pt x="1134" y="4920"/>
                  </a:lnTo>
                  <a:lnTo>
                    <a:pt x="1188" y="4938"/>
                  </a:lnTo>
                  <a:lnTo>
                    <a:pt x="1245" y="4956"/>
                  </a:lnTo>
                  <a:lnTo>
                    <a:pt x="1317" y="4983"/>
                  </a:lnTo>
                  <a:lnTo>
                    <a:pt x="1386" y="5007"/>
                  </a:lnTo>
                  <a:lnTo>
                    <a:pt x="1479" y="5034"/>
                  </a:lnTo>
                  <a:lnTo>
                    <a:pt x="1545" y="5055"/>
                  </a:lnTo>
                  <a:lnTo>
                    <a:pt x="1611" y="5073"/>
                  </a:lnTo>
                  <a:lnTo>
                    <a:pt x="1674" y="5088"/>
                  </a:lnTo>
                  <a:lnTo>
                    <a:pt x="1734" y="5097"/>
                  </a:lnTo>
                  <a:lnTo>
                    <a:pt x="1809" y="5109"/>
                  </a:lnTo>
                  <a:lnTo>
                    <a:pt x="1875" y="5121"/>
                  </a:lnTo>
                  <a:lnTo>
                    <a:pt x="1926" y="5130"/>
                  </a:lnTo>
                  <a:lnTo>
                    <a:pt x="1989" y="5136"/>
                  </a:lnTo>
                  <a:lnTo>
                    <a:pt x="2046" y="5145"/>
                  </a:lnTo>
                  <a:lnTo>
                    <a:pt x="2118" y="5151"/>
                  </a:lnTo>
                  <a:lnTo>
                    <a:pt x="2202" y="5160"/>
                  </a:lnTo>
                  <a:lnTo>
                    <a:pt x="2301" y="5163"/>
                  </a:lnTo>
                  <a:lnTo>
                    <a:pt x="2373" y="5163"/>
                  </a:lnTo>
                  <a:lnTo>
                    <a:pt x="2451" y="5160"/>
                  </a:lnTo>
                  <a:lnTo>
                    <a:pt x="2508" y="5154"/>
                  </a:lnTo>
                  <a:lnTo>
                    <a:pt x="2565" y="5148"/>
                  </a:lnTo>
                  <a:lnTo>
                    <a:pt x="2619" y="5142"/>
                  </a:lnTo>
                  <a:lnTo>
                    <a:pt x="2667" y="5133"/>
                  </a:lnTo>
                  <a:lnTo>
                    <a:pt x="2721" y="5121"/>
                  </a:lnTo>
                  <a:lnTo>
                    <a:pt x="2757" y="5112"/>
                  </a:lnTo>
                  <a:lnTo>
                    <a:pt x="2802" y="5097"/>
                  </a:lnTo>
                  <a:lnTo>
                    <a:pt x="2847" y="5079"/>
                  </a:lnTo>
                  <a:lnTo>
                    <a:pt x="2883" y="5064"/>
                  </a:lnTo>
                  <a:lnTo>
                    <a:pt x="2928" y="5046"/>
                  </a:lnTo>
                  <a:lnTo>
                    <a:pt x="2979" y="5019"/>
                  </a:lnTo>
                  <a:lnTo>
                    <a:pt x="3036" y="4986"/>
                  </a:lnTo>
                  <a:lnTo>
                    <a:pt x="3087" y="4950"/>
                  </a:lnTo>
                  <a:lnTo>
                    <a:pt x="3123" y="4914"/>
                  </a:lnTo>
                  <a:lnTo>
                    <a:pt x="3156" y="4878"/>
                  </a:lnTo>
                  <a:lnTo>
                    <a:pt x="3195" y="4833"/>
                  </a:lnTo>
                  <a:lnTo>
                    <a:pt x="3225" y="4779"/>
                  </a:lnTo>
                  <a:lnTo>
                    <a:pt x="3249" y="4734"/>
                  </a:lnTo>
                  <a:lnTo>
                    <a:pt x="3267" y="4686"/>
                  </a:lnTo>
                  <a:lnTo>
                    <a:pt x="3279" y="4650"/>
                  </a:lnTo>
                  <a:lnTo>
                    <a:pt x="3288" y="4611"/>
                  </a:lnTo>
                  <a:lnTo>
                    <a:pt x="3297" y="4566"/>
                  </a:lnTo>
                  <a:lnTo>
                    <a:pt x="3309" y="4515"/>
                  </a:lnTo>
                  <a:lnTo>
                    <a:pt x="3315" y="4461"/>
                  </a:lnTo>
                  <a:lnTo>
                    <a:pt x="3321" y="4410"/>
                  </a:lnTo>
                  <a:lnTo>
                    <a:pt x="3327" y="4359"/>
                  </a:lnTo>
                  <a:lnTo>
                    <a:pt x="3333" y="4308"/>
                  </a:lnTo>
                  <a:lnTo>
                    <a:pt x="3336" y="4251"/>
                  </a:lnTo>
                  <a:lnTo>
                    <a:pt x="3339" y="4194"/>
                  </a:lnTo>
                  <a:lnTo>
                    <a:pt x="3342" y="4140"/>
                  </a:lnTo>
                  <a:lnTo>
                    <a:pt x="3345" y="4092"/>
                  </a:lnTo>
                  <a:lnTo>
                    <a:pt x="3345" y="4026"/>
                  </a:lnTo>
                  <a:lnTo>
                    <a:pt x="3342" y="3933"/>
                  </a:lnTo>
                  <a:lnTo>
                    <a:pt x="3345" y="3873"/>
                  </a:lnTo>
                  <a:lnTo>
                    <a:pt x="3345" y="3813"/>
                  </a:lnTo>
                  <a:lnTo>
                    <a:pt x="3342" y="3768"/>
                  </a:lnTo>
                  <a:lnTo>
                    <a:pt x="3336" y="3708"/>
                  </a:lnTo>
                  <a:lnTo>
                    <a:pt x="3330" y="3642"/>
                  </a:lnTo>
                  <a:lnTo>
                    <a:pt x="3327" y="3579"/>
                  </a:lnTo>
                  <a:lnTo>
                    <a:pt x="3327" y="3516"/>
                  </a:lnTo>
                  <a:lnTo>
                    <a:pt x="3321" y="3468"/>
                  </a:lnTo>
                  <a:lnTo>
                    <a:pt x="3318" y="3423"/>
                  </a:lnTo>
                  <a:lnTo>
                    <a:pt x="3318" y="3390"/>
                  </a:lnTo>
                  <a:lnTo>
                    <a:pt x="3318" y="3354"/>
                  </a:lnTo>
                  <a:lnTo>
                    <a:pt x="3315" y="3309"/>
                  </a:lnTo>
                  <a:lnTo>
                    <a:pt x="3318" y="3267"/>
                  </a:lnTo>
                  <a:lnTo>
                    <a:pt x="3318" y="3231"/>
                  </a:lnTo>
                  <a:lnTo>
                    <a:pt x="3318" y="3201"/>
                  </a:lnTo>
                  <a:lnTo>
                    <a:pt x="3327" y="3174"/>
                  </a:lnTo>
                  <a:lnTo>
                    <a:pt x="3346" y="3155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706" name="Freeform 3"/>
            <p:cNvSpPr>
              <a:spLocks noChangeAspect="1"/>
            </p:cNvSpPr>
            <p:nvPr/>
          </p:nvSpPr>
          <p:spPr bwMode="auto">
            <a:xfrm>
              <a:off x="6672833" y="1486124"/>
              <a:ext cx="1116012" cy="768350"/>
            </a:xfrm>
            <a:custGeom>
              <a:avLst/>
              <a:gdLst>
                <a:gd name="T0" fmla="*/ 2147483647 w 5685"/>
                <a:gd name="T1" fmla="*/ 2147483647 h 3693"/>
                <a:gd name="T2" fmla="*/ 2147483647 w 5685"/>
                <a:gd name="T3" fmla="*/ 2147483647 h 3693"/>
                <a:gd name="T4" fmla="*/ 2147483647 w 5685"/>
                <a:gd name="T5" fmla="*/ 2147483647 h 3693"/>
                <a:gd name="T6" fmla="*/ 2147483647 w 5685"/>
                <a:gd name="T7" fmla="*/ 0 h 3693"/>
                <a:gd name="T8" fmla="*/ 2147483647 w 5685"/>
                <a:gd name="T9" fmla="*/ 2147483647 h 3693"/>
                <a:gd name="T10" fmla="*/ 2147483647 w 5685"/>
                <a:gd name="T11" fmla="*/ 2147483647 h 3693"/>
                <a:gd name="T12" fmla="*/ 2147483647 w 5685"/>
                <a:gd name="T13" fmla="*/ 2147483647 h 3693"/>
                <a:gd name="T14" fmla="*/ 2147483647 w 5685"/>
                <a:gd name="T15" fmla="*/ 2147483647 h 3693"/>
                <a:gd name="T16" fmla="*/ 2147483647 w 5685"/>
                <a:gd name="T17" fmla="*/ 2147483647 h 3693"/>
                <a:gd name="T18" fmla="*/ 2147483647 w 5685"/>
                <a:gd name="T19" fmla="*/ 2147483647 h 3693"/>
                <a:gd name="T20" fmla="*/ 2147483647 w 5685"/>
                <a:gd name="T21" fmla="*/ 2147483647 h 3693"/>
                <a:gd name="T22" fmla="*/ 2147483647 w 5685"/>
                <a:gd name="T23" fmla="*/ 2147483647 h 3693"/>
                <a:gd name="T24" fmla="*/ 2147483647 w 5685"/>
                <a:gd name="T25" fmla="*/ 2147483647 h 3693"/>
                <a:gd name="T26" fmla="*/ 2147483647 w 5685"/>
                <a:gd name="T27" fmla="*/ 2147483647 h 3693"/>
                <a:gd name="T28" fmla="*/ 2147483647 w 5685"/>
                <a:gd name="T29" fmla="*/ 2147483647 h 3693"/>
                <a:gd name="T30" fmla="*/ 2147483647 w 5685"/>
                <a:gd name="T31" fmla="*/ 2147483647 h 3693"/>
                <a:gd name="T32" fmla="*/ 2147483647 w 5685"/>
                <a:gd name="T33" fmla="*/ 2147483647 h 3693"/>
                <a:gd name="T34" fmla="*/ 2147483647 w 5685"/>
                <a:gd name="T35" fmla="*/ 2147483647 h 3693"/>
                <a:gd name="T36" fmla="*/ 2147483647 w 5685"/>
                <a:gd name="T37" fmla="*/ 2147483647 h 3693"/>
                <a:gd name="T38" fmla="*/ 2147483647 w 5685"/>
                <a:gd name="T39" fmla="*/ 2147483647 h 3693"/>
                <a:gd name="T40" fmla="*/ 2147483647 w 5685"/>
                <a:gd name="T41" fmla="*/ 2147483647 h 3693"/>
                <a:gd name="T42" fmla="*/ 2147483647 w 5685"/>
                <a:gd name="T43" fmla="*/ 2147483647 h 3693"/>
                <a:gd name="T44" fmla="*/ 2147483647 w 5685"/>
                <a:gd name="T45" fmla="*/ 2147483647 h 3693"/>
                <a:gd name="T46" fmla="*/ 2147483647 w 5685"/>
                <a:gd name="T47" fmla="*/ 2147483647 h 3693"/>
                <a:gd name="T48" fmla="*/ 2147483647 w 5685"/>
                <a:gd name="T49" fmla="*/ 2147483647 h 3693"/>
                <a:gd name="T50" fmla="*/ 2147483647 w 5685"/>
                <a:gd name="T51" fmla="*/ 2147483647 h 3693"/>
                <a:gd name="T52" fmla="*/ 2147483647 w 5685"/>
                <a:gd name="T53" fmla="*/ 2147483647 h 3693"/>
                <a:gd name="T54" fmla="*/ 2147483647 w 5685"/>
                <a:gd name="T55" fmla="*/ 2147483647 h 3693"/>
                <a:gd name="T56" fmla="*/ 2147483647 w 5685"/>
                <a:gd name="T57" fmla="*/ 2147483647 h 3693"/>
                <a:gd name="T58" fmla="*/ 2147483647 w 5685"/>
                <a:gd name="T59" fmla="*/ 2147483647 h 3693"/>
                <a:gd name="T60" fmla="*/ 2147483647 w 5685"/>
                <a:gd name="T61" fmla="*/ 2147483647 h 3693"/>
                <a:gd name="T62" fmla="*/ 2147483647 w 5685"/>
                <a:gd name="T63" fmla="*/ 2147483647 h 3693"/>
                <a:gd name="T64" fmla="*/ 2147483647 w 5685"/>
                <a:gd name="T65" fmla="*/ 2147483647 h 3693"/>
                <a:gd name="T66" fmla="*/ 2147483647 w 5685"/>
                <a:gd name="T67" fmla="*/ 2147483647 h 3693"/>
                <a:gd name="T68" fmla="*/ 2147483647 w 5685"/>
                <a:gd name="T69" fmla="*/ 2147483647 h 3693"/>
                <a:gd name="T70" fmla="*/ 2147483647 w 5685"/>
                <a:gd name="T71" fmla="*/ 2147483647 h 3693"/>
                <a:gd name="T72" fmla="*/ 2147483647 w 5685"/>
                <a:gd name="T73" fmla="*/ 2147483647 h 3693"/>
                <a:gd name="T74" fmla="*/ 2147483647 w 5685"/>
                <a:gd name="T75" fmla="*/ 2147483647 h 3693"/>
                <a:gd name="T76" fmla="*/ 2147483647 w 5685"/>
                <a:gd name="T77" fmla="*/ 2147483647 h 3693"/>
                <a:gd name="T78" fmla="*/ 2147483647 w 5685"/>
                <a:gd name="T79" fmla="*/ 2147483647 h 3693"/>
                <a:gd name="T80" fmla="*/ 2147483647 w 5685"/>
                <a:gd name="T81" fmla="*/ 2147483647 h 3693"/>
                <a:gd name="T82" fmla="*/ 2147483647 w 5685"/>
                <a:gd name="T83" fmla="*/ 2147483647 h 3693"/>
                <a:gd name="T84" fmla="*/ 2147483647 w 5685"/>
                <a:gd name="T85" fmla="*/ 2147483647 h 3693"/>
                <a:gd name="T86" fmla="*/ 2147483647 w 5685"/>
                <a:gd name="T87" fmla="*/ 2147483647 h 3693"/>
                <a:gd name="T88" fmla="*/ 2147483647 w 5685"/>
                <a:gd name="T89" fmla="*/ 2147483647 h 3693"/>
                <a:gd name="T90" fmla="*/ 2147483647 w 5685"/>
                <a:gd name="T91" fmla="*/ 2147483647 h 3693"/>
                <a:gd name="T92" fmla="*/ 2147483647 w 5685"/>
                <a:gd name="T93" fmla="*/ 2147483647 h 3693"/>
                <a:gd name="T94" fmla="*/ 2147483647 w 5685"/>
                <a:gd name="T95" fmla="*/ 2147483647 h 3693"/>
                <a:gd name="T96" fmla="*/ 2147483647 w 5685"/>
                <a:gd name="T97" fmla="*/ 2147483647 h 3693"/>
                <a:gd name="T98" fmla="*/ 2147483647 w 5685"/>
                <a:gd name="T99" fmla="*/ 2147483647 h 3693"/>
                <a:gd name="T100" fmla="*/ 2147483647 w 5685"/>
                <a:gd name="T101" fmla="*/ 2147483647 h 3693"/>
                <a:gd name="T102" fmla="*/ 2147483647 w 5685"/>
                <a:gd name="T103" fmla="*/ 2147483647 h 3693"/>
                <a:gd name="T104" fmla="*/ 2147483647 w 5685"/>
                <a:gd name="T105" fmla="*/ 2147483647 h 3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85"/>
                <a:gd name="T160" fmla="*/ 0 h 3693"/>
                <a:gd name="T161" fmla="*/ 5685 w 5685"/>
                <a:gd name="T162" fmla="*/ 3693 h 3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85" h="3693">
                  <a:moveTo>
                    <a:pt x="3309" y="1164"/>
                  </a:moveTo>
                  <a:lnTo>
                    <a:pt x="3347" y="1085"/>
                  </a:lnTo>
                  <a:lnTo>
                    <a:pt x="3396" y="987"/>
                  </a:lnTo>
                  <a:lnTo>
                    <a:pt x="3452" y="875"/>
                  </a:lnTo>
                  <a:lnTo>
                    <a:pt x="3495" y="798"/>
                  </a:lnTo>
                  <a:lnTo>
                    <a:pt x="3542" y="717"/>
                  </a:lnTo>
                  <a:lnTo>
                    <a:pt x="3585" y="636"/>
                  </a:lnTo>
                  <a:lnTo>
                    <a:pt x="3618" y="576"/>
                  </a:lnTo>
                  <a:lnTo>
                    <a:pt x="3651" y="519"/>
                  </a:lnTo>
                  <a:lnTo>
                    <a:pt x="3696" y="444"/>
                  </a:lnTo>
                  <a:lnTo>
                    <a:pt x="3741" y="378"/>
                  </a:lnTo>
                  <a:lnTo>
                    <a:pt x="3789" y="312"/>
                  </a:lnTo>
                  <a:lnTo>
                    <a:pt x="3837" y="258"/>
                  </a:lnTo>
                  <a:lnTo>
                    <a:pt x="3876" y="213"/>
                  </a:lnTo>
                  <a:lnTo>
                    <a:pt x="3933" y="165"/>
                  </a:lnTo>
                  <a:lnTo>
                    <a:pt x="3977" y="132"/>
                  </a:lnTo>
                  <a:lnTo>
                    <a:pt x="4029" y="102"/>
                  </a:lnTo>
                  <a:lnTo>
                    <a:pt x="4101" y="66"/>
                  </a:lnTo>
                  <a:lnTo>
                    <a:pt x="4161" y="39"/>
                  </a:lnTo>
                  <a:lnTo>
                    <a:pt x="4230" y="24"/>
                  </a:lnTo>
                  <a:lnTo>
                    <a:pt x="4296" y="15"/>
                  </a:lnTo>
                  <a:lnTo>
                    <a:pt x="4380" y="6"/>
                  </a:lnTo>
                  <a:lnTo>
                    <a:pt x="4464" y="3"/>
                  </a:lnTo>
                  <a:lnTo>
                    <a:pt x="4524" y="0"/>
                  </a:lnTo>
                  <a:lnTo>
                    <a:pt x="4602" y="6"/>
                  </a:lnTo>
                  <a:lnTo>
                    <a:pt x="4665" y="15"/>
                  </a:lnTo>
                  <a:lnTo>
                    <a:pt x="4734" y="27"/>
                  </a:lnTo>
                  <a:lnTo>
                    <a:pt x="4794" y="45"/>
                  </a:lnTo>
                  <a:lnTo>
                    <a:pt x="4848" y="60"/>
                  </a:lnTo>
                  <a:lnTo>
                    <a:pt x="4926" y="99"/>
                  </a:lnTo>
                  <a:lnTo>
                    <a:pt x="4980" y="135"/>
                  </a:lnTo>
                  <a:lnTo>
                    <a:pt x="5028" y="168"/>
                  </a:lnTo>
                  <a:lnTo>
                    <a:pt x="5058" y="207"/>
                  </a:lnTo>
                  <a:lnTo>
                    <a:pt x="5082" y="240"/>
                  </a:lnTo>
                  <a:lnTo>
                    <a:pt x="5097" y="270"/>
                  </a:lnTo>
                  <a:lnTo>
                    <a:pt x="5106" y="306"/>
                  </a:lnTo>
                  <a:lnTo>
                    <a:pt x="5109" y="345"/>
                  </a:lnTo>
                  <a:lnTo>
                    <a:pt x="5102" y="387"/>
                  </a:lnTo>
                  <a:lnTo>
                    <a:pt x="5091" y="423"/>
                  </a:lnTo>
                  <a:lnTo>
                    <a:pt x="5073" y="468"/>
                  </a:lnTo>
                  <a:lnTo>
                    <a:pt x="5049" y="525"/>
                  </a:lnTo>
                  <a:lnTo>
                    <a:pt x="5007" y="621"/>
                  </a:lnTo>
                  <a:lnTo>
                    <a:pt x="4968" y="708"/>
                  </a:lnTo>
                  <a:lnTo>
                    <a:pt x="4917" y="807"/>
                  </a:lnTo>
                  <a:lnTo>
                    <a:pt x="4857" y="933"/>
                  </a:lnTo>
                  <a:lnTo>
                    <a:pt x="4812" y="1032"/>
                  </a:lnTo>
                  <a:lnTo>
                    <a:pt x="4772" y="1107"/>
                  </a:lnTo>
                  <a:lnTo>
                    <a:pt x="4727" y="1197"/>
                  </a:lnTo>
                  <a:lnTo>
                    <a:pt x="4683" y="1278"/>
                  </a:lnTo>
                  <a:lnTo>
                    <a:pt x="4653" y="1338"/>
                  </a:lnTo>
                  <a:lnTo>
                    <a:pt x="4623" y="1401"/>
                  </a:lnTo>
                  <a:lnTo>
                    <a:pt x="4602" y="1452"/>
                  </a:lnTo>
                  <a:lnTo>
                    <a:pt x="4578" y="1515"/>
                  </a:lnTo>
                  <a:lnTo>
                    <a:pt x="4563" y="1569"/>
                  </a:lnTo>
                  <a:lnTo>
                    <a:pt x="4551" y="1623"/>
                  </a:lnTo>
                  <a:lnTo>
                    <a:pt x="4554" y="1674"/>
                  </a:lnTo>
                  <a:lnTo>
                    <a:pt x="4560" y="1713"/>
                  </a:lnTo>
                  <a:lnTo>
                    <a:pt x="4581" y="1758"/>
                  </a:lnTo>
                  <a:lnTo>
                    <a:pt x="4605" y="1797"/>
                  </a:lnTo>
                  <a:lnTo>
                    <a:pt x="4641" y="1842"/>
                  </a:lnTo>
                  <a:lnTo>
                    <a:pt x="4689" y="1872"/>
                  </a:lnTo>
                  <a:lnTo>
                    <a:pt x="4746" y="1908"/>
                  </a:lnTo>
                  <a:lnTo>
                    <a:pt x="4817" y="1947"/>
                  </a:lnTo>
                  <a:lnTo>
                    <a:pt x="4887" y="1980"/>
                  </a:lnTo>
                  <a:lnTo>
                    <a:pt x="4956" y="2001"/>
                  </a:lnTo>
                  <a:lnTo>
                    <a:pt x="5064" y="2031"/>
                  </a:lnTo>
                  <a:lnTo>
                    <a:pt x="5157" y="2052"/>
                  </a:lnTo>
                  <a:lnTo>
                    <a:pt x="5229" y="2070"/>
                  </a:lnTo>
                  <a:lnTo>
                    <a:pt x="5307" y="2091"/>
                  </a:lnTo>
                  <a:lnTo>
                    <a:pt x="5379" y="2112"/>
                  </a:lnTo>
                  <a:lnTo>
                    <a:pt x="5454" y="2133"/>
                  </a:lnTo>
                  <a:lnTo>
                    <a:pt x="5517" y="2157"/>
                  </a:lnTo>
                  <a:lnTo>
                    <a:pt x="5574" y="2196"/>
                  </a:lnTo>
                  <a:lnTo>
                    <a:pt x="5607" y="2232"/>
                  </a:lnTo>
                  <a:lnTo>
                    <a:pt x="5634" y="2265"/>
                  </a:lnTo>
                  <a:lnTo>
                    <a:pt x="5655" y="2313"/>
                  </a:lnTo>
                  <a:lnTo>
                    <a:pt x="5667" y="2355"/>
                  </a:lnTo>
                  <a:lnTo>
                    <a:pt x="5679" y="2400"/>
                  </a:lnTo>
                  <a:lnTo>
                    <a:pt x="5682" y="2439"/>
                  </a:lnTo>
                  <a:lnTo>
                    <a:pt x="5685" y="2478"/>
                  </a:lnTo>
                  <a:lnTo>
                    <a:pt x="5682" y="2532"/>
                  </a:lnTo>
                  <a:lnTo>
                    <a:pt x="5670" y="2580"/>
                  </a:lnTo>
                  <a:lnTo>
                    <a:pt x="5649" y="2645"/>
                  </a:lnTo>
                  <a:lnTo>
                    <a:pt x="5631" y="2697"/>
                  </a:lnTo>
                  <a:lnTo>
                    <a:pt x="5613" y="2745"/>
                  </a:lnTo>
                  <a:lnTo>
                    <a:pt x="5574" y="2823"/>
                  </a:lnTo>
                  <a:lnTo>
                    <a:pt x="5544" y="2886"/>
                  </a:lnTo>
                  <a:lnTo>
                    <a:pt x="5496" y="2955"/>
                  </a:lnTo>
                  <a:lnTo>
                    <a:pt x="5445" y="3030"/>
                  </a:lnTo>
                  <a:lnTo>
                    <a:pt x="5394" y="3096"/>
                  </a:lnTo>
                  <a:lnTo>
                    <a:pt x="5322" y="3171"/>
                  </a:lnTo>
                  <a:lnTo>
                    <a:pt x="5244" y="3243"/>
                  </a:lnTo>
                  <a:lnTo>
                    <a:pt x="5181" y="3294"/>
                  </a:lnTo>
                  <a:lnTo>
                    <a:pt x="5121" y="3345"/>
                  </a:lnTo>
                  <a:lnTo>
                    <a:pt x="5052" y="3399"/>
                  </a:lnTo>
                  <a:lnTo>
                    <a:pt x="4982" y="3440"/>
                  </a:lnTo>
                  <a:lnTo>
                    <a:pt x="4926" y="3477"/>
                  </a:lnTo>
                  <a:lnTo>
                    <a:pt x="4854" y="3516"/>
                  </a:lnTo>
                  <a:lnTo>
                    <a:pt x="4779" y="3546"/>
                  </a:lnTo>
                  <a:lnTo>
                    <a:pt x="4710" y="3579"/>
                  </a:lnTo>
                  <a:lnTo>
                    <a:pt x="4650" y="3600"/>
                  </a:lnTo>
                  <a:lnTo>
                    <a:pt x="4581" y="3627"/>
                  </a:lnTo>
                  <a:lnTo>
                    <a:pt x="4512" y="3645"/>
                  </a:lnTo>
                  <a:lnTo>
                    <a:pt x="4446" y="3666"/>
                  </a:lnTo>
                  <a:lnTo>
                    <a:pt x="4371" y="3678"/>
                  </a:lnTo>
                  <a:lnTo>
                    <a:pt x="4305" y="3684"/>
                  </a:lnTo>
                  <a:lnTo>
                    <a:pt x="4239" y="3687"/>
                  </a:lnTo>
                  <a:lnTo>
                    <a:pt x="4179" y="3693"/>
                  </a:lnTo>
                  <a:lnTo>
                    <a:pt x="4122" y="3693"/>
                  </a:lnTo>
                  <a:lnTo>
                    <a:pt x="4056" y="3684"/>
                  </a:lnTo>
                  <a:lnTo>
                    <a:pt x="4002" y="3669"/>
                  </a:lnTo>
                  <a:lnTo>
                    <a:pt x="3948" y="3657"/>
                  </a:lnTo>
                  <a:lnTo>
                    <a:pt x="3891" y="3636"/>
                  </a:lnTo>
                  <a:lnTo>
                    <a:pt x="3834" y="3609"/>
                  </a:lnTo>
                  <a:lnTo>
                    <a:pt x="3780" y="3576"/>
                  </a:lnTo>
                  <a:lnTo>
                    <a:pt x="3735" y="3537"/>
                  </a:lnTo>
                  <a:lnTo>
                    <a:pt x="3690" y="3495"/>
                  </a:lnTo>
                  <a:lnTo>
                    <a:pt x="3663" y="3459"/>
                  </a:lnTo>
                  <a:lnTo>
                    <a:pt x="3639" y="3423"/>
                  </a:lnTo>
                  <a:lnTo>
                    <a:pt x="3615" y="3390"/>
                  </a:lnTo>
                  <a:lnTo>
                    <a:pt x="3597" y="3360"/>
                  </a:lnTo>
                  <a:lnTo>
                    <a:pt x="3579" y="3318"/>
                  </a:lnTo>
                  <a:lnTo>
                    <a:pt x="3567" y="3276"/>
                  </a:lnTo>
                  <a:lnTo>
                    <a:pt x="3561" y="3219"/>
                  </a:lnTo>
                  <a:lnTo>
                    <a:pt x="3558" y="3162"/>
                  </a:lnTo>
                  <a:lnTo>
                    <a:pt x="3552" y="3084"/>
                  </a:lnTo>
                  <a:lnTo>
                    <a:pt x="3546" y="2988"/>
                  </a:lnTo>
                  <a:lnTo>
                    <a:pt x="3534" y="2892"/>
                  </a:lnTo>
                  <a:lnTo>
                    <a:pt x="3522" y="2796"/>
                  </a:lnTo>
                  <a:lnTo>
                    <a:pt x="3510" y="2706"/>
                  </a:lnTo>
                  <a:lnTo>
                    <a:pt x="3498" y="2631"/>
                  </a:lnTo>
                  <a:lnTo>
                    <a:pt x="3477" y="2550"/>
                  </a:lnTo>
                  <a:lnTo>
                    <a:pt x="3447" y="2457"/>
                  </a:lnTo>
                  <a:lnTo>
                    <a:pt x="3429" y="2394"/>
                  </a:lnTo>
                  <a:lnTo>
                    <a:pt x="3399" y="2331"/>
                  </a:lnTo>
                  <a:lnTo>
                    <a:pt x="3360" y="2271"/>
                  </a:lnTo>
                  <a:lnTo>
                    <a:pt x="3318" y="2217"/>
                  </a:lnTo>
                  <a:lnTo>
                    <a:pt x="3273" y="2169"/>
                  </a:lnTo>
                  <a:lnTo>
                    <a:pt x="3222" y="2118"/>
                  </a:lnTo>
                  <a:lnTo>
                    <a:pt x="3162" y="2082"/>
                  </a:lnTo>
                  <a:lnTo>
                    <a:pt x="3111" y="2058"/>
                  </a:lnTo>
                  <a:lnTo>
                    <a:pt x="3051" y="2037"/>
                  </a:lnTo>
                  <a:lnTo>
                    <a:pt x="2985" y="2019"/>
                  </a:lnTo>
                  <a:lnTo>
                    <a:pt x="2931" y="2010"/>
                  </a:lnTo>
                  <a:lnTo>
                    <a:pt x="2874" y="2007"/>
                  </a:lnTo>
                  <a:lnTo>
                    <a:pt x="2829" y="2007"/>
                  </a:lnTo>
                  <a:lnTo>
                    <a:pt x="2784" y="2010"/>
                  </a:lnTo>
                  <a:lnTo>
                    <a:pt x="2724" y="2019"/>
                  </a:lnTo>
                  <a:lnTo>
                    <a:pt x="2655" y="2031"/>
                  </a:lnTo>
                  <a:lnTo>
                    <a:pt x="2595" y="2049"/>
                  </a:lnTo>
                  <a:lnTo>
                    <a:pt x="2544" y="2073"/>
                  </a:lnTo>
                  <a:lnTo>
                    <a:pt x="2496" y="2103"/>
                  </a:lnTo>
                  <a:lnTo>
                    <a:pt x="2454" y="2130"/>
                  </a:lnTo>
                  <a:lnTo>
                    <a:pt x="2418" y="2163"/>
                  </a:lnTo>
                  <a:lnTo>
                    <a:pt x="2382" y="2202"/>
                  </a:lnTo>
                  <a:lnTo>
                    <a:pt x="2343" y="2244"/>
                  </a:lnTo>
                  <a:lnTo>
                    <a:pt x="2313" y="2286"/>
                  </a:lnTo>
                  <a:lnTo>
                    <a:pt x="2286" y="2328"/>
                  </a:lnTo>
                  <a:lnTo>
                    <a:pt x="2265" y="2385"/>
                  </a:lnTo>
                  <a:lnTo>
                    <a:pt x="2244" y="2436"/>
                  </a:lnTo>
                  <a:lnTo>
                    <a:pt x="2223" y="2496"/>
                  </a:lnTo>
                  <a:lnTo>
                    <a:pt x="2205" y="2562"/>
                  </a:lnTo>
                  <a:lnTo>
                    <a:pt x="2187" y="2643"/>
                  </a:lnTo>
                  <a:lnTo>
                    <a:pt x="2169" y="2730"/>
                  </a:lnTo>
                  <a:lnTo>
                    <a:pt x="2160" y="2796"/>
                  </a:lnTo>
                  <a:lnTo>
                    <a:pt x="2151" y="2871"/>
                  </a:lnTo>
                  <a:lnTo>
                    <a:pt x="2142" y="2955"/>
                  </a:lnTo>
                  <a:lnTo>
                    <a:pt x="2136" y="3012"/>
                  </a:lnTo>
                  <a:lnTo>
                    <a:pt x="2130" y="3150"/>
                  </a:lnTo>
                  <a:lnTo>
                    <a:pt x="2133" y="3084"/>
                  </a:lnTo>
                  <a:lnTo>
                    <a:pt x="2124" y="3204"/>
                  </a:lnTo>
                  <a:lnTo>
                    <a:pt x="2118" y="3255"/>
                  </a:lnTo>
                  <a:lnTo>
                    <a:pt x="2112" y="3297"/>
                  </a:lnTo>
                  <a:lnTo>
                    <a:pt x="2094" y="3342"/>
                  </a:lnTo>
                  <a:lnTo>
                    <a:pt x="2079" y="3378"/>
                  </a:lnTo>
                  <a:lnTo>
                    <a:pt x="2061" y="3408"/>
                  </a:lnTo>
                  <a:lnTo>
                    <a:pt x="2037" y="3444"/>
                  </a:lnTo>
                  <a:lnTo>
                    <a:pt x="2004" y="3485"/>
                  </a:lnTo>
                  <a:lnTo>
                    <a:pt x="1962" y="3525"/>
                  </a:lnTo>
                  <a:lnTo>
                    <a:pt x="1917" y="3567"/>
                  </a:lnTo>
                  <a:lnTo>
                    <a:pt x="1875" y="3594"/>
                  </a:lnTo>
                  <a:lnTo>
                    <a:pt x="1812" y="3630"/>
                  </a:lnTo>
                  <a:lnTo>
                    <a:pt x="1755" y="3648"/>
                  </a:lnTo>
                  <a:lnTo>
                    <a:pt x="1689" y="3665"/>
                  </a:lnTo>
                  <a:lnTo>
                    <a:pt x="1638" y="3678"/>
                  </a:lnTo>
                  <a:lnTo>
                    <a:pt x="1590" y="3687"/>
                  </a:lnTo>
                  <a:lnTo>
                    <a:pt x="1521" y="3690"/>
                  </a:lnTo>
                  <a:lnTo>
                    <a:pt x="1425" y="3687"/>
                  </a:lnTo>
                  <a:lnTo>
                    <a:pt x="1338" y="3681"/>
                  </a:lnTo>
                  <a:lnTo>
                    <a:pt x="1262" y="3665"/>
                  </a:lnTo>
                  <a:lnTo>
                    <a:pt x="1179" y="3650"/>
                  </a:lnTo>
                  <a:lnTo>
                    <a:pt x="1074" y="3615"/>
                  </a:lnTo>
                  <a:lnTo>
                    <a:pt x="969" y="3575"/>
                  </a:lnTo>
                  <a:lnTo>
                    <a:pt x="894" y="3543"/>
                  </a:lnTo>
                  <a:lnTo>
                    <a:pt x="810" y="3507"/>
                  </a:lnTo>
                  <a:lnTo>
                    <a:pt x="720" y="3456"/>
                  </a:lnTo>
                  <a:lnTo>
                    <a:pt x="636" y="3396"/>
                  </a:lnTo>
                  <a:lnTo>
                    <a:pt x="564" y="3342"/>
                  </a:lnTo>
                  <a:lnTo>
                    <a:pt x="474" y="3270"/>
                  </a:lnTo>
                  <a:lnTo>
                    <a:pt x="399" y="3207"/>
                  </a:lnTo>
                  <a:lnTo>
                    <a:pt x="339" y="3144"/>
                  </a:lnTo>
                  <a:lnTo>
                    <a:pt x="291" y="3093"/>
                  </a:lnTo>
                  <a:lnTo>
                    <a:pt x="246" y="3033"/>
                  </a:lnTo>
                  <a:lnTo>
                    <a:pt x="201" y="2970"/>
                  </a:lnTo>
                  <a:lnTo>
                    <a:pt x="162" y="2916"/>
                  </a:lnTo>
                  <a:lnTo>
                    <a:pt x="135" y="2868"/>
                  </a:lnTo>
                  <a:lnTo>
                    <a:pt x="99" y="2805"/>
                  </a:lnTo>
                  <a:lnTo>
                    <a:pt x="69" y="2727"/>
                  </a:lnTo>
                  <a:lnTo>
                    <a:pt x="42" y="2661"/>
                  </a:lnTo>
                  <a:lnTo>
                    <a:pt x="24" y="2607"/>
                  </a:lnTo>
                  <a:lnTo>
                    <a:pt x="12" y="2553"/>
                  </a:lnTo>
                  <a:lnTo>
                    <a:pt x="3" y="2508"/>
                  </a:lnTo>
                  <a:lnTo>
                    <a:pt x="0" y="2445"/>
                  </a:lnTo>
                  <a:lnTo>
                    <a:pt x="6" y="2394"/>
                  </a:lnTo>
                  <a:lnTo>
                    <a:pt x="15" y="2352"/>
                  </a:lnTo>
                  <a:lnTo>
                    <a:pt x="30" y="2316"/>
                  </a:lnTo>
                  <a:lnTo>
                    <a:pt x="45" y="2277"/>
                  </a:lnTo>
                  <a:lnTo>
                    <a:pt x="72" y="2238"/>
                  </a:lnTo>
                  <a:lnTo>
                    <a:pt x="93" y="2217"/>
                  </a:lnTo>
                  <a:lnTo>
                    <a:pt x="129" y="2184"/>
                  </a:lnTo>
                  <a:lnTo>
                    <a:pt x="168" y="2163"/>
                  </a:lnTo>
                  <a:lnTo>
                    <a:pt x="237" y="2130"/>
                  </a:lnTo>
                  <a:lnTo>
                    <a:pt x="300" y="2112"/>
                  </a:lnTo>
                  <a:lnTo>
                    <a:pt x="363" y="2094"/>
                  </a:lnTo>
                  <a:lnTo>
                    <a:pt x="426" y="2079"/>
                  </a:lnTo>
                  <a:lnTo>
                    <a:pt x="512" y="2060"/>
                  </a:lnTo>
                  <a:lnTo>
                    <a:pt x="576" y="2046"/>
                  </a:lnTo>
                  <a:lnTo>
                    <a:pt x="645" y="2025"/>
                  </a:lnTo>
                  <a:lnTo>
                    <a:pt x="722" y="2007"/>
                  </a:lnTo>
                  <a:lnTo>
                    <a:pt x="777" y="1986"/>
                  </a:lnTo>
                  <a:lnTo>
                    <a:pt x="852" y="1953"/>
                  </a:lnTo>
                  <a:lnTo>
                    <a:pt x="906" y="1929"/>
                  </a:lnTo>
                  <a:lnTo>
                    <a:pt x="975" y="1887"/>
                  </a:lnTo>
                  <a:lnTo>
                    <a:pt x="1011" y="1866"/>
                  </a:lnTo>
                  <a:lnTo>
                    <a:pt x="1050" y="1836"/>
                  </a:lnTo>
                  <a:lnTo>
                    <a:pt x="1074" y="1803"/>
                  </a:lnTo>
                  <a:lnTo>
                    <a:pt x="1095" y="1770"/>
                  </a:lnTo>
                  <a:lnTo>
                    <a:pt x="1113" y="1740"/>
                  </a:lnTo>
                  <a:lnTo>
                    <a:pt x="1125" y="1716"/>
                  </a:lnTo>
                  <a:lnTo>
                    <a:pt x="1134" y="1686"/>
                  </a:lnTo>
                  <a:lnTo>
                    <a:pt x="1137" y="1656"/>
                  </a:lnTo>
                  <a:lnTo>
                    <a:pt x="1137" y="1632"/>
                  </a:lnTo>
                  <a:lnTo>
                    <a:pt x="1131" y="1602"/>
                  </a:lnTo>
                  <a:lnTo>
                    <a:pt x="1125" y="1572"/>
                  </a:lnTo>
                  <a:lnTo>
                    <a:pt x="1116" y="1542"/>
                  </a:lnTo>
                  <a:lnTo>
                    <a:pt x="1104" y="1505"/>
                  </a:lnTo>
                  <a:lnTo>
                    <a:pt x="1080" y="1446"/>
                  </a:lnTo>
                  <a:lnTo>
                    <a:pt x="1056" y="1392"/>
                  </a:lnTo>
                  <a:lnTo>
                    <a:pt x="1035" y="1341"/>
                  </a:lnTo>
                  <a:lnTo>
                    <a:pt x="1002" y="1284"/>
                  </a:lnTo>
                  <a:lnTo>
                    <a:pt x="966" y="1215"/>
                  </a:lnTo>
                  <a:lnTo>
                    <a:pt x="924" y="1128"/>
                  </a:lnTo>
                  <a:lnTo>
                    <a:pt x="879" y="1040"/>
                  </a:lnTo>
                  <a:lnTo>
                    <a:pt x="846" y="975"/>
                  </a:lnTo>
                  <a:lnTo>
                    <a:pt x="819" y="905"/>
                  </a:lnTo>
                  <a:lnTo>
                    <a:pt x="774" y="816"/>
                  </a:lnTo>
                  <a:lnTo>
                    <a:pt x="726" y="732"/>
                  </a:lnTo>
                  <a:lnTo>
                    <a:pt x="684" y="635"/>
                  </a:lnTo>
                  <a:lnTo>
                    <a:pt x="648" y="555"/>
                  </a:lnTo>
                  <a:lnTo>
                    <a:pt x="612" y="477"/>
                  </a:lnTo>
                  <a:lnTo>
                    <a:pt x="587" y="395"/>
                  </a:lnTo>
                  <a:lnTo>
                    <a:pt x="582" y="342"/>
                  </a:lnTo>
                  <a:lnTo>
                    <a:pt x="582" y="306"/>
                  </a:lnTo>
                  <a:lnTo>
                    <a:pt x="588" y="279"/>
                  </a:lnTo>
                  <a:lnTo>
                    <a:pt x="600" y="243"/>
                  </a:lnTo>
                  <a:lnTo>
                    <a:pt x="621" y="210"/>
                  </a:lnTo>
                  <a:lnTo>
                    <a:pt x="654" y="177"/>
                  </a:lnTo>
                  <a:lnTo>
                    <a:pt x="678" y="147"/>
                  </a:lnTo>
                  <a:lnTo>
                    <a:pt x="717" y="120"/>
                  </a:lnTo>
                  <a:lnTo>
                    <a:pt x="765" y="93"/>
                  </a:lnTo>
                  <a:lnTo>
                    <a:pt x="807" y="75"/>
                  </a:lnTo>
                  <a:lnTo>
                    <a:pt x="882" y="48"/>
                  </a:lnTo>
                  <a:lnTo>
                    <a:pt x="954" y="24"/>
                  </a:lnTo>
                  <a:lnTo>
                    <a:pt x="1011" y="12"/>
                  </a:lnTo>
                  <a:lnTo>
                    <a:pt x="1095" y="3"/>
                  </a:lnTo>
                  <a:lnTo>
                    <a:pt x="1197" y="3"/>
                  </a:lnTo>
                  <a:lnTo>
                    <a:pt x="1269" y="6"/>
                  </a:lnTo>
                  <a:lnTo>
                    <a:pt x="1337" y="12"/>
                  </a:lnTo>
                  <a:lnTo>
                    <a:pt x="1386" y="18"/>
                  </a:lnTo>
                  <a:lnTo>
                    <a:pt x="1449" y="27"/>
                  </a:lnTo>
                  <a:lnTo>
                    <a:pt x="1512" y="36"/>
                  </a:lnTo>
                  <a:lnTo>
                    <a:pt x="1596" y="69"/>
                  </a:lnTo>
                  <a:lnTo>
                    <a:pt x="1659" y="102"/>
                  </a:lnTo>
                  <a:lnTo>
                    <a:pt x="1713" y="135"/>
                  </a:lnTo>
                  <a:lnTo>
                    <a:pt x="1755" y="165"/>
                  </a:lnTo>
                  <a:lnTo>
                    <a:pt x="1794" y="200"/>
                  </a:lnTo>
                  <a:lnTo>
                    <a:pt x="1830" y="240"/>
                  </a:lnTo>
                  <a:lnTo>
                    <a:pt x="1863" y="276"/>
                  </a:lnTo>
                  <a:lnTo>
                    <a:pt x="1908" y="327"/>
                  </a:lnTo>
                  <a:lnTo>
                    <a:pt x="1944" y="381"/>
                  </a:lnTo>
                  <a:lnTo>
                    <a:pt x="1997" y="455"/>
                  </a:lnTo>
                  <a:lnTo>
                    <a:pt x="2046" y="537"/>
                  </a:lnTo>
                  <a:lnTo>
                    <a:pt x="2082" y="597"/>
                  </a:lnTo>
                  <a:lnTo>
                    <a:pt x="2118" y="663"/>
                  </a:lnTo>
                  <a:lnTo>
                    <a:pt x="2163" y="750"/>
                  </a:lnTo>
                  <a:lnTo>
                    <a:pt x="2232" y="882"/>
                  </a:lnTo>
                  <a:lnTo>
                    <a:pt x="2274" y="957"/>
                  </a:lnTo>
                  <a:lnTo>
                    <a:pt x="2322" y="1047"/>
                  </a:lnTo>
                  <a:lnTo>
                    <a:pt x="2349" y="1113"/>
                  </a:lnTo>
                  <a:lnTo>
                    <a:pt x="2391" y="1182"/>
                  </a:lnTo>
                  <a:lnTo>
                    <a:pt x="2448" y="1284"/>
                  </a:lnTo>
                  <a:lnTo>
                    <a:pt x="2514" y="1385"/>
                  </a:lnTo>
                  <a:lnTo>
                    <a:pt x="2550" y="1446"/>
                  </a:lnTo>
                  <a:lnTo>
                    <a:pt x="2586" y="1503"/>
                  </a:lnTo>
                  <a:lnTo>
                    <a:pt x="2643" y="1554"/>
                  </a:lnTo>
                  <a:lnTo>
                    <a:pt x="2694" y="1590"/>
                  </a:lnTo>
                  <a:lnTo>
                    <a:pt x="2742" y="1614"/>
                  </a:lnTo>
                  <a:lnTo>
                    <a:pt x="2805" y="1629"/>
                  </a:lnTo>
                  <a:lnTo>
                    <a:pt x="2850" y="1632"/>
                  </a:lnTo>
                  <a:lnTo>
                    <a:pt x="2892" y="1626"/>
                  </a:lnTo>
                  <a:lnTo>
                    <a:pt x="2958" y="1605"/>
                  </a:lnTo>
                  <a:lnTo>
                    <a:pt x="3006" y="1581"/>
                  </a:lnTo>
                  <a:lnTo>
                    <a:pt x="3048" y="1551"/>
                  </a:lnTo>
                  <a:lnTo>
                    <a:pt x="3102" y="1497"/>
                  </a:lnTo>
                  <a:lnTo>
                    <a:pt x="3138" y="1446"/>
                  </a:lnTo>
                  <a:lnTo>
                    <a:pt x="3171" y="1395"/>
                  </a:lnTo>
                  <a:lnTo>
                    <a:pt x="3201" y="1341"/>
                  </a:lnTo>
                  <a:lnTo>
                    <a:pt x="3231" y="1299"/>
                  </a:lnTo>
                  <a:lnTo>
                    <a:pt x="3267" y="1233"/>
                  </a:lnTo>
                  <a:lnTo>
                    <a:pt x="3309" y="1164"/>
                  </a:lnTo>
                  <a:close/>
                </a:path>
              </a:pathLst>
            </a:custGeom>
            <a:solidFill>
              <a:schemeClr val="bg2"/>
            </a:solidFill>
            <a:ln w="9525">
              <a:round/>
              <a:headEnd/>
              <a:tailEnd/>
            </a:ln>
            <a:scene3d>
              <a:camera prst="legacyObliqueTop">
                <a:rot lat="16800000" lon="0" rev="0"/>
              </a:camera>
              <a:lightRig rig="legacyFlat3" dir="r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da-DK"/>
            </a:p>
          </p:txBody>
        </p:sp>
        <p:sp>
          <p:nvSpPr>
            <p:cNvPr id="29707" name="Freeform 4"/>
            <p:cNvSpPr>
              <a:spLocks/>
            </p:cNvSpPr>
            <p:nvPr/>
          </p:nvSpPr>
          <p:spPr bwMode="auto">
            <a:xfrm>
              <a:off x="4663058" y="1108299"/>
              <a:ext cx="266700" cy="157162"/>
            </a:xfrm>
            <a:custGeom>
              <a:avLst/>
              <a:gdLst>
                <a:gd name="T0" fmla="*/ 0 w 245"/>
                <a:gd name="T1" fmla="*/ 0 h 170"/>
                <a:gd name="T2" fmla="*/ 2147483647 w 245"/>
                <a:gd name="T3" fmla="*/ 2147483647 h 170"/>
                <a:gd name="T4" fmla="*/ 2147483647 w 245"/>
                <a:gd name="T5" fmla="*/ 2147483647 h 170"/>
                <a:gd name="T6" fmla="*/ 2147483647 w 245"/>
                <a:gd name="T7" fmla="*/ 2147483647 h 170"/>
                <a:gd name="T8" fmla="*/ 2147483647 w 245"/>
                <a:gd name="T9" fmla="*/ 2147483647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"/>
                <a:gd name="T16" fmla="*/ 0 h 170"/>
                <a:gd name="T17" fmla="*/ 245 w 245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" h="170">
                  <a:moveTo>
                    <a:pt x="0" y="0"/>
                  </a:moveTo>
                  <a:cubicBezTo>
                    <a:pt x="10" y="15"/>
                    <a:pt x="21" y="31"/>
                    <a:pt x="37" y="47"/>
                  </a:cubicBezTo>
                  <a:cubicBezTo>
                    <a:pt x="53" y="63"/>
                    <a:pt x="72" y="82"/>
                    <a:pt x="94" y="94"/>
                  </a:cubicBezTo>
                  <a:cubicBezTo>
                    <a:pt x="116" y="106"/>
                    <a:pt x="145" y="109"/>
                    <a:pt x="170" y="122"/>
                  </a:cubicBezTo>
                  <a:cubicBezTo>
                    <a:pt x="195" y="135"/>
                    <a:pt x="220" y="152"/>
                    <a:pt x="245" y="17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08" name="Freeform 5"/>
            <p:cNvSpPr>
              <a:spLocks/>
            </p:cNvSpPr>
            <p:nvPr/>
          </p:nvSpPr>
          <p:spPr bwMode="auto">
            <a:xfrm>
              <a:off x="4918645" y="1090836"/>
              <a:ext cx="153988" cy="157163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09" name="Freeform 6"/>
            <p:cNvSpPr>
              <a:spLocks/>
            </p:cNvSpPr>
            <p:nvPr/>
          </p:nvSpPr>
          <p:spPr bwMode="auto">
            <a:xfrm>
              <a:off x="4759895" y="1290861"/>
              <a:ext cx="212725" cy="147638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0" name="Freeform 7"/>
            <p:cNvSpPr>
              <a:spLocks/>
            </p:cNvSpPr>
            <p:nvPr/>
          </p:nvSpPr>
          <p:spPr bwMode="auto">
            <a:xfrm>
              <a:off x="4644008" y="1433736"/>
              <a:ext cx="481012" cy="57150"/>
            </a:xfrm>
            <a:custGeom>
              <a:avLst/>
              <a:gdLst>
                <a:gd name="T0" fmla="*/ 0 w 444"/>
                <a:gd name="T1" fmla="*/ 2147483647 h 60"/>
                <a:gd name="T2" fmla="*/ 2147483647 w 444"/>
                <a:gd name="T3" fmla="*/ 2147483647 h 60"/>
                <a:gd name="T4" fmla="*/ 2147483647 w 444"/>
                <a:gd name="T5" fmla="*/ 2147483647 h 60"/>
                <a:gd name="T6" fmla="*/ 2147483647 w 444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4"/>
                <a:gd name="T13" fmla="*/ 0 h 60"/>
                <a:gd name="T14" fmla="*/ 444 w 444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4" h="60">
                  <a:moveTo>
                    <a:pt x="0" y="60"/>
                  </a:moveTo>
                  <a:cubicBezTo>
                    <a:pt x="22" y="48"/>
                    <a:pt x="45" y="37"/>
                    <a:pt x="76" y="28"/>
                  </a:cubicBezTo>
                  <a:cubicBezTo>
                    <a:pt x="107" y="19"/>
                    <a:pt x="123" y="13"/>
                    <a:pt x="184" y="8"/>
                  </a:cubicBezTo>
                  <a:cubicBezTo>
                    <a:pt x="245" y="3"/>
                    <a:pt x="344" y="1"/>
                    <a:pt x="444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1" name="Freeform 8"/>
            <p:cNvSpPr>
              <a:spLocks/>
            </p:cNvSpPr>
            <p:nvPr/>
          </p:nvSpPr>
          <p:spPr bwMode="auto">
            <a:xfrm>
              <a:off x="4801170" y="1433736"/>
              <a:ext cx="327025" cy="269875"/>
            </a:xfrm>
            <a:custGeom>
              <a:avLst/>
              <a:gdLst>
                <a:gd name="T0" fmla="*/ 0 w 304"/>
                <a:gd name="T1" fmla="*/ 2147483647 h 292"/>
                <a:gd name="T2" fmla="*/ 2147483647 w 304"/>
                <a:gd name="T3" fmla="*/ 2147483647 h 292"/>
                <a:gd name="T4" fmla="*/ 2147483647 w 304"/>
                <a:gd name="T5" fmla="*/ 2147483647 h 292"/>
                <a:gd name="T6" fmla="*/ 2147483647 w 304"/>
                <a:gd name="T7" fmla="*/ 2147483647 h 292"/>
                <a:gd name="T8" fmla="*/ 2147483647 w 304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92"/>
                <a:gd name="T17" fmla="*/ 304 w 304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92">
                  <a:moveTo>
                    <a:pt x="0" y="292"/>
                  </a:moveTo>
                  <a:cubicBezTo>
                    <a:pt x="2" y="259"/>
                    <a:pt x="5" y="227"/>
                    <a:pt x="20" y="200"/>
                  </a:cubicBezTo>
                  <a:cubicBezTo>
                    <a:pt x="35" y="173"/>
                    <a:pt x="61" y="153"/>
                    <a:pt x="92" y="128"/>
                  </a:cubicBezTo>
                  <a:cubicBezTo>
                    <a:pt x="123" y="103"/>
                    <a:pt x="169" y="69"/>
                    <a:pt x="204" y="48"/>
                  </a:cubicBezTo>
                  <a:cubicBezTo>
                    <a:pt x="239" y="27"/>
                    <a:pt x="271" y="13"/>
                    <a:pt x="304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2" name="Freeform 9"/>
            <p:cNvSpPr>
              <a:spLocks/>
            </p:cNvSpPr>
            <p:nvPr/>
          </p:nvSpPr>
          <p:spPr bwMode="auto">
            <a:xfrm>
              <a:off x="4940870" y="1432149"/>
              <a:ext cx="187325" cy="371475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3" name="Freeform 10"/>
            <p:cNvSpPr>
              <a:spLocks/>
            </p:cNvSpPr>
            <p:nvPr/>
          </p:nvSpPr>
          <p:spPr bwMode="auto">
            <a:xfrm>
              <a:off x="4837683" y="1052736"/>
              <a:ext cx="290512" cy="385763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4" name="Line 11"/>
            <p:cNvSpPr>
              <a:spLocks noChangeShapeType="1"/>
            </p:cNvSpPr>
            <p:nvPr/>
          </p:nvSpPr>
          <p:spPr bwMode="auto">
            <a:xfrm flipV="1">
              <a:off x="5420295" y="1446436"/>
              <a:ext cx="1120775" cy="1588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5" name="Oval 12"/>
            <p:cNvSpPr>
              <a:spLocks noChangeArrowheads="1"/>
            </p:cNvSpPr>
            <p:nvPr/>
          </p:nvSpPr>
          <p:spPr bwMode="auto">
            <a:xfrm>
              <a:off x="6241033" y="1262286"/>
              <a:ext cx="103187" cy="90488"/>
            </a:xfrm>
            <a:prstGeom prst="ellips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9716" name="Line 13"/>
            <p:cNvSpPr>
              <a:spLocks noChangeShapeType="1"/>
            </p:cNvSpPr>
            <p:nvPr/>
          </p:nvSpPr>
          <p:spPr bwMode="auto">
            <a:xfrm>
              <a:off x="6288658" y="1340074"/>
              <a:ext cx="0" cy="10477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7" name="Freeform 14"/>
            <p:cNvSpPr>
              <a:spLocks/>
            </p:cNvSpPr>
            <p:nvPr/>
          </p:nvSpPr>
          <p:spPr bwMode="auto">
            <a:xfrm>
              <a:off x="5394895" y="1313086"/>
              <a:ext cx="157163" cy="133350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8" name="Freeform 15"/>
            <p:cNvSpPr>
              <a:spLocks/>
            </p:cNvSpPr>
            <p:nvPr/>
          </p:nvSpPr>
          <p:spPr bwMode="auto">
            <a:xfrm flipV="1">
              <a:off x="5172645" y="1446436"/>
              <a:ext cx="157163" cy="13493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19" name="AutoShape 16"/>
            <p:cNvSpPr>
              <a:spLocks noChangeArrowheads="1"/>
            </p:cNvSpPr>
            <p:nvPr/>
          </p:nvSpPr>
          <p:spPr bwMode="auto">
            <a:xfrm rot="-2356766">
              <a:off x="6880795" y="1668686"/>
              <a:ext cx="82550" cy="58738"/>
            </a:xfrm>
            <a:prstGeom prst="triangle">
              <a:avLst>
                <a:gd name="adj" fmla="val 50000"/>
              </a:avLst>
            </a:prstGeom>
            <a:solidFill>
              <a:srgbClr val="66CC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9720" name="Freeform 17"/>
            <p:cNvSpPr>
              <a:spLocks/>
            </p:cNvSpPr>
            <p:nvPr/>
          </p:nvSpPr>
          <p:spPr bwMode="auto">
            <a:xfrm rot="-311453">
              <a:off x="6533133" y="1428974"/>
              <a:ext cx="358775" cy="249237"/>
            </a:xfrm>
            <a:custGeom>
              <a:avLst/>
              <a:gdLst>
                <a:gd name="T0" fmla="*/ 0 w 200"/>
                <a:gd name="T1" fmla="*/ 0 h 140"/>
                <a:gd name="T2" fmla="*/ 2147483647 w 200"/>
                <a:gd name="T3" fmla="*/ 2147483647 h 140"/>
                <a:gd name="T4" fmla="*/ 2147483647 w 200"/>
                <a:gd name="T5" fmla="*/ 2147483647 h 140"/>
                <a:gd name="T6" fmla="*/ 0 60000 65536"/>
                <a:gd name="T7" fmla="*/ 0 60000 65536"/>
                <a:gd name="T8" fmla="*/ 0 60000 65536"/>
                <a:gd name="T9" fmla="*/ 0 w 200"/>
                <a:gd name="T10" fmla="*/ 0 h 140"/>
                <a:gd name="T11" fmla="*/ 200 w 200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140">
                  <a:moveTo>
                    <a:pt x="0" y="0"/>
                  </a:moveTo>
                  <a:cubicBezTo>
                    <a:pt x="49" y="10"/>
                    <a:pt x="99" y="21"/>
                    <a:pt x="132" y="44"/>
                  </a:cubicBezTo>
                  <a:cubicBezTo>
                    <a:pt x="165" y="67"/>
                    <a:pt x="182" y="103"/>
                    <a:pt x="200" y="14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grpSp>
          <p:nvGrpSpPr>
            <p:cNvPr id="29721" name="Group 18"/>
            <p:cNvGrpSpPr>
              <a:grpSpLocks/>
            </p:cNvGrpSpPr>
            <p:nvPr/>
          </p:nvGrpSpPr>
          <p:grpSpPr bwMode="auto">
            <a:xfrm>
              <a:off x="6937945" y="1247999"/>
              <a:ext cx="882650" cy="966787"/>
              <a:chOff x="5061" y="456"/>
              <a:chExt cx="981" cy="1494"/>
            </a:xfrm>
          </p:grpSpPr>
          <p:sp>
            <p:nvSpPr>
              <p:cNvPr id="29771" name="Oval 19"/>
              <p:cNvSpPr>
                <a:spLocks noChangeArrowheads="1"/>
              </p:cNvSpPr>
              <p:nvPr/>
            </p:nvSpPr>
            <p:spPr bwMode="auto">
              <a:xfrm>
                <a:off x="5061" y="1248"/>
                <a:ext cx="106" cy="100"/>
              </a:xfrm>
              <a:prstGeom prst="ellips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a-DK" altLang="da-DK" sz="1800"/>
              </a:p>
            </p:txBody>
          </p:sp>
          <p:sp>
            <p:nvSpPr>
              <p:cNvPr id="29772" name="Freeform 20"/>
              <p:cNvSpPr>
                <a:spLocks/>
              </p:cNvSpPr>
              <p:nvPr/>
            </p:nvSpPr>
            <p:spPr bwMode="auto">
              <a:xfrm>
                <a:off x="5132" y="1346"/>
                <a:ext cx="314" cy="343"/>
              </a:xfrm>
              <a:custGeom>
                <a:avLst/>
                <a:gdLst>
                  <a:gd name="T0" fmla="*/ 0 w 305"/>
                  <a:gd name="T1" fmla="*/ 0 h 287"/>
                  <a:gd name="T2" fmla="*/ 283 w 305"/>
                  <a:gd name="T3" fmla="*/ 63278 h 287"/>
                  <a:gd name="T4" fmla="*/ 775 w 305"/>
                  <a:gd name="T5" fmla="*/ 105370 h 287"/>
                  <a:gd name="T6" fmla="*/ 843 w 305"/>
                  <a:gd name="T7" fmla="*/ 175817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5"/>
                  <a:gd name="T13" fmla="*/ 0 h 287"/>
                  <a:gd name="T14" fmla="*/ 305 w 305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5" h="287">
                    <a:moveTo>
                      <a:pt x="0" y="0"/>
                    </a:moveTo>
                    <a:cubicBezTo>
                      <a:pt x="27" y="37"/>
                      <a:pt x="55" y="75"/>
                      <a:pt x="100" y="104"/>
                    </a:cubicBezTo>
                    <a:cubicBezTo>
                      <a:pt x="145" y="133"/>
                      <a:pt x="239" y="141"/>
                      <a:pt x="272" y="172"/>
                    </a:cubicBezTo>
                    <a:cubicBezTo>
                      <a:pt x="305" y="203"/>
                      <a:pt x="290" y="263"/>
                      <a:pt x="295" y="287"/>
                    </a:cubicBezTo>
                  </a:path>
                </a:pathLst>
              </a:cu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29773" name="Freeform 21"/>
              <p:cNvSpPr>
                <a:spLocks/>
              </p:cNvSpPr>
              <p:nvPr/>
            </p:nvSpPr>
            <p:spPr bwMode="auto">
              <a:xfrm>
                <a:off x="5433" y="1666"/>
                <a:ext cx="604" cy="284"/>
              </a:xfrm>
              <a:custGeom>
                <a:avLst/>
                <a:gdLst>
                  <a:gd name="T0" fmla="*/ 0 w 551"/>
                  <a:gd name="T1" fmla="*/ 0 h 206"/>
                  <a:gd name="T2" fmla="*/ 312 w 551"/>
                  <a:gd name="T3" fmla="*/ 7488495 h 206"/>
                  <a:gd name="T4" fmla="*/ 1032 w 551"/>
                  <a:gd name="T5" fmla="*/ 13271474 h 206"/>
                  <a:gd name="T6" fmla="*/ 3406 w 551"/>
                  <a:gd name="T7" fmla="*/ 19317153 h 206"/>
                  <a:gd name="T8" fmla="*/ 7158 w 551"/>
                  <a:gd name="T9" fmla="*/ 21517525 h 206"/>
                  <a:gd name="T10" fmla="*/ 11426 w 551"/>
                  <a:gd name="T11" fmla="*/ 19622191 h 206"/>
                  <a:gd name="T12" fmla="*/ 13905 w 551"/>
                  <a:gd name="T13" fmla="*/ 12384089 h 206"/>
                  <a:gd name="T14" fmla="*/ 15051 w 551"/>
                  <a:gd name="T15" fmla="*/ 445320 h 2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1"/>
                  <a:gd name="T25" fmla="*/ 0 h 206"/>
                  <a:gd name="T26" fmla="*/ 551 w 551"/>
                  <a:gd name="T27" fmla="*/ 206 h 2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1" h="206">
                    <a:moveTo>
                      <a:pt x="0" y="0"/>
                    </a:moveTo>
                    <a:cubicBezTo>
                      <a:pt x="2" y="12"/>
                      <a:pt x="6" y="51"/>
                      <a:pt x="12" y="72"/>
                    </a:cubicBezTo>
                    <a:cubicBezTo>
                      <a:pt x="18" y="93"/>
                      <a:pt x="19" y="108"/>
                      <a:pt x="38" y="127"/>
                    </a:cubicBezTo>
                    <a:cubicBezTo>
                      <a:pt x="57" y="146"/>
                      <a:pt x="87" y="171"/>
                      <a:pt x="125" y="184"/>
                    </a:cubicBezTo>
                    <a:cubicBezTo>
                      <a:pt x="163" y="197"/>
                      <a:pt x="214" y="204"/>
                      <a:pt x="263" y="205"/>
                    </a:cubicBezTo>
                    <a:cubicBezTo>
                      <a:pt x="312" y="206"/>
                      <a:pt x="378" y="201"/>
                      <a:pt x="419" y="187"/>
                    </a:cubicBezTo>
                    <a:cubicBezTo>
                      <a:pt x="460" y="173"/>
                      <a:pt x="487" y="148"/>
                      <a:pt x="509" y="118"/>
                    </a:cubicBezTo>
                    <a:cubicBezTo>
                      <a:pt x="531" y="88"/>
                      <a:pt x="542" y="28"/>
                      <a:pt x="551" y="4"/>
                    </a:cubicBezTo>
                  </a:path>
                </a:pathLst>
              </a:cu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29774" name="Line 22"/>
              <p:cNvSpPr>
                <a:spLocks noChangeShapeType="1"/>
              </p:cNvSpPr>
              <p:nvPr/>
            </p:nvSpPr>
            <p:spPr bwMode="auto">
              <a:xfrm flipV="1">
                <a:off x="6035" y="456"/>
                <a:ext cx="7" cy="1223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</p:grpSp>
        <p:sp>
          <p:nvSpPr>
            <p:cNvPr id="29722" name="Line 23"/>
            <p:cNvSpPr>
              <a:spLocks noChangeShapeType="1"/>
            </p:cNvSpPr>
            <p:nvPr/>
          </p:nvSpPr>
          <p:spPr bwMode="auto">
            <a:xfrm>
              <a:off x="5110733" y="1448024"/>
              <a:ext cx="265112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723" name="Line 3"/>
            <p:cNvSpPr>
              <a:spLocks noChangeShapeType="1"/>
            </p:cNvSpPr>
            <p:nvPr/>
          </p:nvSpPr>
          <p:spPr bwMode="blackGray">
            <a:xfrm flipH="1">
              <a:off x="6740351" y="3230761"/>
              <a:ext cx="374650" cy="2159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9724" name="Freeform 2"/>
            <p:cNvSpPr>
              <a:spLocks noChangeAspect="1"/>
            </p:cNvSpPr>
            <p:nvPr/>
          </p:nvSpPr>
          <p:spPr bwMode="auto">
            <a:xfrm>
              <a:off x="6605413" y="3122811"/>
              <a:ext cx="1350963" cy="1076325"/>
            </a:xfrm>
            <a:custGeom>
              <a:avLst/>
              <a:gdLst>
                <a:gd name="T0" fmla="*/ 2147483647 w 6786"/>
                <a:gd name="T1" fmla="*/ 2147483647 h 5163"/>
                <a:gd name="T2" fmla="*/ 2147483647 w 6786"/>
                <a:gd name="T3" fmla="*/ 2147483647 h 5163"/>
                <a:gd name="T4" fmla="*/ 2147483647 w 6786"/>
                <a:gd name="T5" fmla="*/ 2147483647 h 5163"/>
                <a:gd name="T6" fmla="*/ 2147483647 w 6786"/>
                <a:gd name="T7" fmla="*/ 2147483647 h 5163"/>
                <a:gd name="T8" fmla="*/ 2147483647 w 6786"/>
                <a:gd name="T9" fmla="*/ 2147483647 h 5163"/>
                <a:gd name="T10" fmla="*/ 2147483647 w 6786"/>
                <a:gd name="T11" fmla="*/ 2147483647 h 5163"/>
                <a:gd name="T12" fmla="*/ 2147483647 w 6786"/>
                <a:gd name="T13" fmla="*/ 2147483647 h 5163"/>
                <a:gd name="T14" fmla="*/ 2147483647 w 6786"/>
                <a:gd name="T15" fmla="*/ 2147483647 h 5163"/>
                <a:gd name="T16" fmla="*/ 2147483647 w 6786"/>
                <a:gd name="T17" fmla="*/ 2147483647 h 5163"/>
                <a:gd name="T18" fmla="*/ 2147483647 w 6786"/>
                <a:gd name="T19" fmla="*/ 2147483647 h 5163"/>
                <a:gd name="T20" fmla="*/ 2147483647 w 6786"/>
                <a:gd name="T21" fmla="*/ 2147483647 h 5163"/>
                <a:gd name="T22" fmla="*/ 2147483647 w 6786"/>
                <a:gd name="T23" fmla="*/ 2147483647 h 5163"/>
                <a:gd name="T24" fmla="*/ 2147483647 w 6786"/>
                <a:gd name="T25" fmla="*/ 2147483647 h 5163"/>
                <a:gd name="T26" fmla="*/ 2147483647 w 6786"/>
                <a:gd name="T27" fmla="*/ 2147483647 h 5163"/>
                <a:gd name="T28" fmla="*/ 2147483647 w 6786"/>
                <a:gd name="T29" fmla="*/ 2147483647 h 5163"/>
                <a:gd name="T30" fmla="*/ 2147483647 w 6786"/>
                <a:gd name="T31" fmla="*/ 2147483647 h 5163"/>
                <a:gd name="T32" fmla="*/ 2147483647 w 6786"/>
                <a:gd name="T33" fmla="*/ 2147483647 h 5163"/>
                <a:gd name="T34" fmla="*/ 2147483647 w 6786"/>
                <a:gd name="T35" fmla="*/ 2147483647 h 5163"/>
                <a:gd name="T36" fmla="*/ 2147483647 w 6786"/>
                <a:gd name="T37" fmla="*/ 2147483647 h 5163"/>
                <a:gd name="T38" fmla="*/ 2147483647 w 6786"/>
                <a:gd name="T39" fmla="*/ 2147483647 h 5163"/>
                <a:gd name="T40" fmla="*/ 2147483647 w 6786"/>
                <a:gd name="T41" fmla="*/ 2147483647 h 5163"/>
                <a:gd name="T42" fmla="*/ 2147483647 w 6786"/>
                <a:gd name="T43" fmla="*/ 2147483647 h 5163"/>
                <a:gd name="T44" fmla="*/ 2147483647 w 6786"/>
                <a:gd name="T45" fmla="*/ 2147483647 h 5163"/>
                <a:gd name="T46" fmla="*/ 2147483647 w 6786"/>
                <a:gd name="T47" fmla="*/ 2147483647 h 5163"/>
                <a:gd name="T48" fmla="*/ 2147483647 w 6786"/>
                <a:gd name="T49" fmla="*/ 2147483647 h 5163"/>
                <a:gd name="T50" fmla="*/ 2147483647 w 6786"/>
                <a:gd name="T51" fmla="*/ 2147483647 h 5163"/>
                <a:gd name="T52" fmla="*/ 2147483647 w 6786"/>
                <a:gd name="T53" fmla="*/ 2147483647 h 5163"/>
                <a:gd name="T54" fmla="*/ 2147483647 w 6786"/>
                <a:gd name="T55" fmla="*/ 2147483647 h 5163"/>
                <a:gd name="T56" fmla="*/ 2147483647 w 6786"/>
                <a:gd name="T57" fmla="*/ 2147483647 h 5163"/>
                <a:gd name="T58" fmla="*/ 2147483647 w 6786"/>
                <a:gd name="T59" fmla="*/ 2147483647 h 5163"/>
                <a:gd name="T60" fmla="*/ 2147483647 w 6786"/>
                <a:gd name="T61" fmla="*/ 2147483647 h 5163"/>
                <a:gd name="T62" fmla="*/ 2147483647 w 6786"/>
                <a:gd name="T63" fmla="*/ 2147483647 h 5163"/>
                <a:gd name="T64" fmla="*/ 2147483647 w 6786"/>
                <a:gd name="T65" fmla="*/ 2147483647 h 5163"/>
                <a:gd name="T66" fmla="*/ 2147483647 w 6786"/>
                <a:gd name="T67" fmla="*/ 2147483647 h 5163"/>
                <a:gd name="T68" fmla="*/ 2147483647 w 6786"/>
                <a:gd name="T69" fmla="*/ 0 h 5163"/>
                <a:gd name="T70" fmla="*/ 2147483647 w 6786"/>
                <a:gd name="T71" fmla="*/ 2147483647 h 5163"/>
                <a:gd name="T72" fmla="*/ 2147483647 w 6786"/>
                <a:gd name="T73" fmla="*/ 2147483647 h 5163"/>
                <a:gd name="T74" fmla="*/ 2147483647 w 6786"/>
                <a:gd name="T75" fmla="*/ 2147483647 h 5163"/>
                <a:gd name="T76" fmla="*/ 2147483647 w 6786"/>
                <a:gd name="T77" fmla="*/ 2147483647 h 5163"/>
                <a:gd name="T78" fmla="*/ 2147483647 w 6786"/>
                <a:gd name="T79" fmla="*/ 2147483647 h 5163"/>
                <a:gd name="T80" fmla="*/ 2147483647 w 6786"/>
                <a:gd name="T81" fmla="*/ 2147483647 h 5163"/>
                <a:gd name="T82" fmla="*/ 2147483647 w 6786"/>
                <a:gd name="T83" fmla="*/ 2147483647 h 5163"/>
                <a:gd name="T84" fmla="*/ 2147483647 w 6786"/>
                <a:gd name="T85" fmla="*/ 2147483647 h 5163"/>
                <a:gd name="T86" fmla="*/ 0 w 6786"/>
                <a:gd name="T87" fmla="*/ 2147483647 h 5163"/>
                <a:gd name="T88" fmla="*/ 2147483647 w 6786"/>
                <a:gd name="T89" fmla="*/ 2147483647 h 5163"/>
                <a:gd name="T90" fmla="*/ 2147483647 w 6786"/>
                <a:gd name="T91" fmla="*/ 2147483647 h 5163"/>
                <a:gd name="T92" fmla="*/ 2147483647 w 6786"/>
                <a:gd name="T93" fmla="*/ 2147483647 h 5163"/>
                <a:gd name="T94" fmla="*/ 2147483647 w 6786"/>
                <a:gd name="T95" fmla="*/ 2147483647 h 5163"/>
                <a:gd name="T96" fmla="*/ 2147483647 w 6786"/>
                <a:gd name="T97" fmla="*/ 2147483647 h 5163"/>
                <a:gd name="T98" fmla="*/ 2147483647 w 6786"/>
                <a:gd name="T99" fmla="*/ 2147483647 h 5163"/>
                <a:gd name="T100" fmla="*/ 2147483647 w 6786"/>
                <a:gd name="T101" fmla="*/ 2147483647 h 5163"/>
                <a:gd name="T102" fmla="*/ 2147483647 w 6786"/>
                <a:gd name="T103" fmla="*/ 2147483647 h 5163"/>
                <a:gd name="T104" fmla="*/ 2147483647 w 6786"/>
                <a:gd name="T105" fmla="*/ 2147483647 h 5163"/>
                <a:gd name="T106" fmla="*/ 2147483647 w 6786"/>
                <a:gd name="T107" fmla="*/ 2147483647 h 5163"/>
                <a:gd name="T108" fmla="*/ 2147483647 w 6786"/>
                <a:gd name="T109" fmla="*/ 2147483647 h 5163"/>
                <a:gd name="T110" fmla="*/ 2147483647 w 6786"/>
                <a:gd name="T111" fmla="*/ 2147483647 h 5163"/>
                <a:gd name="T112" fmla="*/ 2147483647 w 6786"/>
                <a:gd name="T113" fmla="*/ 2147483647 h 5163"/>
                <a:gd name="T114" fmla="*/ 2147483647 w 6786"/>
                <a:gd name="T115" fmla="*/ 2147483647 h 5163"/>
                <a:gd name="T116" fmla="*/ 2147483647 w 6786"/>
                <a:gd name="T117" fmla="*/ 2147483647 h 5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86"/>
                <a:gd name="T178" fmla="*/ 0 h 5163"/>
                <a:gd name="T179" fmla="*/ 6786 w 6786"/>
                <a:gd name="T180" fmla="*/ 5163 h 5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86" h="5163">
                  <a:moveTo>
                    <a:pt x="3346" y="3155"/>
                  </a:moveTo>
                  <a:lnTo>
                    <a:pt x="3372" y="3138"/>
                  </a:lnTo>
                  <a:lnTo>
                    <a:pt x="3416" y="3135"/>
                  </a:lnTo>
                  <a:lnTo>
                    <a:pt x="3441" y="3153"/>
                  </a:lnTo>
                  <a:lnTo>
                    <a:pt x="3462" y="3174"/>
                  </a:lnTo>
                  <a:lnTo>
                    <a:pt x="3471" y="3201"/>
                  </a:lnTo>
                  <a:lnTo>
                    <a:pt x="3474" y="3237"/>
                  </a:lnTo>
                  <a:lnTo>
                    <a:pt x="3474" y="3264"/>
                  </a:lnTo>
                  <a:lnTo>
                    <a:pt x="3471" y="3294"/>
                  </a:lnTo>
                  <a:lnTo>
                    <a:pt x="3468" y="3339"/>
                  </a:lnTo>
                  <a:lnTo>
                    <a:pt x="3465" y="3378"/>
                  </a:lnTo>
                  <a:lnTo>
                    <a:pt x="3465" y="3417"/>
                  </a:lnTo>
                  <a:lnTo>
                    <a:pt x="3462" y="3462"/>
                  </a:lnTo>
                  <a:lnTo>
                    <a:pt x="3459" y="3519"/>
                  </a:lnTo>
                  <a:lnTo>
                    <a:pt x="3456" y="3582"/>
                  </a:lnTo>
                  <a:lnTo>
                    <a:pt x="3453" y="3642"/>
                  </a:lnTo>
                  <a:lnTo>
                    <a:pt x="3447" y="3705"/>
                  </a:lnTo>
                  <a:lnTo>
                    <a:pt x="3444" y="3765"/>
                  </a:lnTo>
                  <a:lnTo>
                    <a:pt x="3441" y="3816"/>
                  </a:lnTo>
                  <a:lnTo>
                    <a:pt x="3444" y="3876"/>
                  </a:lnTo>
                  <a:lnTo>
                    <a:pt x="3444" y="3939"/>
                  </a:lnTo>
                  <a:lnTo>
                    <a:pt x="3447" y="4026"/>
                  </a:lnTo>
                  <a:lnTo>
                    <a:pt x="3450" y="4080"/>
                  </a:lnTo>
                  <a:lnTo>
                    <a:pt x="3450" y="4143"/>
                  </a:lnTo>
                  <a:lnTo>
                    <a:pt x="3453" y="4194"/>
                  </a:lnTo>
                  <a:lnTo>
                    <a:pt x="3453" y="4257"/>
                  </a:lnTo>
                  <a:lnTo>
                    <a:pt x="3459" y="4308"/>
                  </a:lnTo>
                  <a:lnTo>
                    <a:pt x="3465" y="4371"/>
                  </a:lnTo>
                  <a:lnTo>
                    <a:pt x="3471" y="4425"/>
                  </a:lnTo>
                  <a:lnTo>
                    <a:pt x="3476" y="4475"/>
                  </a:lnTo>
                  <a:lnTo>
                    <a:pt x="3483" y="4527"/>
                  </a:lnTo>
                  <a:lnTo>
                    <a:pt x="3495" y="4578"/>
                  </a:lnTo>
                  <a:lnTo>
                    <a:pt x="3507" y="4623"/>
                  </a:lnTo>
                  <a:lnTo>
                    <a:pt x="3516" y="4655"/>
                  </a:lnTo>
                  <a:lnTo>
                    <a:pt x="3525" y="4692"/>
                  </a:lnTo>
                  <a:lnTo>
                    <a:pt x="3546" y="4743"/>
                  </a:lnTo>
                  <a:lnTo>
                    <a:pt x="3567" y="4785"/>
                  </a:lnTo>
                  <a:lnTo>
                    <a:pt x="3594" y="4827"/>
                  </a:lnTo>
                  <a:lnTo>
                    <a:pt x="3627" y="4872"/>
                  </a:lnTo>
                  <a:lnTo>
                    <a:pt x="3660" y="4911"/>
                  </a:lnTo>
                  <a:lnTo>
                    <a:pt x="3696" y="4944"/>
                  </a:lnTo>
                  <a:lnTo>
                    <a:pt x="3738" y="4974"/>
                  </a:lnTo>
                  <a:lnTo>
                    <a:pt x="3780" y="5004"/>
                  </a:lnTo>
                  <a:lnTo>
                    <a:pt x="3810" y="5025"/>
                  </a:lnTo>
                  <a:lnTo>
                    <a:pt x="3840" y="5040"/>
                  </a:lnTo>
                  <a:lnTo>
                    <a:pt x="3885" y="5058"/>
                  </a:lnTo>
                  <a:lnTo>
                    <a:pt x="3936" y="5079"/>
                  </a:lnTo>
                  <a:lnTo>
                    <a:pt x="4002" y="5100"/>
                  </a:lnTo>
                  <a:lnTo>
                    <a:pt x="4047" y="5115"/>
                  </a:lnTo>
                  <a:lnTo>
                    <a:pt x="4086" y="5124"/>
                  </a:lnTo>
                  <a:lnTo>
                    <a:pt x="4128" y="5136"/>
                  </a:lnTo>
                  <a:lnTo>
                    <a:pt x="4197" y="5145"/>
                  </a:lnTo>
                  <a:lnTo>
                    <a:pt x="4251" y="5151"/>
                  </a:lnTo>
                  <a:lnTo>
                    <a:pt x="4308" y="5157"/>
                  </a:lnTo>
                  <a:lnTo>
                    <a:pt x="4356" y="5160"/>
                  </a:lnTo>
                  <a:lnTo>
                    <a:pt x="4413" y="5163"/>
                  </a:lnTo>
                  <a:lnTo>
                    <a:pt x="4470" y="5163"/>
                  </a:lnTo>
                  <a:lnTo>
                    <a:pt x="4536" y="5160"/>
                  </a:lnTo>
                  <a:lnTo>
                    <a:pt x="4611" y="5157"/>
                  </a:lnTo>
                  <a:lnTo>
                    <a:pt x="4671" y="5151"/>
                  </a:lnTo>
                  <a:lnTo>
                    <a:pt x="4719" y="5145"/>
                  </a:lnTo>
                  <a:lnTo>
                    <a:pt x="4776" y="5139"/>
                  </a:lnTo>
                  <a:lnTo>
                    <a:pt x="4836" y="5133"/>
                  </a:lnTo>
                  <a:lnTo>
                    <a:pt x="4884" y="5124"/>
                  </a:lnTo>
                  <a:lnTo>
                    <a:pt x="4956" y="5115"/>
                  </a:lnTo>
                  <a:lnTo>
                    <a:pt x="5025" y="5100"/>
                  </a:lnTo>
                  <a:lnTo>
                    <a:pt x="5112" y="5085"/>
                  </a:lnTo>
                  <a:lnTo>
                    <a:pt x="5190" y="5070"/>
                  </a:lnTo>
                  <a:lnTo>
                    <a:pt x="5265" y="5049"/>
                  </a:lnTo>
                  <a:lnTo>
                    <a:pt x="5328" y="5028"/>
                  </a:lnTo>
                  <a:lnTo>
                    <a:pt x="5382" y="5013"/>
                  </a:lnTo>
                  <a:lnTo>
                    <a:pt x="5433" y="4998"/>
                  </a:lnTo>
                  <a:lnTo>
                    <a:pt x="5478" y="4983"/>
                  </a:lnTo>
                  <a:lnTo>
                    <a:pt x="5526" y="4965"/>
                  </a:lnTo>
                  <a:lnTo>
                    <a:pt x="5580" y="4947"/>
                  </a:lnTo>
                  <a:lnTo>
                    <a:pt x="5652" y="4920"/>
                  </a:lnTo>
                  <a:lnTo>
                    <a:pt x="5706" y="4896"/>
                  </a:lnTo>
                  <a:lnTo>
                    <a:pt x="5757" y="4872"/>
                  </a:lnTo>
                  <a:lnTo>
                    <a:pt x="5799" y="4851"/>
                  </a:lnTo>
                  <a:lnTo>
                    <a:pt x="5844" y="4821"/>
                  </a:lnTo>
                  <a:lnTo>
                    <a:pt x="5889" y="4794"/>
                  </a:lnTo>
                  <a:lnTo>
                    <a:pt x="5946" y="4752"/>
                  </a:lnTo>
                  <a:lnTo>
                    <a:pt x="5994" y="4713"/>
                  </a:lnTo>
                  <a:lnTo>
                    <a:pt x="6048" y="4665"/>
                  </a:lnTo>
                  <a:lnTo>
                    <a:pt x="6093" y="4620"/>
                  </a:lnTo>
                  <a:lnTo>
                    <a:pt x="6141" y="4569"/>
                  </a:lnTo>
                  <a:lnTo>
                    <a:pt x="6177" y="4515"/>
                  </a:lnTo>
                  <a:lnTo>
                    <a:pt x="6228" y="4446"/>
                  </a:lnTo>
                  <a:lnTo>
                    <a:pt x="6261" y="4392"/>
                  </a:lnTo>
                  <a:lnTo>
                    <a:pt x="6288" y="4353"/>
                  </a:lnTo>
                  <a:lnTo>
                    <a:pt x="6315" y="4317"/>
                  </a:lnTo>
                  <a:lnTo>
                    <a:pt x="6345" y="4275"/>
                  </a:lnTo>
                  <a:lnTo>
                    <a:pt x="6372" y="4236"/>
                  </a:lnTo>
                  <a:lnTo>
                    <a:pt x="6405" y="4188"/>
                  </a:lnTo>
                  <a:lnTo>
                    <a:pt x="6432" y="4140"/>
                  </a:lnTo>
                  <a:lnTo>
                    <a:pt x="6459" y="4098"/>
                  </a:lnTo>
                  <a:lnTo>
                    <a:pt x="6486" y="4056"/>
                  </a:lnTo>
                  <a:lnTo>
                    <a:pt x="6516" y="3995"/>
                  </a:lnTo>
                  <a:lnTo>
                    <a:pt x="6546" y="3925"/>
                  </a:lnTo>
                  <a:lnTo>
                    <a:pt x="6582" y="3849"/>
                  </a:lnTo>
                  <a:lnTo>
                    <a:pt x="6606" y="3795"/>
                  </a:lnTo>
                  <a:lnTo>
                    <a:pt x="6630" y="3729"/>
                  </a:lnTo>
                  <a:lnTo>
                    <a:pt x="6648" y="3684"/>
                  </a:lnTo>
                  <a:lnTo>
                    <a:pt x="6666" y="3635"/>
                  </a:lnTo>
                  <a:lnTo>
                    <a:pt x="6687" y="3558"/>
                  </a:lnTo>
                  <a:lnTo>
                    <a:pt x="6706" y="3485"/>
                  </a:lnTo>
                  <a:lnTo>
                    <a:pt x="6720" y="3420"/>
                  </a:lnTo>
                  <a:lnTo>
                    <a:pt x="6738" y="3351"/>
                  </a:lnTo>
                  <a:lnTo>
                    <a:pt x="6750" y="3294"/>
                  </a:lnTo>
                  <a:lnTo>
                    <a:pt x="6756" y="3237"/>
                  </a:lnTo>
                  <a:lnTo>
                    <a:pt x="6768" y="3162"/>
                  </a:lnTo>
                  <a:lnTo>
                    <a:pt x="6776" y="3075"/>
                  </a:lnTo>
                  <a:lnTo>
                    <a:pt x="6783" y="2967"/>
                  </a:lnTo>
                  <a:lnTo>
                    <a:pt x="6786" y="2895"/>
                  </a:lnTo>
                  <a:lnTo>
                    <a:pt x="6786" y="2805"/>
                  </a:lnTo>
                  <a:lnTo>
                    <a:pt x="6786" y="2735"/>
                  </a:lnTo>
                  <a:lnTo>
                    <a:pt x="6780" y="2673"/>
                  </a:lnTo>
                  <a:lnTo>
                    <a:pt x="6774" y="2622"/>
                  </a:lnTo>
                  <a:lnTo>
                    <a:pt x="6766" y="2555"/>
                  </a:lnTo>
                  <a:lnTo>
                    <a:pt x="6753" y="2481"/>
                  </a:lnTo>
                  <a:lnTo>
                    <a:pt x="6746" y="2425"/>
                  </a:lnTo>
                  <a:lnTo>
                    <a:pt x="6732" y="2367"/>
                  </a:lnTo>
                  <a:lnTo>
                    <a:pt x="6720" y="2307"/>
                  </a:lnTo>
                  <a:lnTo>
                    <a:pt x="6706" y="2255"/>
                  </a:lnTo>
                  <a:lnTo>
                    <a:pt x="6690" y="2205"/>
                  </a:lnTo>
                  <a:lnTo>
                    <a:pt x="6672" y="2154"/>
                  </a:lnTo>
                  <a:lnTo>
                    <a:pt x="6654" y="2100"/>
                  </a:lnTo>
                  <a:lnTo>
                    <a:pt x="6639" y="2049"/>
                  </a:lnTo>
                  <a:lnTo>
                    <a:pt x="6615" y="1989"/>
                  </a:lnTo>
                  <a:lnTo>
                    <a:pt x="6579" y="1908"/>
                  </a:lnTo>
                  <a:lnTo>
                    <a:pt x="6546" y="1842"/>
                  </a:lnTo>
                  <a:lnTo>
                    <a:pt x="6507" y="1767"/>
                  </a:lnTo>
                  <a:lnTo>
                    <a:pt x="6476" y="1705"/>
                  </a:lnTo>
                  <a:lnTo>
                    <a:pt x="6426" y="1614"/>
                  </a:lnTo>
                  <a:lnTo>
                    <a:pt x="6387" y="1551"/>
                  </a:lnTo>
                  <a:lnTo>
                    <a:pt x="6354" y="1500"/>
                  </a:lnTo>
                  <a:lnTo>
                    <a:pt x="6309" y="1443"/>
                  </a:lnTo>
                  <a:lnTo>
                    <a:pt x="6273" y="1389"/>
                  </a:lnTo>
                  <a:lnTo>
                    <a:pt x="6234" y="1335"/>
                  </a:lnTo>
                  <a:lnTo>
                    <a:pt x="6177" y="1266"/>
                  </a:lnTo>
                  <a:lnTo>
                    <a:pt x="6135" y="1221"/>
                  </a:lnTo>
                  <a:lnTo>
                    <a:pt x="6081" y="1164"/>
                  </a:lnTo>
                  <a:lnTo>
                    <a:pt x="6021" y="1107"/>
                  </a:lnTo>
                  <a:lnTo>
                    <a:pt x="5979" y="1068"/>
                  </a:lnTo>
                  <a:lnTo>
                    <a:pt x="5901" y="993"/>
                  </a:lnTo>
                  <a:lnTo>
                    <a:pt x="5853" y="945"/>
                  </a:lnTo>
                  <a:lnTo>
                    <a:pt x="5806" y="895"/>
                  </a:lnTo>
                  <a:lnTo>
                    <a:pt x="5751" y="834"/>
                  </a:lnTo>
                  <a:lnTo>
                    <a:pt x="5706" y="795"/>
                  </a:lnTo>
                  <a:lnTo>
                    <a:pt x="5661" y="756"/>
                  </a:lnTo>
                  <a:lnTo>
                    <a:pt x="5616" y="717"/>
                  </a:lnTo>
                  <a:lnTo>
                    <a:pt x="5577" y="678"/>
                  </a:lnTo>
                  <a:lnTo>
                    <a:pt x="5526" y="633"/>
                  </a:lnTo>
                  <a:lnTo>
                    <a:pt x="5475" y="594"/>
                  </a:lnTo>
                  <a:lnTo>
                    <a:pt x="5427" y="558"/>
                  </a:lnTo>
                  <a:lnTo>
                    <a:pt x="5373" y="516"/>
                  </a:lnTo>
                  <a:lnTo>
                    <a:pt x="5319" y="471"/>
                  </a:lnTo>
                  <a:lnTo>
                    <a:pt x="5265" y="435"/>
                  </a:lnTo>
                  <a:lnTo>
                    <a:pt x="5211" y="396"/>
                  </a:lnTo>
                  <a:lnTo>
                    <a:pt x="5148" y="354"/>
                  </a:lnTo>
                  <a:lnTo>
                    <a:pt x="5112" y="327"/>
                  </a:lnTo>
                  <a:lnTo>
                    <a:pt x="5055" y="294"/>
                  </a:lnTo>
                  <a:lnTo>
                    <a:pt x="5013" y="270"/>
                  </a:lnTo>
                  <a:lnTo>
                    <a:pt x="4971" y="243"/>
                  </a:lnTo>
                  <a:lnTo>
                    <a:pt x="4917" y="216"/>
                  </a:lnTo>
                  <a:lnTo>
                    <a:pt x="4857" y="192"/>
                  </a:lnTo>
                  <a:lnTo>
                    <a:pt x="4809" y="174"/>
                  </a:lnTo>
                  <a:lnTo>
                    <a:pt x="4766" y="155"/>
                  </a:lnTo>
                  <a:lnTo>
                    <a:pt x="4722" y="138"/>
                  </a:lnTo>
                  <a:lnTo>
                    <a:pt x="4677" y="120"/>
                  </a:lnTo>
                  <a:lnTo>
                    <a:pt x="4626" y="102"/>
                  </a:lnTo>
                  <a:lnTo>
                    <a:pt x="4556" y="85"/>
                  </a:lnTo>
                  <a:lnTo>
                    <a:pt x="4494" y="66"/>
                  </a:lnTo>
                  <a:lnTo>
                    <a:pt x="4434" y="51"/>
                  </a:lnTo>
                  <a:lnTo>
                    <a:pt x="4377" y="42"/>
                  </a:lnTo>
                  <a:lnTo>
                    <a:pt x="4323" y="30"/>
                  </a:lnTo>
                  <a:lnTo>
                    <a:pt x="4260" y="18"/>
                  </a:lnTo>
                  <a:lnTo>
                    <a:pt x="4197" y="12"/>
                  </a:lnTo>
                  <a:lnTo>
                    <a:pt x="4137" y="6"/>
                  </a:lnTo>
                  <a:lnTo>
                    <a:pt x="4080" y="3"/>
                  </a:lnTo>
                  <a:lnTo>
                    <a:pt x="4017" y="3"/>
                  </a:lnTo>
                  <a:lnTo>
                    <a:pt x="3957" y="9"/>
                  </a:lnTo>
                  <a:lnTo>
                    <a:pt x="3897" y="21"/>
                  </a:lnTo>
                  <a:lnTo>
                    <a:pt x="3852" y="33"/>
                  </a:lnTo>
                  <a:lnTo>
                    <a:pt x="3786" y="55"/>
                  </a:lnTo>
                  <a:lnTo>
                    <a:pt x="3726" y="78"/>
                  </a:lnTo>
                  <a:lnTo>
                    <a:pt x="3666" y="115"/>
                  </a:lnTo>
                  <a:lnTo>
                    <a:pt x="3618" y="156"/>
                  </a:lnTo>
                  <a:lnTo>
                    <a:pt x="3582" y="186"/>
                  </a:lnTo>
                  <a:lnTo>
                    <a:pt x="3546" y="225"/>
                  </a:lnTo>
                  <a:lnTo>
                    <a:pt x="3519" y="261"/>
                  </a:lnTo>
                  <a:lnTo>
                    <a:pt x="3492" y="300"/>
                  </a:lnTo>
                  <a:lnTo>
                    <a:pt x="3462" y="345"/>
                  </a:lnTo>
                  <a:lnTo>
                    <a:pt x="3444" y="378"/>
                  </a:lnTo>
                  <a:lnTo>
                    <a:pt x="3436" y="405"/>
                  </a:lnTo>
                  <a:lnTo>
                    <a:pt x="3436" y="485"/>
                  </a:lnTo>
                  <a:lnTo>
                    <a:pt x="3436" y="645"/>
                  </a:lnTo>
                  <a:lnTo>
                    <a:pt x="3436" y="1035"/>
                  </a:lnTo>
                  <a:lnTo>
                    <a:pt x="3435" y="1239"/>
                  </a:lnTo>
                  <a:lnTo>
                    <a:pt x="3436" y="1385"/>
                  </a:lnTo>
                  <a:lnTo>
                    <a:pt x="3436" y="1625"/>
                  </a:lnTo>
                  <a:lnTo>
                    <a:pt x="3435" y="1743"/>
                  </a:lnTo>
                  <a:lnTo>
                    <a:pt x="3432" y="1836"/>
                  </a:lnTo>
                  <a:lnTo>
                    <a:pt x="3429" y="1896"/>
                  </a:lnTo>
                  <a:lnTo>
                    <a:pt x="3426" y="1947"/>
                  </a:lnTo>
                  <a:lnTo>
                    <a:pt x="3435" y="1962"/>
                  </a:lnTo>
                  <a:lnTo>
                    <a:pt x="3444" y="1986"/>
                  </a:lnTo>
                  <a:lnTo>
                    <a:pt x="3447" y="2010"/>
                  </a:lnTo>
                  <a:lnTo>
                    <a:pt x="3447" y="2040"/>
                  </a:lnTo>
                  <a:lnTo>
                    <a:pt x="3447" y="2073"/>
                  </a:lnTo>
                  <a:lnTo>
                    <a:pt x="3438" y="2100"/>
                  </a:lnTo>
                  <a:lnTo>
                    <a:pt x="3423" y="2124"/>
                  </a:lnTo>
                  <a:lnTo>
                    <a:pt x="3405" y="2142"/>
                  </a:lnTo>
                  <a:lnTo>
                    <a:pt x="3387" y="2124"/>
                  </a:lnTo>
                  <a:lnTo>
                    <a:pt x="3375" y="2100"/>
                  </a:lnTo>
                  <a:lnTo>
                    <a:pt x="3378" y="2076"/>
                  </a:lnTo>
                  <a:lnTo>
                    <a:pt x="3375" y="2046"/>
                  </a:lnTo>
                  <a:lnTo>
                    <a:pt x="3381" y="2010"/>
                  </a:lnTo>
                  <a:lnTo>
                    <a:pt x="3384" y="1986"/>
                  </a:lnTo>
                  <a:lnTo>
                    <a:pt x="3399" y="1962"/>
                  </a:lnTo>
                  <a:lnTo>
                    <a:pt x="3411" y="1944"/>
                  </a:lnTo>
                  <a:lnTo>
                    <a:pt x="3408" y="1896"/>
                  </a:lnTo>
                  <a:lnTo>
                    <a:pt x="3408" y="1833"/>
                  </a:lnTo>
                  <a:lnTo>
                    <a:pt x="3411" y="1746"/>
                  </a:lnTo>
                  <a:lnTo>
                    <a:pt x="3411" y="1626"/>
                  </a:lnTo>
                  <a:lnTo>
                    <a:pt x="3408" y="1386"/>
                  </a:lnTo>
                  <a:lnTo>
                    <a:pt x="3411" y="1236"/>
                  </a:lnTo>
                  <a:lnTo>
                    <a:pt x="3411" y="1032"/>
                  </a:lnTo>
                  <a:lnTo>
                    <a:pt x="3408" y="642"/>
                  </a:lnTo>
                  <a:lnTo>
                    <a:pt x="3411" y="483"/>
                  </a:lnTo>
                  <a:lnTo>
                    <a:pt x="3411" y="405"/>
                  </a:lnTo>
                  <a:lnTo>
                    <a:pt x="3402" y="381"/>
                  </a:lnTo>
                  <a:lnTo>
                    <a:pt x="3390" y="345"/>
                  </a:lnTo>
                  <a:lnTo>
                    <a:pt x="3369" y="306"/>
                  </a:lnTo>
                  <a:lnTo>
                    <a:pt x="3342" y="264"/>
                  </a:lnTo>
                  <a:lnTo>
                    <a:pt x="3312" y="231"/>
                  </a:lnTo>
                  <a:lnTo>
                    <a:pt x="3279" y="189"/>
                  </a:lnTo>
                  <a:lnTo>
                    <a:pt x="3240" y="150"/>
                  </a:lnTo>
                  <a:lnTo>
                    <a:pt x="3189" y="111"/>
                  </a:lnTo>
                  <a:lnTo>
                    <a:pt x="3126" y="78"/>
                  </a:lnTo>
                  <a:lnTo>
                    <a:pt x="3057" y="51"/>
                  </a:lnTo>
                  <a:lnTo>
                    <a:pt x="2991" y="27"/>
                  </a:lnTo>
                  <a:lnTo>
                    <a:pt x="2886" y="9"/>
                  </a:lnTo>
                  <a:lnTo>
                    <a:pt x="2775" y="0"/>
                  </a:lnTo>
                  <a:lnTo>
                    <a:pt x="2703" y="0"/>
                  </a:lnTo>
                  <a:lnTo>
                    <a:pt x="2625" y="6"/>
                  </a:lnTo>
                  <a:lnTo>
                    <a:pt x="2536" y="15"/>
                  </a:lnTo>
                  <a:lnTo>
                    <a:pt x="2457" y="30"/>
                  </a:lnTo>
                  <a:lnTo>
                    <a:pt x="2379" y="45"/>
                  </a:lnTo>
                  <a:lnTo>
                    <a:pt x="2325" y="57"/>
                  </a:lnTo>
                  <a:lnTo>
                    <a:pt x="2256" y="75"/>
                  </a:lnTo>
                  <a:lnTo>
                    <a:pt x="2156" y="105"/>
                  </a:lnTo>
                  <a:lnTo>
                    <a:pt x="2046" y="145"/>
                  </a:lnTo>
                  <a:lnTo>
                    <a:pt x="1953" y="180"/>
                  </a:lnTo>
                  <a:lnTo>
                    <a:pt x="1881" y="210"/>
                  </a:lnTo>
                  <a:lnTo>
                    <a:pt x="1815" y="246"/>
                  </a:lnTo>
                  <a:lnTo>
                    <a:pt x="1746" y="285"/>
                  </a:lnTo>
                  <a:lnTo>
                    <a:pt x="1695" y="318"/>
                  </a:lnTo>
                  <a:lnTo>
                    <a:pt x="1659" y="342"/>
                  </a:lnTo>
                  <a:lnTo>
                    <a:pt x="1611" y="375"/>
                  </a:lnTo>
                  <a:lnTo>
                    <a:pt x="1557" y="411"/>
                  </a:lnTo>
                  <a:lnTo>
                    <a:pt x="1515" y="441"/>
                  </a:lnTo>
                  <a:lnTo>
                    <a:pt x="1466" y="475"/>
                  </a:lnTo>
                  <a:lnTo>
                    <a:pt x="1398" y="525"/>
                  </a:lnTo>
                  <a:lnTo>
                    <a:pt x="1341" y="573"/>
                  </a:lnTo>
                  <a:lnTo>
                    <a:pt x="1284" y="615"/>
                  </a:lnTo>
                  <a:lnTo>
                    <a:pt x="1236" y="657"/>
                  </a:lnTo>
                  <a:lnTo>
                    <a:pt x="1191" y="699"/>
                  </a:lnTo>
                  <a:lnTo>
                    <a:pt x="1134" y="747"/>
                  </a:lnTo>
                  <a:lnTo>
                    <a:pt x="1074" y="798"/>
                  </a:lnTo>
                  <a:lnTo>
                    <a:pt x="1020" y="852"/>
                  </a:lnTo>
                  <a:lnTo>
                    <a:pt x="972" y="903"/>
                  </a:lnTo>
                  <a:lnTo>
                    <a:pt x="924" y="954"/>
                  </a:lnTo>
                  <a:lnTo>
                    <a:pt x="870" y="1005"/>
                  </a:lnTo>
                  <a:lnTo>
                    <a:pt x="825" y="1047"/>
                  </a:lnTo>
                  <a:lnTo>
                    <a:pt x="774" y="1098"/>
                  </a:lnTo>
                  <a:lnTo>
                    <a:pt x="735" y="1140"/>
                  </a:lnTo>
                  <a:lnTo>
                    <a:pt x="675" y="1200"/>
                  </a:lnTo>
                  <a:lnTo>
                    <a:pt x="624" y="1251"/>
                  </a:lnTo>
                  <a:lnTo>
                    <a:pt x="585" y="1302"/>
                  </a:lnTo>
                  <a:lnTo>
                    <a:pt x="546" y="1350"/>
                  </a:lnTo>
                  <a:lnTo>
                    <a:pt x="504" y="1404"/>
                  </a:lnTo>
                  <a:lnTo>
                    <a:pt x="462" y="1461"/>
                  </a:lnTo>
                  <a:lnTo>
                    <a:pt x="423" y="1524"/>
                  </a:lnTo>
                  <a:lnTo>
                    <a:pt x="387" y="1569"/>
                  </a:lnTo>
                  <a:lnTo>
                    <a:pt x="357" y="1623"/>
                  </a:lnTo>
                  <a:lnTo>
                    <a:pt x="318" y="1695"/>
                  </a:lnTo>
                  <a:lnTo>
                    <a:pt x="282" y="1758"/>
                  </a:lnTo>
                  <a:lnTo>
                    <a:pt x="246" y="1836"/>
                  </a:lnTo>
                  <a:lnTo>
                    <a:pt x="210" y="1899"/>
                  </a:lnTo>
                  <a:lnTo>
                    <a:pt x="183" y="1956"/>
                  </a:lnTo>
                  <a:lnTo>
                    <a:pt x="166" y="2015"/>
                  </a:lnTo>
                  <a:lnTo>
                    <a:pt x="144" y="2067"/>
                  </a:lnTo>
                  <a:lnTo>
                    <a:pt x="126" y="2125"/>
                  </a:lnTo>
                  <a:lnTo>
                    <a:pt x="111" y="2175"/>
                  </a:lnTo>
                  <a:lnTo>
                    <a:pt x="90" y="2226"/>
                  </a:lnTo>
                  <a:lnTo>
                    <a:pt x="75" y="2292"/>
                  </a:lnTo>
                  <a:lnTo>
                    <a:pt x="57" y="2349"/>
                  </a:lnTo>
                  <a:lnTo>
                    <a:pt x="42" y="2415"/>
                  </a:lnTo>
                  <a:lnTo>
                    <a:pt x="33" y="2478"/>
                  </a:lnTo>
                  <a:lnTo>
                    <a:pt x="27" y="2529"/>
                  </a:lnTo>
                  <a:lnTo>
                    <a:pt x="18" y="2583"/>
                  </a:lnTo>
                  <a:lnTo>
                    <a:pt x="12" y="2628"/>
                  </a:lnTo>
                  <a:lnTo>
                    <a:pt x="3" y="2697"/>
                  </a:lnTo>
                  <a:lnTo>
                    <a:pt x="0" y="2754"/>
                  </a:lnTo>
                  <a:lnTo>
                    <a:pt x="3" y="2814"/>
                  </a:lnTo>
                  <a:lnTo>
                    <a:pt x="3" y="2874"/>
                  </a:lnTo>
                  <a:lnTo>
                    <a:pt x="0" y="2946"/>
                  </a:lnTo>
                  <a:lnTo>
                    <a:pt x="6" y="2994"/>
                  </a:lnTo>
                  <a:lnTo>
                    <a:pt x="9" y="3048"/>
                  </a:lnTo>
                  <a:lnTo>
                    <a:pt x="12" y="3099"/>
                  </a:lnTo>
                  <a:lnTo>
                    <a:pt x="18" y="3153"/>
                  </a:lnTo>
                  <a:lnTo>
                    <a:pt x="27" y="3207"/>
                  </a:lnTo>
                  <a:lnTo>
                    <a:pt x="33" y="3258"/>
                  </a:lnTo>
                  <a:lnTo>
                    <a:pt x="45" y="3312"/>
                  </a:lnTo>
                  <a:lnTo>
                    <a:pt x="57" y="3372"/>
                  </a:lnTo>
                  <a:lnTo>
                    <a:pt x="69" y="3429"/>
                  </a:lnTo>
                  <a:lnTo>
                    <a:pt x="81" y="3492"/>
                  </a:lnTo>
                  <a:lnTo>
                    <a:pt x="106" y="3585"/>
                  </a:lnTo>
                  <a:lnTo>
                    <a:pt x="132" y="3648"/>
                  </a:lnTo>
                  <a:lnTo>
                    <a:pt x="150" y="3702"/>
                  </a:lnTo>
                  <a:lnTo>
                    <a:pt x="177" y="3774"/>
                  </a:lnTo>
                  <a:lnTo>
                    <a:pt x="201" y="3837"/>
                  </a:lnTo>
                  <a:lnTo>
                    <a:pt x="240" y="3924"/>
                  </a:lnTo>
                  <a:lnTo>
                    <a:pt x="270" y="3993"/>
                  </a:lnTo>
                  <a:lnTo>
                    <a:pt x="303" y="4056"/>
                  </a:lnTo>
                  <a:lnTo>
                    <a:pt x="348" y="4131"/>
                  </a:lnTo>
                  <a:lnTo>
                    <a:pt x="387" y="4188"/>
                  </a:lnTo>
                  <a:lnTo>
                    <a:pt x="423" y="4245"/>
                  </a:lnTo>
                  <a:lnTo>
                    <a:pt x="456" y="4302"/>
                  </a:lnTo>
                  <a:lnTo>
                    <a:pt x="495" y="4353"/>
                  </a:lnTo>
                  <a:lnTo>
                    <a:pt x="522" y="4398"/>
                  </a:lnTo>
                  <a:lnTo>
                    <a:pt x="552" y="4446"/>
                  </a:lnTo>
                  <a:lnTo>
                    <a:pt x="591" y="4497"/>
                  </a:lnTo>
                  <a:lnTo>
                    <a:pt x="624" y="4542"/>
                  </a:lnTo>
                  <a:lnTo>
                    <a:pt x="663" y="4584"/>
                  </a:lnTo>
                  <a:lnTo>
                    <a:pt x="699" y="4626"/>
                  </a:lnTo>
                  <a:lnTo>
                    <a:pt x="732" y="4656"/>
                  </a:lnTo>
                  <a:lnTo>
                    <a:pt x="771" y="4689"/>
                  </a:lnTo>
                  <a:lnTo>
                    <a:pt x="822" y="4731"/>
                  </a:lnTo>
                  <a:lnTo>
                    <a:pt x="861" y="4767"/>
                  </a:lnTo>
                  <a:lnTo>
                    <a:pt x="912" y="4806"/>
                  </a:lnTo>
                  <a:lnTo>
                    <a:pt x="966" y="4839"/>
                  </a:lnTo>
                  <a:lnTo>
                    <a:pt x="1026" y="4869"/>
                  </a:lnTo>
                  <a:lnTo>
                    <a:pt x="1074" y="4893"/>
                  </a:lnTo>
                  <a:lnTo>
                    <a:pt x="1134" y="4920"/>
                  </a:lnTo>
                  <a:lnTo>
                    <a:pt x="1188" y="4938"/>
                  </a:lnTo>
                  <a:lnTo>
                    <a:pt x="1245" y="4956"/>
                  </a:lnTo>
                  <a:lnTo>
                    <a:pt x="1317" y="4983"/>
                  </a:lnTo>
                  <a:lnTo>
                    <a:pt x="1386" y="5007"/>
                  </a:lnTo>
                  <a:lnTo>
                    <a:pt x="1479" y="5034"/>
                  </a:lnTo>
                  <a:lnTo>
                    <a:pt x="1545" y="5055"/>
                  </a:lnTo>
                  <a:lnTo>
                    <a:pt x="1611" y="5073"/>
                  </a:lnTo>
                  <a:lnTo>
                    <a:pt x="1674" y="5088"/>
                  </a:lnTo>
                  <a:lnTo>
                    <a:pt x="1734" y="5097"/>
                  </a:lnTo>
                  <a:lnTo>
                    <a:pt x="1809" y="5109"/>
                  </a:lnTo>
                  <a:lnTo>
                    <a:pt x="1875" y="5121"/>
                  </a:lnTo>
                  <a:lnTo>
                    <a:pt x="1926" y="5130"/>
                  </a:lnTo>
                  <a:lnTo>
                    <a:pt x="1989" y="5136"/>
                  </a:lnTo>
                  <a:lnTo>
                    <a:pt x="2046" y="5145"/>
                  </a:lnTo>
                  <a:lnTo>
                    <a:pt x="2118" y="5151"/>
                  </a:lnTo>
                  <a:lnTo>
                    <a:pt x="2202" y="5160"/>
                  </a:lnTo>
                  <a:lnTo>
                    <a:pt x="2301" y="5163"/>
                  </a:lnTo>
                  <a:lnTo>
                    <a:pt x="2373" y="5163"/>
                  </a:lnTo>
                  <a:lnTo>
                    <a:pt x="2451" y="5160"/>
                  </a:lnTo>
                  <a:lnTo>
                    <a:pt x="2508" y="5154"/>
                  </a:lnTo>
                  <a:lnTo>
                    <a:pt x="2565" y="5148"/>
                  </a:lnTo>
                  <a:lnTo>
                    <a:pt x="2619" y="5142"/>
                  </a:lnTo>
                  <a:lnTo>
                    <a:pt x="2667" y="5133"/>
                  </a:lnTo>
                  <a:lnTo>
                    <a:pt x="2721" y="5121"/>
                  </a:lnTo>
                  <a:lnTo>
                    <a:pt x="2757" y="5112"/>
                  </a:lnTo>
                  <a:lnTo>
                    <a:pt x="2802" y="5097"/>
                  </a:lnTo>
                  <a:lnTo>
                    <a:pt x="2847" y="5079"/>
                  </a:lnTo>
                  <a:lnTo>
                    <a:pt x="2883" y="5064"/>
                  </a:lnTo>
                  <a:lnTo>
                    <a:pt x="2928" y="5046"/>
                  </a:lnTo>
                  <a:lnTo>
                    <a:pt x="2979" y="5019"/>
                  </a:lnTo>
                  <a:lnTo>
                    <a:pt x="3036" y="4986"/>
                  </a:lnTo>
                  <a:lnTo>
                    <a:pt x="3087" y="4950"/>
                  </a:lnTo>
                  <a:lnTo>
                    <a:pt x="3123" y="4914"/>
                  </a:lnTo>
                  <a:lnTo>
                    <a:pt x="3156" y="4878"/>
                  </a:lnTo>
                  <a:lnTo>
                    <a:pt x="3195" y="4833"/>
                  </a:lnTo>
                  <a:lnTo>
                    <a:pt x="3225" y="4779"/>
                  </a:lnTo>
                  <a:lnTo>
                    <a:pt x="3249" y="4734"/>
                  </a:lnTo>
                  <a:lnTo>
                    <a:pt x="3267" y="4686"/>
                  </a:lnTo>
                  <a:lnTo>
                    <a:pt x="3279" y="4650"/>
                  </a:lnTo>
                  <a:lnTo>
                    <a:pt x="3288" y="4611"/>
                  </a:lnTo>
                  <a:lnTo>
                    <a:pt x="3297" y="4566"/>
                  </a:lnTo>
                  <a:lnTo>
                    <a:pt x="3309" y="4515"/>
                  </a:lnTo>
                  <a:lnTo>
                    <a:pt x="3315" y="4461"/>
                  </a:lnTo>
                  <a:lnTo>
                    <a:pt x="3321" y="4410"/>
                  </a:lnTo>
                  <a:lnTo>
                    <a:pt x="3327" y="4359"/>
                  </a:lnTo>
                  <a:lnTo>
                    <a:pt x="3333" y="4308"/>
                  </a:lnTo>
                  <a:lnTo>
                    <a:pt x="3336" y="4251"/>
                  </a:lnTo>
                  <a:lnTo>
                    <a:pt x="3339" y="4194"/>
                  </a:lnTo>
                  <a:lnTo>
                    <a:pt x="3342" y="4140"/>
                  </a:lnTo>
                  <a:lnTo>
                    <a:pt x="3345" y="4092"/>
                  </a:lnTo>
                  <a:lnTo>
                    <a:pt x="3345" y="4026"/>
                  </a:lnTo>
                  <a:lnTo>
                    <a:pt x="3342" y="3933"/>
                  </a:lnTo>
                  <a:lnTo>
                    <a:pt x="3345" y="3873"/>
                  </a:lnTo>
                  <a:lnTo>
                    <a:pt x="3345" y="3813"/>
                  </a:lnTo>
                  <a:lnTo>
                    <a:pt x="3342" y="3768"/>
                  </a:lnTo>
                  <a:lnTo>
                    <a:pt x="3336" y="3708"/>
                  </a:lnTo>
                  <a:lnTo>
                    <a:pt x="3330" y="3642"/>
                  </a:lnTo>
                  <a:lnTo>
                    <a:pt x="3327" y="3579"/>
                  </a:lnTo>
                  <a:lnTo>
                    <a:pt x="3327" y="3516"/>
                  </a:lnTo>
                  <a:lnTo>
                    <a:pt x="3321" y="3468"/>
                  </a:lnTo>
                  <a:lnTo>
                    <a:pt x="3318" y="3423"/>
                  </a:lnTo>
                  <a:lnTo>
                    <a:pt x="3318" y="3390"/>
                  </a:lnTo>
                  <a:lnTo>
                    <a:pt x="3318" y="3354"/>
                  </a:lnTo>
                  <a:lnTo>
                    <a:pt x="3315" y="3309"/>
                  </a:lnTo>
                  <a:lnTo>
                    <a:pt x="3318" y="3267"/>
                  </a:lnTo>
                  <a:lnTo>
                    <a:pt x="3318" y="3231"/>
                  </a:lnTo>
                  <a:lnTo>
                    <a:pt x="3318" y="3201"/>
                  </a:lnTo>
                  <a:lnTo>
                    <a:pt x="3327" y="3174"/>
                  </a:lnTo>
                  <a:lnTo>
                    <a:pt x="3346" y="3155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725" name="Freeform 3"/>
            <p:cNvSpPr>
              <a:spLocks noChangeAspect="1"/>
            </p:cNvSpPr>
            <p:nvPr/>
          </p:nvSpPr>
          <p:spPr bwMode="auto">
            <a:xfrm>
              <a:off x="6737176" y="3286324"/>
              <a:ext cx="1116012" cy="768350"/>
            </a:xfrm>
            <a:custGeom>
              <a:avLst/>
              <a:gdLst>
                <a:gd name="T0" fmla="*/ 2147483647 w 5685"/>
                <a:gd name="T1" fmla="*/ 2147483647 h 3693"/>
                <a:gd name="T2" fmla="*/ 2147483647 w 5685"/>
                <a:gd name="T3" fmla="*/ 2147483647 h 3693"/>
                <a:gd name="T4" fmla="*/ 2147483647 w 5685"/>
                <a:gd name="T5" fmla="*/ 2147483647 h 3693"/>
                <a:gd name="T6" fmla="*/ 2147483647 w 5685"/>
                <a:gd name="T7" fmla="*/ 0 h 3693"/>
                <a:gd name="T8" fmla="*/ 2147483647 w 5685"/>
                <a:gd name="T9" fmla="*/ 2147483647 h 3693"/>
                <a:gd name="T10" fmla="*/ 2147483647 w 5685"/>
                <a:gd name="T11" fmla="*/ 2147483647 h 3693"/>
                <a:gd name="T12" fmla="*/ 2147483647 w 5685"/>
                <a:gd name="T13" fmla="*/ 2147483647 h 3693"/>
                <a:gd name="T14" fmla="*/ 2147483647 w 5685"/>
                <a:gd name="T15" fmla="*/ 2147483647 h 3693"/>
                <a:gd name="T16" fmla="*/ 2147483647 w 5685"/>
                <a:gd name="T17" fmla="*/ 2147483647 h 3693"/>
                <a:gd name="T18" fmla="*/ 2147483647 w 5685"/>
                <a:gd name="T19" fmla="*/ 2147483647 h 3693"/>
                <a:gd name="T20" fmla="*/ 2147483647 w 5685"/>
                <a:gd name="T21" fmla="*/ 2147483647 h 3693"/>
                <a:gd name="T22" fmla="*/ 2147483647 w 5685"/>
                <a:gd name="T23" fmla="*/ 2147483647 h 3693"/>
                <a:gd name="T24" fmla="*/ 2147483647 w 5685"/>
                <a:gd name="T25" fmla="*/ 2147483647 h 3693"/>
                <a:gd name="T26" fmla="*/ 2147483647 w 5685"/>
                <a:gd name="T27" fmla="*/ 2147483647 h 3693"/>
                <a:gd name="T28" fmla="*/ 2147483647 w 5685"/>
                <a:gd name="T29" fmla="*/ 2147483647 h 3693"/>
                <a:gd name="T30" fmla="*/ 2147483647 w 5685"/>
                <a:gd name="T31" fmla="*/ 2147483647 h 3693"/>
                <a:gd name="T32" fmla="*/ 2147483647 w 5685"/>
                <a:gd name="T33" fmla="*/ 2147483647 h 3693"/>
                <a:gd name="T34" fmla="*/ 2147483647 w 5685"/>
                <a:gd name="T35" fmla="*/ 2147483647 h 3693"/>
                <a:gd name="T36" fmla="*/ 2147483647 w 5685"/>
                <a:gd name="T37" fmla="*/ 2147483647 h 3693"/>
                <a:gd name="T38" fmla="*/ 2147483647 w 5685"/>
                <a:gd name="T39" fmla="*/ 2147483647 h 3693"/>
                <a:gd name="T40" fmla="*/ 2147483647 w 5685"/>
                <a:gd name="T41" fmla="*/ 2147483647 h 3693"/>
                <a:gd name="T42" fmla="*/ 2147483647 w 5685"/>
                <a:gd name="T43" fmla="*/ 2147483647 h 3693"/>
                <a:gd name="T44" fmla="*/ 2147483647 w 5685"/>
                <a:gd name="T45" fmla="*/ 2147483647 h 3693"/>
                <a:gd name="T46" fmla="*/ 2147483647 w 5685"/>
                <a:gd name="T47" fmla="*/ 2147483647 h 3693"/>
                <a:gd name="T48" fmla="*/ 2147483647 w 5685"/>
                <a:gd name="T49" fmla="*/ 2147483647 h 3693"/>
                <a:gd name="T50" fmla="*/ 2147483647 w 5685"/>
                <a:gd name="T51" fmla="*/ 2147483647 h 3693"/>
                <a:gd name="T52" fmla="*/ 2147483647 w 5685"/>
                <a:gd name="T53" fmla="*/ 2147483647 h 3693"/>
                <a:gd name="T54" fmla="*/ 2147483647 w 5685"/>
                <a:gd name="T55" fmla="*/ 2147483647 h 3693"/>
                <a:gd name="T56" fmla="*/ 2147483647 w 5685"/>
                <a:gd name="T57" fmla="*/ 2147483647 h 3693"/>
                <a:gd name="T58" fmla="*/ 2147483647 w 5685"/>
                <a:gd name="T59" fmla="*/ 2147483647 h 3693"/>
                <a:gd name="T60" fmla="*/ 2147483647 w 5685"/>
                <a:gd name="T61" fmla="*/ 2147483647 h 3693"/>
                <a:gd name="T62" fmla="*/ 2147483647 w 5685"/>
                <a:gd name="T63" fmla="*/ 2147483647 h 3693"/>
                <a:gd name="T64" fmla="*/ 2147483647 w 5685"/>
                <a:gd name="T65" fmla="*/ 2147483647 h 3693"/>
                <a:gd name="T66" fmla="*/ 2147483647 w 5685"/>
                <a:gd name="T67" fmla="*/ 2147483647 h 3693"/>
                <a:gd name="T68" fmla="*/ 2147483647 w 5685"/>
                <a:gd name="T69" fmla="*/ 2147483647 h 3693"/>
                <a:gd name="T70" fmla="*/ 2147483647 w 5685"/>
                <a:gd name="T71" fmla="*/ 2147483647 h 3693"/>
                <a:gd name="T72" fmla="*/ 2147483647 w 5685"/>
                <a:gd name="T73" fmla="*/ 2147483647 h 3693"/>
                <a:gd name="T74" fmla="*/ 2147483647 w 5685"/>
                <a:gd name="T75" fmla="*/ 2147483647 h 3693"/>
                <a:gd name="T76" fmla="*/ 2147483647 w 5685"/>
                <a:gd name="T77" fmla="*/ 2147483647 h 3693"/>
                <a:gd name="T78" fmla="*/ 2147483647 w 5685"/>
                <a:gd name="T79" fmla="*/ 2147483647 h 3693"/>
                <a:gd name="T80" fmla="*/ 2147483647 w 5685"/>
                <a:gd name="T81" fmla="*/ 2147483647 h 3693"/>
                <a:gd name="T82" fmla="*/ 2147483647 w 5685"/>
                <a:gd name="T83" fmla="*/ 2147483647 h 3693"/>
                <a:gd name="T84" fmla="*/ 2147483647 w 5685"/>
                <a:gd name="T85" fmla="*/ 2147483647 h 3693"/>
                <a:gd name="T86" fmla="*/ 2147483647 w 5685"/>
                <a:gd name="T87" fmla="*/ 2147483647 h 3693"/>
                <a:gd name="T88" fmla="*/ 2147483647 w 5685"/>
                <a:gd name="T89" fmla="*/ 2147483647 h 3693"/>
                <a:gd name="T90" fmla="*/ 2147483647 w 5685"/>
                <a:gd name="T91" fmla="*/ 2147483647 h 3693"/>
                <a:gd name="T92" fmla="*/ 2147483647 w 5685"/>
                <a:gd name="T93" fmla="*/ 2147483647 h 3693"/>
                <a:gd name="T94" fmla="*/ 2147483647 w 5685"/>
                <a:gd name="T95" fmla="*/ 2147483647 h 3693"/>
                <a:gd name="T96" fmla="*/ 2147483647 w 5685"/>
                <a:gd name="T97" fmla="*/ 2147483647 h 3693"/>
                <a:gd name="T98" fmla="*/ 2147483647 w 5685"/>
                <a:gd name="T99" fmla="*/ 2147483647 h 3693"/>
                <a:gd name="T100" fmla="*/ 2147483647 w 5685"/>
                <a:gd name="T101" fmla="*/ 2147483647 h 3693"/>
                <a:gd name="T102" fmla="*/ 2147483647 w 5685"/>
                <a:gd name="T103" fmla="*/ 2147483647 h 3693"/>
                <a:gd name="T104" fmla="*/ 2147483647 w 5685"/>
                <a:gd name="T105" fmla="*/ 2147483647 h 3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85"/>
                <a:gd name="T160" fmla="*/ 0 h 3693"/>
                <a:gd name="T161" fmla="*/ 5685 w 5685"/>
                <a:gd name="T162" fmla="*/ 3693 h 3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85" h="3693">
                  <a:moveTo>
                    <a:pt x="3309" y="1164"/>
                  </a:moveTo>
                  <a:lnTo>
                    <a:pt x="3347" y="1085"/>
                  </a:lnTo>
                  <a:lnTo>
                    <a:pt x="3396" y="987"/>
                  </a:lnTo>
                  <a:lnTo>
                    <a:pt x="3452" y="875"/>
                  </a:lnTo>
                  <a:lnTo>
                    <a:pt x="3495" y="798"/>
                  </a:lnTo>
                  <a:lnTo>
                    <a:pt x="3542" y="717"/>
                  </a:lnTo>
                  <a:lnTo>
                    <a:pt x="3585" y="636"/>
                  </a:lnTo>
                  <a:lnTo>
                    <a:pt x="3618" y="576"/>
                  </a:lnTo>
                  <a:lnTo>
                    <a:pt x="3651" y="519"/>
                  </a:lnTo>
                  <a:lnTo>
                    <a:pt x="3696" y="444"/>
                  </a:lnTo>
                  <a:lnTo>
                    <a:pt x="3741" y="378"/>
                  </a:lnTo>
                  <a:lnTo>
                    <a:pt x="3789" y="312"/>
                  </a:lnTo>
                  <a:lnTo>
                    <a:pt x="3837" y="258"/>
                  </a:lnTo>
                  <a:lnTo>
                    <a:pt x="3876" y="213"/>
                  </a:lnTo>
                  <a:lnTo>
                    <a:pt x="3933" y="165"/>
                  </a:lnTo>
                  <a:lnTo>
                    <a:pt x="3977" y="132"/>
                  </a:lnTo>
                  <a:lnTo>
                    <a:pt x="4029" y="102"/>
                  </a:lnTo>
                  <a:lnTo>
                    <a:pt x="4101" y="66"/>
                  </a:lnTo>
                  <a:lnTo>
                    <a:pt x="4161" y="39"/>
                  </a:lnTo>
                  <a:lnTo>
                    <a:pt x="4230" y="24"/>
                  </a:lnTo>
                  <a:lnTo>
                    <a:pt x="4296" y="15"/>
                  </a:lnTo>
                  <a:lnTo>
                    <a:pt x="4380" y="6"/>
                  </a:lnTo>
                  <a:lnTo>
                    <a:pt x="4464" y="3"/>
                  </a:lnTo>
                  <a:lnTo>
                    <a:pt x="4524" y="0"/>
                  </a:lnTo>
                  <a:lnTo>
                    <a:pt x="4602" y="6"/>
                  </a:lnTo>
                  <a:lnTo>
                    <a:pt x="4665" y="15"/>
                  </a:lnTo>
                  <a:lnTo>
                    <a:pt x="4734" y="27"/>
                  </a:lnTo>
                  <a:lnTo>
                    <a:pt x="4794" y="45"/>
                  </a:lnTo>
                  <a:lnTo>
                    <a:pt x="4848" y="60"/>
                  </a:lnTo>
                  <a:lnTo>
                    <a:pt x="4926" y="99"/>
                  </a:lnTo>
                  <a:lnTo>
                    <a:pt x="4980" y="135"/>
                  </a:lnTo>
                  <a:lnTo>
                    <a:pt x="5028" y="168"/>
                  </a:lnTo>
                  <a:lnTo>
                    <a:pt x="5058" y="207"/>
                  </a:lnTo>
                  <a:lnTo>
                    <a:pt x="5082" y="240"/>
                  </a:lnTo>
                  <a:lnTo>
                    <a:pt x="5097" y="270"/>
                  </a:lnTo>
                  <a:lnTo>
                    <a:pt x="5106" y="306"/>
                  </a:lnTo>
                  <a:lnTo>
                    <a:pt x="5109" y="345"/>
                  </a:lnTo>
                  <a:lnTo>
                    <a:pt x="5102" y="387"/>
                  </a:lnTo>
                  <a:lnTo>
                    <a:pt x="5091" y="423"/>
                  </a:lnTo>
                  <a:lnTo>
                    <a:pt x="5073" y="468"/>
                  </a:lnTo>
                  <a:lnTo>
                    <a:pt x="5049" y="525"/>
                  </a:lnTo>
                  <a:lnTo>
                    <a:pt x="5007" y="621"/>
                  </a:lnTo>
                  <a:lnTo>
                    <a:pt x="4968" y="708"/>
                  </a:lnTo>
                  <a:lnTo>
                    <a:pt x="4917" y="807"/>
                  </a:lnTo>
                  <a:lnTo>
                    <a:pt x="4857" y="933"/>
                  </a:lnTo>
                  <a:lnTo>
                    <a:pt x="4812" y="1032"/>
                  </a:lnTo>
                  <a:lnTo>
                    <a:pt x="4772" y="1107"/>
                  </a:lnTo>
                  <a:lnTo>
                    <a:pt x="4727" y="1197"/>
                  </a:lnTo>
                  <a:lnTo>
                    <a:pt x="4683" y="1278"/>
                  </a:lnTo>
                  <a:lnTo>
                    <a:pt x="4653" y="1338"/>
                  </a:lnTo>
                  <a:lnTo>
                    <a:pt x="4623" y="1401"/>
                  </a:lnTo>
                  <a:lnTo>
                    <a:pt x="4602" y="1452"/>
                  </a:lnTo>
                  <a:lnTo>
                    <a:pt x="4578" y="1515"/>
                  </a:lnTo>
                  <a:lnTo>
                    <a:pt x="4563" y="1569"/>
                  </a:lnTo>
                  <a:lnTo>
                    <a:pt x="4551" y="1623"/>
                  </a:lnTo>
                  <a:lnTo>
                    <a:pt x="4554" y="1674"/>
                  </a:lnTo>
                  <a:lnTo>
                    <a:pt x="4560" y="1713"/>
                  </a:lnTo>
                  <a:lnTo>
                    <a:pt x="4581" y="1758"/>
                  </a:lnTo>
                  <a:lnTo>
                    <a:pt x="4605" y="1797"/>
                  </a:lnTo>
                  <a:lnTo>
                    <a:pt x="4641" y="1842"/>
                  </a:lnTo>
                  <a:lnTo>
                    <a:pt x="4689" y="1872"/>
                  </a:lnTo>
                  <a:lnTo>
                    <a:pt x="4746" y="1908"/>
                  </a:lnTo>
                  <a:lnTo>
                    <a:pt x="4817" y="1947"/>
                  </a:lnTo>
                  <a:lnTo>
                    <a:pt x="4887" y="1980"/>
                  </a:lnTo>
                  <a:lnTo>
                    <a:pt x="4956" y="2001"/>
                  </a:lnTo>
                  <a:lnTo>
                    <a:pt x="5064" y="2031"/>
                  </a:lnTo>
                  <a:lnTo>
                    <a:pt x="5157" y="2052"/>
                  </a:lnTo>
                  <a:lnTo>
                    <a:pt x="5229" y="2070"/>
                  </a:lnTo>
                  <a:lnTo>
                    <a:pt x="5307" y="2091"/>
                  </a:lnTo>
                  <a:lnTo>
                    <a:pt x="5379" y="2112"/>
                  </a:lnTo>
                  <a:lnTo>
                    <a:pt x="5454" y="2133"/>
                  </a:lnTo>
                  <a:lnTo>
                    <a:pt x="5517" y="2157"/>
                  </a:lnTo>
                  <a:lnTo>
                    <a:pt x="5574" y="2196"/>
                  </a:lnTo>
                  <a:lnTo>
                    <a:pt x="5607" y="2232"/>
                  </a:lnTo>
                  <a:lnTo>
                    <a:pt x="5634" y="2265"/>
                  </a:lnTo>
                  <a:lnTo>
                    <a:pt x="5655" y="2313"/>
                  </a:lnTo>
                  <a:lnTo>
                    <a:pt x="5667" y="2355"/>
                  </a:lnTo>
                  <a:lnTo>
                    <a:pt x="5679" y="2400"/>
                  </a:lnTo>
                  <a:lnTo>
                    <a:pt x="5682" y="2439"/>
                  </a:lnTo>
                  <a:lnTo>
                    <a:pt x="5685" y="2478"/>
                  </a:lnTo>
                  <a:lnTo>
                    <a:pt x="5682" y="2532"/>
                  </a:lnTo>
                  <a:lnTo>
                    <a:pt x="5670" y="2580"/>
                  </a:lnTo>
                  <a:lnTo>
                    <a:pt x="5649" y="2645"/>
                  </a:lnTo>
                  <a:lnTo>
                    <a:pt x="5631" y="2697"/>
                  </a:lnTo>
                  <a:lnTo>
                    <a:pt x="5613" y="2745"/>
                  </a:lnTo>
                  <a:lnTo>
                    <a:pt x="5574" y="2823"/>
                  </a:lnTo>
                  <a:lnTo>
                    <a:pt x="5544" y="2886"/>
                  </a:lnTo>
                  <a:lnTo>
                    <a:pt x="5496" y="2955"/>
                  </a:lnTo>
                  <a:lnTo>
                    <a:pt x="5445" y="3030"/>
                  </a:lnTo>
                  <a:lnTo>
                    <a:pt x="5394" y="3096"/>
                  </a:lnTo>
                  <a:lnTo>
                    <a:pt x="5322" y="3171"/>
                  </a:lnTo>
                  <a:lnTo>
                    <a:pt x="5244" y="3243"/>
                  </a:lnTo>
                  <a:lnTo>
                    <a:pt x="5181" y="3294"/>
                  </a:lnTo>
                  <a:lnTo>
                    <a:pt x="5121" y="3345"/>
                  </a:lnTo>
                  <a:lnTo>
                    <a:pt x="5052" y="3399"/>
                  </a:lnTo>
                  <a:lnTo>
                    <a:pt x="4982" y="3440"/>
                  </a:lnTo>
                  <a:lnTo>
                    <a:pt x="4926" y="3477"/>
                  </a:lnTo>
                  <a:lnTo>
                    <a:pt x="4854" y="3516"/>
                  </a:lnTo>
                  <a:lnTo>
                    <a:pt x="4779" y="3546"/>
                  </a:lnTo>
                  <a:lnTo>
                    <a:pt x="4710" y="3579"/>
                  </a:lnTo>
                  <a:lnTo>
                    <a:pt x="4650" y="3600"/>
                  </a:lnTo>
                  <a:lnTo>
                    <a:pt x="4581" y="3627"/>
                  </a:lnTo>
                  <a:lnTo>
                    <a:pt x="4512" y="3645"/>
                  </a:lnTo>
                  <a:lnTo>
                    <a:pt x="4446" y="3666"/>
                  </a:lnTo>
                  <a:lnTo>
                    <a:pt x="4371" y="3678"/>
                  </a:lnTo>
                  <a:lnTo>
                    <a:pt x="4305" y="3684"/>
                  </a:lnTo>
                  <a:lnTo>
                    <a:pt x="4239" y="3687"/>
                  </a:lnTo>
                  <a:lnTo>
                    <a:pt x="4179" y="3693"/>
                  </a:lnTo>
                  <a:lnTo>
                    <a:pt x="4122" y="3693"/>
                  </a:lnTo>
                  <a:lnTo>
                    <a:pt x="4056" y="3684"/>
                  </a:lnTo>
                  <a:lnTo>
                    <a:pt x="4002" y="3669"/>
                  </a:lnTo>
                  <a:lnTo>
                    <a:pt x="3948" y="3657"/>
                  </a:lnTo>
                  <a:lnTo>
                    <a:pt x="3891" y="3636"/>
                  </a:lnTo>
                  <a:lnTo>
                    <a:pt x="3834" y="3609"/>
                  </a:lnTo>
                  <a:lnTo>
                    <a:pt x="3780" y="3576"/>
                  </a:lnTo>
                  <a:lnTo>
                    <a:pt x="3735" y="3537"/>
                  </a:lnTo>
                  <a:lnTo>
                    <a:pt x="3690" y="3495"/>
                  </a:lnTo>
                  <a:lnTo>
                    <a:pt x="3663" y="3459"/>
                  </a:lnTo>
                  <a:lnTo>
                    <a:pt x="3639" y="3423"/>
                  </a:lnTo>
                  <a:lnTo>
                    <a:pt x="3615" y="3390"/>
                  </a:lnTo>
                  <a:lnTo>
                    <a:pt x="3597" y="3360"/>
                  </a:lnTo>
                  <a:lnTo>
                    <a:pt x="3579" y="3318"/>
                  </a:lnTo>
                  <a:lnTo>
                    <a:pt x="3567" y="3276"/>
                  </a:lnTo>
                  <a:lnTo>
                    <a:pt x="3561" y="3219"/>
                  </a:lnTo>
                  <a:lnTo>
                    <a:pt x="3558" y="3162"/>
                  </a:lnTo>
                  <a:lnTo>
                    <a:pt x="3552" y="3084"/>
                  </a:lnTo>
                  <a:lnTo>
                    <a:pt x="3546" y="2988"/>
                  </a:lnTo>
                  <a:lnTo>
                    <a:pt x="3534" y="2892"/>
                  </a:lnTo>
                  <a:lnTo>
                    <a:pt x="3522" y="2796"/>
                  </a:lnTo>
                  <a:lnTo>
                    <a:pt x="3510" y="2706"/>
                  </a:lnTo>
                  <a:lnTo>
                    <a:pt x="3498" y="2631"/>
                  </a:lnTo>
                  <a:lnTo>
                    <a:pt x="3477" y="2550"/>
                  </a:lnTo>
                  <a:lnTo>
                    <a:pt x="3447" y="2457"/>
                  </a:lnTo>
                  <a:lnTo>
                    <a:pt x="3429" y="2394"/>
                  </a:lnTo>
                  <a:lnTo>
                    <a:pt x="3399" y="2331"/>
                  </a:lnTo>
                  <a:lnTo>
                    <a:pt x="3360" y="2271"/>
                  </a:lnTo>
                  <a:lnTo>
                    <a:pt x="3318" y="2217"/>
                  </a:lnTo>
                  <a:lnTo>
                    <a:pt x="3273" y="2169"/>
                  </a:lnTo>
                  <a:lnTo>
                    <a:pt x="3222" y="2118"/>
                  </a:lnTo>
                  <a:lnTo>
                    <a:pt x="3162" y="2082"/>
                  </a:lnTo>
                  <a:lnTo>
                    <a:pt x="3111" y="2058"/>
                  </a:lnTo>
                  <a:lnTo>
                    <a:pt x="3051" y="2037"/>
                  </a:lnTo>
                  <a:lnTo>
                    <a:pt x="2985" y="2019"/>
                  </a:lnTo>
                  <a:lnTo>
                    <a:pt x="2931" y="2010"/>
                  </a:lnTo>
                  <a:lnTo>
                    <a:pt x="2874" y="2007"/>
                  </a:lnTo>
                  <a:lnTo>
                    <a:pt x="2829" y="2007"/>
                  </a:lnTo>
                  <a:lnTo>
                    <a:pt x="2784" y="2010"/>
                  </a:lnTo>
                  <a:lnTo>
                    <a:pt x="2724" y="2019"/>
                  </a:lnTo>
                  <a:lnTo>
                    <a:pt x="2655" y="2031"/>
                  </a:lnTo>
                  <a:lnTo>
                    <a:pt x="2595" y="2049"/>
                  </a:lnTo>
                  <a:lnTo>
                    <a:pt x="2544" y="2073"/>
                  </a:lnTo>
                  <a:lnTo>
                    <a:pt x="2496" y="2103"/>
                  </a:lnTo>
                  <a:lnTo>
                    <a:pt x="2454" y="2130"/>
                  </a:lnTo>
                  <a:lnTo>
                    <a:pt x="2418" y="2163"/>
                  </a:lnTo>
                  <a:lnTo>
                    <a:pt x="2382" y="2202"/>
                  </a:lnTo>
                  <a:lnTo>
                    <a:pt x="2343" y="2244"/>
                  </a:lnTo>
                  <a:lnTo>
                    <a:pt x="2313" y="2286"/>
                  </a:lnTo>
                  <a:lnTo>
                    <a:pt x="2286" y="2328"/>
                  </a:lnTo>
                  <a:lnTo>
                    <a:pt x="2265" y="2385"/>
                  </a:lnTo>
                  <a:lnTo>
                    <a:pt x="2244" y="2436"/>
                  </a:lnTo>
                  <a:lnTo>
                    <a:pt x="2223" y="2496"/>
                  </a:lnTo>
                  <a:lnTo>
                    <a:pt x="2205" y="2562"/>
                  </a:lnTo>
                  <a:lnTo>
                    <a:pt x="2187" y="2643"/>
                  </a:lnTo>
                  <a:lnTo>
                    <a:pt x="2169" y="2730"/>
                  </a:lnTo>
                  <a:lnTo>
                    <a:pt x="2160" y="2796"/>
                  </a:lnTo>
                  <a:lnTo>
                    <a:pt x="2151" y="2871"/>
                  </a:lnTo>
                  <a:lnTo>
                    <a:pt x="2142" y="2955"/>
                  </a:lnTo>
                  <a:lnTo>
                    <a:pt x="2136" y="3012"/>
                  </a:lnTo>
                  <a:lnTo>
                    <a:pt x="2130" y="3150"/>
                  </a:lnTo>
                  <a:lnTo>
                    <a:pt x="2133" y="3084"/>
                  </a:lnTo>
                  <a:lnTo>
                    <a:pt x="2124" y="3204"/>
                  </a:lnTo>
                  <a:lnTo>
                    <a:pt x="2118" y="3255"/>
                  </a:lnTo>
                  <a:lnTo>
                    <a:pt x="2112" y="3297"/>
                  </a:lnTo>
                  <a:lnTo>
                    <a:pt x="2094" y="3342"/>
                  </a:lnTo>
                  <a:lnTo>
                    <a:pt x="2079" y="3378"/>
                  </a:lnTo>
                  <a:lnTo>
                    <a:pt x="2061" y="3408"/>
                  </a:lnTo>
                  <a:lnTo>
                    <a:pt x="2037" y="3444"/>
                  </a:lnTo>
                  <a:lnTo>
                    <a:pt x="2004" y="3485"/>
                  </a:lnTo>
                  <a:lnTo>
                    <a:pt x="1962" y="3525"/>
                  </a:lnTo>
                  <a:lnTo>
                    <a:pt x="1917" y="3567"/>
                  </a:lnTo>
                  <a:lnTo>
                    <a:pt x="1875" y="3594"/>
                  </a:lnTo>
                  <a:lnTo>
                    <a:pt x="1812" y="3630"/>
                  </a:lnTo>
                  <a:lnTo>
                    <a:pt x="1755" y="3648"/>
                  </a:lnTo>
                  <a:lnTo>
                    <a:pt x="1689" y="3665"/>
                  </a:lnTo>
                  <a:lnTo>
                    <a:pt x="1638" y="3678"/>
                  </a:lnTo>
                  <a:lnTo>
                    <a:pt x="1590" y="3687"/>
                  </a:lnTo>
                  <a:lnTo>
                    <a:pt x="1521" y="3690"/>
                  </a:lnTo>
                  <a:lnTo>
                    <a:pt x="1425" y="3687"/>
                  </a:lnTo>
                  <a:lnTo>
                    <a:pt x="1338" y="3681"/>
                  </a:lnTo>
                  <a:lnTo>
                    <a:pt x="1262" y="3665"/>
                  </a:lnTo>
                  <a:lnTo>
                    <a:pt x="1179" y="3650"/>
                  </a:lnTo>
                  <a:lnTo>
                    <a:pt x="1074" y="3615"/>
                  </a:lnTo>
                  <a:lnTo>
                    <a:pt x="969" y="3575"/>
                  </a:lnTo>
                  <a:lnTo>
                    <a:pt x="894" y="3543"/>
                  </a:lnTo>
                  <a:lnTo>
                    <a:pt x="810" y="3507"/>
                  </a:lnTo>
                  <a:lnTo>
                    <a:pt x="720" y="3456"/>
                  </a:lnTo>
                  <a:lnTo>
                    <a:pt x="636" y="3396"/>
                  </a:lnTo>
                  <a:lnTo>
                    <a:pt x="564" y="3342"/>
                  </a:lnTo>
                  <a:lnTo>
                    <a:pt x="474" y="3270"/>
                  </a:lnTo>
                  <a:lnTo>
                    <a:pt x="399" y="3207"/>
                  </a:lnTo>
                  <a:lnTo>
                    <a:pt x="339" y="3144"/>
                  </a:lnTo>
                  <a:lnTo>
                    <a:pt x="291" y="3093"/>
                  </a:lnTo>
                  <a:lnTo>
                    <a:pt x="246" y="3033"/>
                  </a:lnTo>
                  <a:lnTo>
                    <a:pt x="201" y="2970"/>
                  </a:lnTo>
                  <a:lnTo>
                    <a:pt x="162" y="2916"/>
                  </a:lnTo>
                  <a:lnTo>
                    <a:pt x="135" y="2868"/>
                  </a:lnTo>
                  <a:lnTo>
                    <a:pt x="99" y="2805"/>
                  </a:lnTo>
                  <a:lnTo>
                    <a:pt x="69" y="2727"/>
                  </a:lnTo>
                  <a:lnTo>
                    <a:pt x="42" y="2661"/>
                  </a:lnTo>
                  <a:lnTo>
                    <a:pt x="24" y="2607"/>
                  </a:lnTo>
                  <a:lnTo>
                    <a:pt x="12" y="2553"/>
                  </a:lnTo>
                  <a:lnTo>
                    <a:pt x="3" y="2508"/>
                  </a:lnTo>
                  <a:lnTo>
                    <a:pt x="0" y="2445"/>
                  </a:lnTo>
                  <a:lnTo>
                    <a:pt x="6" y="2394"/>
                  </a:lnTo>
                  <a:lnTo>
                    <a:pt x="15" y="2352"/>
                  </a:lnTo>
                  <a:lnTo>
                    <a:pt x="30" y="2316"/>
                  </a:lnTo>
                  <a:lnTo>
                    <a:pt x="45" y="2277"/>
                  </a:lnTo>
                  <a:lnTo>
                    <a:pt x="72" y="2238"/>
                  </a:lnTo>
                  <a:lnTo>
                    <a:pt x="93" y="2217"/>
                  </a:lnTo>
                  <a:lnTo>
                    <a:pt x="129" y="2184"/>
                  </a:lnTo>
                  <a:lnTo>
                    <a:pt x="168" y="2163"/>
                  </a:lnTo>
                  <a:lnTo>
                    <a:pt x="237" y="2130"/>
                  </a:lnTo>
                  <a:lnTo>
                    <a:pt x="300" y="2112"/>
                  </a:lnTo>
                  <a:lnTo>
                    <a:pt x="363" y="2094"/>
                  </a:lnTo>
                  <a:lnTo>
                    <a:pt x="426" y="2079"/>
                  </a:lnTo>
                  <a:lnTo>
                    <a:pt x="512" y="2060"/>
                  </a:lnTo>
                  <a:lnTo>
                    <a:pt x="576" y="2046"/>
                  </a:lnTo>
                  <a:lnTo>
                    <a:pt x="645" y="2025"/>
                  </a:lnTo>
                  <a:lnTo>
                    <a:pt x="722" y="2007"/>
                  </a:lnTo>
                  <a:lnTo>
                    <a:pt x="777" y="1986"/>
                  </a:lnTo>
                  <a:lnTo>
                    <a:pt x="852" y="1953"/>
                  </a:lnTo>
                  <a:lnTo>
                    <a:pt x="906" y="1929"/>
                  </a:lnTo>
                  <a:lnTo>
                    <a:pt x="975" y="1887"/>
                  </a:lnTo>
                  <a:lnTo>
                    <a:pt x="1011" y="1866"/>
                  </a:lnTo>
                  <a:lnTo>
                    <a:pt x="1050" y="1836"/>
                  </a:lnTo>
                  <a:lnTo>
                    <a:pt x="1074" y="1803"/>
                  </a:lnTo>
                  <a:lnTo>
                    <a:pt x="1095" y="1770"/>
                  </a:lnTo>
                  <a:lnTo>
                    <a:pt x="1113" y="1740"/>
                  </a:lnTo>
                  <a:lnTo>
                    <a:pt x="1125" y="1716"/>
                  </a:lnTo>
                  <a:lnTo>
                    <a:pt x="1134" y="1686"/>
                  </a:lnTo>
                  <a:lnTo>
                    <a:pt x="1137" y="1656"/>
                  </a:lnTo>
                  <a:lnTo>
                    <a:pt x="1137" y="1632"/>
                  </a:lnTo>
                  <a:lnTo>
                    <a:pt x="1131" y="1602"/>
                  </a:lnTo>
                  <a:lnTo>
                    <a:pt x="1125" y="1572"/>
                  </a:lnTo>
                  <a:lnTo>
                    <a:pt x="1116" y="1542"/>
                  </a:lnTo>
                  <a:lnTo>
                    <a:pt x="1104" y="1505"/>
                  </a:lnTo>
                  <a:lnTo>
                    <a:pt x="1080" y="1446"/>
                  </a:lnTo>
                  <a:lnTo>
                    <a:pt x="1056" y="1392"/>
                  </a:lnTo>
                  <a:lnTo>
                    <a:pt x="1035" y="1341"/>
                  </a:lnTo>
                  <a:lnTo>
                    <a:pt x="1002" y="1284"/>
                  </a:lnTo>
                  <a:lnTo>
                    <a:pt x="966" y="1215"/>
                  </a:lnTo>
                  <a:lnTo>
                    <a:pt x="924" y="1128"/>
                  </a:lnTo>
                  <a:lnTo>
                    <a:pt x="879" y="1040"/>
                  </a:lnTo>
                  <a:lnTo>
                    <a:pt x="846" y="975"/>
                  </a:lnTo>
                  <a:lnTo>
                    <a:pt x="819" y="905"/>
                  </a:lnTo>
                  <a:lnTo>
                    <a:pt x="774" y="816"/>
                  </a:lnTo>
                  <a:lnTo>
                    <a:pt x="726" y="732"/>
                  </a:lnTo>
                  <a:lnTo>
                    <a:pt x="684" y="635"/>
                  </a:lnTo>
                  <a:lnTo>
                    <a:pt x="648" y="555"/>
                  </a:lnTo>
                  <a:lnTo>
                    <a:pt x="612" y="477"/>
                  </a:lnTo>
                  <a:lnTo>
                    <a:pt x="587" y="395"/>
                  </a:lnTo>
                  <a:lnTo>
                    <a:pt x="582" y="342"/>
                  </a:lnTo>
                  <a:lnTo>
                    <a:pt x="582" y="306"/>
                  </a:lnTo>
                  <a:lnTo>
                    <a:pt x="588" y="279"/>
                  </a:lnTo>
                  <a:lnTo>
                    <a:pt x="600" y="243"/>
                  </a:lnTo>
                  <a:lnTo>
                    <a:pt x="621" y="210"/>
                  </a:lnTo>
                  <a:lnTo>
                    <a:pt x="654" y="177"/>
                  </a:lnTo>
                  <a:lnTo>
                    <a:pt x="678" y="147"/>
                  </a:lnTo>
                  <a:lnTo>
                    <a:pt x="717" y="120"/>
                  </a:lnTo>
                  <a:lnTo>
                    <a:pt x="765" y="93"/>
                  </a:lnTo>
                  <a:lnTo>
                    <a:pt x="807" y="75"/>
                  </a:lnTo>
                  <a:lnTo>
                    <a:pt x="882" y="48"/>
                  </a:lnTo>
                  <a:lnTo>
                    <a:pt x="954" y="24"/>
                  </a:lnTo>
                  <a:lnTo>
                    <a:pt x="1011" y="12"/>
                  </a:lnTo>
                  <a:lnTo>
                    <a:pt x="1095" y="3"/>
                  </a:lnTo>
                  <a:lnTo>
                    <a:pt x="1197" y="3"/>
                  </a:lnTo>
                  <a:lnTo>
                    <a:pt x="1269" y="6"/>
                  </a:lnTo>
                  <a:lnTo>
                    <a:pt x="1337" y="12"/>
                  </a:lnTo>
                  <a:lnTo>
                    <a:pt x="1386" y="18"/>
                  </a:lnTo>
                  <a:lnTo>
                    <a:pt x="1449" y="27"/>
                  </a:lnTo>
                  <a:lnTo>
                    <a:pt x="1512" y="36"/>
                  </a:lnTo>
                  <a:lnTo>
                    <a:pt x="1596" y="69"/>
                  </a:lnTo>
                  <a:lnTo>
                    <a:pt x="1659" y="102"/>
                  </a:lnTo>
                  <a:lnTo>
                    <a:pt x="1713" y="135"/>
                  </a:lnTo>
                  <a:lnTo>
                    <a:pt x="1755" y="165"/>
                  </a:lnTo>
                  <a:lnTo>
                    <a:pt x="1794" y="200"/>
                  </a:lnTo>
                  <a:lnTo>
                    <a:pt x="1830" y="240"/>
                  </a:lnTo>
                  <a:lnTo>
                    <a:pt x="1863" y="276"/>
                  </a:lnTo>
                  <a:lnTo>
                    <a:pt x="1908" y="327"/>
                  </a:lnTo>
                  <a:lnTo>
                    <a:pt x="1944" y="381"/>
                  </a:lnTo>
                  <a:lnTo>
                    <a:pt x="1997" y="455"/>
                  </a:lnTo>
                  <a:lnTo>
                    <a:pt x="2046" y="537"/>
                  </a:lnTo>
                  <a:lnTo>
                    <a:pt x="2082" y="597"/>
                  </a:lnTo>
                  <a:lnTo>
                    <a:pt x="2118" y="663"/>
                  </a:lnTo>
                  <a:lnTo>
                    <a:pt x="2163" y="750"/>
                  </a:lnTo>
                  <a:lnTo>
                    <a:pt x="2232" y="882"/>
                  </a:lnTo>
                  <a:lnTo>
                    <a:pt x="2274" y="957"/>
                  </a:lnTo>
                  <a:lnTo>
                    <a:pt x="2322" y="1047"/>
                  </a:lnTo>
                  <a:lnTo>
                    <a:pt x="2349" y="1113"/>
                  </a:lnTo>
                  <a:lnTo>
                    <a:pt x="2391" y="1182"/>
                  </a:lnTo>
                  <a:lnTo>
                    <a:pt x="2448" y="1284"/>
                  </a:lnTo>
                  <a:lnTo>
                    <a:pt x="2514" y="1385"/>
                  </a:lnTo>
                  <a:lnTo>
                    <a:pt x="2550" y="1446"/>
                  </a:lnTo>
                  <a:lnTo>
                    <a:pt x="2586" y="1503"/>
                  </a:lnTo>
                  <a:lnTo>
                    <a:pt x="2643" y="1554"/>
                  </a:lnTo>
                  <a:lnTo>
                    <a:pt x="2694" y="1590"/>
                  </a:lnTo>
                  <a:lnTo>
                    <a:pt x="2742" y="1614"/>
                  </a:lnTo>
                  <a:lnTo>
                    <a:pt x="2805" y="1629"/>
                  </a:lnTo>
                  <a:lnTo>
                    <a:pt x="2850" y="1632"/>
                  </a:lnTo>
                  <a:lnTo>
                    <a:pt x="2892" y="1626"/>
                  </a:lnTo>
                  <a:lnTo>
                    <a:pt x="2958" y="1605"/>
                  </a:lnTo>
                  <a:lnTo>
                    <a:pt x="3006" y="1581"/>
                  </a:lnTo>
                  <a:lnTo>
                    <a:pt x="3048" y="1551"/>
                  </a:lnTo>
                  <a:lnTo>
                    <a:pt x="3102" y="1497"/>
                  </a:lnTo>
                  <a:lnTo>
                    <a:pt x="3138" y="1446"/>
                  </a:lnTo>
                  <a:lnTo>
                    <a:pt x="3171" y="1395"/>
                  </a:lnTo>
                  <a:lnTo>
                    <a:pt x="3201" y="1341"/>
                  </a:lnTo>
                  <a:lnTo>
                    <a:pt x="3231" y="1299"/>
                  </a:lnTo>
                  <a:lnTo>
                    <a:pt x="3267" y="1233"/>
                  </a:lnTo>
                  <a:lnTo>
                    <a:pt x="3309" y="1164"/>
                  </a:lnTo>
                  <a:close/>
                </a:path>
              </a:pathLst>
            </a:custGeom>
            <a:solidFill>
              <a:schemeClr val="bg2"/>
            </a:solidFill>
            <a:ln w="9525">
              <a:round/>
              <a:headEnd/>
              <a:tailEnd/>
            </a:ln>
            <a:scene3d>
              <a:camera prst="legacyObliqueTop">
                <a:rot lat="16800000" lon="0" rev="0"/>
              </a:camera>
              <a:lightRig rig="legacyFlat3" dir="r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da-DK"/>
            </a:p>
          </p:txBody>
        </p:sp>
        <p:sp>
          <p:nvSpPr>
            <p:cNvPr id="29726" name="Freeform 4"/>
            <p:cNvSpPr>
              <a:spLocks/>
            </p:cNvSpPr>
            <p:nvPr/>
          </p:nvSpPr>
          <p:spPr bwMode="auto">
            <a:xfrm>
              <a:off x="4727401" y="2908499"/>
              <a:ext cx="266700" cy="157162"/>
            </a:xfrm>
            <a:custGeom>
              <a:avLst/>
              <a:gdLst>
                <a:gd name="T0" fmla="*/ 0 w 245"/>
                <a:gd name="T1" fmla="*/ 0 h 170"/>
                <a:gd name="T2" fmla="*/ 2147483647 w 245"/>
                <a:gd name="T3" fmla="*/ 2147483647 h 170"/>
                <a:gd name="T4" fmla="*/ 2147483647 w 245"/>
                <a:gd name="T5" fmla="*/ 2147483647 h 170"/>
                <a:gd name="T6" fmla="*/ 2147483647 w 245"/>
                <a:gd name="T7" fmla="*/ 2147483647 h 170"/>
                <a:gd name="T8" fmla="*/ 2147483647 w 245"/>
                <a:gd name="T9" fmla="*/ 2147483647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"/>
                <a:gd name="T16" fmla="*/ 0 h 170"/>
                <a:gd name="T17" fmla="*/ 245 w 245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" h="170">
                  <a:moveTo>
                    <a:pt x="0" y="0"/>
                  </a:moveTo>
                  <a:cubicBezTo>
                    <a:pt x="10" y="15"/>
                    <a:pt x="21" y="31"/>
                    <a:pt x="37" y="47"/>
                  </a:cubicBezTo>
                  <a:cubicBezTo>
                    <a:pt x="53" y="63"/>
                    <a:pt x="72" y="82"/>
                    <a:pt x="94" y="94"/>
                  </a:cubicBezTo>
                  <a:cubicBezTo>
                    <a:pt x="116" y="106"/>
                    <a:pt x="145" y="109"/>
                    <a:pt x="170" y="122"/>
                  </a:cubicBezTo>
                  <a:cubicBezTo>
                    <a:pt x="195" y="135"/>
                    <a:pt x="220" y="152"/>
                    <a:pt x="245" y="17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27" name="Freeform 5"/>
            <p:cNvSpPr>
              <a:spLocks/>
            </p:cNvSpPr>
            <p:nvPr/>
          </p:nvSpPr>
          <p:spPr bwMode="auto">
            <a:xfrm>
              <a:off x="4982988" y="2891036"/>
              <a:ext cx="153988" cy="157163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28" name="Freeform 6"/>
            <p:cNvSpPr>
              <a:spLocks/>
            </p:cNvSpPr>
            <p:nvPr/>
          </p:nvSpPr>
          <p:spPr bwMode="auto">
            <a:xfrm>
              <a:off x="4824238" y="3091061"/>
              <a:ext cx="212725" cy="147638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29" name="Freeform 7"/>
            <p:cNvSpPr>
              <a:spLocks/>
            </p:cNvSpPr>
            <p:nvPr/>
          </p:nvSpPr>
          <p:spPr bwMode="auto">
            <a:xfrm>
              <a:off x="4708351" y="3233936"/>
              <a:ext cx="481012" cy="57150"/>
            </a:xfrm>
            <a:custGeom>
              <a:avLst/>
              <a:gdLst>
                <a:gd name="T0" fmla="*/ 0 w 444"/>
                <a:gd name="T1" fmla="*/ 2147483647 h 60"/>
                <a:gd name="T2" fmla="*/ 2147483647 w 444"/>
                <a:gd name="T3" fmla="*/ 2147483647 h 60"/>
                <a:gd name="T4" fmla="*/ 2147483647 w 444"/>
                <a:gd name="T5" fmla="*/ 2147483647 h 60"/>
                <a:gd name="T6" fmla="*/ 2147483647 w 444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4"/>
                <a:gd name="T13" fmla="*/ 0 h 60"/>
                <a:gd name="T14" fmla="*/ 444 w 444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4" h="60">
                  <a:moveTo>
                    <a:pt x="0" y="60"/>
                  </a:moveTo>
                  <a:cubicBezTo>
                    <a:pt x="22" y="48"/>
                    <a:pt x="45" y="37"/>
                    <a:pt x="76" y="28"/>
                  </a:cubicBezTo>
                  <a:cubicBezTo>
                    <a:pt x="107" y="19"/>
                    <a:pt x="123" y="13"/>
                    <a:pt x="184" y="8"/>
                  </a:cubicBezTo>
                  <a:cubicBezTo>
                    <a:pt x="245" y="3"/>
                    <a:pt x="344" y="1"/>
                    <a:pt x="444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0" name="Freeform 8"/>
            <p:cNvSpPr>
              <a:spLocks/>
            </p:cNvSpPr>
            <p:nvPr/>
          </p:nvSpPr>
          <p:spPr bwMode="auto">
            <a:xfrm>
              <a:off x="4865513" y="3233936"/>
              <a:ext cx="327025" cy="269875"/>
            </a:xfrm>
            <a:custGeom>
              <a:avLst/>
              <a:gdLst>
                <a:gd name="T0" fmla="*/ 0 w 304"/>
                <a:gd name="T1" fmla="*/ 2147483647 h 292"/>
                <a:gd name="T2" fmla="*/ 2147483647 w 304"/>
                <a:gd name="T3" fmla="*/ 2147483647 h 292"/>
                <a:gd name="T4" fmla="*/ 2147483647 w 304"/>
                <a:gd name="T5" fmla="*/ 2147483647 h 292"/>
                <a:gd name="T6" fmla="*/ 2147483647 w 304"/>
                <a:gd name="T7" fmla="*/ 2147483647 h 292"/>
                <a:gd name="T8" fmla="*/ 2147483647 w 304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92"/>
                <a:gd name="T17" fmla="*/ 304 w 304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92">
                  <a:moveTo>
                    <a:pt x="0" y="292"/>
                  </a:moveTo>
                  <a:cubicBezTo>
                    <a:pt x="2" y="259"/>
                    <a:pt x="5" y="227"/>
                    <a:pt x="20" y="200"/>
                  </a:cubicBezTo>
                  <a:cubicBezTo>
                    <a:pt x="35" y="173"/>
                    <a:pt x="61" y="153"/>
                    <a:pt x="92" y="128"/>
                  </a:cubicBezTo>
                  <a:cubicBezTo>
                    <a:pt x="123" y="103"/>
                    <a:pt x="169" y="69"/>
                    <a:pt x="204" y="48"/>
                  </a:cubicBezTo>
                  <a:cubicBezTo>
                    <a:pt x="239" y="27"/>
                    <a:pt x="271" y="13"/>
                    <a:pt x="304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1" name="Freeform 9"/>
            <p:cNvSpPr>
              <a:spLocks/>
            </p:cNvSpPr>
            <p:nvPr/>
          </p:nvSpPr>
          <p:spPr bwMode="auto">
            <a:xfrm>
              <a:off x="5005213" y="3232349"/>
              <a:ext cx="187325" cy="371475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2" name="Freeform 10"/>
            <p:cNvSpPr>
              <a:spLocks/>
            </p:cNvSpPr>
            <p:nvPr/>
          </p:nvSpPr>
          <p:spPr bwMode="auto">
            <a:xfrm>
              <a:off x="4902026" y="2852936"/>
              <a:ext cx="290512" cy="385763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3" name="Line 11"/>
            <p:cNvSpPr>
              <a:spLocks noChangeShapeType="1"/>
            </p:cNvSpPr>
            <p:nvPr/>
          </p:nvSpPr>
          <p:spPr bwMode="auto">
            <a:xfrm flipV="1">
              <a:off x="5484638" y="3246636"/>
              <a:ext cx="1120775" cy="1588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4" name="Oval 12"/>
            <p:cNvSpPr>
              <a:spLocks noChangeArrowheads="1"/>
            </p:cNvSpPr>
            <p:nvPr/>
          </p:nvSpPr>
          <p:spPr bwMode="auto">
            <a:xfrm>
              <a:off x="6305376" y="3062486"/>
              <a:ext cx="103187" cy="90488"/>
            </a:xfrm>
            <a:prstGeom prst="ellips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9735" name="Line 13"/>
            <p:cNvSpPr>
              <a:spLocks noChangeShapeType="1"/>
            </p:cNvSpPr>
            <p:nvPr/>
          </p:nvSpPr>
          <p:spPr bwMode="auto">
            <a:xfrm>
              <a:off x="6353001" y="3140274"/>
              <a:ext cx="0" cy="10477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6" name="Freeform 14"/>
            <p:cNvSpPr>
              <a:spLocks/>
            </p:cNvSpPr>
            <p:nvPr/>
          </p:nvSpPr>
          <p:spPr bwMode="auto">
            <a:xfrm>
              <a:off x="5459238" y="3113286"/>
              <a:ext cx="157163" cy="133350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7" name="Freeform 15"/>
            <p:cNvSpPr>
              <a:spLocks/>
            </p:cNvSpPr>
            <p:nvPr/>
          </p:nvSpPr>
          <p:spPr bwMode="auto">
            <a:xfrm flipV="1">
              <a:off x="5236988" y="3246636"/>
              <a:ext cx="157163" cy="13493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38" name="AutoShape 16"/>
            <p:cNvSpPr>
              <a:spLocks noChangeArrowheads="1"/>
            </p:cNvSpPr>
            <p:nvPr/>
          </p:nvSpPr>
          <p:spPr bwMode="auto">
            <a:xfrm rot="-2356766">
              <a:off x="6945138" y="3468886"/>
              <a:ext cx="82550" cy="58738"/>
            </a:xfrm>
            <a:prstGeom prst="triangle">
              <a:avLst>
                <a:gd name="adj" fmla="val 50000"/>
              </a:avLst>
            </a:prstGeom>
            <a:solidFill>
              <a:srgbClr val="66CC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9739" name="Freeform 17"/>
            <p:cNvSpPr>
              <a:spLocks/>
            </p:cNvSpPr>
            <p:nvPr/>
          </p:nvSpPr>
          <p:spPr bwMode="auto">
            <a:xfrm rot="-311453">
              <a:off x="6597476" y="3229174"/>
              <a:ext cx="358775" cy="249237"/>
            </a:xfrm>
            <a:custGeom>
              <a:avLst/>
              <a:gdLst>
                <a:gd name="T0" fmla="*/ 0 w 200"/>
                <a:gd name="T1" fmla="*/ 0 h 140"/>
                <a:gd name="T2" fmla="*/ 2147483647 w 200"/>
                <a:gd name="T3" fmla="*/ 2147483647 h 140"/>
                <a:gd name="T4" fmla="*/ 2147483647 w 200"/>
                <a:gd name="T5" fmla="*/ 2147483647 h 140"/>
                <a:gd name="T6" fmla="*/ 0 60000 65536"/>
                <a:gd name="T7" fmla="*/ 0 60000 65536"/>
                <a:gd name="T8" fmla="*/ 0 60000 65536"/>
                <a:gd name="T9" fmla="*/ 0 w 200"/>
                <a:gd name="T10" fmla="*/ 0 h 140"/>
                <a:gd name="T11" fmla="*/ 200 w 200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140">
                  <a:moveTo>
                    <a:pt x="0" y="0"/>
                  </a:moveTo>
                  <a:cubicBezTo>
                    <a:pt x="49" y="10"/>
                    <a:pt x="99" y="21"/>
                    <a:pt x="132" y="44"/>
                  </a:cubicBezTo>
                  <a:cubicBezTo>
                    <a:pt x="165" y="67"/>
                    <a:pt x="182" y="103"/>
                    <a:pt x="200" y="14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40" name="Oval 19"/>
            <p:cNvSpPr>
              <a:spLocks noChangeArrowheads="1"/>
            </p:cNvSpPr>
            <p:nvPr/>
          </p:nvSpPr>
          <p:spPr bwMode="auto">
            <a:xfrm>
              <a:off x="7002288" y="3560713"/>
              <a:ext cx="95373" cy="64711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9741" name="Freeform 20"/>
            <p:cNvSpPr>
              <a:spLocks/>
            </p:cNvSpPr>
            <p:nvPr/>
          </p:nvSpPr>
          <p:spPr bwMode="auto">
            <a:xfrm>
              <a:off x="7066170" y="3624130"/>
              <a:ext cx="282520" cy="221960"/>
            </a:xfrm>
            <a:custGeom>
              <a:avLst/>
              <a:gdLst>
                <a:gd name="T0" fmla="*/ 0 w 305"/>
                <a:gd name="T1" fmla="*/ 0 h 287"/>
                <a:gd name="T2" fmla="*/ 229092226 w 305"/>
                <a:gd name="T3" fmla="*/ 2147483647 h 287"/>
                <a:gd name="T4" fmla="*/ 627214778 w 305"/>
                <a:gd name="T5" fmla="*/ 2147483647 h 287"/>
                <a:gd name="T6" fmla="*/ 682986079 w 305"/>
                <a:gd name="T7" fmla="*/ 214748364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5"/>
                <a:gd name="T13" fmla="*/ 0 h 287"/>
                <a:gd name="T14" fmla="*/ 305 w 305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5" h="287">
                  <a:moveTo>
                    <a:pt x="0" y="0"/>
                  </a:moveTo>
                  <a:cubicBezTo>
                    <a:pt x="27" y="37"/>
                    <a:pt x="55" y="75"/>
                    <a:pt x="100" y="104"/>
                  </a:cubicBezTo>
                  <a:cubicBezTo>
                    <a:pt x="145" y="133"/>
                    <a:pt x="239" y="141"/>
                    <a:pt x="272" y="172"/>
                  </a:cubicBezTo>
                  <a:cubicBezTo>
                    <a:pt x="305" y="203"/>
                    <a:pt x="290" y="263"/>
                    <a:pt x="295" y="28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42" name="Freeform 21"/>
            <p:cNvSpPr>
              <a:spLocks/>
            </p:cNvSpPr>
            <p:nvPr/>
          </p:nvSpPr>
          <p:spPr bwMode="auto">
            <a:xfrm>
              <a:off x="7336993" y="3831206"/>
              <a:ext cx="543446" cy="183780"/>
            </a:xfrm>
            <a:custGeom>
              <a:avLst/>
              <a:gdLst>
                <a:gd name="T0" fmla="*/ 0 w 551"/>
                <a:gd name="T1" fmla="*/ 0 h 206"/>
                <a:gd name="T2" fmla="*/ 252919374 w 551"/>
                <a:gd name="T3" fmla="*/ 2147483647 h 206"/>
                <a:gd name="T4" fmla="*/ 834635413 w 551"/>
                <a:gd name="T5" fmla="*/ 2147483647 h 206"/>
                <a:gd name="T6" fmla="*/ 2147483647 w 551"/>
                <a:gd name="T7" fmla="*/ 2147483647 h 206"/>
                <a:gd name="T8" fmla="*/ 2147483647 w 551"/>
                <a:gd name="T9" fmla="*/ 2147483647 h 206"/>
                <a:gd name="T10" fmla="*/ 2147483647 w 551"/>
                <a:gd name="T11" fmla="*/ 2147483647 h 206"/>
                <a:gd name="T12" fmla="*/ 2147483647 w 551"/>
                <a:gd name="T13" fmla="*/ 2147483647 h 206"/>
                <a:gd name="T14" fmla="*/ 2147483647 w 551"/>
                <a:gd name="T15" fmla="*/ 2147483647 h 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1"/>
                <a:gd name="T25" fmla="*/ 0 h 206"/>
                <a:gd name="T26" fmla="*/ 551 w 551"/>
                <a:gd name="T27" fmla="*/ 206 h 2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1" h="206">
                  <a:moveTo>
                    <a:pt x="0" y="0"/>
                  </a:moveTo>
                  <a:cubicBezTo>
                    <a:pt x="2" y="12"/>
                    <a:pt x="6" y="51"/>
                    <a:pt x="12" y="72"/>
                  </a:cubicBezTo>
                  <a:cubicBezTo>
                    <a:pt x="18" y="93"/>
                    <a:pt x="19" y="108"/>
                    <a:pt x="38" y="127"/>
                  </a:cubicBezTo>
                  <a:cubicBezTo>
                    <a:pt x="57" y="146"/>
                    <a:pt x="87" y="171"/>
                    <a:pt x="125" y="184"/>
                  </a:cubicBezTo>
                  <a:cubicBezTo>
                    <a:pt x="163" y="197"/>
                    <a:pt x="214" y="204"/>
                    <a:pt x="263" y="205"/>
                  </a:cubicBezTo>
                  <a:cubicBezTo>
                    <a:pt x="312" y="206"/>
                    <a:pt x="378" y="201"/>
                    <a:pt x="419" y="187"/>
                  </a:cubicBezTo>
                  <a:cubicBezTo>
                    <a:pt x="460" y="173"/>
                    <a:pt x="487" y="148"/>
                    <a:pt x="509" y="118"/>
                  </a:cubicBezTo>
                  <a:cubicBezTo>
                    <a:pt x="531" y="88"/>
                    <a:pt x="542" y="28"/>
                    <a:pt x="551" y="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43" name="Line 22"/>
            <p:cNvSpPr>
              <a:spLocks noChangeShapeType="1"/>
            </p:cNvSpPr>
            <p:nvPr/>
          </p:nvSpPr>
          <p:spPr bwMode="auto">
            <a:xfrm flipV="1">
              <a:off x="7878640" y="3048199"/>
              <a:ext cx="6298" cy="7914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44" name="Line 23"/>
            <p:cNvSpPr>
              <a:spLocks noChangeShapeType="1"/>
            </p:cNvSpPr>
            <p:nvPr/>
          </p:nvSpPr>
          <p:spPr bwMode="auto">
            <a:xfrm>
              <a:off x="5175076" y="3248224"/>
              <a:ext cx="265112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745" name="Line 3"/>
            <p:cNvSpPr>
              <a:spLocks noChangeShapeType="1"/>
            </p:cNvSpPr>
            <p:nvPr/>
          </p:nvSpPr>
          <p:spPr bwMode="blackGray">
            <a:xfrm flipH="1">
              <a:off x="6811963" y="5340945"/>
              <a:ext cx="374650" cy="2159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9746" name="Freeform 2"/>
            <p:cNvSpPr>
              <a:spLocks noChangeAspect="1"/>
            </p:cNvSpPr>
            <p:nvPr/>
          </p:nvSpPr>
          <p:spPr bwMode="auto">
            <a:xfrm>
              <a:off x="6677025" y="5232995"/>
              <a:ext cx="1350963" cy="1076325"/>
            </a:xfrm>
            <a:custGeom>
              <a:avLst/>
              <a:gdLst>
                <a:gd name="T0" fmla="*/ 2147483647 w 6786"/>
                <a:gd name="T1" fmla="*/ 2147483647 h 5163"/>
                <a:gd name="T2" fmla="*/ 2147483647 w 6786"/>
                <a:gd name="T3" fmla="*/ 2147483647 h 5163"/>
                <a:gd name="T4" fmla="*/ 2147483647 w 6786"/>
                <a:gd name="T5" fmla="*/ 2147483647 h 5163"/>
                <a:gd name="T6" fmla="*/ 2147483647 w 6786"/>
                <a:gd name="T7" fmla="*/ 2147483647 h 5163"/>
                <a:gd name="T8" fmla="*/ 2147483647 w 6786"/>
                <a:gd name="T9" fmla="*/ 2147483647 h 5163"/>
                <a:gd name="T10" fmla="*/ 2147483647 w 6786"/>
                <a:gd name="T11" fmla="*/ 2147483647 h 5163"/>
                <a:gd name="T12" fmla="*/ 2147483647 w 6786"/>
                <a:gd name="T13" fmla="*/ 2147483647 h 5163"/>
                <a:gd name="T14" fmla="*/ 2147483647 w 6786"/>
                <a:gd name="T15" fmla="*/ 2147483647 h 5163"/>
                <a:gd name="T16" fmla="*/ 2147483647 w 6786"/>
                <a:gd name="T17" fmla="*/ 2147483647 h 5163"/>
                <a:gd name="T18" fmla="*/ 2147483647 w 6786"/>
                <a:gd name="T19" fmla="*/ 2147483647 h 5163"/>
                <a:gd name="T20" fmla="*/ 2147483647 w 6786"/>
                <a:gd name="T21" fmla="*/ 2147483647 h 5163"/>
                <a:gd name="T22" fmla="*/ 2147483647 w 6786"/>
                <a:gd name="T23" fmla="*/ 2147483647 h 5163"/>
                <a:gd name="T24" fmla="*/ 2147483647 w 6786"/>
                <a:gd name="T25" fmla="*/ 2147483647 h 5163"/>
                <a:gd name="T26" fmla="*/ 2147483647 w 6786"/>
                <a:gd name="T27" fmla="*/ 2147483647 h 5163"/>
                <a:gd name="T28" fmla="*/ 2147483647 w 6786"/>
                <a:gd name="T29" fmla="*/ 2147483647 h 5163"/>
                <a:gd name="T30" fmla="*/ 2147483647 w 6786"/>
                <a:gd name="T31" fmla="*/ 2147483647 h 5163"/>
                <a:gd name="T32" fmla="*/ 2147483647 w 6786"/>
                <a:gd name="T33" fmla="*/ 2147483647 h 5163"/>
                <a:gd name="T34" fmla="*/ 2147483647 w 6786"/>
                <a:gd name="T35" fmla="*/ 2147483647 h 5163"/>
                <a:gd name="T36" fmla="*/ 2147483647 w 6786"/>
                <a:gd name="T37" fmla="*/ 2147483647 h 5163"/>
                <a:gd name="T38" fmla="*/ 2147483647 w 6786"/>
                <a:gd name="T39" fmla="*/ 2147483647 h 5163"/>
                <a:gd name="T40" fmla="*/ 2147483647 w 6786"/>
                <a:gd name="T41" fmla="*/ 2147483647 h 5163"/>
                <a:gd name="T42" fmla="*/ 2147483647 w 6786"/>
                <a:gd name="T43" fmla="*/ 2147483647 h 5163"/>
                <a:gd name="T44" fmla="*/ 2147483647 w 6786"/>
                <a:gd name="T45" fmla="*/ 2147483647 h 5163"/>
                <a:gd name="T46" fmla="*/ 2147483647 w 6786"/>
                <a:gd name="T47" fmla="*/ 2147483647 h 5163"/>
                <a:gd name="T48" fmla="*/ 2147483647 w 6786"/>
                <a:gd name="T49" fmla="*/ 2147483647 h 5163"/>
                <a:gd name="T50" fmla="*/ 2147483647 w 6786"/>
                <a:gd name="T51" fmla="*/ 2147483647 h 5163"/>
                <a:gd name="T52" fmla="*/ 2147483647 w 6786"/>
                <a:gd name="T53" fmla="*/ 2147483647 h 5163"/>
                <a:gd name="T54" fmla="*/ 2147483647 w 6786"/>
                <a:gd name="T55" fmla="*/ 2147483647 h 5163"/>
                <a:gd name="T56" fmla="*/ 2147483647 w 6786"/>
                <a:gd name="T57" fmla="*/ 2147483647 h 5163"/>
                <a:gd name="T58" fmla="*/ 2147483647 w 6786"/>
                <a:gd name="T59" fmla="*/ 2147483647 h 5163"/>
                <a:gd name="T60" fmla="*/ 2147483647 w 6786"/>
                <a:gd name="T61" fmla="*/ 2147483647 h 5163"/>
                <a:gd name="T62" fmla="*/ 2147483647 w 6786"/>
                <a:gd name="T63" fmla="*/ 2147483647 h 5163"/>
                <a:gd name="T64" fmla="*/ 2147483647 w 6786"/>
                <a:gd name="T65" fmla="*/ 2147483647 h 5163"/>
                <a:gd name="T66" fmla="*/ 2147483647 w 6786"/>
                <a:gd name="T67" fmla="*/ 2147483647 h 5163"/>
                <a:gd name="T68" fmla="*/ 2147483647 w 6786"/>
                <a:gd name="T69" fmla="*/ 0 h 5163"/>
                <a:gd name="T70" fmla="*/ 2147483647 w 6786"/>
                <a:gd name="T71" fmla="*/ 2147483647 h 5163"/>
                <a:gd name="T72" fmla="*/ 2147483647 w 6786"/>
                <a:gd name="T73" fmla="*/ 2147483647 h 5163"/>
                <a:gd name="T74" fmla="*/ 2147483647 w 6786"/>
                <a:gd name="T75" fmla="*/ 2147483647 h 5163"/>
                <a:gd name="T76" fmla="*/ 2147483647 w 6786"/>
                <a:gd name="T77" fmla="*/ 2147483647 h 5163"/>
                <a:gd name="T78" fmla="*/ 2147483647 w 6786"/>
                <a:gd name="T79" fmla="*/ 2147483647 h 5163"/>
                <a:gd name="T80" fmla="*/ 2147483647 w 6786"/>
                <a:gd name="T81" fmla="*/ 2147483647 h 5163"/>
                <a:gd name="T82" fmla="*/ 2147483647 w 6786"/>
                <a:gd name="T83" fmla="*/ 2147483647 h 5163"/>
                <a:gd name="T84" fmla="*/ 2147483647 w 6786"/>
                <a:gd name="T85" fmla="*/ 2147483647 h 5163"/>
                <a:gd name="T86" fmla="*/ 0 w 6786"/>
                <a:gd name="T87" fmla="*/ 2147483647 h 5163"/>
                <a:gd name="T88" fmla="*/ 2147483647 w 6786"/>
                <a:gd name="T89" fmla="*/ 2147483647 h 5163"/>
                <a:gd name="T90" fmla="*/ 2147483647 w 6786"/>
                <a:gd name="T91" fmla="*/ 2147483647 h 5163"/>
                <a:gd name="T92" fmla="*/ 2147483647 w 6786"/>
                <a:gd name="T93" fmla="*/ 2147483647 h 5163"/>
                <a:gd name="T94" fmla="*/ 2147483647 w 6786"/>
                <a:gd name="T95" fmla="*/ 2147483647 h 5163"/>
                <a:gd name="T96" fmla="*/ 2147483647 w 6786"/>
                <a:gd name="T97" fmla="*/ 2147483647 h 5163"/>
                <a:gd name="T98" fmla="*/ 2147483647 w 6786"/>
                <a:gd name="T99" fmla="*/ 2147483647 h 5163"/>
                <a:gd name="T100" fmla="*/ 2147483647 w 6786"/>
                <a:gd name="T101" fmla="*/ 2147483647 h 5163"/>
                <a:gd name="T102" fmla="*/ 2147483647 w 6786"/>
                <a:gd name="T103" fmla="*/ 2147483647 h 5163"/>
                <a:gd name="T104" fmla="*/ 2147483647 w 6786"/>
                <a:gd name="T105" fmla="*/ 2147483647 h 5163"/>
                <a:gd name="T106" fmla="*/ 2147483647 w 6786"/>
                <a:gd name="T107" fmla="*/ 2147483647 h 5163"/>
                <a:gd name="T108" fmla="*/ 2147483647 w 6786"/>
                <a:gd name="T109" fmla="*/ 2147483647 h 5163"/>
                <a:gd name="T110" fmla="*/ 2147483647 w 6786"/>
                <a:gd name="T111" fmla="*/ 2147483647 h 5163"/>
                <a:gd name="T112" fmla="*/ 2147483647 w 6786"/>
                <a:gd name="T113" fmla="*/ 2147483647 h 5163"/>
                <a:gd name="T114" fmla="*/ 2147483647 w 6786"/>
                <a:gd name="T115" fmla="*/ 2147483647 h 5163"/>
                <a:gd name="T116" fmla="*/ 2147483647 w 6786"/>
                <a:gd name="T117" fmla="*/ 2147483647 h 5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86"/>
                <a:gd name="T178" fmla="*/ 0 h 5163"/>
                <a:gd name="T179" fmla="*/ 6786 w 6786"/>
                <a:gd name="T180" fmla="*/ 5163 h 5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86" h="5163">
                  <a:moveTo>
                    <a:pt x="3346" y="3155"/>
                  </a:moveTo>
                  <a:lnTo>
                    <a:pt x="3372" y="3138"/>
                  </a:lnTo>
                  <a:lnTo>
                    <a:pt x="3416" y="3135"/>
                  </a:lnTo>
                  <a:lnTo>
                    <a:pt x="3441" y="3153"/>
                  </a:lnTo>
                  <a:lnTo>
                    <a:pt x="3462" y="3174"/>
                  </a:lnTo>
                  <a:lnTo>
                    <a:pt x="3471" y="3201"/>
                  </a:lnTo>
                  <a:lnTo>
                    <a:pt x="3474" y="3237"/>
                  </a:lnTo>
                  <a:lnTo>
                    <a:pt x="3474" y="3264"/>
                  </a:lnTo>
                  <a:lnTo>
                    <a:pt x="3471" y="3294"/>
                  </a:lnTo>
                  <a:lnTo>
                    <a:pt x="3468" y="3339"/>
                  </a:lnTo>
                  <a:lnTo>
                    <a:pt x="3465" y="3378"/>
                  </a:lnTo>
                  <a:lnTo>
                    <a:pt x="3465" y="3417"/>
                  </a:lnTo>
                  <a:lnTo>
                    <a:pt x="3462" y="3462"/>
                  </a:lnTo>
                  <a:lnTo>
                    <a:pt x="3459" y="3519"/>
                  </a:lnTo>
                  <a:lnTo>
                    <a:pt x="3456" y="3582"/>
                  </a:lnTo>
                  <a:lnTo>
                    <a:pt x="3453" y="3642"/>
                  </a:lnTo>
                  <a:lnTo>
                    <a:pt x="3447" y="3705"/>
                  </a:lnTo>
                  <a:lnTo>
                    <a:pt x="3444" y="3765"/>
                  </a:lnTo>
                  <a:lnTo>
                    <a:pt x="3441" y="3816"/>
                  </a:lnTo>
                  <a:lnTo>
                    <a:pt x="3444" y="3876"/>
                  </a:lnTo>
                  <a:lnTo>
                    <a:pt x="3444" y="3939"/>
                  </a:lnTo>
                  <a:lnTo>
                    <a:pt x="3447" y="4026"/>
                  </a:lnTo>
                  <a:lnTo>
                    <a:pt x="3450" y="4080"/>
                  </a:lnTo>
                  <a:lnTo>
                    <a:pt x="3450" y="4143"/>
                  </a:lnTo>
                  <a:lnTo>
                    <a:pt x="3453" y="4194"/>
                  </a:lnTo>
                  <a:lnTo>
                    <a:pt x="3453" y="4257"/>
                  </a:lnTo>
                  <a:lnTo>
                    <a:pt x="3459" y="4308"/>
                  </a:lnTo>
                  <a:lnTo>
                    <a:pt x="3465" y="4371"/>
                  </a:lnTo>
                  <a:lnTo>
                    <a:pt x="3471" y="4425"/>
                  </a:lnTo>
                  <a:lnTo>
                    <a:pt x="3476" y="4475"/>
                  </a:lnTo>
                  <a:lnTo>
                    <a:pt x="3483" y="4527"/>
                  </a:lnTo>
                  <a:lnTo>
                    <a:pt x="3495" y="4578"/>
                  </a:lnTo>
                  <a:lnTo>
                    <a:pt x="3507" y="4623"/>
                  </a:lnTo>
                  <a:lnTo>
                    <a:pt x="3516" y="4655"/>
                  </a:lnTo>
                  <a:lnTo>
                    <a:pt x="3525" y="4692"/>
                  </a:lnTo>
                  <a:lnTo>
                    <a:pt x="3546" y="4743"/>
                  </a:lnTo>
                  <a:lnTo>
                    <a:pt x="3567" y="4785"/>
                  </a:lnTo>
                  <a:lnTo>
                    <a:pt x="3594" y="4827"/>
                  </a:lnTo>
                  <a:lnTo>
                    <a:pt x="3627" y="4872"/>
                  </a:lnTo>
                  <a:lnTo>
                    <a:pt x="3660" y="4911"/>
                  </a:lnTo>
                  <a:lnTo>
                    <a:pt x="3696" y="4944"/>
                  </a:lnTo>
                  <a:lnTo>
                    <a:pt x="3738" y="4974"/>
                  </a:lnTo>
                  <a:lnTo>
                    <a:pt x="3780" y="5004"/>
                  </a:lnTo>
                  <a:lnTo>
                    <a:pt x="3810" y="5025"/>
                  </a:lnTo>
                  <a:lnTo>
                    <a:pt x="3840" y="5040"/>
                  </a:lnTo>
                  <a:lnTo>
                    <a:pt x="3885" y="5058"/>
                  </a:lnTo>
                  <a:lnTo>
                    <a:pt x="3936" y="5079"/>
                  </a:lnTo>
                  <a:lnTo>
                    <a:pt x="4002" y="5100"/>
                  </a:lnTo>
                  <a:lnTo>
                    <a:pt x="4047" y="5115"/>
                  </a:lnTo>
                  <a:lnTo>
                    <a:pt x="4086" y="5124"/>
                  </a:lnTo>
                  <a:lnTo>
                    <a:pt x="4128" y="5136"/>
                  </a:lnTo>
                  <a:lnTo>
                    <a:pt x="4197" y="5145"/>
                  </a:lnTo>
                  <a:lnTo>
                    <a:pt x="4251" y="5151"/>
                  </a:lnTo>
                  <a:lnTo>
                    <a:pt x="4308" y="5157"/>
                  </a:lnTo>
                  <a:lnTo>
                    <a:pt x="4356" y="5160"/>
                  </a:lnTo>
                  <a:lnTo>
                    <a:pt x="4413" y="5163"/>
                  </a:lnTo>
                  <a:lnTo>
                    <a:pt x="4470" y="5163"/>
                  </a:lnTo>
                  <a:lnTo>
                    <a:pt x="4536" y="5160"/>
                  </a:lnTo>
                  <a:lnTo>
                    <a:pt x="4611" y="5157"/>
                  </a:lnTo>
                  <a:lnTo>
                    <a:pt x="4671" y="5151"/>
                  </a:lnTo>
                  <a:lnTo>
                    <a:pt x="4719" y="5145"/>
                  </a:lnTo>
                  <a:lnTo>
                    <a:pt x="4776" y="5139"/>
                  </a:lnTo>
                  <a:lnTo>
                    <a:pt x="4836" y="5133"/>
                  </a:lnTo>
                  <a:lnTo>
                    <a:pt x="4884" y="5124"/>
                  </a:lnTo>
                  <a:lnTo>
                    <a:pt x="4956" y="5115"/>
                  </a:lnTo>
                  <a:lnTo>
                    <a:pt x="5025" y="5100"/>
                  </a:lnTo>
                  <a:lnTo>
                    <a:pt x="5112" y="5085"/>
                  </a:lnTo>
                  <a:lnTo>
                    <a:pt x="5190" y="5070"/>
                  </a:lnTo>
                  <a:lnTo>
                    <a:pt x="5265" y="5049"/>
                  </a:lnTo>
                  <a:lnTo>
                    <a:pt x="5328" y="5028"/>
                  </a:lnTo>
                  <a:lnTo>
                    <a:pt x="5382" y="5013"/>
                  </a:lnTo>
                  <a:lnTo>
                    <a:pt x="5433" y="4998"/>
                  </a:lnTo>
                  <a:lnTo>
                    <a:pt x="5478" y="4983"/>
                  </a:lnTo>
                  <a:lnTo>
                    <a:pt x="5526" y="4965"/>
                  </a:lnTo>
                  <a:lnTo>
                    <a:pt x="5580" y="4947"/>
                  </a:lnTo>
                  <a:lnTo>
                    <a:pt x="5652" y="4920"/>
                  </a:lnTo>
                  <a:lnTo>
                    <a:pt x="5706" y="4896"/>
                  </a:lnTo>
                  <a:lnTo>
                    <a:pt x="5757" y="4872"/>
                  </a:lnTo>
                  <a:lnTo>
                    <a:pt x="5799" y="4851"/>
                  </a:lnTo>
                  <a:lnTo>
                    <a:pt x="5844" y="4821"/>
                  </a:lnTo>
                  <a:lnTo>
                    <a:pt x="5889" y="4794"/>
                  </a:lnTo>
                  <a:lnTo>
                    <a:pt x="5946" y="4752"/>
                  </a:lnTo>
                  <a:lnTo>
                    <a:pt x="5994" y="4713"/>
                  </a:lnTo>
                  <a:lnTo>
                    <a:pt x="6048" y="4665"/>
                  </a:lnTo>
                  <a:lnTo>
                    <a:pt x="6093" y="4620"/>
                  </a:lnTo>
                  <a:lnTo>
                    <a:pt x="6141" y="4569"/>
                  </a:lnTo>
                  <a:lnTo>
                    <a:pt x="6177" y="4515"/>
                  </a:lnTo>
                  <a:lnTo>
                    <a:pt x="6228" y="4446"/>
                  </a:lnTo>
                  <a:lnTo>
                    <a:pt x="6261" y="4392"/>
                  </a:lnTo>
                  <a:lnTo>
                    <a:pt x="6288" y="4353"/>
                  </a:lnTo>
                  <a:lnTo>
                    <a:pt x="6315" y="4317"/>
                  </a:lnTo>
                  <a:lnTo>
                    <a:pt x="6345" y="4275"/>
                  </a:lnTo>
                  <a:lnTo>
                    <a:pt x="6372" y="4236"/>
                  </a:lnTo>
                  <a:lnTo>
                    <a:pt x="6405" y="4188"/>
                  </a:lnTo>
                  <a:lnTo>
                    <a:pt x="6432" y="4140"/>
                  </a:lnTo>
                  <a:lnTo>
                    <a:pt x="6459" y="4098"/>
                  </a:lnTo>
                  <a:lnTo>
                    <a:pt x="6486" y="4056"/>
                  </a:lnTo>
                  <a:lnTo>
                    <a:pt x="6516" y="3995"/>
                  </a:lnTo>
                  <a:lnTo>
                    <a:pt x="6546" y="3925"/>
                  </a:lnTo>
                  <a:lnTo>
                    <a:pt x="6582" y="3849"/>
                  </a:lnTo>
                  <a:lnTo>
                    <a:pt x="6606" y="3795"/>
                  </a:lnTo>
                  <a:lnTo>
                    <a:pt x="6630" y="3729"/>
                  </a:lnTo>
                  <a:lnTo>
                    <a:pt x="6648" y="3684"/>
                  </a:lnTo>
                  <a:lnTo>
                    <a:pt x="6666" y="3635"/>
                  </a:lnTo>
                  <a:lnTo>
                    <a:pt x="6687" y="3558"/>
                  </a:lnTo>
                  <a:lnTo>
                    <a:pt x="6706" y="3485"/>
                  </a:lnTo>
                  <a:lnTo>
                    <a:pt x="6720" y="3420"/>
                  </a:lnTo>
                  <a:lnTo>
                    <a:pt x="6738" y="3351"/>
                  </a:lnTo>
                  <a:lnTo>
                    <a:pt x="6750" y="3294"/>
                  </a:lnTo>
                  <a:lnTo>
                    <a:pt x="6756" y="3237"/>
                  </a:lnTo>
                  <a:lnTo>
                    <a:pt x="6768" y="3162"/>
                  </a:lnTo>
                  <a:lnTo>
                    <a:pt x="6776" y="3075"/>
                  </a:lnTo>
                  <a:lnTo>
                    <a:pt x="6783" y="2967"/>
                  </a:lnTo>
                  <a:lnTo>
                    <a:pt x="6786" y="2895"/>
                  </a:lnTo>
                  <a:lnTo>
                    <a:pt x="6786" y="2805"/>
                  </a:lnTo>
                  <a:lnTo>
                    <a:pt x="6786" y="2735"/>
                  </a:lnTo>
                  <a:lnTo>
                    <a:pt x="6780" y="2673"/>
                  </a:lnTo>
                  <a:lnTo>
                    <a:pt x="6774" y="2622"/>
                  </a:lnTo>
                  <a:lnTo>
                    <a:pt x="6766" y="2555"/>
                  </a:lnTo>
                  <a:lnTo>
                    <a:pt x="6753" y="2481"/>
                  </a:lnTo>
                  <a:lnTo>
                    <a:pt x="6746" y="2425"/>
                  </a:lnTo>
                  <a:lnTo>
                    <a:pt x="6732" y="2367"/>
                  </a:lnTo>
                  <a:lnTo>
                    <a:pt x="6720" y="2307"/>
                  </a:lnTo>
                  <a:lnTo>
                    <a:pt x="6706" y="2255"/>
                  </a:lnTo>
                  <a:lnTo>
                    <a:pt x="6690" y="2205"/>
                  </a:lnTo>
                  <a:lnTo>
                    <a:pt x="6672" y="2154"/>
                  </a:lnTo>
                  <a:lnTo>
                    <a:pt x="6654" y="2100"/>
                  </a:lnTo>
                  <a:lnTo>
                    <a:pt x="6639" y="2049"/>
                  </a:lnTo>
                  <a:lnTo>
                    <a:pt x="6615" y="1989"/>
                  </a:lnTo>
                  <a:lnTo>
                    <a:pt x="6579" y="1908"/>
                  </a:lnTo>
                  <a:lnTo>
                    <a:pt x="6546" y="1842"/>
                  </a:lnTo>
                  <a:lnTo>
                    <a:pt x="6507" y="1767"/>
                  </a:lnTo>
                  <a:lnTo>
                    <a:pt x="6476" y="1705"/>
                  </a:lnTo>
                  <a:lnTo>
                    <a:pt x="6426" y="1614"/>
                  </a:lnTo>
                  <a:lnTo>
                    <a:pt x="6387" y="1551"/>
                  </a:lnTo>
                  <a:lnTo>
                    <a:pt x="6354" y="1500"/>
                  </a:lnTo>
                  <a:lnTo>
                    <a:pt x="6309" y="1443"/>
                  </a:lnTo>
                  <a:lnTo>
                    <a:pt x="6273" y="1389"/>
                  </a:lnTo>
                  <a:lnTo>
                    <a:pt x="6234" y="1335"/>
                  </a:lnTo>
                  <a:lnTo>
                    <a:pt x="6177" y="1266"/>
                  </a:lnTo>
                  <a:lnTo>
                    <a:pt x="6135" y="1221"/>
                  </a:lnTo>
                  <a:lnTo>
                    <a:pt x="6081" y="1164"/>
                  </a:lnTo>
                  <a:lnTo>
                    <a:pt x="6021" y="1107"/>
                  </a:lnTo>
                  <a:lnTo>
                    <a:pt x="5979" y="1068"/>
                  </a:lnTo>
                  <a:lnTo>
                    <a:pt x="5901" y="993"/>
                  </a:lnTo>
                  <a:lnTo>
                    <a:pt x="5853" y="945"/>
                  </a:lnTo>
                  <a:lnTo>
                    <a:pt x="5806" y="895"/>
                  </a:lnTo>
                  <a:lnTo>
                    <a:pt x="5751" y="834"/>
                  </a:lnTo>
                  <a:lnTo>
                    <a:pt x="5706" y="795"/>
                  </a:lnTo>
                  <a:lnTo>
                    <a:pt x="5661" y="756"/>
                  </a:lnTo>
                  <a:lnTo>
                    <a:pt x="5616" y="717"/>
                  </a:lnTo>
                  <a:lnTo>
                    <a:pt x="5577" y="678"/>
                  </a:lnTo>
                  <a:lnTo>
                    <a:pt x="5526" y="633"/>
                  </a:lnTo>
                  <a:lnTo>
                    <a:pt x="5475" y="594"/>
                  </a:lnTo>
                  <a:lnTo>
                    <a:pt x="5427" y="558"/>
                  </a:lnTo>
                  <a:lnTo>
                    <a:pt x="5373" y="516"/>
                  </a:lnTo>
                  <a:lnTo>
                    <a:pt x="5319" y="471"/>
                  </a:lnTo>
                  <a:lnTo>
                    <a:pt x="5265" y="435"/>
                  </a:lnTo>
                  <a:lnTo>
                    <a:pt x="5211" y="396"/>
                  </a:lnTo>
                  <a:lnTo>
                    <a:pt x="5148" y="354"/>
                  </a:lnTo>
                  <a:lnTo>
                    <a:pt x="5112" y="327"/>
                  </a:lnTo>
                  <a:lnTo>
                    <a:pt x="5055" y="294"/>
                  </a:lnTo>
                  <a:lnTo>
                    <a:pt x="5013" y="270"/>
                  </a:lnTo>
                  <a:lnTo>
                    <a:pt x="4971" y="243"/>
                  </a:lnTo>
                  <a:lnTo>
                    <a:pt x="4917" y="216"/>
                  </a:lnTo>
                  <a:lnTo>
                    <a:pt x="4857" y="192"/>
                  </a:lnTo>
                  <a:lnTo>
                    <a:pt x="4809" y="174"/>
                  </a:lnTo>
                  <a:lnTo>
                    <a:pt x="4766" y="155"/>
                  </a:lnTo>
                  <a:lnTo>
                    <a:pt x="4722" y="138"/>
                  </a:lnTo>
                  <a:lnTo>
                    <a:pt x="4677" y="120"/>
                  </a:lnTo>
                  <a:lnTo>
                    <a:pt x="4626" y="102"/>
                  </a:lnTo>
                  <a:lnTo>
                    <a:pt x="4556" y="85"/>
                  </a:lnTo>
                  <a:lnTo>
                    <a:pt x="4494" y="66"/>
                  </a:lnTo>
                  <a:lnTo>
                    <a:pt x="4434" y="51"/>
                  </a:lnTo>
                  <a:lnTo>
                    <a:pt x="4377" y="42"/>
                  </a:lnTo>
                  <a:lnTo>
                    <a:pt x="4323" y="30"/>
                  </a:lnTo>
                  <a:lnTo>
                    <a:pt x="4260" y="18"/>
                  </a:lnTo>
                  <a:lnTo>
                    <a:pt x="4197" y="12"/>
                  </a:lnTo>
                  <a:lnTo>
                    <a:pt x="4137" y="6"/>
                  </a:lnTo>
                  <a:lnTo>
                    <a:pt x="4080" y="3"/>
                  </a:lnTo>
                  <a:lnTo>
                    <a:pt x="4017" y="3"/>
                  </a:lnTo>
                  <a:lnTo>
                    <a:pt x="3957" y="9"/>
                  </a:lnTo>
                  <a:lnTo>
                    <a:pt x="3897" y="21"/>
                  </a:lnTo>
                  <a:lnTo>
                    <a:pt x="3852" y="33"/>
                  </a:lnTo>
                  <a:lnTo>
                    <a:pt x="3786" y="55"/>
                  </a:lnTo>
                  <a:lnTo>
                    <a:pt x="3726" y="78"/>
                  </a:lnTo>
                  <a:lnTo>
                    <a:pt x="3666" y="115"/>
                  </a:lnTo>
                  <a:lnTo>
                    <a:pt x="3618" y="156"/>
                  </a:lnTo>
                  <a:lnTo>
                    <a:pt x="3582" y="186"/>
                  </a:lnTo>
                  <a:lnTo>
                    <a:pt x="3546" y="225"/>
                  </a:lnTo>
                  <a:lnTo>
                    <a:pt x="3519" y="261"/>
                  </a:lnTo>
                  <a:lnTo>
                    <a:pt x="3492" y="300"/>
                  </a:lnTo>
                  <a:lnTo>
                    <a:pt x="3462" y="345"/>
                  </a:lnTo>
                  <a:lnTo>
                    <a:pt x="3444" y="378"/>
                  </a:lnTo>
                  <a:lnTo>
                    <a:pt x="3436" y="405"/>
                  </a:lnTo>
                  <a:lnTo>
                    <a:pt x="3436" y="485"/>
                  </a:lnTo>
                  <a:lnTo>
                    <a:pt x="3436" y="645"/>
                  </a:lnTo>
                  <a:lnTo>
                    <a:pt x="3436" y="1035"/>
                  </a:lnTo>
                  <a:lnTo>
                    <a:pt x="3435" y="1239"/>
                  </a:lnTo>
                  <a:lnTo>
                    <a:pt x="3436" y="1385"/>
                  </a:lnTo>
                  <a:lnTo>
                    <a:pt x="3436" y="1625"/>
                  </a:lnTo>
                  <a:lnTo>
                    <a:pt x="3435" y="1743"/>
                  </a:lnTo>
                  <a:lnTo>
                    <a:pt x="3432" y="1836"/>
                  </a:lnTo>
                  <a:lnTo>
                    <a:pt x="3429" y="1896"/>
                  </a:lnTo>
                  <a:lnTo>
                    <a:pt x="3426" y="1947"/>
                  </a:lnTo>
                  <a:lnTo>
                    <a:pt x="3435" y="1962"/>
                  </a:lnTo>
                  <a:lnTo>
                    <a:pt x="3444" y="1986"/>
                  </a:lnTo>
                  <a:lnTo>
                    <a:pt x="3447" y="2010"/>
                  </a:lnTo>
                  <a:lnTo>
                    <a:pt x="3447" y="2040"/>
                  </a:lnTo>
                  <a:lnTo>
                    <a:pt x="3447" y="2073"/>
                  </a:lnTo>
                  <a:lnTo>
                    <a:pt x="3438" y="2100"/>
                  </a:lnTo>
                  <a:lnTo>
                    <a:pt x="3423" y="2124"/>
                  </a:lnTo>
                  <a:lnTo>
                    <a:pt x="3405" y="2142"/>
                  </a:lnTo>
                  <a:lnTo>
                    <a:pt x="3387" y="2124"/>
                  </a:lnTo>
                  <a:lnTo>
                    <a:pt x="3375" y="2100"/>
                  </a:lnTo>
                  <a:lnTo>
                    <a:pt x="3378" y="2076"/>
                  </a:lnTo>
                  <a:lnTo>
                    <a:pt x="3375" y="2046"/>
                  </a:lnTo>
                  <a:lnTo>
                    <a:pt x="3381" y="2010"/>
                  </a:lnTo>
                  <a:lnTo>
                    <a:pt x="3384" y="1986"/>
                  </a:lnTo>
                  <a:lnTo>
                    <a:pt x="3399" y="1962"/>
                  </a:lnTo>
                  <a:lnTo>
                    <a:pt x="3411" y="1944"/>
                  </a:lnTo>
                  <a:lnTo>
                    <a:pt x="3408" y="1896"/>
                  </a:lnTo>
                  <a:lnTo>
                    <a:pt x="3408" y="1833"/>
                  </a:lnTo>
                  <a:lnTo>
                    <a:pt x="3411" y="1746"/>
                  </a:lnTo>
                  <a:lnTo>
                    <a:pt x="3411" y="1626"/>
                  </a:lnTo>
                  <a:lnTo>
                    <a:pt x="3408" y="1386"/>
                  </a:lnTo>
                  <a:lnTo>
                    <a:pt x="3411" y="1236"/>
                  </a:lnTo>
                  <a:lnTo>
                    <a:pt x="3411" y="1032"/>
                  </a:lnTo>
                  <a:lnTo>
                    <a:pt x="3408" y="642"/>
                  </a:lnTo>
                  <a:lnTo>
                    <a:pt x="3411" y="483"/>
                  </a:lnTo>
                  <a:lnTo>
                    <a:pt x="3411" y="405"/>
                  </a:lnTo>
                  <a:lnTo>
                    <a:pt x="3402" y="381"/>
                  </a:lnTo>
                  <a:lnTo>
                    <a:pt x="3390" y="345"/>
                  </a:lnTo>
                  <a:lnTo>
                    <a:pt x="3369" y="306"/>
                  </a:lnTo>
                  <a:lnTo>
                    <a:pt x="3342" y="264"/>
                  </a:lnTo>
                  <a:lnTo>
                    <a:pt x="3312" y="231"/>
                  </a:lnTo>
                  <a:lnTo>
                    <a:pt x="3279" y="189"/>
                  </a:lnTo>
                  <a:lnTo>
                    <a:pt x="3240" y="150"/>
                  </a:lnTo>
                  <a:lnTo>
                    <a:pt x="3189" y="111"/>
                  </a:lnTo>
                  <a:lnTo>
                    <a:pt x="3126" y="78"/>
                  </a:lnTo>
                  <a:lnTo>
                    <a:pt x="3057" y="51"/>
                  </a:lnTo>
                  <a:lnTo>
                    <a:pt x="2991" y="27"/>
                  </a:lnTo>
                  <a:lnTo>
                    <a:pt x="2886" y="9"/>
                  </a:lnTo>
                  <a:lnTo>
                    <a:pt x="2775" y="0"/>
                  </a:lnTo>
                  <a:lnTo>
                    <a:pt x="2703" y="0"/>
                  </a:lnTo>
                  <a:lnTo>
                    <a:pt x="2625" y="6"/>
                  </a:lnTo>
                  <a:lnTo>
                    <a:pt x="2536" y="15"/>
                  </a:lnTo>
                  <a:lnTo>
                    <a:pt x="2457" y="30"/>
                  </a:lnTo>
                  <a:lnTo>
                    <a:pt x="2379" y="45"/>
                  </a:lnTo>
                  <a:lnTo>
                    <a:pt x="2325" y="57"/>
                  </a:lnTo>
                  <a:lnTo>
                    <a:pt x="2256" y="75"/>
                  </a:lnTo>
                  <a:lnTo>
                    <a:pt x="2156" y="105"/>
                  </a:lnTo>
                  <a:lnTo>
                    <a:pt x="2046" y="145"/>
                  </a:lnTo>
                  <a:lnTo>
                    <a:pt x="1953" y="180"/>
                  </a:lnTo>
                  <a:lnTo>
                    <a:pt x="1881" y="210"/>
                  </a:lnTo>
                  <a:lnTo>
                    <a:pt x="1815" y="246"/>
                  </a:lnTo>
                  <a:lnTo>
                    <a:pt x="1746" y="285"/>
                  </a:lnTo>
                  <a:lnTo>
                    <a:pt x="1695" y="318"/>
                  </a:lnTo>
                  <a:lnTo>
                    <a:pt x="1659" y="342"/>
                  </a:lnTo>
                  <a:lnTo>
                    <a:pt x="1611" y="375"/>
                  </a:lnTo>
                  <a:lnTo>
                    <a:pt x="1557" y="411"/>
                  </a:lnTo>
                  <a:lnTo>
                    <a:pt x="1515" y="441"/>
                  </a:lnTo>
                  <a:lnTo>
                    <a:pt x="1466" y="475"/>
                  </a:lnTo>
                  <a:lnTo>
                    <a:pt x="1398" y="525"/>
                  </a:lnTo>
                  <a:lnTo>
                    <a:pt x="1341" y="573"/>
                  </a:lnTo>
                  <a:lnTo>
                    <a:pt x="1284" y="615"/>
                  </a:lnTo>
                  <a:lnTo>
                    <a:pt x="1236" y="657"/>
                  </a:lnTo>
                  <a:lnTo>
                    <a:pt x="1191" y="699"/>
                  </a:lnTo>
                  <a:lnTo>
                    <a:pt x="1134" y="747"/>
                  </a:lnTo>
                  <a:lnTo>
                    <a:pt x="1074" y="798"/>
                  </a:lnTo>
                  <a:lnTo>
                    <a:pt x="1020" y="852"/>
                  </a:lnTo>
                  <a:lnTo>
                    <a:pt x="972" y="903"/>
                  </a:lnTo>
                  <a:lnTo>
                    <a:pt x="924" y="954"/>
                  </a:lnTo>
                  <a:lnTo>
                    <a:pt x="870" y="1005"/>
                  </a:lnTo>
                  <a:lnTo>
                    <a:pt x="825" y="1047"/>
                  </a:lnTo>
                  <a:lnTo>
                    <a:pt x="774" y="1098"/>
                  </a:lnTo>
                  <a:lnTo>
                    <a:pt x="735" y="1140"/>
                  </a:lnTo>
                  <a:lnTo>
                    <a:pt x="675" y="1200"/>
                  </a:lnTo>
                  <a:lnTo>
                    <a:pt x="624" y="1251"/>
                  </a:lnTo>
                  <a:lnTo>
                    <a:pt x="585" y="1302"/>
                  </a:lnTo>
                  <a:lnTo>
                    <a:pt x="546" y="1350"/>
                  </a:lnTo>
                  <a:lnTo>
                    <a:pt x="504" y="1404"/>
                  </a:lnTo>
                  <a:lnTo>
                    <a:pt x="462" y="1461"/>
                  </a:lnTo>
                  <a:lnTo>
                    <a:pt x="423" y="1524"/>
                  </a:lnTo>
                  <a:lnTo>
                    <a:pt x="387" y="1569"/>
                  </a:lnTo>
                  <a:lnTo>
                    <a:pt x="357" y="1623"/>
                  </a:lnTo>
                  <a:lnTo>
                    <a:pt x="318" y="1695"/>
                  </a:lnTo>
                  <a:lnTo>
                    <a:pt x="282" y="1758"/>
                  </a:lnTo>
                  <a:lnTo>
                    <a:pt x="246" y="1836"/>
                  </a:lnTo>
                  <a:lnTo>
                    <a:pt x="210" y="1899"/>
                  </a:lnTo>
                  <a:lnTo>
                    <a:pt x="183" y="1956"/>
                  </a:lnTo>
                  <a:lnTo>
                    <a:pt x="166" y="2015"/>
                  </a:lnTo>
                  <a:lnTo>
                    <a:pt x="144" y="2067"/>
                  </a:lnTo>
                  <a:lnTo>
                    <a:pt x="126" y="2125"/>
                  </a:lnTo>
                  <a:lnTo>
                    <a:pt x="111" y="2175"/>
                  </a:lnTo>
                  <a:lnTo>
                    <a:pt x="90" y="2226"/>
                  </a:lnTo>
                  <a:lnTo>
                    <a:pt x="75" y="2292"/>
                  </a:lnTo>
                  <a:lnTo>
                    <a:pt x="57" y="2349"/>
                  </a:lnTo>
                  <a:lnTo>
                    <a:pt x="42" y="2415"/>
                  </a:lnTo>
                  <a:lnTo>
                    <a:pt x="33" y="2478"/>
                  </a:lnTo>
                  <a:lnTo>
                    <a:pt x="27" y="2529"/>
                  </a:lnTo>
                  <a:lnTo>
                    <a:pt x="18" y="2583"/>
                  </a:lnTo>
                  <a:lnTo>
                    <a:pt x="12" y="2628"/>
                  </a:lnTo>
                  <a:lnTo>
                    <a:pt x="3" y="2697"/>
                  </a:lnTo>
                  <a:lnTo>
                    <a:pt x="0" y="2754"/>
                  </a:lnTo>
                  <a:lnTo>
                    <a:pt x="3" y="2814"/>
                  </a:lnTo>
                  <a:lnTo>
                    <a:pt x="3" y="2874"/>
                  </a:lnTo>
                  <a:lnTo>
                    <a:pt x="0" y="2946"/>
                  </a:lnTo>
                  <a:lnTo>
                    <a:pt x="6" y="2994"/>
                  </a:lnTo>
                  <a:lnTo>
                    <a:pt x="9" y="3048"/>
                  </a:lnTo>
                  <a:lnTo>
                    <a:pt x="12" y="3099"/>
                  </a:lnTo>
                  <a:lnTo>
                    <a:pt x="18" y="3153"/>
                  </a:lnTo>
                  <a:lnTo>
                    <a:pt x="27" y="3207"/>
                  </a:lnTo>
                  <a:lnTo>
                    <a:pt x="33" y="3258"/>
                  </a:lnTo>
                  <a:lnTo>
                    <a:pt x="45" y="3312"/>
                  </a:lnTo>
                  <a:lnTo>
                    <a:pt x="57" y="3372"/>
                  </a:lnTo>
                  <a:lnTo>
                    <a:pt x="69" y="3429"/>
                  </a:lnTo>
                  <a:lnTo>
                    <a:pt x="81" y="3492"/>
                  </a:lnTo>
                  <a:lnTo>
                    <a:pt x="106" y="3585"/>
                  </a:lnTo>
                  <a:lnTo>
                    <a:pt x="132" y="3648"/>
                  </a:lnTo>
                  <a:lnTo>
                    <a:pt x="150" y="3702"/>
                  </a:lnTo>
                  <a:lnTo>
                    <a:pt x="177" y="3774"/>
                  </a:lnTo>
                  <a:lnTo>
                    <a:pt x="201" y="3837"/>
                  </a:lnTo>
                  <a:lnTo>
                    <a:pt x="240" y="3924"/>
                  </a:lnTo>
                  <a:lnTo>
                    <a:pt x="270" y="3993"/>
                  </a:lnTo>
                  <a:lnTo>
                    <a:pt x="303" y="4056"/>
                  </a:lnTo>
                  <a:lnTo>
                    <a:pt x="348" y="4131"/>
                  </a:lnTo>
                  <a:lnTo>
                    <a:pt x="387" y="4188"/>
                  </a:lnTo>
                  <a:lnTo>
                    <a:pt x="423" y="4245"/>
                  </a:lnTo>
                  <a:lnTo>
                    <a:pt x="456" y="4302"/>
                  </a:lnTo>
                  <a:lnTo>
                    <a:pt x="495" y="4353"/>
                  </a:lnTo>
                  <a:lnTo>
                    <a:pt x="522" y="4398"/>
                  </a:lnTo>
                  <a:lnTo>
                    <a:pt x="552" y="4446"/>
                  </a:lnTo>
                  <a:lnTo>
                    <a:pt x="591" y="4497"/>
                  </a:lnTo>
                  <a:lnTo>
                    <a:pt x="624" y="4542"/>
                  </a:lnTo>
                  <a:lnTo>
                    <a:pt x="663" y="4584"/>
                  </a:lnTo>
                  <a:lnTo>
                    <a:pt x="699" y="4626"/>
                  </a:lnTo>
                  <a:lnTo>
                    <a:pt x="732" y="4656"/>
                  </a:lnTo>
                  <a:lnTo>
                    <a:pt x="771" y="4689"/>
                  </a:lnTo>
                  <a:lnTo>
                    <a:pt x="822" y="4731"/>
                  </a:lnTo>
                  <a:lnTo>
                    <a:pt x="861" y="4767"/>
                  </a:lnTo>
                  <a:lnTo>
                    <a:pt x="912" y="4806"/>
                  </a:lnTo>
                  <a:lnTo>
                    <a:pt x="966" y="4839"/>
                  </a:lnTo>
                  <a:lnTo>
                    <a:pt x="1026" y="4869"/>
                  </a:lnTo>
                  <a:lnTo>
                    <a:pt x="1074" y="4893"/>
                  </a:lnTo>
                  <a:lnTo>
                    <a:pt x="1134" y="4920"/>
                  </a:lnTo>
                  <a:lnTo>
                    <a:pt x="1188" y="4938"/>
                  </a:lnTo>
                  <a:lnTo>
                    <a:pt x="1245" y="4956"/>
                  </a:lnTo>
                  <a:lnTo>
                    <a:pt x="1317" y="4983"/>
                  </a:lnTo>
                  <a:lnTo>
                    <a:pt x="1386" y="5007"/>
                  </a:lnTo>
                  <a:lnTo>
                    <a:pt x="1479" y="5034"/>
                  </a:lnTo>
                  <a:lnTo>
                    <a:pt x="1545" y="5055"/>
                  </a:lnTo>
                  <a:lnTo>
                    <a:pt x="1611" y="5073"/>
                  </a:lnTo>
                  <a:lnTo>
                    <a:pt x="1674" y="5088"/>
                  </a:lnTo>
                  <a:lnTo>
                    <a:pt x="1734" y="5097"/>
                  </a:lnTo>
                  <a:lnTo>
                    <a:pt x="1809" y="5109"/>
                  </a:lnTo>
                  <a:lnTo>
                    <a:pt x="1875" y="5121"/>
                  </a:lnTo>
                  <a:lnTo>
                    <a:pt x="1926" y="5130"/>
                  </a:lnTo>
                  <a:lnTo>
                    <a:pt x="1989" y="5136"/>
                  </a:lnTo>
                  <a:lnTo>
                    <a:pt x="2046" y="5145"/>
                  </a:lnTo>
                  <a:lnTo>
                    <a:pt x="2118" y="5151"/>
                  </a:lnTo>
                  <a:lnTo>
                    <a:pt x="2202" y="5160"/>
                  </a:lnTo>
                  <a:lnTo>
                    <a:pt x="2301" y="5163"/>
                  </a:lnTo>
                  <a:lnTo>
                    <a:pt x="2373" y="5163"/>
                  </a:lnTo>
                  <a:lnTo>
                    <a:pt x="2451" y="5160"/>
                  </a:lnTo>
                  <a:lnTo>
                    <a:pt x="2508" y="5154"/>
                  </a:lnTo>
                  <a:lnTo>
                    <a:pt x="2565" y="5148"/>
                  </a:lnTo>
                  <a:lnTo>
                    <a:pt x="2619" y="5142"/>
                  </a:lnTo>
                  <a:lnTo>
                    <a:pt x="2667" y="5133"/>
                  </a:lnTo>
                  <a:lnTo>
                    <a:pt x="2721" y="5121"/>
                  </a:lnTo>
                  <a:lnTo>
                    <a:pt x="2757" y="5112"/>
                  </a:lnTo>
                  <a:lnTo>
                    <a:pt x="2802" y="5097"/>
                  </a:lnTo>
                  <a:lnTo>
                    <a:pt x="2847" y="5079"/>
                  </a:lnTo>
                  <a:lnTo>
                    <a:pt x="2883" y="5064"/>
                  </a:lnTo>
                  <a:lnTo>
                    <a:pt x="2928" y="5046"/>
                  </a:lnTo>
                  <a:lnTo>
                    <a:pt x="2979" y="5019"/>
                  </a:lnTo>
                  <a:lnTo>
                    <a:pt x="3036" y="4986"/>
                  </a:lnTo>
                  <a:lnTo>
                    <a:pt x="3087" y="4950"/>
                  </a:lnTo>
                  <a:lnTo>
                    <a:pt x="3123" y="4914"/>
                  </a:lnTo>
                  <a:lnTo>
                    <a:pt x="3156" y="4878"/>
                  </a:lnTo>
                  <a:lnTo>
                    <a:pt x="3195" y="4833"/>
                  </a:lnTo>
                  <a:lnTo>
                    <a:pt x="3225" y="4779"/>
                  </a:lnTo>
                  <a:lnTo>
                    <a:pt x="3249" y="4734"/>
                  </a:lnTo>
                  <a:lnTo>
                    <a:pt x="3267" y="4686"/>
                  </a:lnTo>
                  <a:lnTo>
                    <a:pt x="3279" y="4650"/>
                  </a:lnTo>
                  <a:lnTo>
                    <a:pt x="3288" y="4611"/>
                  </a:lnTo>
                  <a:lnTo>
                    <a:pt x="3297" y="4566"/>
                  </a:lnTo>
                  <a:lnTo>
                    <a:pt x="3309" y="4515"/>
                  </a:lnTo>
                  <a:lnTo>
                    <a:pt x="3315" y="4461"/>
                  </a:lnTo>
                  <a:lnTo>
                    <a:pt x="3321" y="4410"/>
                  </a:lnTo>
                  <a:lnTo>
                    <a:pt x="3327" y="4359"/>
                  </a:lnTo>
                  <a:lnTo>
                    <a:pt x="3333" y="4308"/>
                  </a:lnTo>
                  <a:lnTo>
                    <a:pt x="3336" y="4251"/>
                  </a:lnTo>
                  <a:lnTo>
                    <a:pt x="3339" y="4194"/>
                  </a:lnTo>
                  <a:lnTo>
                    <a:pt x="3342" y="4140"/>
                  </a:lnTo>
                  <a:lnTo>
                    <a:pt x="3345" y="4092"/>
                  </a:lnTo>
                  <a:lnTo>
                    <a:pt x="3345" y="4026"/>
                  </a:lnTo>
                  <a:lnTo>
                    <a:pt x="3342" y="3933"/>
                  </a:lnTo>
                  <a:lnTo>
                    <a:pt x="3345" y="3873"/>
                  </a:lnTo>
                  <a:lnTo>
                    <a:pt x="3345" y="3813"/>
                  </a:lnTo>
                  <a:lnTo>
                    <a:pt x="3342" y="3768"/>
                  </a:lnTo>
                  <a:lnTo>
                    <a:pt x="3336" y="3708"/>
                  </a:lnTo>
                  <a:lnTo>
                    <a:pt x="3330" y="3642"/>
                  </a:lnTo>
                  <a:lnTo>
                    <a:pt x="3327" y="3579"/>
                  </a:lnTo>
                  <a:lnTo>
                    <a:pt x="3327" y="3516"/>
                  </a:lnTo>
                  <a:lnTo>
                    <a:pt x="3321" y="3468"/>
                  </a:lnTo>
                  <a:lnTo>
                    <a:pt x="3318" y="3423"/>
                  </a:lnTo>
                  <a:lnTo>
                    <a:pt x="3318" y="3390"/>
                  </a:lnTo>
                  <a:lnTo>
                    <a:pt x="3318" y="3354"/>
                  </a:lnTo>
                  <a:lnTo>
                    <a:pt x="3315" y="3309"/>
                  </a:lnTo>
                  <a:lnTo>
                    <a:pt x="3318" y="3267"/>
                  </a:lnTo>
                  <a:lnTo>
                    <a:pt x="3318" y="3231"/>
                  </a:lnTo>
                  <a:lnTo>
                    <a:pt x="3318" y="3201"/>
                  </a:lnTo>
                  <a:lnTo>
                    <a:pt x="3327" y="3174"/>
                  </a:lnTo>
                  <a:lnTo>
                    <a:pt x="3346" y="3155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747" name="Freeform 3"/>
            <p:cNvSpPr>
              <a:spLocks noChangeAspect="1"/>
            </p:cNvSpPr>
            <p:nvPr/>
          </p:nvSpPr>
          <p:spPr bwMode="auto">
            <a:xfrm>
              <a:off x="6808788" y="5396508"/>
              <a:ext cx="1116012" cy="768350"/>
            </a:xfrm>
            <a:custGeom>
              <a:avLst/>
              <a:gdLst>
                <a:gd name="T0" fmla="*/ 2147483647 w 5685"/>
                <a:gd name="T1" fmla="*/ 2147483647 h 3693"/>
                <a:gd name="T2" fmla="*/ 2147483647 w 5685"/>
                <a:gd name="T3" fmla="*/ 2147483647 h 3693"/>
                <a:gd name="T4" fmla="*/ 2147483647 w 5685"/>
                <a:gd name="T5" fmla="*/ 2147483647 h 3693"/>
                <a:gd name="T6" fmla="*/ 2147483647 w 5685"/>
                <a:gd name="T7" fmla="*/ 0 h 3693"/>
                <a:gd name="T8" fmla="*/ 2147483647 w 5685"/>
                <a:gd name="T9" fmla="*/ 2147483647 h 3693"/>
                <a:gd name="T10" fmla="*/ 2147483647 w 5685"/>
                <a:gd name="T11" fmla="*/ 2147483647 h 3693"/>
                <a:gd name="T12" fmla="*/ 2147483647 w 5685"/>
                <a:gd name="T13" fmla="*/ 2147483647 h 3693"/>
                <a:gd name="T14" fmla="*/ 2147483647 w 5685"/>
                <a:gd name="T15" fmla="*/ 2147483647 h 3693"/>
                <a:gd name="T16" fmla="*/ 2147483647 w 5685"/>
                <a:gd name="T17" fmla="*/ 2147483647 h 3693"/>
                <a:gd name="T18" fmla="*/ 2147483647 w 5685"/>
                <a:gd name="T19" fmla="*/ 2147483647 h 3693"/>
                <a:gd name="T20" fmla="*/ 2147483647 w 5685"/>
                <a:gd name="T21" fmla="*/ 2147483647 h 3693"/>
                <a:gd name="T22" fmla="*/ 2147483647 w 5685"/>
                <a:gd name="T23" fmla="*/ 2147483647 h 3693"/>
                <a:gd name="T24" fmla="*/ 2147483647 w 5685"/>
                <a:gd name="T25" fmla="*/ 2147483647 h 3693"/>
                <a:gd name="T26" fmla="*/ 2147483647 w 5685"/>
                <a:gd name="T27" fmla="*/ 2147483647 h 3693"/>
                <a:gd name="T28" fmla="*/ 2147483647 w 5685"/>
                <a:gd name="T29" fmla="*/ 2147483647 h 3693"/>
                <a:gd name="T30" fmla="*/ 2147483647 w 5685"/>
                <a:gd name="T31" fmla="*/ 2147483647 h 3693"/>
                <a:gd name="T32" fmla="*/ 2147483647 w 5685"/>
                <a:gd name="T33" fmla="*/ 2147483647 h 3693"/>
                <a:gd name="T34" fmla="*/ 2147483647 w 5685"/>
                <a:gd name="T35" fmla="*/ 2147483647 h 3693"/>
                <a:gd name="T36" fmla="*/ 2147483647 w 5685"/>
                <a:gd name="T37" fmla="*/ 2147483647 h 3693"/>
                <a:gd name="T38" fmla="*/ 2147483647 w 5685"/>
                <a:gd name="T39" fmla="*/ 2147483647 h 3693"/>
                <a:gd name="T40" fmla="*/ 2147483647 w 5685"/>
                <a:gd name="T41" fmla="*/ 2147483647 h 3693"/>
                <a:gd name="T42" fmla="*/ 2147483647 w 5685"/>
                <a:gd name="T43" fmla="*/ 2147483647 h 3693"/>
                <a:gd name="T44" fmla="*/ 2147483647 w 5685"/>
                <a:gd name="T45" fmla="*/ 2147483647 h 3693"/>
                <a:gd name="T46" fmla="*/ 2147483647 w 5685"/>
                <a:gd name="T47" fmla="*/ 2147483647 h 3693"/>
                <a:gd name="T48" fmla="*/ 2147483647 w 5685"/>
                <a:gd name="T49" fmla="*/ 2147483647 h 3693"/>
                <a:gd name="T50" fmla="*/ 2147483647 w 5685"/>
                <a:gd name="T51" fmla="*/ 2147483647 h 3693"/>
                <a:gd name="T52" fmla="*/ 2147483647 w 5685"/>
                <a:gd name="T53" fmla="*/ 2147483647 h 3693"/>
                <a:gd name="T54" fmla="*/ 2147483647 w 5685"/>
                <a:gd name="T55" fmla="*/ 2147483647 h 3693"/>
                <a:gd name="T56" fmla="*/ 2147483647 w 5685"/>
                <a:gd name="T57" fmla="*/ 2147483647 h 3693"/>
                <a:gd name="T58" fmla="*/ 2147483647 w 5685"/>
                <a:gd name="T59" fmla="*/ 2147483647 h 3693"/>
                <a:gd name="T60" fmla="*/ 2147483647 w 5685"/>
                <a:gd name="T61" fmla="*/ 2147483647 h 3693"/>
                <a:gd name="T62" fmla="*/ 2147483647 w 5685"/>
                <a:gd name="T63" fmla="*/ 2147483647 h 3693"/>
                <a:gd name="T64" fmla="*/ 2147483647 w 5685"/>
                <a:gd name="T65" fmla="*/ 2147483647 h 3693"/>
                <a:gd name="T66" fmla="*/ 2147483647 w 5685"/>
                <a:gd name="T67" fmla="*/ 2147483647 h 3693"/>
                <a:gd name="T68" fmla="*/ 2147483647 w 5685"/>
                <a:gd name="T69" fmla="*/ 2147483647 h 3693"/>
                <a:gd name="T70" fmla="*/ 2147483647 w 5685"/>
                <a:gd name="T71" fmla="*/ 2147483647 h 3693"/>
                <a:gd name="T72" fmla="*/ 2147483647 w 5685"/>
                <a:gd name="T73" fmla="*/ 2147483647 h 3693"/>
                <a:gd name="T74" fmla="*/ 2147483647 w 5685"/>
                <a:gd name="T75" fmla="*/ 2147483647 h 3693"/>
                <a:gd name="T76" fmla="*/ 2147483647 w 5685"/>
                <a:gd name="T77" fmla="*/ 2147483647 h 3693"/>
                <a:gd name="T78" fmla="*/ 2147483647 w 5685"/>
                <a:gd name="T79" fmla="*/ 2147483647 h 3693"/>
                <a:gd name="T80" fmla="*/ 2147483647 w 5685"/>
                <a:gd name="T81" fmla="*/ 2147483647 h 3693"/>
                <a:gd name="T82" fmla="*/ 2147483647 w 5685"/>
                <a:gd name="T83" fmla="*/ 2147483647 h 3693"/>
                <a:gd name="T84" fmla="*/ 2147483647 w 5685"/>
                <a:gd name="T85" fmla="*/ 2147483647 h 3693"/>
                <a:gd name="T86" fmla="*/ 2147483647 w 5685"/>
                <a:gd name="T87" fmla="*/ 2147483647 h 3693"/>
                <a:gd name="T88" fmla="*/ 2147483647 w 5685"/>
                <a:gd name="T89" fmla="*/ 2147483647 h 3693"/>
                <a:gd name="T90" fmla="*/ 2147483647 w 5685"/>
                <a:gd name="T91" fmla="*/ 2147483647 h 3693"/>
                <a:gd name="T92" fmla="*/ 2147483647 w 5685"/>
                <a:gd name="T93" fmla="*/ 2147483647 h 3693"/>
                <a:gd name="T94" fmla="*/ 2147483647 w 5685"/>
                <a:gd name="T95" fmla="*/ 2147483647 h 3693"/>
                <a:gd name="T96" fmla="*/ 2147483647 w 5685"/>
                <a:gd name="T97" fmla="*/ 2147483647 h 3693"/>
                <a:gd name="T98" fmla="*/ 2147483647 w 5685"/>
                <a:gd name="T99" fmla="*/ 2147483647 h 3693"/>
                <a:gd name="T100" fmla="*/ 2147483647 w 5685"/>
                <a:gd name="T101" fmla="*/ 2147483647 h 3693"/>
                <a:gd name="T102" fmla="*/ 2147483647 w 5685"/>
                <a:gd name="T103" fmla="*/ 2147483647 h 3693"/>
                <a:gd name="T104" fmla="*/ 2147483647 w 5685"/>
                <a:gd name="T105" fmla="*/ 2147483647 h 3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85"/>
                <a:gd name="T160" fmla="*/ 0 h 3693"/>
                <a:gd name="T161" fmla="*/ 5685 w 5685"/>
                <a:gd name="T162" fmla="*/ 3693 h 3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85" h="3693">
                  <a:moveTo>
                    <a:pt x="3309" y="1164"/>
                  </a:moveTo>
                  <a:lnTo>
                    <a:pt x="3347" y="1085"/>
                  </a:lnTo>
                  <a:lnTo>
                    <a:pt x="3396" y="987"/>
                  </a:lnTo>
                  <a:lnTo>
                    <a:pt x="3452" y="875"/>
                  </a:lnTo>
                  <a:lnTo>
                    <a:pt x="3495" y="798"/>
                  </a:lnTo>
                  <a:lnTo>
                    <a:pt x="3542" y="717"/>
                  </a:lnTo>
                  <a:lnTo>
                    <a:pt x="3585" y="636"/>
                  </a:lnTo>
                  <a:lnTo>
                    <a:pt x="3618" y="576"/>
                  </a:lnTo>
                  <a:lnTo>
                    <a:pt x="3651" y="519"/>
                  </a:lnTo>
                  <a:lnTo>
                    <a:pt x="3696" y="444"/>
                  </a:lnTo>
                  <a:lnTo>
                    <a:pt x="3741" y="378"/>
                  </a:lnTo>
                  <a:lnTo>
                    <a:pt x="3789" y="312"/>
                  </a:lnTo>
                  <a:lnTo>
                    <a:pt x="3837" y="258"/>
                  </a:lnTo>
                  <a:lnTo>
                    <a:pt x="3876" y="213"/>
                  </a:lnTo>
                  <a:lnTo>
                    <a:pt x="3933" y="165"/>
                  </a:lnTo>
                  <a:lnTo>
                    <a:pt x="3977" y="132"/>
                  </a:lnTo>
                  <a:lnTo>
                    <a:pt x="4029" y="102"/>
                  </a:lnTo>
                  <a:lnTo>
                    <a:pt x="4101" y="66"/>
                  </a:lnTo>
                  <a:lnTo>
                    <a:pt x="4161" y="39"/>
                  </a:lnTo>
                  <a:lnTo>
                    <a:pt x="4230" y="24"/>
                  </a:lnTo>
                  <a:lnTo>
                    <a:pt x="4296" y="15"/>
                  </a:lnTo>
                  <a:lnTo>
                    <a:pt x="4380" y="6"/>
                  </a:lnTo>
                  <a:lnTo>
                    <a:pt x="4464" y="3"/>
                  </a:lnTo>
                  <a:lnTo>
                    <a:pt x="4524" y="0"/>
                  </a:lnTo>
                  <a:lnTo>
                    <a:pt x="4602" y="6"/>
                  </a:lnTo>
                  <a:lnTo>
                    <a:pt x="4665" y="15"/>
                  </a:lnTo>
                  <a:lnTo>
                    <a:pt x="4734" y="27"/>
                  </a:lnTo>
                  <a:lnTo>
                    <a:pt x="4794" y="45"/>
                  </a:lnTo>
                  <a:lnTo>
                    <a:pt x="4848" y="60"/>
                  </a:lnTo>
                  <a:lnTo>
                    <a:pt x="4926" y="99"/>
                  </a:lnTo>
                  <a:lnTo>
                    <a:pt x="4980" y="135"/>
                  </a:lnTo>
                  <a:lnTo>
                    <a:pt x="5028" y="168"/>
                  </a:lnTo>
                  <a:lnTo>
                    <a:pt x="5058" y="207"/>
                  </a:lnTo>
                  <a:lnTo>
                    <a:pt x="5082" y="240"/>
                  </a:lnTo>
                  <a:lnTo>
                    <a:pt x="5097" y="270"/>
                  </a:lnTo>
                  <a:lnTo>
                    <a:pt x="5106" y="306"/>
                  </a:lnTo>
                  <a:lnTo>
                    <a:pt x="5109" y="345"/>
                  </a:lnTo>
                  <a:lnTo>
                    <a:pt x="5102" y="387"/>
                  </a:lnTo>
                  <a:lnTo>
                    <a:pt x="5091" y="423"/>
                  </a:lnTo>
                  <a:lnTo>
                    <a:pt x="5073" y="468"/>
                  </a:lnTo>
                  <a:lnTo>
                    <a:pt x="5049" y="525"/>
                  </a:lnTo>
                  <a:lnTo>
                    <a:pt x="5007" y="621"/>
                  </a:lnTo>
                  <a:lnTo>
                    <a:pt x="4968" y="708"/>
                  </a:lnTo>
                  <a:lnTo>
                    <a:pt x="4917" y="807"/>
                  </a:lnTo>
                  <a:lnTo>
                    <a:pt x="4857" y="933"/>
                  </a:lnTo>
                  <a:lnTo>
                    <a:pt x="4812" y="1032"/>
                  </a:lnTo>
                  <a:lnTo>
                    <a:pt x="4772" y="1107"/>
                  </a:lnTo>
                  <a:lnTo>
                    <a:pt x="4727" y="1197"/>
                  </a:lnTo>
                  <a:lnTo>
                    <a:pt x="4683" y="1278"/>
                  </a:lnTo>
                  <a:lnTo>
                    <a:pt x="4653" y="1338"/>
                  </a:lnTo>
                  <a:lnTo>
                    <a:pt x="4623" y="1401"/>
                  </a:lnTo>
                  <a:lnTo>
                    <a:pt x="4602" y="1452"/>
                  </a:lnTo>
                  <a:lnTo>
                    <a:pt x="4578" y="1515"/>
                  </a:lnTo>
                  <a:lnTo>
                    <a:pt x="4563" y="1569"/>
                  </a:lnTo>
                  <a:lnTo>
                    <a:pt x="4551" y="1623"/>
                  </a:lnTo>
                  <a:lnTo>
                    <a:pt x="4554" y="1674"/>
                  </a:lnTo>
                  <a:lnTo>
                    <a:pt x="4560" y="1713"/>
                  </a:lnTo>
                  <a:lnTo>
                    <a:pt x="4581" y="1758"/>
                  </a:lnTo>
                  <a:lnTo>
                    <a:pt x="4605" y="1797"/>
                  </a:lnTo>
                  <a:lnTo>
                    <a:pt x="4641" y="1842"/>
                  </a:lnTo>
                  <a:lnTo>
                    <a:pt x="4689" y="1872"/>
                  </a:lnTo>
                  <a:lnTo>
                    <a:pt x="4746" y="1908"/>
                  </a:lnTo>
                  <a:lnTo>
                    <a:pt x="4817" y="1947"/>
                  </a:lnTo>
                  <a:lnTo>
                    <a:pt x="4887" y="1980"/>
                  </a:lnTo>
                  <a:lnTo>
                    <a:pt x="4956" y="2001"/>
                  </a:lnTo>
                  <a:lnTo>
                    <a:pt x="5064" y="2031"/>
                  </a:lnTo>
                  <a:lnTo>
                    <a:pt x="5157" y="2052"/>
                  </a:lnTo>
                  <a:lnTo>
                    <a:pt x="5229" y="2070"/>
                  </a:lnTo>
                  <a:lnTo>
                    <a:pt x="5307" y="2091"/>
                  </a:lnTo>
                  <a:lnTo>
                    <a:pt x="5379" y="2112"/>
                  </a:lnTo>
                  <a:lnTo>
                    <a:pt x="5454" y="2133"/>
                  </a:lnTo>
                  <a:lnTo>
                    <a:pt x="5517" y="2157"/>
                  </a:lnTo>
                  <a:lnTo>
                    <a:pt x="5574" y="2196"/>
                  </a:lnTo>
                  <a:lnTo>
                    <a:pt x="5607" y="2232"/>
                  </a:lnTo>
                  <a:lnTo>
                    <a:pt x="5634" y="2265"/>
                  </a:lnTo>
                  <a:lnTo>
                    <a:pt x="5655" y="2313"/>
                  </a:lnTo>
                  <a:lnTo>
                    <a:pt x="5667" y="2355"/>
                  </a:lnTo>
                  <a:lnTo>
                    <a:pt x="5679" y="2400"/>
                  </a:lnTo>
                  <a:lnTo>
                    <a:pt x="5682" y="2439"/>
                  </a:lnTo>
                  <a:lnTo>
                    <a:pt x="5685" y="2478"/>
                  </a:lnTo>
                  <a:lnTo>
                    <a:pt x="5682" y="2532"/>
                  </a:lnTo>
                  <a:lnTo>
                    <a:pt x="5670" y="2580"/>
                  </a:lnTo>
                  <a:lnTo>
                    <a:pt x="5649" y="2645"/>
                  </a:lnTo>
                  <a:lnTo>
                    <a:pt x="5631" y="2697"/>
                  </a:lnTo>
                  <a:lnTo>
                    <a:pt x="5613" y="2745"/>
                  </a:lnTo>
                  <a:lnTo>
                    <a:pt x="5574" y="2823"/>
                  </a:lnTo>
                  <a:lnTo>
                    <a:pt x="5544" y="2886"/>
                  </a:lnTo>
                  <a:lnTo>
                    <a:pt x="5496" y="2955"/>
                  </a:lnTo>
                  <a:lnTo>
                    <a:pt x="5445" y="3030"/>
                  </a:lnTo>
                  <a:lnTo>
                    <a:pt x="5394" y="3096"/>
                  </a:lnTo>
                  <a:lnTo>
                    <a:pt x="5322" y="3171"/>
                  </a:lnTo>
                  <a:lnTo>
                    <a:pt x="5244" y="3243"/>
                  </a:lnTo>
                  <a:lnTo>
                    <a:pt x="5181" y="3294"/>
                  </a:lnTo>
                  <a:lnTo>
                    <a:pt x="5121" y="3345"/>
                  </a:lnTo>
                  <a:lnTo>
                    <a:pt x="5052" y="3399"/>
                  </a:lnTo>
                  <a:lnTo>
                    <a:pt x="4982" y="3440"/>
                  </a:lnTo>
                  <a:lnTo>
                    <a:pt x="4926" y="3477"/>
                  </a:lnTo>
                  <a:lnTo>
                    <a:pt x="4854" y="3516"/>
                  </a:lnTo>
                  <a:lnTo>
                    <a:pt x="4779" y="3546"/>
                  </a:lnTo>
                  <a:lnTo>
                    <a:pt x="4710" y="3579"/>
                  </a:lnTo>
                  <a:lnTo>
                    <a:pt x="4650" y="3600"/>
                  </a:lnTo>
                  <a:lnTo>
                    <a:pt x="4581" y="3627"/>
                  </a:lnTo>
                  <a:lnTo>
                    <a:pt x="4512" y="3645"/>
                  </a:lnTo>
                  <a:lnTo>
                    <a:pt x="4446" y="3666"/>
                  </a:lnTo>
                  <a:lnTo>
                    <a:pt x="4371" y="3678"/>
                  </a:lnTo>
                  <a:lnTo>
                    <a:pt x="4305" y="3684"/>
                  </a:lnTo>
                  <a:lnTo>
                    <a:pt x="4239" y="3687"/>
                  </a:lnTo>
                  <a:lnTo>
                    <a:pt x="4179" y="3693"/>
                  </a:lnTo>
                  <a:lnTo>
                    <a:pt x="4122" y="3693"/>
                  </a:lnTo>
                  <a:lnTo>
                    <a:pt x="4056" y="3684"/>
                  </a:lnTo>
                  <a:lnTo>
                    <a:pt x="4002" y="3669"/>
                  </a:lnTo>
                  <a:lnTo>
                    <a:pt x="3948" y="3657"/>
                  </a:lnTo>
                  <a:lnTo>
                    <a:pt x="3891" y="3636"/>
                  </a:lnTo>
                  <a:lnTo>
                    <a:pt x="3834" y="3609"/>
                  </a:lnTo>
                  <a:lnTo>
                    <a:pt x="3780" y="3576"/>
                  </a:lnTo>
                  <a:lnTo>
                    <a:pt x="3735" y="3537"/>
                  </a:lnTo>
                  <a:lnTo>
                    <a:pt x="3690" y="3495"/>
                  </a:lnTo>
                  <a:lnTo>
                    <a:pt x="3663" y="3459"/>
                  </a:lnTo>
                  <a:lnTo>
                    <a:pt x="3639" y="3423"/>
                  </a:lnTo>
                  <a:lnTo>
                    <a:pt x="3615" y="3390"/>
                  </a:lnTo>
                  <a:lnTo>
                    <a:pt x="3597" y="3360"/>
                  </a:lnTo>
                  <a:lnTo>
                    <a:pt x="3579" y="3318"/>
                  </a:lnTo>
                  <a:lnTo>
                    <a:pt x="3567" y="3276"/>
                  </a:lnTo>
                  <a:lnTo>
                    <a:pt x="3561" y="3219"/>
                  </a:lnTo>
                  <a:lnTo>
                    <a:pt x="3558" y="3162"/>
                  </a:lnTo>
                  <a:lnTo>
                    <a:pt x="3552" y="3084"/>
                  </a:lnTo>
                  <a:lnTo>
                    <a:pt x="3546" y="2988"/>
                  </a:lnTo>
                  <a:lnTo>
                    <a:pt x="3534" y="2892"/>
                  </a:lnTo>
                  <a:lnTo>
                    <a:pt x="3522" y="2796"/>
                  </a:lnTo>
                  <a:lnTo>
                    <a:pt x="3510" y="2706"/>
                  </a:lnTo>
                  <a:lnTo>
                    <a:pt x="3498" y="2631"/>
                  </a:lnTo>
                  <a:lnTo>
                    <a:pt x="3477" y="2550"/>
                  </a:lnTo>
                  <a:lnTo>
                    <a:pt x="3447" y="2457"/>
                  </a:lnTo>
                  <a:lnTo>
                    <a:pt x="3429" y="2394"/>
                  </a:lnTo>
                  <a:lnTo>
                    <a:pt x="3399" y="2331"/>
                  </a:lnTo>
                  <a:lnTo>
                    <a:pt x="3360" y="2271"/>
                  </a:lnTo>
                  <a:lnTo>
                    <a:pt x="3318" y="2217"/>
                  </a:lnTo>
                  <a:lnTo>
                    <a:pt x="3273" y="2169"/>
                  </a:lnTo>
                  <a:lnTo>
                    <a:pt x="3222" y="2118"/>
                  </a:lnTo>
                  <a:lnTo>
                    <a:pt x="3162" y="2082"/>
                  </a:lnTo>
                  <a:lnTo>
                    <a:pt x="3111" y="2058"/>
                  </a:lnTo>
                  <a:lnTo>
                    <a:pt x="3051" y="2037"/>
                  </a:lnTo>
                  <a:lnTo>
                    <a:pt x="2985" y="2019"/>
                  </a:lnTo>
                  <a:lnTo>
                    <a:pt x="2931" y="2010"/>
                  </a:lnTo>
                  <a:lnTo>
                    <a:pt x="2874" y="2007"/>
                  </a:lnTo>
                  <a:lnTo>
                    <a:pt x="2829" y="2007"/>
                  </a:lnTo>
                  <a:lnTo>
                    <a:pt x="2784" y="2010"/>
                  </a:lnTo>
                  <a:lnTo>
                    <a:pt x="2724" y="2019"/>
                  </a:lnTo>
                  <a:lnTo>
                    <a:pt x="2655" y="2031"/>
                  </a:lnTo>
                  <a:lnTo>
                    <a:pt x="2595" y="2049"/>
                  </a:lnTo>
                  <a:lnTo>
                    <a:pt x="2544" y="2073"/>
                  </a:lnTo>
                  <a:lnTo>
                    <a:pt x="2496" y="2103"/>
                  </a:lnTo>
                  <a:lnTo>
                    <a:pt x="2454" y="2130"/>
                  </a:lnTo>
                  <a:lnTo>
                    <a:pt x="2418" y="2163"/>
                  </a:lnTo>
                  <a:lnTo>
                    <a:pt x="2382" y="2202"/>
                  </a:lnTo>
                  <a:lnTo>
                    <a:pt x="2343" y="2244"/>
                  </a:lnTo>
                  <a:lnTo>
                    <a:pt x="2313" y="2286"/>
                  </a:lnTo>
                  <a:lnTo>
                    <a:pt x="2286" y="2328"/>
                  </a:lnTo>
                  <a:lnTo>
                    <a:pt x="2265" y="2385"/>
                  </a:lnTo>
                  <a:lnTo>
                    <a:pt x="2244" y="2436"/>
                  </a:lnTo>
                  <a:lnTo>
                    <a:pt x="2223" y="2496"/>
                  </a:lnTo>
                  <a:lnTo>
                    <a:pt x="2205" y="2562"/>
                  </a:lnTo>
                  <a:lnTo>
                    <a:pt x="2187" y="2643"/>
                  </a:lnTo>
                  <a:lnTo>
                    <a:pt x="2169" y="2730"/>
                  </a:lnTo>
                  <a:lnTo>
                    <a:pt x="2160" y="2796"/>
                  </a:lnTo>
                  <a:lnTo>
                    <a:pt x="2151" y="2871"/>
                  </a:lnTo>
                  <a:lnTo>
                    <a:pt x="2142" y="2955"/>
                  </a:lnTo>
                  <a:lnTo>
                    <a:pt x="2136" y="3012"/>
                  </a:lnTo>
                  <a:lnTo>
                    <a:pt x="2130" y="3150"/>
                  </a:lnTo>
                  <a:lnTo>
                    <a:pt x="2133" y="3084"/>
                  </a:lnTo>
                  <a:lnTo>
                    <a:pt x="2124" y="3204"/>
                  </a:lnTo>
                  <a:lnTo>
                    <a:pt x="2118" y="3255"/>
                  </a:lnTo>
                  <a:lnTo>
                    <a:pt x="2112" y="3297"/>
                  </a:lnTo>
                  <a:lnTo>
                    <a:pt x="2094" y="3342"/>
                  </a:lnTo>
                  <a:lnTo>
                    <a:pt x="2079" y="3378"/>
                  </a:lnTo>
                  <a:lnTo>
                    <a:pt x="2061" y="3408"/>
                  </a:lnTo>
                  <a:lnTo>
                    <a:pt x="2037" y="3444"/>
                  </a:lnTo>
                  <a:lnTo>
                    <a:pt x="2004" y="3485"/>
                  </a:lnTo>
                  <a:lnTo>
                    <a:pt x="1962" y="3525"/>
                  </a:lnTo>
                  <a:lnTo>
                    <a:pt x="1917" y="3567"/>
                  </a:lnTo>
                  <a:lnTo>
                    <a:pt x="1875" y="3594"/>
                  </a:lnTo>
                  <a:lnTo>
                    <a:pt x="1812" y="3630"/>
                  </a:lnTo>
                  <a:lnTo>
                    <a:pt x="1755" y="3648"/>
                  </a:lnTo>
                  <a:lnTo>
                    <a:pt x="1689" y="3665"/>
                  </a:lnTo>
                  <a:lnTo>
                    <a:pt x="1638" y="3678"/>
                  </a:lnTo>
                  <a:lnTo>
                    <a:pt x="1590" y="3687"/>
                  </a:lnTo>
                  <a:lnTo>
                    <a:pt x="1521" y="3690"/>
                  </a:lnTo>
                  <a:lnTo>
                    <a:pt x="1425" y="3687"/>
                  </a:lnTo>
                  <a:lnTo>
                    <a:pt x="1338" y="3681"/>
                  </a:lnTo>
                  <a:lnTo>
                    <a:pt x="1262" y="3665"/>
                  </a:lnTo>
                  <a:lnTo>
                    <a:pt x="1179" y="3650"/>
                  </a:lnTo>
                  <a:lnTo>
                    <a:pt x="1074" y="3615"/>
                  </a:lnTo>
                  <a:lnTo>
                    <a:pt x="969" y="3575"/>
                  </a:lnTo>
                  <a:lnTo>
                    <a:pt x="894" y="3543"/>
                  </a:lnTo>
                  <a:lnTo>
                    <a:pt x="810" y="3507"/>
                  </a:lnTo>
                  <a:lnTo>
                    <a:pt x="720" y="3456"/>
                  </a:lnTo>
                  <a:lnTo>
                    <a:pt x="636" y="3396"/>
                  </a:lnTo>
                  <a:lnTo>
                    <a:pt x="564" y="3342"/>
                  </a:lnTo>
                  <a:lnTo>
                    <a:pt x="474" y="3270"/>
                  </a:lnTo>
                  <a:lnTo>
                    <a:pt x="399" y="3207"/>
                  </a:lnTo>
                  <a:lnTo>
                    <a:pt x="339" y="3144"/>
                  </a:lnTo>
                  <a:lnTo>
                    <a:pt x="291" y="3093"/>
                  </a:lnTo>
                  <a:lnTo>
                    <a:pt x="246" y="3033"/>
                  </a:lnTo>
                  <a:lnTo>
                    <a:pt x="201" y="2970"/>
                  </a:lnTo>
                  <a:lnTo>
                    <a:pt x="162" y="2916"/>
                  </a:lnTo>
                  <a:lnTo>
                    <a:pt x="135" y="2868"/>
                  </a:lnTo>
                  <a:lnTo>
                    <a:pt x="99" y="2805"/>
                  </a:lnTo>
                  <a:lnTo>
                    <a:pt x="69" y="2727"/>
                  </a:lnTo>
                  <a:lnTo>
                    <a:pt x="42" y="2661"/>
                  </a:lnTo>
                  <a:lnTo>
                    <a:pt x="24" y="2607"/>
                  </a:lnTo>
                  <a:lnTo>
                    <a:pt x="12" y="2553"/>
                  </a:lnTo>
                  <a:lnTo>
                    <a:pt x="3" y="2508"/>
                  </a:lnTo>
                  <a:lnTo>
                    <a:pt x="0" y="2445"/>
                  </a:lnTo>
                  <a:lnTo>
                    <a:pt x="6" y="2394"/>
                  </a:lnTo>
                  <a:lnTo>
                    <a:pt x="15" y="2352"/>
                  </a:lnTo>
                  <a:lnTo>
                    <a:pt x="30" y="2316"/>
                  </a:lnTo>
                  <a:lnTo>
                    <a:pt x="45" y="2277"/>
                  </a:lnTo>
                  <a:lnTo>
                    <a:pt x="72" y="2238"/>
                  </a:lnTo>
                  <a:lnTo>
                    <a:pt x="93" y="2217"/>
                  </a:lnTo>
                  <a:lnTo>
                    <a:pt x="129" y="2184"/>
                  </a:lnTo>
                  <a:lnTo>
                    <a:pt x="168" y="2163"/>
                  </a:lnTo>
                  <a:lnTo>
                    <a:pt x="237" y="2130"/>
                  </a:lnTo>
                  <a:lnTo>
                    <a:pt x="300" y="2112"/>
                  </a:lnTo>
                  <a:lnTo>
                    <a:pt x="363" y="2094"/>
                  </a:lnTo>
                  <a:lnTo>
                    <a:pt x="426" y="2079"/>
                  </a:lnTo>
                  <a:lnTo>
                    <a:pt x="512" y="2060"/>
                  </a:lnTo>
                  <a:lnTo>
                    <a:pt x="576" y="2046"/>
                  </a:lnTo>
                  <a:lnTo>
                    <a:pt x="645" y="2025"/>
                  </a:lnTo>
                  <a:lnTo>
                    <a:pt x="722" y="2007"/>
                  </a:lnTo>
                  <a:lnTo>
                    <a:pt x="777" y="1986"/>
                  </a:lnTo>
                  <a:lnTo>
                    <a:pt x="852" y="1953"/>
                  </a:lnTo>
                  <a:lnTo>
                    <a:pt x="906" y="1929"/>
                  </a:lnTo>
                  <a:lnTo>
                    <a:pt x="975" y="1887"/>
                  </a:lnTo>
                  <a:lnTo>
                    <a:pt x="1011" y="1866"/>
                  </a:lnTo>
                  <a:lnTo>
                    <a:pt x="1050" y="1836"/>
                  </a:lnTo>
                  <a:lnTo>
                    <a:pt x="1074" y="1803"/>
                  </a:lnTo>
                  <a:lnTo>
                    <a:pt x="1095" y="1770"/>
                  </a:lnTo>
                  <a:lnTo>
                    <a:pt x="1113" y="1740"/>
                  </a:lnTo>
                  <a:lnTo>
                    <a:pt x="1125" y="1716"/>
                  </a:lnTo>
                  <a:lnTo>
                    <a:pt x="1134" y="1686"/>
                  </a:lnTo>
                  <a:lnTo>
                    <a:pt x="1137" y="1656"/>
                  </a:lnTo>
                  <a:lnTo>
                    <a:pt x="1137" y="1632"/>
                  </a:lnTo>
                  <a:lnTo>
                    <a:pt x="1131" y="1602"/>
                  </a:lnTo>
                  <a:lnTo>
                    <a:pt x="1125" y="1572"/>
                  </a:lnTo>
                  <a:lnTo>
                    <a:pt x="1116" y="1542"/>
                  </a:lnTo>
                  <a:lnTo>
                    <a:pt x="1104" y="1505"/>
                  </a:lnTo>
                  <a:lnTo>
                    <a:pt x="1080" y="1446"/>
                  </a:lnTo>
                  <a:lnTo>
                    <a:pt x="1056" y="1392"/>
                  </a:lnTo>
                  <a:lnTo>
                    <a:pt x="1035" y="1341"/>
                  </a:lnTo>
                  <a:lnTo>
                    <a:pt x="1002" y="1284"/>
                  </a:lnTo>
                  <a:lnTo>
                    <a:pt x="966" y="1215"/>
                  </a:lnTo>
                  <a:lnTo>
                    <a:pt x="924" y="1128"/>
                  </a:lnTo>
                  <a:lnTo>
                    <a:pt x="879" y="1040"/>
                  </a:lnTo>
                  <a:lnTo>
                    <a:pt x="846" y="975"/>
                  </a:lnTo>
                  <a:lnTo>
                    <a:pt x="819" y="905"/>
                  </a:lnTo>
                  <a:lnTo>
                    <a:pt x="774" y="816"/>
                  </a:lnTo>
                  <a:lnTo>
                    <a:pt x="726" y="732"/>
                  </a:lnTo>
                  <a:lnTo>
                    <a:pt x="684" y="635"/>
                  </a:lnTo>
                  <a:lnTo>
                    <a:pt x="648" y="555"/>
                  </a:lnTo>
                  <a:lnTo>
                    <a:pt x="612" y="477"/>
                  </a:lnTo>
                  <a:lnTo>
                    <a:pt x="587" y="395"/>
                  </a:lnTo>
                  <a:lnTo>
                    <a:pt x="582" y="342"/>
                  </a:lnTo>
                  <a:lnTo>
                    <a:pt x="582" y="306"/>
                  </a:lnTo>
                  <a:lnTo>
                    <a:pt x="588" y="279"/>
                  </a:lnTo>
                  <a:lnTo>
                    <a:pt x="600" y="243"/>
                  </a:lnTo>
                  <a:lnTo>
                    <a:pt x="621" y="210"/>
                  </a:lnTo>
                  <a:lnTo>
                    <a:pt x="654" y="177"/>
                  </a:lnTo>
                  <a:lnTo>
                    <a:pt x="678" y="147"/>
                  </a:lnTo>
                  <a:lnTo>
                    <a:pt x="717" y="120"/>
                  </a:lnTo>
                  <a:lnTo>
                    <a:pt x="765" y="93"/>
                  </a:lnTo>
                  <a:lnTo>
                    <a:pt x="807" y="75"/>
                  </a:lnTo>
                  <a:lnTo>
                    <a:pt x="882" y="48"/>
                  </a:lnTo>
                  <a:lnTo>
                    <a:pt x="954" y="24"/>
                  </a:lnTo>
                  <a:lnTo>
                    <a:pt x="1011" y="12"/>
                  </a:lnTo>
                  <a:lnTo>
                    <a:pt x="1095" y="3"/>
                  </a:lnTo>
                  <a:lnTo>
                    <a:pt x="1197" y="3"/>
                  </a:lnTo>
                  <a:lnTo>
                    <a:pt x="1269" y="6"/>
                  </a:lnTo>
                  <a:lnTo>
                    <a:pt x="1337" y="12"/>
                  </a:lnTo>
                  <a:lnTo>
                    <a:pt x="1386" y="18"/>
                  </a:lnTo>
                  <a:lnTo>
                    <a:pt x="1449" y="27"/>
                  </a:lnTo>
                  <a:lnTo>
                    <a:pt x="1512" y="36"/>
                  </a:lnTo>
                  <a:lnTo>
                    <a:pt x="1596" y="69"/>
                  </a:lnTo>
                  <a:lnTo>
                    <a:pt x="1659" y="102"/>
                  </a:lnTo>
                  <a:lnTo>
                    <a:pt x="1713" y="135"/>
                  </a:lnTo>
                  <a:lnTo>
                    <a:pt x="1755" y="165"/>
                  </a:lnTo>
                  <a:lnTo>
                    <a:pt x="1794" y="200"/>
                  </a:lnTo>
                  <a:lnTo>
                    <a:pt x="1830" y="240"/>
                  </a:lnTo>
                  <a:lnTo>
                    <a:pt x="1863" y="276"/>
                  </a:lnTo>
                  <a:lnTo>
                    <a:pt x="1908" y="327"/>
                  </a:lnTo>
                  <a:lnTo>
                    <a:pt x="1944" y="381"/>
                  </a:lnTo>
                  <a:lnTo>
                    <a:pt x="1997" y="455"/>
                  </a:lnTo>
                  <a:lnTo>
                    <a:pt x="2046" y="537"/>
                  </a:lnTo>
                  <a:lnTo>
                    <a:pt x="2082" y="597"/>
                  </a:lnTo>
                  <a:lnTo>
                    <a:pt x="2118" y="663"/>
                  </a:lnTo>
                  <a:lnTo>
                    <a:pt x="2163" y="750"/>
                  </a:lnTo>
                  <a:lnTo>
                    <a:pt x="2232" y="882"/>
                  </a:lnTo>
                  <a:lnTo>
                    <a:pt x="2274" y="957"/>
                  </a:lnTo>
                  <a:lnTo>
                    <a:pt x="2322" y="1047"/>
                  </a:lnTo>
                  <a:lnTo>
                    <a:pt x="2349" y="1113"/>
                  </a:lnTo>
                  <a:lnTo>
                    <a:pt x="2391" y="1182"/>
                  </a:lnTo>
                  <a:lnTo>
                    <a:pt x="2448" y="1284"/>
                  </a:lnTo>
                  <a:lnTo>
                    <a:pt x="2514" y="1385"/>
                  </a:lnTo>
                  <a:lnTo>
                    <a:pt x="2550" y="1446"/>
                  </a:lnTo>
                  <a:lnTo>
                    <a:pt x="2586" y="1503"/>
                  </a:lnTo>
                  <a:lnTo>
                    <a:pt x="2643" y="1554"/>
                  </a:lnTo>
                  <a:lnTo>
                    <a:pt x="2694" y="1590"/>
                  </a:lnTo>
                  <a:lnTo>
                    <a:pt x="2742" y="1614"/>
                  </a:lnTo>
                  <a:lnTo>
                    <a:pt x="2805" y="1629"/>
                  </a:lnTo>
                  <a:lnTo>
                    <a:pt x="2850" y="1632"/>
                  </a:lnTo>
                  <a:lnTo>
                    <a:pt x="2892" y="1626"/>
                  </a:lnTo>
                  <a:lnTo>
                    <a:pt x="2958" y="1605"/>
                  </a:lnTo>
                  <a:lnTo>
                    <a:pt x="3006" y="1581"/>
                  </a:lnTo>
                  <a:lnTo>
                    <a:pt x="3048" y="1551"/>
                  </a:lnTo>
                  <a:lnTo>
                    <a:pt x="3102" y="1497"/>
                  </a:lnTo>
                  <a:lnTo>
                    <a:pt x="3138" y="1446"/>
                  </a:lnTo>
                  <a:lnTo>
                    <a:pt x="3171" y="1395"/>
                  </a:lnTo>
                  <a:lnTo>
                    <a:pt x="3201" y="1341"/>
                  </a:lnTo>
                  <a:lnTo>
                    <a:pt x="3231" y="1299"/>
                  </a:lnTo>
                  <a:lnTo>
                    <a:pt x="3267" y="1233"/>
                  </a:lnTo>
                  <a:lnTo>
                    <a:pt x="3309" y="1164"/>
                  </a:lnTo>
                  <a:close/>
                </a:path>
              </a:pathLst>
            </a:custGeom>
            <a:solidFill>
              <a:schemeClr val="bg2"/>
            </a:solidFill>
            <a:ln w="9525">
              <a:round/>
              <a:headEnd/>
              <a:tailEnd/>
            </a:ln>
            <a:scene3d>
              <a:camera prst="legacyObliqueTop">
                <a:rot lat="16800000" lon="0" rev="0"/>
              </a:camera>
              <a:lightRig rig="legacyFlat3" dir="r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da-DK"/>
            </a:p>
          </p:txBody>
        </p:sp>
        <p:sp>
          <p:nvSpPr>
            <p:cNvPr id="29748" name="Freeform 4"/>
            <p:cNvSpPr>
              <a:spLocks/>
            </p:cNvSpPr>
            <p:nvPr/>
          </p:nvSpPr>
          <p:spPr bwMode="auto">
            <a:xfrm>
              <a:off x="4799013" y="5018683"/>
              <a:ext cx="266700" cy="157162"/>
            </a:xfrm>
            <a:custGeom>
              <a:avLst/>
              <a:gdLst>
                <a:gd name="T0" fmla="*/ 0 w 245"/>
                <a:gd name="T1" fmla="*/ 0 h 170"/>
                <a:gd name="T2" fmla="*/ 2147483647 w 245"/>
                <a:gd name="T3" fmla="*/ 2147483647 h 170"/>
                <a:gd name="T4" fmla="*/ 2147483647 w 245"/>
                <a:gd name="T5" fmla="*/ 2147483647 h 170"/>
                <a:gd name="T6" fmla="*/ 2147483647 w 245"/>
                <a:gd name="T7" fmla="*/ 2147483647 h 170"/>
                <a:gd name="T8" fmla="*/ 2147483647 w 245"/>
                <a:gd name="T9" fmla="*/ 2147483647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"/>
                <a:gd name="T16" fmla="*/ 0 h 170"/>
                <a:gd name="T17" fmla="*/ 245 w 245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" h="170">
                  <a:moveTo>
                    <a:pt x="0" y="0"/>
                  </a:moveTo>
                  <a:cubicBezTo>
                    <a:pt x="10" y="15"/>
                    <a:pt x="21" y="31"/>
                    <a:pt x="37" y="47"/>
                  </a:cubicBezTo>
                  <a:cubicBezTo>
                    <a:pt x="53" y="63"/>
                    <a:pt x="72" y="82"/>
                    <a:pt x="94" y="94"/>
                  </a:cubicBezTo>
                  <a:cubicBezTo>
                    <a:pt x="116" y="106"/>
                    <a:pt x="145" y="109"/>
                    <a:pt x="170" y="122"/>
                  </a:cubicBezTo>
                  <a:cubicBezTo>
                    <a:pt x="195" y="135"/>
                    <a:pt x="220" y="152"/>
                    <a:pt x="245" y="17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49" name="Freeform 5"/>
            <p:cNvSpPr>
              <a:spLocks/>
            </p:cNvSpPr>
            <p:nvPr/>
          </p:nvSpPr>
          <p:spPr bwMode="auto">
            <a:xfrm>
              <a:off x="5054600" y="5001220"/>
              <a:ext cx="153988" cy="157163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0" name="Freeform 6"/>
            <p:cNvSpPr>
              <a:spLocks/>
            </p:cNvSpPr>
            <p:nvPr/>
          </p:nvSpPr>
          <p:spPr bwMode="auto">
            <a:xfrm>
              <a:off x="4895850" y="5201245"/>
              <a:ext cx="212725" cy="147638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1" name="Freeform 7"/>
            <p:cNvSpPr>
              <a:spLocks/>
            </p:cNvSpPr>
            <p:nvPr/>
          </p:nvSpPr>
          <p:spPr bwMode="auto">
            <a:xfrm>
              <a:off x="4779963" y="5344120"/>
              <a:ext cx="481012" cy="57150"/>
            </a:xfrm>
            <a:custGeom>
              <a:avLst/>
              <a:gdLst>
                <a:gd name="T0" fmla="*/ 0 w 444"/>
                <a:gd name="T1" fmla="*/ 2147483647 h 60"/>
                <a:gd name="T2" fmla="*/ 2147483647 w 444"/>
                <a:gd name="T3" fmla="*/ 2147483647 h 60"/>
                <a:gd name="T4" fmla="*/ 2147483647 w 444"/>
                <a:gd name="T5" fmla="*/ 2147483647 h 60"/>
                <a:gd name="T6" fmla="*/ 2147483647 w 444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4"/>
                <a:gd name="T13" fmla="*/ 0 h 60"/>
                <a:gd name="T14" fmla="*/ 444 w 444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4" h="60">
                  <a:moveTo>
                    <a:pt x="0" y="60"/>
                  </a:moveTo>
                  <a:cubicBezTo>
                    <a:pt x="22" y="48"/>
                    <a:pt x="45" y="37"/>
                    <a:pt x="76" y="28"/>
                  </a:cubicBezTo>
                  <a:cubicBezTo>
                    <a:pt x="107" y="19"/>
                    <a:pt x="123" y="13"/>
                    <a:pt x="184" y="8"/>
                  </a:cubicBezTo>
                  <a:cubicBezTo>
                    <a:pt x="245" y="3"/>
                    <a:pt x="344" y="1"/>
                    <a:pt x="444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2" name="Freeform 8"/>
            <p:cNvSpPr>
              <a:spLocks/>
            </p:cNvSpPr>
            <p:nvPr/>
          </p:nvSpPr>
          <p:spPr bwMode="auto">
            <a:xfrm>
              <a:off x="4937125" y="5344120"/>
              <a:ext cx="327025" cy="269875"/>
            </a:xfrm>
            <a:custGeom>
              <a:avLst/>
              <a:gdLst>
                <a:gd name="T0" fmla="*/ 0 w 304"/>
                <a:gd name="T1" fmla="*/ 2147483647 h 292"/>
                <a:gd name="T2" fmla="*/ 2147483647 w 304"/>
                <a:gd name="T3" fmla="*/ 2147483647 h 292"/>
                <a:gd name="T4" fmla="*/ 2147483647 w 304"/>
                <a:gd name="T5" fmla="*/ 2147483647 h 292"/>
                <a:gd name="T6" fmla="*/ 2147483647 w 304"/>
                <a:gd name="T7" fmla="*/ 2147483647 h 292"/>
                <a:gd name="T8" fmla="*/ 2147483647 w 304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92"/>
                <a:gd name="T17" fmla="*/ 304 w 304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92">
                  <a:moveTo>
                    <a:pt x="0" y="292"/>
                  </a:moveTo>
                  <a:cubicBezTo>
                    <a:pt x="2" y="259"/>
                    <a:pt x="5" y="227"/>
                    <a:pt x="20" y="200"/>
                  </a:cubicBezTo>
                  <a:cubicBezTo>
                    <a:pt x="35" y="173"/>
                    <a:pt x="61" y="153"/>
                    <a:pt x="92" y="128"/>
                  </a:cubicBezTo>
                  <a:cubicBezTo>
                    <a:pt x="123" y="103"/>
                    <a:pt x="169" y="69"/>
                    <a:pt x="204" y="48"/>
                  </a:cubicBezTo>
                  <a:cubicBezTo>
                    <a:pt x="239" y="27"/>
                    <a:pt x="271" y="13"/>
                    <a:pt x="304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3" name="Freeform 9"/>
            <p:cNvSpPr>
              <a:spLocks/>
            </p:cNvSpPr>
            <p:nvPr/>
          </p:nvSpPr>
          <p:spPr bwMode="auto">
            <a:xfrm>
              <a:off x="5076825" y="5342533"/>
              <a:ext cx="187325" cy="371475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4" name="Freeform 10"/>
            <p:cNvSpPr>
              <a:spLocks/>
            </p:cNvSpPr>
            <p:nvPr/>
          </p:nvSpPr>
          <p:spPr bwMode="auto">
            <a:xfrm>
              <a:off x="4973638" y="4963120"/>
              <a:ext cx="290512" cy="385763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5" name="Line 11"/>
            <p:cNvSpPr>
              <a:spLocks noChangeShapeType="1"/>
            </p:cNvSpPr>
            <p:nvPr/>
          </p:nvSpPr>
          <p:spPr bwMode="auto">
            <a:xfrm flipV="1">
              <a:off x="5556250" y="5356820"/>
              <a:ext cx="1120775" cy="1588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6" name="Oval 12"/>
            <p:cNvSpPr>
              <a:spLocks noChangeArrowheads="1"/>
            </p:cNvSpPr>
            <p:nvPr/>
          </p:nvSpPr>
          <p:spPr bwMode="auto">
            <a:xfrm>
              <a:off x="6376988" y="5172670"/>
              <a:ext cx="103187" cy="90488"/>
            </a:xfrm>
            <a:prstGeom prst="ellips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9757" name="Line 13"/>
            <p:cNvSpPr>
              <a:spLocks noChangeShapeType="1"/>
            </p:cNvSpPr>
            <p:nvPr/>
          </p:nvSpPr>
          <p:spPr bwMode="auto">
            <a:xfrm>
              <a:off x="6424613" y="5250458"/>
              <a:ext cx="0" cy="10477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8" name="Freeform 14"/>
            <p:cNvSpPr>
              <a:spLocks/>
            </p:cNvSpPr>
            <p:nvPr/>
          </p:nvSpPr>
          <p:spPr bwMode="auto">
            <a:xfrm>
              <a:off x="5530850" y="5223470"/>
              <a:ext cx="157163" cy="133350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59" name="Freeform 15"/>
            <p:cNvSpPr>
              <a:spLocks/>
            </p:cNvSpPr>
            <p:nvPr/>
          </p:nvSpPr>
          <p:spPr bwMode="auto">
            <a:xfrm flipV="1">
              <a:off x="5308600" y="5356820"/>
              <a:ext cx="157163" cy="13493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9760" name="AutoShape 16"/>
            <p:cNvSpPr>
              <a:spLocks noChangeArrowheads="1"/>
            </p:cNvSpPr>
            <p:nvPr/>
          </p:nvSpPr>
          <p:spPr bwMode="auto">
            <a:xfrm rot="-2356766">
              <a:off x="7016750" y="5579070"/>
              <a:ext cx="82550" cy="58738"/>
            </a:xfrm>
            <a:prstGeom prst="triangle">
              <a:avLst>
                <a:gd name="adj" fmla="val 50000"/>
              </a:avLst>
            </a:prstGeom>
            <a:solidFill>
              <a:srgbClr val="66CC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9761" name="Freeform 17"/>
            <p:cNvSpPr>
              <a:spLocks/>
            </p:cNvSpPr>
            <p:nvPr/>
          </p:nvSpPr>
          <p:spPr bwMode="auto">
            <a:xfrm rot="-311453">
              <a:off x="6669088" y="5339358"/>
              <a:ext cx="358775" cy="249237"/>
            </a:xfrm>
            <a:custGeom>
              <a:avLst/>
              <a:gdLst>
                <a:gd name="T0" fmla="*/ 0 w 200"/>
                <a:gd name="T1" fmla="*/ 0 h 140"/>
                <a:gd name="T2" fmla="*/ 2147483647 w 200"/>
                <a:gd name="T3" fmla="*/ 2147483647 h 140"/>
                <a:gd name="T4" fmla="*/ 2147483647 w 200"/>
                <a:gd name="T5" fmla="*/ 2147483647 h 140"/>
                <a:gd name="T6" fmla="*/ 0 60000 65536"/>
                <a:gd name="T7" fmla="*/ 0 60000 65536"/>
                <a:gd name="T8" fmla="*/ 0 60000 65536"/>
                <a:gd name="T9" fmla="*/ 0 w 200"/>
                <a:gd name="T10" fmla="*/ 0 h 140"/>
                <a:gd name="T11" fmla="*/ 200 w 200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140">
                  <a:moveTo>
                    <a:pt x="0" y="0"/>
                  </a:moveTo>
                  <a:cubicBezTo>
                    <a:pt x="49" y="10"/>
                    <a:pt x="99" y="21"/>
                    <a:pt x="132" y="44"/>
                  </a:cubicBezTo>
                  <a:cubicBezTo>
                    <a:pt x="165" y="67"/>
                    <a:pt x="182" y="103"/>
                    <a:pt x="200" y="140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grpSp>
          <p:nvGrpSpPr>
            <p:cNvPr id="29762" name="Group 18"/>
            <p:cNvGrpSpPr>
              <a:grpSpLocks/>
            </p:cNvGrpSpPr>
            <p:nvPr/>
          </p:nvGrpSpPr>
          <p:grpSpPr bwMode="auto">
            <a:xfrm>
              <a:off x="7073900" y="5158383"/>
              <a:ext cx="882650" cy="966787"/>
              <a:chOff x="5061" y="456"/>
              <a:chExt cx="981" cy="1494"/>
            </a:xfrm>
          </p:grpSpPr>
          <p:sp>
            <p:nvSpPr>
              <p:cNvPr id="29767" name="Oval 19"/>
              <p:cNvSpPr>
                <a:spLocks noChangeArrowheads="1"/>
              </p:cNvSpPr>
              <p:nvPr/>
            </p:nvSpPr>
            <p:spPr bwMode="auto">
              <a:xfrm>
                <a:off x="5061" y="1248"/>
                <a:ext cx="106" cy="100"/>
              </a:xfrm>
              <a:prstGeom prst="ellips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a-DK" altLang="da-DK" sz="1800"/>
              </a:p>
            </p:txBody>
          </p:sp>
          <p:sp>
            <p:nvSpPr>
              <p:cNvPr id="29768" name="Freeform 20"/>
              <p:cNvSpPr>
                <a:spLocks/>
              </p:cNvSpPr>
              <p:nvPr/>
            </p:nvSpPr>
            <p:spPr bwMode="auto">
              <a:xfrm>
                <a:off x="5132" y="1346"/>
                <a:ext cx="314" cy="343"/>
              </a:xfrm>
              <a:custGeom>
                <a:avLst/>
                <a:gdLst>
                  <a:gd name="T0" fmla="*/ 0 w 305"/>
                  <a:gd name="T1" fmla="*/ 0 h 287"/>
                  <a:gd name="T2" fmla="*/ 283 w 305"/>
                  <a:gd name="T3" fmla="*/ 63278 h 287"/>
                  <a:gd name="T4" fmla="*/ 775 w 305"/>
                  <a:gd name="T5" fmla="*/ 105370 h 287"/>
                  <a:gd name="T6" fmla="*/ 843 w 305"/>
                  <a:gd name="T7" fmla="*/ 175817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5"/>
                  <a:gd name="T13" fmla="*/ 0 h 287"/>
                  <a:gd name="T14" fmla="*/ 305 w 305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5" h="287">
                    <a:moveTo>
                      <a:pt x="0" y="0"/>
                    </a:moveTo>
                    <a:cubicBezTo>
                      <a:pt x="27" y="37"/>
                      <a:pt x="55" y="75"/>
                      <a:pt x="100" y="104"/>
                    </a:cubicBezTo>
                    <a:cubicBezTo>
                      <a:pt x="145" y="133"/>
                      <a:pt x="239" y="141"/>
                      <a:pt x="272" y="172"/>
                    </a:cubicBezTo>
                    <a:cubicBezTo>
                      <a:pt x="305" y="203"/>
                      <a:pt x="290" y="263"/>
                      <a:pt x="295" y="287"/>
                    </a:cubicBezTo>
                  </a:path>
                </a:pathLst>
              </a:cu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29769" name="Freeform 21"/>
              <p:cNvSpPr>
                <a:spLocks/>
              </p:cNvSpPr>
              <p:nvPr/>
            </p:nvSpPr>
            <p:spPr bwMode="auto">
              <a:xfrm>
                <a:off x="5433" y="1666"/>
                <a:ext cx="604" cy="284"/>
              </a:xfrm>
              <a:custGeom>
                <a:avLst/>
                <a:gdLst>
                  <a:gd name="T0" fmla="*/ 0 w 551"/>
                  <a:gd name="T1" fmla="*/ 0 h 206"/>
                  <a:gd name="T2" fmla="*/ 312 w 551"/>
                  <a:gd name="T3" fmla="*/ 7488495 h 206"/>
                  <a:gd name="T4" fmla="*/ 1032 w 551"/>
                  <a:gd name="T5" fmla="*/ 13271474 h 206"/>
                  <a:gd name="T6" fmla="*/ 3406 w 551"/>
                  <a:gd name="T7" fmla="*/ 19317153 h 206"/>
                  <a:gd name="T8" fmla="*/ 7158 w 551"/>
                  <a:gd name="T9" fmla="*/ 21517525 h 206"/>
                  <a:gd name="T10" fmla="*/ 11426 w 551"/>
                  <a:gd name="T11" fmla="*/ 19622191 h 206"/>
                  <a:gd name="T12" fmla="*/ 13905 w 551"/>
                  <a:gd name="T13" fmla="*/ 12384089 h 206"/>
                  <a:gd name="T14" fmla="*/ 15051 w 551"/>
                  <a:gd name="T15" fmla="*/ 445320 h 2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1"/>
                  <a:gd name="T25" fmla="*/ 0 h 206"/>
                  <a:gd name="T26" fmla="*/ 551 w 551"/>
                  <a:gd name="T27" fmla="*/ 206 h 2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1" h="206">
                    <a:moveTo>
                      <a:pt x="0" y="0"/>
                    </a:moveTo>
                    <a:cubicBezTo>
                      <a:pt x="2" y="12"/>
                      <a:pt x="6" y="51"/>
                      <a:pt x="12" y="72"/>
                    </a:cubicBezTo>
                    <a:cubicBezTo>
                      <a:pt x="18" y="93"/>
                      <a:pt x="19" y="108"/>
                      <a:pt x="38" y="127"/>
                    </a:cubicBezTo>
                    <a:cubicBezTo>
                      <a:pt x="57" y="146"/>
                      <a:pt x="87" y="171"/>
                      <a:pt x="125" y="184"/>
                    </a:cubicBezTo>
                    <a:cubicBezTo>
                      <a:pt x="163" y="197"/>
                      <a:pt x="214" y="204"/>
                      <a:pt x="263" y="205"/>
                    </a:cubicBezTo>
                    <a:cubicBezTo>
                      <a:pt x="312" y="206"/>
                      <a:pt x="378" y="201"/>
                      <a:pt x="419" y="187"/>
                    </a:cubicBezTo>
                    <a:cubicBezTo>
                      <a:pt x="460" y="173"/>
                      <a:pt x="487" y="148"/>
                      <a:pt x="509" y="118"/>
                    </a:cubicBezTo>
                    <a:cubicBezTo>
                      <a:pt x="531" y="88"/>
                      <a:pt x="542" y="28"/>
                      <a:pt x="551" y="4"/>
                    </a:cubicBezTo>
                  </a:path>
                </a:pathLst>
              </a:cu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29770" name="Line 22"/>
              <p:cNvSpPr>
                <a:spLocks noChangeShapeType="1"/>
              </p:cNvSpPr>
              <p:nvPr/>
            </p:nvSpPr>
            <p:spPr bwMode="auto">
              <a:xfrm flipV="1">
                <a:off x="6035" y="456"/>
                <a:ext cx="7" cy="1223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</p:grpSp>
        <p:sp>
          <p:nvSpPr>
            <p:cNvPr id="29763" name="Line 23"/>
            <p:cNvSpPr>
              <a:spLocks noChangeShapeType="1"/>
            </p:cNvSpPr>
            <p:nvPr/>
          </p:nvSpPr>
          <p:spPr bwMode="auto">
            <a:xfrm>
              <a:off x="5246688" y="5358408"/>
              <a:ext cx="265112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Lyn 80"/>
            <p:cNvSpPr/>
            <p:nvPr/>
          </p:nvSpPr>
          <p:spPr bwMode="auto">
            <a:xfrm rot="11393290">
              <a:off x="5491590" y="5415495"/>
              <a:ext cx="360301" cy="215915"/>
            </a:xfrm>
            <a:prstGeom prst="lightningBolt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83" name="Lyn 82"/>
            <p:cNvSpPr/>
            <p:nvPr/>
          </p:nvSpPr>
          <p:spPr bwMode="auto">
            <a:xfrm rot="11393290">
              <a:off x="5451909" y="3315083"/>
              <a:ext cx="360302" cy="215915"/>
            </a:xfrm>
            <a:prstGeom prst="lightningBolt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</p:grpSp>
      <p:sp>
        <p:nvSpPr>
          <p:cNvPr id="84" name="Tekstboks 83"/>
          <p:cNvSpPr txBox="1"/>
          <p:nvPr/>
        </p:nvSpPr>
        <p:spPr>
          <a:xfrm>
            <a:off x="6516688" y="6535738"/>
            <a:ext cx="202406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200" dirty="0" err="1">
                <a:latin typeface="+mj-lt"/>
              </a:rPr>
              <a:t>Haroutunian</a:t>
            </a:r>
            <a:r>
              <a:rPr lang="da-DK" sz="1200" dirty="0">
                <a:latin typeface="+mj-lt"/>
              </a:rPr>
              <a:t> et al. </a:t>
            </a:r>
            <a:r>
              <a:rPr lang="da-DK" sz="1200" dirty="0" err="1">
                <a:latin typeface="+mj-lt"/>
              </a:rPr>
              <a:t>Pain</a:t>
            </a:r>
            <a:r>
              <a:rPr lang="da-DK" sz="1200" dirty="0">
                <a:latin typeface="+mj-lt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4901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6"/>
          <p:cNvGrpSpPr>
            <a:grpSpLocks/>
          </p:cNvGrpSpPr>
          <p:nvPr/>
        </p:nvGrpSpPr>
        <p:grpSpPr bwMode="auto">
          <a:xfrm>
            <a:off x="395288" y="188913"/>
            <a:ext cx="3816350" cy="3095625"/>
            <a:chOff x="343586" y="1323370"/>
            <a:chExt cx="3106326" cy="2398390"/>
          </a:xfrm>
        </p:grpSpPr>
        <p:graphicFrame>
          <p:nvGraphicFramePr>
            <p:cNvPr id="33808" name="Object 14"/>
            <p:cNvGraphicFramePr>
              <a:graphicFrameLocks noChangeAspect="1"/>
            </p:cNvGraphicFramePr>
            <p:nvPr/>
          </p:nvGraphicFramePr>
          <p:xfrm>
            <a:off x="343586" y="1323370"/>
            <a:ext cx="3106326" cy="23983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8" name="SPW 11.0 Graph" r:id="rId4" imgW="5279760" imgH="4077000" progId="">
                    <p:embed/>
                  </p:oleObj>
                </mc:Choice>
                <mc:Fallback>
                  <p:oleObj name="SPW 11.0 Graph" r:id="rId4" imgW="5279760" imgH="4077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86" y="1323370"/>
                          <a:ext cx="3106326" cy="23983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" name="Straight Connector 18"/>
            <p:cNvCxnSpPr/>
            <p:nvPr/>
          </p:nvCxnSpPr>
          <p:spPr>
            <a:xfrm>
              <a:off x="649825" y="2178180"/>
              <a:ext cx="136709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95" name="Group 25"/>
          <p:cNvGrpSpPr>
            <a:grpSpLocks/>
          </p:cNvGrpSpPr>
          <p:nvPr/>
        </p:nvGrpSpPr>
        <p:grpSpPr bwMode="auto">
          <a:xfrm>
            <a:off x="323850" y="3284538"/>
            <a:ext cx="4103688" cy="3192462"/>
            <a:chOff x="174405" y="4293096"/>
            <a:chExt cx="3109803" cy="2401075"/>
          </a:xfrm>
        </p:grpSpPr>
        <p:graphicFrame>
          <p:nvGraphicFramePr>
            <p:cNvPr id="33806" name="Object 15"/>
            <p:cNvGraphicFramePr>
              <a:graphicFrameLocks noChangeAspect="1"/>
            </p:cNvGraphicFramePr>
            <p:nvPr/>
          </p:nvGraphicFramePr>
          <p:xfrm>
            <a:off x="174405" y="4293096"/>
            <a:ext cx="3109803" cy="2401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9" name="SPW 11.0 Graph" r:id="rId6" imgW="5279760" imgH="4077000" progId="">
                    <p:embed/>
                  </p:oleObj>
                </mc:Choice>
                <mc:Fallback>
                  <p:oleObj name="SPW 11.0 Graph" r:id="rId6" imgW="5279760" imgH="4077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405" y="4293096"/>
                          <a:ext cx="3109803" cy="2401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Connector 15"/>
            <p:cNvCxnSpPr/>
            <p:nvPr/>
          </p:nvCxnSpPr>
          <p:spPr>
            <a:xfrm>
              <a:off x="494408" y="5157531"/>
              <a:ext cx="225325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Chart 4"/>
          <p:cNvGraphicFramePr>
            <a:graphicFrameLocks/>
          </p:cNvGraphicFramePr>
          <p:nvPr/>
        </p:nvGraphicFramePr>
        <p:xfrm>
          <a:off x="4139952" y="3645024"/>
          <a:ext cx="5004048" cy="281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3797" name="Tekstboks 9"/>
          <p:cNvSpPr txBox="1">
            <a:spLocks noChangeArrowheads="1"/>
          </p:cNvSpPr>
          <p:nvPr/>
        </p:nvSpPr>
        <p:spPr bwMode="auto">
          <a:xfrm>
            <a:off x="3059113" y="188913"/>
            <a:ext cx="298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 b="1" dirty="0">
                <a:solidFill>
                  <a:srgbClr val="C00000"/>
                </a:solidFill>
              </a:rPr>
              <a:t>Nerve </a:t>
            </a:r>
            <a:r>
              <a:rPr lang="da-DK" altLang="da-DK" sz="1800" b="1" dirty="0" err="1">
                <a:solidFill>
                  <a:srgbClr val="C00000"/>
                </a:solidFill>
              </a:rPr>
              <a:t>block</a:t>
            </a:r>
            <a:r>
              <a:rPr lang="da-DK" altLang="da-DK" sz="1800" b="1" dirty="0">
                <a:solidFill>
                  <a:srgbClr val="C00000"/>
                </a:solidFill>
              </a:rPr>
              <a:t> and </a:t>
            </a:r>
            <a:r>
              <a:rPr lang="da-DK" altLang="da-DK" sz="1800" b="1" dirty="0" err="1">
                <a:solidFill>
                  <a:srgbClr val="C00000"/>
                </a:solidFill>
              </a:rPr>
              <a:t>hyperalgesia</a:t>
            </a:r>
            <a:endParaRPr lang="da-DK" altLang="da-DK" sz="1800" b="1" dirty="0">
              <a:solidFill>
                <a:srgbClr val="C00000"/>
              </a:solidFill>
            </a:endParaRPr>
          </a:p>
        </p:txBody>
      </p:sp>
      <p:sp>
        <p:nvSpPr>
          <p:cNvPr id="106516" name="Tekstboks 10"/>
          <p:cNvSpPr txBox="1">
            <a:spLocks noChangeArrowheads="1"/>
          </p:cNvSpPr>
          <p:nvPr/>
        </p:nvSpPr>
        <p:spPr bwMode="auto">
          <a:xfrm>
            <a:off x="4932363" y="981075"/>
            <a:ext cx="2016125" cy="107632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a-DK" sz="1600" dirty="0">
                <a:latin typeface="Calibri" pitchFamily="34" charset="0"/>
              </a:rPr>
              <a:t>67 </a:t>
            </a:r>
            <a:r>
              <a:rPr lang="da-DK" sz="1600" dirty="0" err="1">
                <a:latin typeface="Calibri" pitchFamily="34" charset="0"/>
              </a:rPr>
              <a:t>yr</a:t>
            </a:r>
            <a:r>
              <a:rPr lang="da-DK" sz="1600" dirty="0">
                <a:latin typeface="Calibri" pitchFamily="34" charset="0"/>
              </a:rPr>
              <a:t> </a:t>
            </a:r>
            <a:r>
              <a:rPr lang="da-DK" sz="1600" dirty="0" err="1">
                <a:latin typeface="Calibri" pitchFamily="34" charset="0"/>
              </a:rPr>
              <a:t>old</a:t>
            </a:r>
            <a:r>
              <a:rPr lang="da-DK" sz="1600" dirty="0">
                <a:latin typeface="Calibri" pitchFamily="34" charset="0"/>
              </a:rPr>
              <a:t> M, </a:t>
            </a:r>
            <a:r>
              <a:rPr lang="da-DK" sz="1600" dirty="0" err="1">
                <a:latin typeface="Calibri" pitchFamily="34" charset="0"/>
              </a:rPr>
              <a:t>surgical</a:t>
            </a:r>
            <a:r>
              <a:rPr lang="da-DK" sz="1600" dirty="0">
                <a:latin typeface="Calibri" pitchFamily="34" charset="0"/>
              </a:rPr>
              <a:t>  </a:t>
            </a:r>
            <a:r>
              <a:rPr lang="da-DK" sz="1600" dirty="0" err="1">
                <a:latin typeface="Calibri" pitchFamily="34" charset="0"/>
              </a:rPr>
              <a:t>injury</a:t>
            </a:r>
            <a:r>
              <a:rPr lang="da-DK" sz="1600" dirty="0">
                <a:latin typeface="Calibri" pitchFamily="34" charset="0"/>
              </a:rPr>
              <a:t> of L </a:t>
            </a:r>
            <a:r>
              <a:rPr lang="da-DK" sz="1600" dirty="0" err="1">
                <a:latin typeface="Calibri" pitchFamily="34" charset="0"/>
              </a:rPr>
              <a:t>tibial</a:t>
            </a:r>
            <a:r>
              <a:rPr lang="da-DK" sz="1600" dirty="0">
                <a:latin typeface="Calibri" pitchFamily="34" charset="0"/>
              </a:rPr>
              <a:t> </a:t>
            </a:r>
            <a:r>
              <a:rPr lang="da-DK" sz="1600" dirty="0" err="1">
                <a:latin typeface="Calibri" pitchFamily="34" charset="0"/>
              </a:rPr>
              <a:t>neve</a:t>
            </a:r>
            <a:endParaRPr lang="da-DK" sz="1600" dirty="0">
              <a:latin typeface="Calibri" pitchFamily="34" charset="0"/>
            </a:endParaRPr>
          </a:p>
          <a:p>
            <a:pPr>
              <a:defRPr/>
            </a:pPr>
            <a:r>
              <a:rPr lang="da-DK" sz="1600" dirty="0">
                <a:latin typeface="Calibri" pitchFamily="34" charset="0"/>
              </a:rPr>
              <a:t>Pain in </a:t>
            </a:r>
            <a:r>
              <a:rPr lang="da-DK" sz="1600" dirty="0" err="1">
                <a:latin typeface="Calibri" pitchFamily="34" charset="0"/>
              </a:rPr>
              <a:t>left</a:t>
            </a:r>
            <a:r>
              <a:rPr lang="da-DK" sz="1600" dirty="0">
                <a:latin typeface="Calibri" pitchFamily="34" charset="0"/>
              </a:rPr>
              <a:t> </a:t>
            </a:r>
            <a:r>
              <a:rPr lang="da-DK" sz="1600" dirty="0" err="1">
                <a:latin typeface="Calibri" pitchFamily="34" charset="0"/>
              </a:rPr>
              <a:t>foot</a:t>
            </a:r>
            <a:r>
              <a:rPr lang="da-DK" sz="1600" dirty="0">
                <a:latin typeface="Calibri" pitchFamily="34" charset="0"/>
              </a:rPr>
              <a:t> and </a:t>
            </a:r>
            <a:r>
              <a:rPr lang="da-DK" sz="1600" dirty="0" err="1">
                <a:latin typeface="Calibri" pitchFamily="34" charset="0"/>
              </a:rPr>
              <a:t>ankle</a:t>
            </a:r>
            <a:r>
              <a:rPr lang="da-DK" sz="1600" dirty="0">
                <a:latin typeface="Calibri" pitchFamily="34" charset="0"/>
              </a:rPr>
              <a:t>. NRS: 7</a:t>
            </a:r>
          </a:p>
        </p:txBody>
      </p:sp>
      <p:grpSp>
        <p:nvGrpSpPr>
          <p:cNvPr id="33799" name="Gruppe 12"/>
          <p:cNvGrpSpPr>
            <a:grpSpLocks/>
          </p:cNvGrpSpPr>
          <p:nvPr/>
        </p:nvGrpSpPr>
        <p:grpSpPr bwMode="auto">
          <a:xfrm>
            <a:off x="7235825" y="188913"/>
            <a:ext cx="1736725" cy="3384550"/>
            <a:chOff x="7236296" y="188640"/>
            <a:chExt cx="1735987" cy="3384376"/>
          </a:xfrm>
        </p:grpSpPr>
        <p:pic>
          <p:nvPicPr>
            <p:cNvPr id="33804" name="Billede 13" descr="fig inhibit 6.bmp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188640"/>
              <a:ext cx="1735987" cy="314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ktangel 14"/>
            <p:cNvSpPr/>
            <p:nvPr/>
          </p:nvSpPr>
          <p:spPr>
            <a:xfrm>
              <a:off x="8677133" y="3068217"/>
              <a:ext cx="287216" cy="504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/>
            </a:p>
          </p:txBody>
        </p:sp>
      </p:grpSp>
      <p:cxnSp>
        <p:nvCxnSpPr>
          <p:cNvPr id="16" name="Lige forbindelse 15"/>
          <p:cNvCxnSpPr/>
          <p:nvPr/>
        </p:nvCxnSpPr>
        <p:spPr>
          <a:xfrm>
            <a:off x="8101013" y="2708275"/>
            <a:ext cx="71437" cy="215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boks 16"/>
          <p:cNvSpPr txBox="1"/>
          <p:nvPr/>
        </p:nvSpPr>
        <p:spPr>
          <a:xfrm>
            <a:off x="6516688" y="6535738"/>
            <a:ext cx="207928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200" dirty="0" err="1" smtClean="0">
                <a:latin typeface="+mj-lt"/>
              </a:rPr>
              <a:t>Haroutounian</a:t>
            </a:r>
            <a:r>
              <a:rPr lang="da-DK" sz="1200" dirty="0" smtClean="0">
                <a:latin typeface="+mj-lt"/>
              </a:rPr>
              <a:t> </a:t>
            </a:r>
            <a:r>
              <a:rPr lang="da-DK" sz="1200" dirty="0">
                <a:latin typeface="+mj-lt"/>
              </a:rPr>
              <a:t>et al. </a:t>
            </a:r>
            <a:r>
              <a:rPr lang="da-DK" sz="1200" dirty="0" smtClean="0">
                <a:latin typeface="+mj-lt"/>
              </a:rPr>
              <a:t> Pain 2014</a:t>
            </a:r>
            <a:endParaRPr lang="da-DK" sz="1200" dirty="0">
              <a:latin typeface="+mj-lt"/>
            </a:endParaRPr>
          </a:p>
        </p:txBody>
      </p:sp>
      <p:sp>
        <p:nvSpPr>
          <p:cNvPr id="33802" name="Tekstboks 17"/>
          <p:cNvSpPr txBox="1">
            <a:spLocks noChangeArrowheads="1"/>
          </p:cNvSpPr>
          <p:nvPr/>
        </p:nvSpPr>
        <p:spPr bwMode="auto">
          <a:xfrm>
            <a:off x="2843213" y="3141663"/>
            <a:ext cx="2093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 dirty="0" err="1">
                <a:solidFill>
                  <a:srgbClr val="C00000"/>
                </a:solidFill>
                <a:latin typeface="Arial" pitchFamily="34" charset="0"/>
              </a:rPr>
              <a:t>Peripheral</a:t>
            </a:r>
            <a:r>
              <a:rPr lang="da-DK" altLang="da-DK" sz="1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da-DK" altLang="da-DK" sz="1200" b="1" dirty="0" err="1">
                <a:solidFill>
                  <a:srgbClr val="C00000"/>
                </a:solidFill>
                <a:latin typeface="Arial" pitchFamily="34" charset="0"/>
              </a:rPr>
              <a:t>lidocaine</a:t>
            </a:r>
            <a:r>
              <a:rPr lang="da-DK" altLang="da-DK" sz="1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da-DK" altLang="da-DK" sz="1200" b="1" dirty="0" err="1">
                <a:solidFill>
                  <a:srgbClr val="C00000"/>
                </a:solidFill>
                <a:latin typeface="Arial" pitchFamily="34" charset="0"/>
              </a:rPr>
              <a:t>block</a:t>
            </a:r>
            <a:endParaRPr lang="da-DK" altLang="da-DK" sz="12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33803" name="Tekstboks 18"/>
          <p:cNvSpPr txBox="1">
            <a:spLocks noChangeArrowheads="1"/>
          </p:cNvSpPr>
          <p:nvPr/>
        </p:nvSpPr>
        <p:spPr bwMode="auto">
          <a:xfrm>
            <a:off x="2916238" y="6319838"/>
            <a:ext cx="1870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200" b="1" dirty="0">
                <a:solidFill>
                  <a:srgbClr val="C00000"/>
                </a:solidFill>
                <a:latin typeface="Arial" pitchFamily="34" charset="0"/>
              </a:rPr>
              <a:t>Central </a:t>
            </a:r>
            <a:r>
              <a:rPr lang="da-DK" altLang="da-DK" sz="1200" b="1" dirty="0" err="1">
                <a:solidFill>
                  <a:srgbClr val="C00000"/>
                </a:solidFill>
                <a:latin typeface="Arial" pitchFamily="34" charset="0"/>
              </a:rPr>
              <a:t>lidocaine</a:t>
            </a:r>
            <a:r>
              <a:rPr lang="da-DK" altLang="da-DK" sz="1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da-DK" altLang="da-DK" sz="1200" b="1" dirty="0" err="1">
                <a:solidFill>
                  <a:srgbClr val="C00000"/>
                </a:solidFill>
                <a:latin typeface="Arial" pitchFamily="34" charset="0"/>
              </a:rPr>
              <a:t>block</a:t>
            </a:r>
            <a:endParaRPr lang="da-DK" altLang="da-DK" sz="12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611209"/>
              </p:ext>
            </p:extLst>
          </p:nvPr>
        </p:nvGraphicFramePr>
        <p:xfrm>
          <a:off x="5029200" y="3505200"/>
          <a:ext cx="3810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207704"/>
              </p:ext>
            </p:extLst>
          </p:nvPr>
        </p:nvGraphicFramePr>
        <p:xfrm>
          <a:off x="381000" y="457200"/>
          <a:ext cx="4191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312697"/>
              </p:ext>
            </p:extLst>
          </p:nvPr>
        </p:nvGraphicFramePr>
        <p:xfrm>
          <a:off x="76200" y="3505200"/>
          <a:ext cx="4249479" cy="313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2480" r="71749" b="69922"/>
          <a:stretch/>
        </p:blipFill>
        <p:spPr>
          <a:xfrm>
            <a:off x="6477000" y="152400"/>
            <a:ext cx="1801401" cy="3053806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152400" y="152400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err="1" smtClean="0"/>
              <a:t>Intensity</a:t>
            </a:r>
            <a:r>
              <a:rPr lang="da-DK" sz="1000" dirty="0" smtClean="0"/>
              <a:t> (0-10</a:t>
            </a:r>
            <a:endParaRPr lang="da-DK" sz="1000" dirty="0"/>
          </a:p>
        </p:txBody>
      </p:sp>
      <p:sp>
        <p:nvSpPr>
          <p:cNvPr id="7" name="Tekstboks 6"/>
          <p:cNvSpPr txBox="1"/>
          <p:nvPr/>
        </p:nvSpPr>
        <p:spPr>
          <a:xfrm>
            <a:off x="304800" y="3411379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err="1" smtClean="0"/>
              <a:t>Intensity</a:t>
            </a:r>
            <a:r>
              <a:rPr lang="da-DK" sz="1000" dirty="0" smtClean="0"/>
              <a:t> (0-10</a:t>
            </a:r>
            <a:endParaRPr lang="da-DK" sz="1000" dirty="0"/>
          </a:p>
        </p:txBody>
      </p:sp>
      <p:sp>
        <p:nvSpPr>
          <p:cNvPr id="8" name="Tekstboks 7"/>
          <p:cNvSpPr txBox="1"/>
          <p:nvPr/>
        </p:nvSpPr>
        <p:spPr>
          <a:xfrm>
            <a:off x="2590800" y="152400"/>
            <a:ext cx="3225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err="1" smtClean="0">
                <a:solidFill>
                  <a:srgbClr val="C00000"/>
                </a:solidFill>
              </a:rPr>
              <a:t>Polyneuropathy</a:t>
            </a:r>
            <a:r>
              <a:rPr lang="da-DK" sz="1600" b="1" dirty="0" smtClean="0">
                <a:solidFill>
                  <a:srgbClr val="C00000"/>
                </a:solidFill>
              </a:rPr>
              <a:t> and </a:t>
            </a:r>
            <a:r>
              <a:rPr lang="da-DK" sz="1600" b="1" dirty="0" err="1" smtClean="0">
                <a:solidFill>
                  <a:srgbClr val="C00000"/>
                </a:solidFill>
              </a:rPr>
              <a:t>lidocaine</a:t>
            </a:r>
            <a:r>
              <a:rPr lang="da-DK" sz="1600" b="1" dirty="0" smtClean="0">
                <a:solidFill>
                  <a:srgbClr val="C00000"/>
                </a:solidFill>
              </a:rPr>
              <a:t> </a:t>
            </a:r>
            <a:r>
              <a:rPr lang="da-DK" sz="1600" b="1" dirty="0" err="1" smtClean="0">
                <a:solidFill>
                  <a:srgbClr val="C00000"/>
                </a:solidFill>
              </a:rPr>
              <a:t>block</a:t>
            </a:r>
            <a:endParaRPr lang="da-DK" sz="1600" b="1" dirty="0">
              <a:solidFill>
                <a:srgbClr val="C00000"/>
              </a:solidFill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5029200" y="1143000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Male with DPN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8793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396164"/>
              </p:ext>
            </p:extLst>
          </p:nvPr>
        </p:nvGraphicFramePr>
        <p:xfrm>
          <a:off x="4800600" y="3505200"/>
          <a:ext cx="4114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294042"/>
              </p:ext>
            </p:extLst>
          </p:nvPr>
        </p:nvGraphicFramePr>
        <p:xfrm>
          <a:off x="152400" y="3657600"/>
          <a:ext cx="4648200" cy="293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60580"/>
              </p:ext>
            </p:extLst>
          </p:nvPr>
        </p:nvGraphicFramePr>
        <p:xfrm>
          <a:off x="457200" y="473810"/>
          <a:ext cx="4114800" cy="275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2480" r="71749" b="69922"/>
          <a:stretch/>
        </p:blipFill>
        <p:spPr>
          <a:xfrm>
            <a:off x="6477000" y="152400"/>
            <a:ext cx="1801401" cy="3053806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152400" y="152400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err="1" smtClean="0"/>
              <a:t>Intensity</a:t>
            </a:r>
            <a:r>
              <a:rPr lang="da-DK" sz="1000" dirty="0" smtClean="0"/>
              <a:t> (0-10</a:t>
            </a:r>
            <a:endParaRPr lang="da-DK" sz="1000" dirty="0"/>
          </a:p>
        </p:txBody>
      </p:sp>
      <p:sp>
        <p:nvSpPr>
          <p:cNvPr id="8" name="Tekstboks 7"/>
          <p:cNvSpPr txBox="1"/>
          <p:nvPr/>
        </p:nvSpPr>
        <p:spPr>
          <a:xfrm>
            <a:off x="304799" y="3505200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 err="1" smtClean="0"/>
              <a:t>Intensity</a:t>
            </a:r>
            <a:r>
              <a:rPr lang="da-DK" sz="1000" dirty="0" smtClean="0"/>
              <a:t> (0-10</a:t>
            </a:r>
            <a:endParaRPr lang="da-DK" sz="1000" dirty="0"/>
          </a:p>
        </p:txBody>
      </p:sp>
      <p:sp>
        <p:nvSpPr>
          <p:cNvPr id="9" name="Tekstboks 8"/>
          <p:cNvSpPr txBox="1"/>
          <p:nvPr/>
        </p:nvSpPr>
        <p:spPr>
          <a:xfrm>
            <a:off x="2590800" y="152400"/>
            <a:ext cx="3225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err="1" smtClean="0">
                <a:solidFill>
                  <a:srgbClr val="C00000"/>
                </a:solidFill>
              </a:rPr>
              <a:t>Polyneuropathy</a:t>
            </a:r>
            <a:r>
              <a:rPr lang="da-DK" sz="1600" b="1" dirty="0" smtClean="0">
                <a:solidFill>
                  <a:srgbClr val="C00000"/>
                </a:solidFill>
              </a:rPr>
              <a:t> and </a:t>
            </a:r>
            <a:r>
              <a:rPr lang="da-DK" sz="1600" b="1" dirty="0" err="1" smtClean="0">
                <a:solidFill>
                  <a:srgbClr val="C00000"/>
                </a:solidFill>
              </a:rPr>
              <a:t>lidocaine</a:t>
            </a:r>
            <a:r>
              <a:rPr lang="da-DK" sz="1600" b="1" dirty="0" smtClean="0">
                <a:solidFill>
                  <a:srgbClr val="C00000"/>
                </a:solidFill>
              </a:rPr>
              <a:t> </a:t>
            </a:r>
            <a:r>
              <a:rPr lang="da-DK" sz="1600" b="1" dirty="0" err="1" smtClean="0">
                <a:solidFill>
                  <a:srgbClr val="C00000"/>
                </a:solidFill>
              </a:rPr>
              <a:t>block</a:t>
            </a:r>
            <a:endParaRPr lang="da-DK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376404"/>
            <a:ext cx="3962210" cy="289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533400" y="76200"/>
            <a:ext cx="3766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rgbClr val="C00000"/>
                </a:solidFill>
              </a:rPr>
              <a:t>P</a:t>
            </a:r>
            <a:r>
              <a:rPr lang="da-DK" dirty="0" err="1" smtClean="0">
                <a:solidFill>
                  <a:srgbClr val="C00000"/>
                </a:solidFill>
              </a:rPr>
              <a:t>eripheral</a:t>
            </a:r>
            <a:r>
              <a:rPr lang="da-DK" dirty="0" smtClean="0">
                <a:solidFill>
                  <a:srgbClr val="C00000"/>
                </a:solidFill>
              </a:rPr>
              <a:t> and central </a:t>
            </a:r>
            <a:r>
              <a:rPr lang="da-DK" dirty="0" err="1" smtClean="0">
                <a:solidFill>
                  <a:srgbClr val="C00000"/>
                </a:solidFill>
              </a:rPr>
              <a:t>lidocaine</a:t>
            </a:r>
            <a:r>
              <a:rPr lang="da-DK" dirty="0" smtClean="0">
                <a:solidFill>
                  <a:srgbClr val="C00000"/>
                </a:solidFill>
              </a:rPr>
              <a:t> </a:t>
            </a:r>
            <a:r>
              <a:rPr lang="da-DK" dirty="0" err="1" smtClean="0">
                <a:solidFill>
                  <a:srgbClr val="C00000"/>
                </a:solidFill>
              </a:rPr>
              <a:t>block</a:t>
            </a:r>
            <a:r>
              <a:rPr lang="da-DK" dirty="0" smtClean="0">
                <a:solidFill>
                  <a:srgbClr val="C00000"/>
                </a:solidFill>
              </a:rPr>
              <a:t>:</a:t>
            </a:r>
          </a:p>
          <a:p>
            <a:r>
              <a:rPr lang="da-DK" dirty="0" err="1" smtClean="0"/>
              <a:t>Peripheral</a:t>
            </a:r>
            <a:r>
              <a:rPr lang="da-DK" dirty="0" smtClean="0"/>
              <a:t> nerve </a:t>
            </a:r>
            <a:r>
              <a:rPr lang="da-DK" dirty="0" err="1" smtClean="0"/>
              <a:t>injury</a:t>
            </a:r>
            <a:r>
              <a:rPr lang="da-DK" dirty="0" smtClean="0"/>
              <a:t> </a:t>
            </a:r>
            <a:endParaRPr lang="da-DK" dirty="0"/>
          </a:p>
          <a:p>
            <a:r>
              <a:rPr lang="da-DK" dirty="0" err="1" smtClean="0"/>
              <a:t>Polyneuropathy</a:t>
            </a:r>
            <a:endParaRPr lang="da-DK" dirty="0"/>
          </a:p>
        </p:txBody>
      </p:sp>
      <p:grpSp>
        <p:nvGrpSpPr>
          <p:cNvPr id="5" name="Gruppe 69"/>
          <p:cNvGrpSpPr>
            <a:grpSpLocks/>
          </p:cNvGrpSpPr>
          <p:nvPr/>
        </p:nvGrpSpPr>
        <p:grpSpPr bwMode="auto">
          <a:xfrm>
            <a:off x="2454132" y="4495800"/>
            <a:ext cx="3413268" cy="2072481"/>
            <a:chOff x="4716016" y="3626321"/>
            <a:chExt cx="3697288" cy="2466975"/>
          </a:xfrm>
        </p:grpSpPr>
        <p:grpSp>
          <p:nvGrpSpPr>
            <p:cNvPr id="6" name="Gruppe 1"/>
            <p:cNvGrpSpPr>
              <a:grpSpLocks/>
            </p:cNvGrpSpPr>
            <p:nvPr/>
          </p:nvGrpSpPr>
          <p:grpSpPr bwMode="auto">
            <a:xfrm>
              <a:off x="4716016" y="3626321"/>
              <a:ext cx="3697288" cy="2466975"/>
              <a:chOff x="4740275" y="3625850"/>
              <a:chExt cx="3697288" cy="2466975"/>
            </a:xfrm>
          </p:grpSpPr>
          <p:sp>
            <p:nvSpPr>
              <p:cNvPr id="29" name="Ellipse 28"/>
              <p:cNvSpPr/>
              <p:nvPr/>
            </p:nvSpPr>
            <p:spPr>
              <a:xfrm>
                <a:off x="4740275" y="3625850"/>
                <a:ext cx="1512887" cy="2466975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37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5024294" y="3766604"/>
                <a:ext cx="944494" cy="1171123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/>
              </a:p>
            </p:txBody>
          </p:sp>
          <p:sp>
            <p:nvSpPr>
              <p:cNvPr id="31" name="Freeform 2"/>
              <p:cNvSpPr>
                <a:spLocks noChangeAspect="1"/>
              </p:cNvSpPr>
              <p:nvPr/>
            </p:nvSpPr>
            <p:spPr bwMode="auto">
              <a:xfrm>
                <a:off x="7086600" y="4443413"/>
                <a:ext cx="1350963" cy="1076325"/>
              </a:xfrm>
              <a:custGeom>
                <a:avLst/>
                <a:gdLst>
                  <a:gd name="T0" fmla="*/ 2147483647 w 6786"/>
                  <a:gd name="T1" fmla="*/ 2147483647 h 5163"/>
                  <a:gd name="T2" fmla="*/ 2147483647 w 6786"/>
                  <a:gd name="T3" fmla="*/ 2147483647 h 5163"/>
                  <a:gd name="T4" fmla="*/ 2147483647 w 6786"/>
                  <a:gd name="T5" fmla="*/ 2147483647 h 5163"/>
                  <a:gd name="T6" fmla="*/ 2147483647 w 6786"/>
                  <a:gd name="T7" fmla="*/ 2147483647 h 5163"/>
                  <a:gd name="T8" fmla="*/ 2147483647 w 6786"/>
                  <a:gd name="T9" fmla="*/ 2147483647 h 5163"/>
                  <a:gd name="T10" fmla="*/ 2147483647 w 6786"/>
                  <a:gd name="T11" fmla="*/ 2147483647 h 5163"/>
                  <a:gd name="T12" fmla="*/ 2147483647 w 6786"/>
                  <a:gd name="T13" fmla="*/ 2147483647 h 5163"/>
                  <a:gd name="T14" fmla="*/ 2147483647 w 6786"/>
                  <a:gd name="T15" fmla="*/ 2147483647 h 5163"/>
                  <a:gd name="T16" fmla="*/ 2147483647 w 6786"/>
                  <a:gd name="T17" fmla="*/ 2147483647 h 5163"/>
                  <a:gd name="T18" fmla="*/ 2147483647 w 6786"/>
                  <a:gd name="T19" fmla="*/ 2147483647 h 5163"/>
                  <a:gd name="T20" fmla="*/ 2147483647 w 6786"/>
                  <a:gd name="T21" fmla="*/ 2147483647 h 5163"/>
                  <a:gd name="T22" fmla="*/ 2147483647 w 6786"/>
                  <a:gd name="T23" fmla="*/ 2147483647 h 5163"/>
                  <a:gd name="T24" fmla="*/ 2147483647 w 6786"/>
                  <a:gd name="T25" fmla="*/ 2147483647 h 5163"/>
                  <a:gd name="T26" fmla="*/ 2147483647 w 6786"/>
                  <a:gd name="T27" fmla="*/ 2147483647 h 5163"/>
                  <a:gd name="T28" fmla="*/ 2147483647 w 6786"/>
                  <a:gd name="T29" fmla="*/ 2147483647 h 5163"/>
                  <a:gd name="T30" fmla="*/ 2147483647 w 6786"/>
                  <a:gd name="T31" fmla="*/ 2147483647 h 5163"/>
                  <a:gd name="T32" fmla="*/ 2147483647 w 6786"/>
                  <a:gd name="T33" fmla="*/ 2147483647 h 5163"/>
                  <a:gd name="T34" fmla="*/ 2147483647 w 6786"/>
                  <a:gd name="T35" fmla="*/ 2147483647 h 5163"/>
                  <a:gd name="T36" fmla="*/ 2147483647 w 6786"/>
                  <a:gd name="T37" fmla="*/ 2147483647 h 5163"/>
                  <a:gd name="T38" fmla="*/ 2147483647 w 6786"/>
                  <a:gd name="T39" fmla="*/ 2147483647 h 5163"/>
                  <a:gd name="T40" fmla="*/ 2147483647 w 6786"/>
                  <a:gd name="T41" fmla="*/ 2147483647 h 5163"/>
                  <a:gd name="T42" fmla="*/ 2147483647 w 6786"/>
                  <a:gd name="T43" fmla="*/ 2147483647 h 5163"/>
                  <a:gd name="T44" fmla="*/ 2147483647 w 6786"/>
                  <a:gd name="T45" fmla="*/ 2147483647 h 5163"/>
                  <a:gd name="T46" fmla="*/ 2147483647 w 6786"/>
                  <a:gd name="T47" fmla="*/ 2147483647 h 5163"/>
                  <a:gd name="T48" fmla="*/ 2147483647 w 6786"/>
                  <a:gd name="T49" fmla="*/ 2147483647 h 5163"/>
                  <a:gd name="T50" fmla="*/ 2147483647 w 6786"/>
                  <a:gd name="T51" fmla="*/ 2147483647 h 5163"/>
                  <a:gd name="T52" fmla="*/ 2147483647 w 6786"/>
                  <a:gd name="T53" fmla="*/ 2147483647 h 5163"/>
                  <a:gd name="T54" fmla="*/ 2147483647 w 6786"/>
                  <a:gd name="T55" fmla="*/ 2147483647 h 5163"/>
                  <a:gd name="T56" fmla="*/ 2147483647 w 6786"/>
                  <a:gd name="T57" fmla="*/ 2147483647 h 5163"/>
                  <a:gd name="T58" fmla="*/ 2147483647 w 6786"/>
                  <a:gd name="T59" fmla="*/ 2147483647 h 5163"/>
                  <a:gd name="T60" fmla="*/ 2147483647 w 6786"/>
                  <a:gd name="T61" fmla="*/ 2147483647 h 5163"/>
                  <a:gd name="T62" fmla="*/ 2147483647 w 6786"/>
                  <a:gd name="T63" fmla="*/ 2147483647 h 5163"/>
                  <a:gd name="T64" fmla="*/ 2147483647 w 6786"/>
                  <a:gd name="T65" fmla="*/ 2147483647 h 5163"/>
                  <a:gd name="T66" fmla="*/ 2147483647 w 6786"/>
                  <a:gd name="T67" fmla="*/ 2147483647 h 5163"/>
                  <a:gd name="T68" fmla="*/ 2147483647 w 6786"/>
                  <a:gd name="T69" fmla="*/ 0 h 5163"/>
                  <a:gd name="T70" fmla="*/ 2147483647 w 6786"/>
                  <a:gd name="T71" fmla="*/ 2147483647 h 5163"/>
                  <a:gd name="T72" fmla="*/ 2147483647 w 6786"/>
                  <a:gd name="T73" fmla="*/ 2147483647 h 5163"/>
                  <a:gd name="T74" fmla="*/ 2147483647 w 6786"/>
                  <a:gd name="T75" fmla="*/ 2147483647 h 5163"/>
                  <a:gd name="T76" fmla="*/ 2147483647 w 6786"/>
                  <a:gd name="T77" fmla="*/ 2147483647 h 5163"/>
                  <a:gd name="T78" fmla="*/ 2147483647 w 6786"/>
                  <a:gd name="T79" fmla="*/ 2147483647 h 5163"/>
                  <a:gd name="T80" fmla="*/ 2147483647 w 6786"/>
                  <a:gd name="T81" fmla="*/ 2147483647 h 5163"/>
                  <a:gd name="T82" fmla="*/ 2147483647 w 6786"/>
                  <a:gd name="T83" fmla="*/ 2147483647 h 5163"/>
                  <a:gd name="T84" fmla="*/ 2147483647 w 6786"/>
                  <a:gd name="T85" fmla="*/ 2147483647 h 5163"/>
                  <a:gd name="T86" fmla="*/ 0 w 6786"/>
                  <a:gd name="T87" fmla="*/ 2147483647 h 5163"/>
                  <a:gd name="T88" fmla="*/ 2147483647 w 6786"/>
                  <a:gd name="T89" fmla="*/ 2147483647 h 5163"/>
                  <a:gd name="T90" fmla="*/ 2147483647 w 6786"/>
                  <a:gd name="T91" fmla="*/ 2147483647 h 5163"/>
                  <a:gd name="T92" fmla="*/ 2147483647 w 6786"/>
                  <a:gd name="T93" fmla="*/ 2147483647 h 5163"/>
                  <a:gd name="T94" fmla="*/ 2147483647 w 6786"/>
                  <a:gd name="T95" fmla="*/ 2147483647 h 5163"/>
                  <a:gd name="T96" fmla="*/ 2147483647 w 6786"/>
                  <a:gd name="T97" fmla="*/ 2147483647 h 5163"/>
                  <a:gd name="T98" fmla="*/ 2147483647 w 6786"/>
                  <a:gd name="T99" fmla="*/ 2147483647 h 5163"/>
                  <a:gd name="T100" fmla="*/ 2147483647 w 6786"/>
                  <a:gd name="T101" fmla="*/ 2147483647 h 5163"/>
                  <a:gd name="T102" fmla="*/ 2147483647 w 6786"/>
                  <a:gd name="T103" fmla="*/ 2147483647 h 5163"/>
                  <a:gd name="T104" fmla="*/ 2147483647 w 6786"/>
                  <a:gd name="T105" fmla="*/ 2147483647 h 5163"/>
                  <a:gd name="T106" fmla="*/ 2147483647 w 6786"/>
                  <a:gd name="T107" fmla="*/ 2147483647 h 5163"/>
                  <a:gd name="T108" fmla="*/ 2147483647 w 6786"/>
                  <a:gd name="T109" fmla="*/ 2147483647 h 5163"/>
                  <a:gd name="T110" fmla="*/ 2147483647 w 6786"/>
                  <a:gd name="T111" fmla="*/ 2147483647 h 5163"/>
                  <a:gd name="T112" fmla="*/ 2147483647 w 6786"/>
                  <a:gd name="T113" fmla="*/ 2147483647 h 5163"/>
                  <a:gd name="T114" fmla="*/ 2147483647 w 6786"/>
                  <a:gd name="T115" fmla="*/ 2147483647 h 5163"/>
                  <a:gd name="T116" fmla="*/ 2147483647 w 6786"/>
                  <a:gd name="T117" fmla="*/ 2147483647 h 5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786"/>
                  <a:gd name="T178" fmla="*/ 0 h 5163"/>
                  <a:gd name="T179" fmla="*/ 6786 w 6786"/>
                  <a:gd name="T180" fmla="*/ 5163 h 51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786" h="5163">
                    <a:moveTo>
                      <a:pt x="3346" y="3155"/>
                    </a:moveTo>
                    <a:lnTo>
                      <a:pt x="3372" y="3138"/>
                    </a:lnTo>
                    <a:lnTo>
                      <a:pt x="3416" y="3135"/>
                    </a:lnTo>
                    <a:lnTo>
                      <a:pt x="3441" y="3153"/>
                    </a:lnTo>
                    <a:lnTo>
                      <a:pt x="3462" y="3174"/>
                    </a:lnTo>
                    <a:lnTo>
                      <a:pt x="3471" y="3201"/>
                    </a:lnTo>
                    <a:lnTo>
                      <a:pt x="3474" y="3237"/>
                    </a:lnTo>
                    <a:lnTo>
                      <a:pt x="3474" y="3264"/>
                    </a:lnTo>
                    <a:lnTo>
                      <a:pt x="3471" y="3294"/>
                    </a:lnTo>
                    <a:lnTo>
                      <a:pt x="3468" y="3339"/>
                    </a:lnTo>
                    <a:lnTo>
                      <a:pt x="3465" y="3378"/>
                    </a:lnTo>
                    <a:lnTo>
                      <a:pt x="3465" y="3417"/>
                    </a:lnTo>
                    <a:lnTo>
                      <a:pt x="3462" y="3462"/>
                    </a:lnTo>
                    <a:lnTo>
                      <a:pt x="3459" y="3519"/>
                    </a:lnTo>
                    <a:lnTo>
                      <a:pt x="3456" y="3582"/>
                    </a:lnTo>
                    <a:lnTo>
                      <a:pt x="3453" y="3642"/>
                    </a:lnTo>
                    <a:lnTo>
                      <a:pt x="3447" y="3705"/>
                    </a:lnTo>
                    <a:lnTo>
                      <a:pt x="3444" y="3765"/>
                    </a:lnTo>
                    <a:lnTo>
                      <a:pt x="3441" y="3816"/>
                    </a:lnTo>
                    <a:lnTo>
                      <a:pt x="3444" y="3876"/>
                    </a:lnTo>
                    <a:lnTo>
                      <a:pt x="3444" y="3939"/>
                    </a:lnTo>
                    <a:lnTo>
                      <a:pt x="3447" y="4026"/>
                    </a:lnTo>
                    <a:lnTo>
                      <a:pt x="3450" y="4080"/>
                    </a:lnTo>
                    <a:lnTo>
                      <a:pt x="3450" y="4143"/>
                    </a:lnTo>
                    <a:lnTo>
                      <a:pt x="3453" y="4194"/>
                    </a:lnTo>
                    <a:lnTo>
                      <a:pt x="3453" y="4257"/>
                    </a:lnTo>
                    <a:lnTo>
                      <a:pt x="3459" y="4308"/>
                    </a:lnTo>
                    <a:lnTo>
                      <a:pt x="3465" y="4371"/>
                    </a:lnTo>
                    <a:lnTo>
                      <a:pt x="3471" y="4425"/>
                    </a:lnTo>
                    <a:lnTo>
                      <a:pt x="3476" y="4475"/>
                    </a:lnTo>
                    <a:lnTo>
                      <a:pt x="3483" y="4527"/>
                    </a:lnTo>
                    <a:lnTo>
                      <a:pt x="3495" y="4578"/>
                    </a:lnTo>
                    <a:lnTo>
                      <a:pt x="3507" y="4623"/>
                    </a:lnTo>
                    <a:lnTo>
                      <a:pt x="3516" y="4655"/>
                    </a:lnTo>
                    <a:lnTo>
                      <a:pt x="3525" y="4692"/>
                    </a:lnTo>
                    <a:lnTo>
                      <a:pt x="3546" y="4743"/>
                    </a:lnTo>
                    <a:lnTo>
                      <a:pt x="3567" y="4785"/>
                    </a:lnTo>
                    <a:lnTo>
                      <a:pt x="3594" y="4827"/>
                    </a:lnTo>
                    <a:lnTo>
                      <a:pt x="3627" y="4872"/>
                    </a:lnTo>
                    <a:lnTo>
                      <a:pt x="3660" y="4911"/>
                    </a:lnTo>
                    <a:lnTo>
                      <a:pt x="3696" y="4944"/>
                    </a:lnTo>
                    <a:lnTo>
                      <a:pt x="3738" y="4974"/>
                    </a:lnTo>
                    <a:lnTo>
                      <a:pt x="3780" y="5004"/>
                    </a:lnTo>
                    <a:lnTo>
                      <a:pt x="3810" y="5025"/>
                    </a:lnTo>
                    <a:lnTo>
                      <a:pt x="3840" y="5040"/>
                    </a:lnTo>
                    <a:lnTo>
                      <a:pt x="3885" y="5058"/>
                    </a:lnTo>
                    <a:lnTo>
                      <a:pt x="3936" y="5079"/>
                    </a:lnTo>
                    <a:lnTo>
                      <a:pt x="4002" y="5100"/>
                    </a:lnTo>
                    <a:lnTo>
                      <a:pt x="4047" y="5115"/>
                    </a:lnTo>
                    <a:lnTo>
                      <a:pt x="4086" y="5124"/>
                    </a:lnTo>
                    <a:lnTo>
                      <a:pt x="4128" y="5136"/>
                    </a:lnTo>
                    <a:lnTo>
                      <a:pt x="4197" y="5145"/>
                    </a:lnTo>
                    <a:lnTo>
                      <a:pt x="4251" y="5151"/>
                    </a:lnTo>
                    <a:lnTo>
                      <a:pt x="4308" y="5157"/>
                    </a:lnTo>
                    <a:lnTo>
                      <a:pt x="4356" y="5160"/>
                    </a:lnTo>
                    <a:lnTo>
                      <a:pt x="4413" y="5163"/>
                    </a:lnTo>
                    <a:lnTo>
                      <a:pt x="4470" y="5163"/>
                    </a:lnTo>
                    <a:lnTo>
                      <a:pt x="4536" y="5160"/>
                    </a:lnTo>
                    <a:lnTo>
                      <a:pt x="4611" y="5157"/>
                    </a:lnTo>
                    <a:lnTo>
                      <a:pt x="4671" y="5151"/>
                    </a:lnTo>
                    <a:lnTo>
                      <a:pt x="4719" y="5145"/>
                    </a:lnTo>
                    <a:lnTo>
                      <a:pt x="4776" y="5139"/>
                    </a:lnTo>
                    <a:lnTo>
                      <a:pt x="4836" y="5133"/>
                    </a:lnTo>
                    <a:lnTo>
                      <a:pt x="4884" y="5124"/>
                    </a:lnTo>
                    <a:lnTo>
                      <a:pt x="4956" y="5115"/>
                    </a:lnTo>
                    <a:lnTo>
                      <a:pt x="5025" y="5100"/>
                    </a:lnTo>
                    <a:lnTo>
                      <a:pt x="5112" y="5085"/>
                    </a:lnTo>
                    <a:lnTo>
                      <a:pt x="5190" y="5070"/>
                    </a:lnTo>
                    <a:lnTo>
                      <a:pt x="5265" y="5049"/>
                    </a:lnTo>
                    <a:lnTo>
                      <a:pt x="5328" y="5028"/>
                    </a:lnTo>
                    <a:lnTo>
                      <a:pt x="5382" y="5013"/>
                    </a:lnTo>
                    <a:lnTo>
                      <a:pt x="5433" y="4998"/>
                    </a:lnTo>
                    <a:lnTo>
                      <a:pt x="5478" y="4983"/>
                    </a:lnTo>
                    <a:lnTo>
                      <a:pt x="5526" y="4965"/>
                    </a:lnTo>
                    <a:lnTo>
                      <a:pt x="5580" y="4947"/>
                    </a:lnTo>
                    <a:lnTo>
                      <a:pt x="5652" y="4920"/>
                    </a:lnTo>
                    <a:lnTo>
                      <a:pt x="5706" y="4896"/>
                    </a:lnTo>
                    <a:lnTo>
                      <a:pt x="5757" y="4872"/>
                    </a:lnTo>
                    <a:lnTo>
                      <a:pt x="5799" y="4851"/>
                    </a:lnTo>
                    <a:lnTo>
                      <a:pt x="5844" y="4821"/>
                    </a:lnTo>
                    <a:lnTo>
                      <a:pt x="5889" y="4794"/>
                    </a:lnTo>
                    <a:lnTo>
                      <a:pt x="5946" y="4752"/>
                    </a:lnTo>
                    <a:lnTo>
                      <a:pt x="5994" y="4713"/>
                    </a:lnTo>
                    <a:lnTo>
                      <a:pt x="6048" y="4665"/>
                    </a:lnTo>
                    <a:lnTo>
                      <a:pt x="6093" y="4620"/>
                    </a:lnTo>
                    <a:lnTo>
                      <a:pt x="6141" y="4569"/>
                    </a:lnTo>
                    <a:lnTo>
                      <a:pt x="6177" y="4515"/>
                    </a:lnTo>
                    <a:lnTo>
                      <a:pt x="6228" y="4446"/>
                    </a:lnTo>
                    <a:lnTo>
                      <a:pt x="6261" y="4392"/>
                    </a:lnTo>
                    <a:lnTo>
                      <a:pt x="6288" y="4353"/>
                    </a:lnTo>
                    <a:lnTo>
                      <a:pt x="6315" y="4317"/>
                    </a:lnTo>
                    <a:lnTo>
                      <a:pt x="6345" y="4275"/>
                    </a:lnTo>
                    <a:lnTo>
                      <a:pt x="6372" y="4236"/>
                    </a:lnTo>
                    <a:lnTo>
                      <a:pt x="6405" y="4188"/>
                    </a:lnTo>
                    <a:lnTo>
                      <a:pt x="6432" y="4140"/>
                    </a:lnTo>
                    <a:lnTo>
                      <a:pt x="6459" y="4098"/>
                    </a:lnTo>
                    <a:lnTo>
                      <a:pt x="6486" y="4056"/>
                    </a:lnTo>
                    <a:lnTo>
                      <a:pt x="6516" y="3995"/>
                    </a:lnTo>
                    <a:lnTo>
                      <a:pt x="6546" y="3925"/>
                    </a:lnTo>
                    <a:lnTo>
                      <a:pt x="6582" y="3849"/>
                    </a:lnTo>
                    <a:lnTo>
                      <a:pt x="6606" y="3795"/>
                    </a:lnTo>
                    <a:lnTo>
                      <a:pt x="6630" y="3729"/>
                    </a:lnTo>
                    <a:lnTo>
                      <a:pt x="6648" y="3684"/>
                    </a:lnTo>
                    <a:lnTo>
                      <a:pt x="6666" y="3635"/>
                    </a:lnTo>
                    <a:lnTo>
                      <a:pt x="6687" y="3558"/>
                    </a:lnTo>
                    <a:lnTo>
                      <a:pt x="6706" y="3485"/>
                    </a:lnTo>
                    <a:lnTo>
                      <a:pt x="6720" y="3420"/>
                    </a:lnTo>
                    <a:lnTo>
                      <a:pt x="6738" y="3351"/>
                    </a:lnTo>
                    <a:lnTo>
                      <a:pt x="6750" y="3294"/>
                    </a:lnTo>
                    <a:lnTo>
                      <a:pt x="6756" y="3237"/>
                    </a:lnTo>
                    <a:lnTo>
                      <a:pt x="6768" y="3162"/>
                    </a:lnTo>
                    <a:lnTo>
                      <a:pt x="6776" y="3075"/>
                    </a:lnTo>
                    <a:lnTo>
                      <a:pt x="6783" y="2967"/>
                    </a:lnTo>
                    <a:lnTo>
                      <a:pt x="6786" y="2895"/>
                    </a:lnTo>
                    <a:lnTo>
                      <a:pt x="6786" y="2805"/>
                    </a:lnTo>
                    <a:lnTo>
                      <a:pt x="6786" y="2735"/>
                    </a:lnTo>
                    <a:lnTo>
                      <a:pt x="6780" y="2673"/>
                    </a:lnTo>
                    <a:lnTo>
                      <a:pt x="6774" y="2622"/>
                    </a:lnTo>
                    <a:lnTo>
                      <a:pt x="6766" y="2555"/>
                    </a:lnTo>
                    <a:lnTo>
                      <a:pt x="6753" y="2481"/>
                    </a:lnTo>
                    <a:lnTo>
                      <a:pt x="6746" y="2425"/>
                    </a:lnTo>
                    <a:lnTo>
                      <a:pt x="6732" y="2367"/>
                    </a:lnTo>
                    <a:lnTo>
                      <a:pt x="6720" y="2307"/>
                    </a:lnTo>
                    <a:lnTo>
                      <a:pt x="6706" y="2255"/>
                    </a:lnTo>
                    <a:lnTo>
                      <a:pt x="6690" y="2205"/>
                    </a:lnTo>
                    <a:lnTo>
                      <a:pt x="6672" y="2154"/>
                    </a:lnTo>
                    <a:lnTo>
                      <a:pt x="6654" y="2100"/>
                    </a:lnTo>
                    <a:lnTo>
                      <a:pt x="6639" y="2049"/>
                    </a:lnTo>
                    <a:lnTo>
                      <a:pt x="6615" y="1989"/>
                    </a:lnTo>
                    <a:lnTo>
                      <a:pt x="6579" y="1908"/>
                    </a:lnTo>
                    <a:lnTo>
                      <a:pt x="6546" y="1842"/>
                    </a:lnTo>
                    <a:lnTo>
                      <a:pt x="6507" y="1767"/>
                    </a:lnTo>
                    <a:lnTo>
                      <a:pt x="6476" y="1705"/>
                    </a:lnTo>
                    <a:lnTo>
                      <a:pt x="6426" y="1614"/>
                    </a:lnTo>
                    <a:lnTo>
                      <a:pt x="6387" y="1551"/>
                    </a:lnTo>
                    <a:lnTo>
                      <a:pt x="6354" y="1500"/>
                    </a:lnTo>
                    <a:lnTo>
                      <a:pt x="6309" y="1443"/>
                    </a:lnTo>
                    <a:lnTo>
                      <a:pt x="6273" y="1389"/>
                    </a:lnTo>
                    <a:lnTo>
                      <a:pt x="6234" y="1335"/>
                    </a:lnTo>
                    <a:lnTo>
                      <a:pt x="6177" y="1266"/>
                    </a:lnTo>
                    <a:lnTo>
                      <a:pt x="6135" y="1221"/>
                    </a:lnTo>
                    <a:lnTo>
                      <a:pt x="6081" y="1164"/>
                    </a:lnTo>
                    <a:lnTo>
                      <a:pt x="6021" y="1107"/>
                    </a:lnTo>
                    <a:lnTo>
                      <a:pt x="5979" y="1068"/>
                    </a:lnTo>
                    <a:lnTo>
                      <a:pt x="5901" y="993"/>
                    </a:lnTo>
                    <a:lnTo>
                      <a:pt x="5853" y="945"/>
                    </a:lnTo>
                    <a:lnTo>
                      <a:pt x="5806" y="895"/>
                    </a:lnTo>
                    <a:lnTo>
                      <a:pt x="5751" y="834"/>
                    </a:lnTo>
                    <a:lnTo>
                      <a:pt x="5706" y="795"/>
                    </a:lnTo>
                    <a:lnTo>
                      <a:pt x="5661" y="756"/>
                    </a:lnTo>
                    <a:lnTo>
                      <a:pt x="5616" y="717"/>
                    </a:lnTo>
                    <a:lnTo>
                      <a:pt x="5577" y="678"/>
                    </a:lnTo>
                    <a:lnTo>
                      <a:pt x="5526" y="633"/>
                    </a:lnTo>
                    <a:lnTo>
                      <a:pt x="5475" y="594"/>
                    </a:lnTo>
                    <a:lnTo>
                      <a:pt x="5427" y="558"/>
                    </a:lnTo>
                    <a:lnTo>
                      <a:pt x="5373" y="516"/>
                    </a:lnTo>
                    <a:lnTo>
                      <a:pt x="5319" y="471"/>
                    </a:lnTo>
                    <a:lnTo>
                      <a:pt x="5265" y="435"/>
                    </a:lnTo>
                    <a:lnTo>
                      <a:pt x="5211" y="396"/>
                    </a:lnTo>
                    <a:lnTo>
                      <a:pt x="5148" y="354"/>
                    </a:lnTo>
                    <a:lnTo>
                      <a:pt x="5112" y="327"/>
                    </a:lnTo>
                    <a:lnTo>
                      <a:pt x="5055" y="294"/>
                    </a:lnTo>
                    <a:lnTo>
                      <a:pt x="5013" y="270"/>
                    </a:lnTo>
                    <a:lnTo>
                      <a:pt x="4971" y="243"/>
                    </a:lnTo>
                    <a:lnTo>
                      <a:pt x="4917" y="216"/>
                    </a:lnTo>
                    <a:lnTo>
                      <a:pt x="4857" y="192"/>
                    </a:lnTo>
                    <a:lnTo>
                      <a:pt x="4809" y="174"/>
                    </a:lnTo>
                    <a:lnTo>
                      <a:pt x="4766" y="155"/>
                    </a:lnTo>
                    <a:lnTo>
                      <a:pt x="4722" y="138"/>
                    </a:lnTo>
                    <a:lnTo>
                      <a:pt x="4677" y="120"/>
                    </a:lnTo>
                    <a:lnTo>
                      <a:pt x="4626" y="102"/>
                    </a:lnTo>
                    <a:lnTo>
                      <a:pt x="4556" y="85"/>
                    </a:lnTo>
                    <a:lnTo>
                      <a:pt x="4494" y="66"/>
                    </a:lnTo>
                    <a:lnTo>
                      <a:pt x="4434" y="51"/>
                    </a:lnTo>
                    <a:lnTo>
                      <a:pt x="4377" y="42"/>
                    </a:lnTo>
                    <a:lnTo>
                      <a:pt x="4323" y="30"/>
                    </a:lnTo>
                    <a:lnTo>
                      <a:pt x="4260" y="18"/>
                    </a:lnTo>
                    <a:lnTo>
                      <a:pt x="4197" y="12"/>
                    </a:lnTo>
                    <a:lnTo>
                      <a:pt x="4137" y="6"/>
                    </a:lnTo>
                    <a:lnTo>
                      <a:pt x="4080" y="3"/>
                    </a:lnTo>
                    <a:lnTo>
                      <a:pt x="4017" y="3"/>
                    </a:lnTo>
                    <a:lnTo>
                      <a:pt x="3957" y="9"/>
                    </a:lnTo>
                    <a:lnTo>
                      <a:pt x="3897" y="21"/>
                    </a:lnTo>
                    <a:lnTo>
                      <a:pt x="3852" y="33"/>
                    </a:lnTo>
                    <a:lnTo>
                      <a:pt x="3786" y="55"/>
                    </a:lnTo>
                    <a:lnTo>
                      <a:pt x="3726" y="78"/>
                    </a:lnTo>
                    <a:lnTo>
                      <a:pt x="3666" y="115"/>
                    </a:lnTo>
                    <a:lnTo>
                      <a:pt x="3618" y="156"/>
                    </a:lnTo>
                    <a:lnTo>
                      <a:pt x="3582" y="186"/>
                    </a:lnTo>
                    <a:lnTo>
                      <a:pt x="3546" y="225"/>
                    </a:lnTo>
                    <a:lnTo>
                      <a:pt x="3519" y="261"/>
                    </a:lnTo>
                    <a:lnTo>
                      <a:pt x="3492" y="300"/>
                    </a:lnTo>
                    <a:lnTo>
                      <a:pt x="3462" y="345"/>
                    </a:lnTo>
                    <a:lnTo>
                      <a:pt x="3444" y="378"/>
                    </a:lnTo>
                    <a:lnTo>
                      <a:pt x="3436" y="405"/>
                    </a:lnTo>
                    <a:lnTo>
                      <a:pt x="3436" y="485"/>
                    </a:lnTo>
                    <a:lnTo>
                      <a:pt x="3436" y="645"/>
                    </a:lnTo>
                    <a:lnTo>
                      <a:pt x="3436" y="1035"/>
                    </a:lnTo>
                    <a:lnTo>
                      <a:pt x="3435" y="1239"/>
                    </a:lnTo>
                    <a:lnTo>
                      <a:pt x="3436" y="1385"/>
                    </a:lnTo>
                    <a:lnTo>
                      <a:pt x="3436" y="1625"/>
                    </a:lnTo>
                    <a:lnTo>
                      <a:pt x="3435" y="1743"/>
                    </a:lnTo>
                    <a:lnTo>
                      <a:pt x="3432" y="1836"/>
                    </a:lnTo>
                    <a:lnTo>
                      <a:pt x="3429" y="1896"/>
                    </a:lnTo>
                    <a:lnTo>
                      <a:pt x="3426" y="1947"/>
                    </a:lnTo>
                    <a:lnTo>
                      <a:pt x="3435" y="1962"/>
                    </a:lnTo>
                    <a:lnTo>
                      <a:pt x="3444" y="1986"/>
                    </a:lnTo>
                    <a:lnTo>
                      <a:pt x="3447" y="2010"/>
                    </a:lnTo>
                    <a:lnTo>
                      <a:pt x="3447" y="2040"/>
                    </a:lnTo>
                    <a:lnTo>
                      <a:pt x="3447" y="2073"/>
                    </a:lnTo>
                    <a:lnTo>
                      <a:pt x="3438" y="2100"/>
                    </a:lnTo>
                    <a:lnTo>
                      <a:pt x="3423" y="2124"/>
                    </a:lnTo>
                    <a:lnTo>
                      <a:pt x="3405" y="2142"/>
                    </a:lnTo>
                    <a:lnTo>
                      <a:pt x="3387" y="2124"/>
                    </a:lnTo>
                    <a:lnTo>
                      <a:pt x="3375" y="2100"/>
                    </a:lnTo>
                    <a:lnTo>
                      <a:pt x="3378" y="2076"/>
                    </a:lnTo>
                    <a:lnTo>
                      <a:pt x="3375" y="2046"/>
                    </a:lnTo>
                    <a:lnTo>
                      <a:pt x="3381" y="2010"/>
                    </a:lnTo>
                    <a:lnTo>
                      <a:pt x="3384" y="1986"/>
                    </a:lnTo>
                    <a:lnTo>
                      <a:pt x="3399" y="1962"/>
                    </a:lnTo>
                    <a:lnTo>
                      <a:pt x="3411" y="1944"/>
                    </a:lnTo>
                    <a:lnTo>
                      <a:pt x="3408" y="1896"/>
                    </a:lnTo>
                    <a:lnTo>
                      <a:pt x="3408" y="1833"/>
                    </a:lnTo>
                    <a:lnTo>
                      <a:pt x="3411" y="1746"/>
                    </a:lnTo>
                    <a:lnTo>
                      <a:pt x="3411" y="1626"/>
                    </a:lnTo>
                    <a:lnTo>
                      <a:pt x="3408" y="1386"/>
                    </a:lnTo>
                    <a:lnTo>
                      <a:pt x="3411" y="1236"/>
                    </a:lnTo>
                    <a:lnTo>
                      <a:pt x="3411" y="1032"/>
                    </a:lnTo>
                    <a:lnTo>
                      <a:pt x="3408" y="642"/>
                    </a:lnTo>
                    <a:lnTo>
                      <a:pt x="3411" y="483"/>
                    </a:lnTo>
                    <a:lnTo>
                      <a:pt x="3411" y="405"/>
                    </a:lnTo>
                    <a:lnTo>
                      <a:pt x="3402" y="381"/>
                    </a:lnTo>
                    <a:lnTo>
                      <a:pt x="3390" y="345"/>
                    </a:lnTo>
                    <a:lnTo>
                      <a:pt x="3369" y="306"/>
                    </a:lnTo>
                    <a:lnTo>
                      <a:pt x="3342" y="264"/>
                    </a:lnTo>
                    <a:lnTo>
                      <a:pt x="3312" y="231"/>
                    </a:lnTo>
                    <a:lnTo>
                      <a:pt x="3279" y="189"/>
                    </a:lnTo>
                    <a:lnTo>
                      <a:pt x="3240" y="150"/>
                    </a:lnTo>
                    <a:lnTo>
                      <a:pt x="3189" y="111"/>
                    </a:lnTo>
                    <a:lnTo>
                      <a:pt x="3126" y="78"/>
                    </a:lnTo>
                    <a:lnTo>
                      <a:pt x="3057" y="51"/>
                    </a:lnTo>
                    <a:lnTo>
                      <a:pt x="2991" y="27"/>
                    </a:lnTo>
                    <a:lnTo>
                      <a:pt x="2886" y="9"/>
                    </a:lnTo>
                    <a:lnTo>
                      <a:pt x="2775" y="0"/>
                    </a:lnTo>
                    <a:lnTo>
                      <a:pt x="2703" y="0"/>
                    </a:lnTo>
                    <a:lnTo>
                      <a:pt x="2625" y="6"/>
                    </a:lnTo>
                    <a:lnTo>
                      <a:pt x="2536" y="15"/>
                    </a:lnTo>
                    <a:lnTo>
                      <a:pt x="2457" y="30"/>
                    </a:lnTo>
                    <a:lnTo>
                      <a:pt x="2379" y="45"/>
                    </a:lnTo>
                    <a:lnTo>
                      <a:pt x="2325" y="57"/>
                    </a:lnTo>
                    <a:lnTo>
                      <a:pt x="2256" y="75"/>
                    </a:lnTo>
                    <a:lnTo>
                      <a:pt x="2156" y="105"/>
                    </a:lnTo>
                    <a:lnTo>
                      <a:pt x="2046" y="145"/>
                    </a:lnTo>
                    <a:lnTo>
                      <a:pt x="1953" y="180"/>
                    </a:lnTo>
                    <a:lnTo>
                      <a:pt x="1881" y="210"/>
                    </a:lnTo>
                    <a:lnTo>
                      <a:pt x="1815" y="246"/>
                    </a:lnTo>
                    <a:lnTo>
                      <a:pt x="1746" y="285"/>
                    </a:lnTo>
                    <a:lnTo>
                      <a:pt x="1695" y="318"/>
                    </a:lnTo>
                    <a:lnTo>
                      <a:pt x="1659" y="342"/>
                    </a:lnTo>
                    <a:lnTo>
                      <a:pt x="1611" y="375"/>
                    </a:lnTo>
                    <a:lnTo>
                      <a:pt x="1557" y="411"/>
                    </a:lnTo>
                    <a:lnTo>
                      <a:pt x="1515" y="441"/>
                    </a:lnTo>
                    <a:lnTo>
                      <a:pt x="1466" y="475"/>
                    </a:lnTo>
                    <a:lnTo>
                      <a:pt x="1398" y="525"/>
                    </a:lnTo>
                    <a:lnTo>
                      <a:pt x="1341" y="573"/>
                    </a:lnTo>
                    <a:lnTo>
                      <a:pt x="1284" y="615"/>
                    </a:lnTo>
                    <a:lnTo>
                      <a:pt x="1236" y="657"/>
                    </a:lnTo>
                    <a:lnTo>
                      <a:pt x="1191" y="699"/>
                    </a:lnTo>
                    <a:lnTo>
                      <a:pt x="1134" y="747"/>
                    </a:lnTo>
                    <a:lnTo>
                      <a:pt x="1074" y="798"/>
                    </a:lnTo>
                    <a:lnTo>
                      <a:pt x="1020" y="852"/>
                    </a:lnTo>
                    <a:lnTo>
                      <a:pt x="972" y="903"/>
                    </a:lnTo>
                    <a:lnTo>
                      <a:pt x="924" y="954"/>
                    </a:lnTo>
                    <a:lnTo>
                      <a:pt x="870" y="1005"/>
                    </a:lnTo>
                    <a:lnTo>
                      <a:pt x="825" y="1047"/>
                    </a:lnTo>
                    <a:lnTo>
                      <a:pt x="774" y="1098"/>
                    </a:lnTo>
                    <a:lnTo>
                      <a:pt x="735" y="1140"/>
                    </a:lnTo>
                    <a:lnTo>
                      <a:pt x="675" y="1200"/>
                    </a:lnTo>
                    <a:lnTo>
                      <a:pt x="624" y="1251"/>
                    </a:lnTo>
                    <a:lnTo>
                      <a:pt x="585" y="1302"/>
                    </a:lnTo>
                    <a:lnTo>
                      <a:pt x="546" y="1350"/>
                    </a:lnTo>
                    <a:lnTo>
                      <a:pt x="504" y="1404"/>
                    </a:lnTo>
                    <a:lnTo>
                      <a:pt x="462" y="1461"/>
                    </a:lnTo>
                    <a:lnTo>
                      <a:pt x="423" y="1524"/>
                    </a:lnTo>
                    <a:lnTo>
                      <a:pt x="387" y="1569"/>
                    </a:lnTo>
                    <a:lnTo>
                      <a:pt x="357" y="1623"/>
                    </a:lnTo>
                    <a:lnTo>
                      <a:pt x="318" y="1695"/>
                    </a:lnTo>
                    <a:lnTo>
                      <a:pt x="282" y="1758"/>
                    </a:lnTo>
                    <a:lnTo>
                      <a:pt x="246" y="1836"/>
                    </a:lnTo>
                    <a:lnTo>
                      <a:pt x="210" y="1899"/>
                    </a:lnTo>
                    <a:lnTo>
                      <a:pt x="183" y="1956"/>
                    </a:lnTo>
                    <a:lnTo>
                      <a:pt x="166" y="2015"/>
                    </a:lnTo>
                    <a:lnTo>
                      <a:pt x="144" y="2067"/>
                    </a:lnTo>
                    <a:lnTo>
                      <a:pt x="126" y="2125"/>
                    </a:lnTo>
                    <a:lnTo>
                      <a:pt x="111" y="2175"/>
                    </a:lnTo>
                    <a:lnTo>
                      <a:pt x="90" y="2226"/>
                    </a:lnTo>
                    <a:lnTo>
                      <a:pt x="75" y="2292"/>
                    </a:lnTo>
                    <a:lnTo>
                      <a:pt x="57" y="2349"/>
                    </a:lnTo>
                    <a:lnTo>
                      <a:pt x="42" y="2415"/>
                    </a:lnTo>
                    <a:lnTo>
                      <a:pt x="33" y="2478"/>
                    </a:lnTo>
                    <a:lnTo>
                      <a:pt x="27" y="2529"/>
                    </a:lnTo>
                    <a:lnTo>
                      <a:pt x="18" y="2583"/>
                    </a:lnTo>
                    <a:lnTo>
                      <a:pt x="12" y="2628"/>
                    </a:lnTo>
                    <a:lnTo>
                      <a:pt x="3" y="2697"/>
                    </a:lnTo>
                    <a:lnTo>
                      <a:pt x="0" y="2754"/>
                    </a:lnTo>
                    <a:lnTo>
                      <a:pt x="3" y="2814"/>
                    </a:lnTo>
                    <a:lnTo>
                      <a:pt x="3" y="2874"/>
                    </a:lnTo>
                    <a:lnTo>
                      <a:pt x="0" y="2946"/>
                    </a:lnTo>
                    <a:lnTo>
                      <a:pt x="6" y="2994"/>
                    </a:lnTo>
                    <a:lnTo>
                      <a:pt x="9" y="3048"/>
                    </a:lnTo>
                    <a:lnTo>
                      <a:pt x="12" y="3099"/>
                    </a:lnTo>
                    <a:lnTo>
                      <a:pt x="18" y="3153"/>
                    </a:lnTo>
                    <a:lnTo>
                      <a:pt x="27" y="3207"/>
                    </a:lnTo>
                    <a:lnTo>
                      <a:pt x="33" y="3258"/>
                    </a:lnTo>
                    <a:lnTo>
                      <a:pt x="45" y="3312"/>
                    </a:lnTo>
                    <a:lnTo>
                      <a:pt x="57" y="3372"/>
                    </a:lnTo>
                    <a:lnTo>
                      <a:pt x="69" y="3429"/>
                    </a:lnTo>
                    <a:lnTo>
                      <a:pt x="81" y="3492"/>
                    </a:lnTo>
                    <a:lnTo>
                      <a:pt x="106" y="3585"/>
                    </a:lnTo>
                    <a:lnTo>
                      <a:pt x="132" y="3648"/>
                    </a:lnTo>
                    <a:lnTo>
                      <a:pt x="150" y="3702"/>
                    </a:lnTo>
                    <a:lnTo>
                      <a:pt x="177" y="3774"/>
                    </a:lnTo>
                    <a:lnTo>
                      <a:pt x="201" y="3837"/>
                    </a:lnTo>
                    <a:lnTo>
                      <a:pt x="240" y="3924"/>
                    </a:lnTo>
                    <a:lnTo>
                      <a:pt x="270" y="3993"/>
                    </a:lnTo>
                    <a:lnTo>
                      <a:pt x="303" y="4056"/>
                    </a:lnTo>
                    <a:lnTo>
                      <a:pt x="348" y="4131"/>
                    </a:lnTo>
                    <a:lnTo>
                      <a:pt x="387" y="4188"/>
                    </a:lnTo>
                    <a:lnTo>
                      <a:pt x="423" y="4245"/>
                    </a:lnTo>
                    <a:lnTo>
                      <a:pt x="456" y="4302"/>
                    </a:lnTo>
                    <a:lnTo>
                      <a:pt x="495" y="4353"/>
                    </a:lnTo>
                    <a:lnTo>
                      <a:pt x="522" y="4398"/>
                    </a:lnTo>
                    <a:lnTo>
                      <a:pt x="552" y="4446"/>
                    </a:lnTo>
                    <a:lnTo>
                      <a:pt x="591" y="4497"/>
                    </a:lnTo>
                    <a:lnTo>
                      <a:pt x="624" y="4542"/>
                    </a:lnTo>
                    <a:lnTo>
                      <a:pt x="663" y="4584"/>
                    </a:lnTo>
                    <a:lnTo>
                      <a:pt x="699" y="4626"/>
                    </a:lnTo>
                    <a:lnTo>
                      <a:pt x="732" y="4656"/>
                    </a:lnTo>
                    <a:lnTo>
                      <a:pt x="771" y="4689"/>
                    </a:lnTo>
                    <a:lnTo>
                      <a:pt x="822" y="4731"/>
                    </a:lnTo>
                    <a:lnTo>
                      <a:pt x="861" y="4767"/>
                    </a:lnTo>
                    <a:lnTo>
                      <a:pt x="912" y="4806"/>
                    </a:lnTo>
                    <a:lnTo>
                      <a:pt x="966" y="4839"/>
                    </a:lnTo>
                    <a:lnTo>
                      <a:pt x="1026" y="4869"/>
                    </a:lnTo>
                    <a:lnTo>
                      <a:pt x="1074" y="4893"/>
                    </a:lnTo>
                    <a:lnTo>
                      <a:pt x="1134" y="4920"/>
                    </a:lnTo>
                    <a:lnTo>
                      <a:pt x="1188" y="4938"/>
                    </a:lnTo>
                    <a:lnTo>
                      <a:pt x="1245" y="4956"/>
                    </a:lnTo>
                    <a:lnTo>
                      <a:pt x="1317" y="4983"/>
                    </a:lnTo>
                    <a:lnTo>
                      <a:pt x="1386" y="5007"/>
                    </a:lnTo>
                    <a:lnTo>
                      <a:pt x="1479" y="5034"/>
                    </a:lnTo>
                    <a:lnTo>
                      <a:pt x="1545" y="5055"/>
                    </a:lnTo>
                    <a:lnTo>
                      <a:pt x="1611" y="5073"/>
                    </a:lnTo>
                    <a:lnTo>
                      <a:pt x="1674" y="5088"/>
                    </a:lnTo>
                    <a:lnTo>
                      <a:pt x="1734" y="5097"/>
                    </a:lnTo>
                    <a:lnTo>
                      <a:pt x="1809" y="5109"/>
                    </a:lnTo>
                    <a:lnTo>
                      <a:pt x="1875" y="5121"/>
                    </a:lnTo>
                    <a:lnTo>
                      <a:pt x="1926" y="5130"/>
                    </a:lnTo>
                    <a:lnTo>
                      <a:pt x="1989" y="5136"/>
                    </a:lnTo>
                    <a:lnTo>
                      <a:pt x="2046" y="5145"/>
                    </a:lnTo>
                    <a:lnTo>
                      <a:pt x="2118" y="5151"/>
                    </a:lnTo>
                    <a:lnTo>
                      <a:pt x="2202" y="5160"/>
                    </a:lnTo>
                    <a:lnTo>
                      <a:pt x="2301" y="5163"/>
                    </a:lnTo>
                    <a:lnTo>
                      <a:pt x="2373" y="5163"/>
                    </a:lnTo>
                    <a:lnTo>
                      <a:pt x="2451" y="5160"/>
                    </a:lnTo>
                    <a:lnTo>
                      <a:pt x="2508" y="5154"/>
                    </a:lnTo>
                    <a:lnTo>
                      <a:pt x="2565" y="5148"/>
                    </a:lnTo>
                    <a:lnTo>
                      <a:pt x="2619" y="5142"/>
                    </a:lnTo>
                    <a:lnTo>
                      <a:pt x="2667" y="5133"/>
                    </a:lnTo>
                    <a:lnTo>
                      <a:pt x="2721" y="5121"/>
                    </a:lnTo>
                    <a:lnTo>
                      <a:pt x="2757" y="5112"/>
                    </a:lnTo>
                    <a:lnTo>
                      <a:pt x="2802" y="5097"/>
                    </a:lnTo>
                    <a:lnTo>
                      <a:pt x="2847" y="5079"/>
                    </a:lnTo>
                    <a:lnTo>
                      <a:pt x="2883" y="5064"/>
                    </a:lnTo>
                    <a:lnTo>
                      <a:pt x="2928" y="5046"/>
                    </a:lnTo>
                    <a:lnTo>
                      <a:pt x="2979" y="5019"/>
                    </a:lnTo>
                    <a:lnTo>
                      <a:pt x="3036" y="4986"/>
                    </a:lnTo>
                    <a:lnTo>
                      <a:pt x="3087" y="4950"/>
                    </a:lnTo>
                    <a:lnTo>
                      <a:pt x="3123" y="4914"/>
                    </a:lnTo>
                    <a:lnTo>
                      <a:pt x="3156" y="4878"/>
                    </a:lnTo>
                    <a:lnTo>
                      <a:pt x="3195" y="4833"/>
                    </a:lnTo>
                    <a:lnTo>
                      <a:pt x="3225" y="4779"/>
                    </a:lnTo>
                    <a:lnTo>
                      <a:pt x="3249" y="4734"/>
                    </a:lnTo>
                    <a:lnTo>
                      <a:pt x="3267" y="4686"/>
                    </a:lnTo>
                    <a:lnTo>
                      <a:pt x="3279" y="4650"/>
                    </a:lnTo>
                    <a:lnTo>
                      <a:pt x="3288" y="4611"/>
                    </a:lnTo>
                    <a:lnTo>
                      <a:pt x="3297" y="4566"/>
                    </a:lnTo>
                    <a:lnTo>
                      <a:pt x="3309" y="4515"/>
                    </a:lnTo>
                    <a:lnTo>
                      <a:pt x="3315" y="4461"/>
                    </a:lnTo>
                    <a:lnTo>
                      <a:pt x="3321" y="4410"/>
                    </a:lnTo>
                    <a:lnTo>
                      <a:pt x="3327" y="4359"/>
                    </a:lnTo>
                    <a:lnTo>
                      <a:pt x="3333" y="4308"/>
                    </a:lnTo>
                    <a:lnTo>
                      <a:pt x="3336" y="4251"/>
                    </a:lnTo>
                    <a:lnTo>
                      <a:pt x="3339" y="4194"/>
                    </a:lnTo>
                    <a:lnTo>
                      <a:pt x="3342" y="4140"/>
                    </a:lnTo>
                    <a:lnTo>
                      <a:pt x="3345" y="4092"/>
                    </a:lnTo>
                    <a:lnTo>
                      <a:pt x="3345" y="4026"/>
                    </a:lnTo>
                    <a:lnTo>
                      <a:pt x="3342" y="3933"/>
                    </a:lnTo>
                    <a:lnTo>
                      <a:pt x="3345" y="3873"/>
                    </a:lnTo>
                    <a:lnTo>
                      <a:pt x="3345" y="3813"/>
                    </a:lnTo>
                    <a:lnTo>
                      <a:pt x="3342" y="3768"/>
                    </a:lnTo>
                    <a:lnTo>
                      <a:pt x="3336" y="3708"/>
                    </a:lnTo>
                    <a:lnTo>
                      <a:pt x="3330" y="3642"/>
                    </a:lnTo>
                    <a:lnTo>
                      <a:pt x="3327" y="3579"/>
                    </a:lnTo>
                    <a:lnTo>
                      <a:pt x="3327" y="3516"/>
                    </a:lnTo>
                    <a:lnTo>
                      <a:pt x="3321" y="3468"/>
                    </a:lnTo>
                    <a:lnTo>
                      <a:pt x="3318" y="3423"/>
                    </a:lnTo>
                    <a:lnTo>
                      <a:pt x="3318" y="3390"/>
                    </a:lnTo>
                    <a:lnTo>
                      <a:pt x="3318" y="3354"/>
                    </a:lnTo>
                    <a:lnTo>
                      <a:pt x="3315" y="3309"/>
                    </a:lnTo>
                    <a:lnTo>
                      <a:pt x="3318" y="3267"/>
                    </a:lnTo>
                    <a:lnTo>
                      <a:pt x="3318" y="3231"/>
                    </a:lnTo>
                    <a:lnTo>
                      <a:pt x="3318" y="3201"/>
                    </a:lnTo>
                    <a:lnTo>
                      <a:pt x="3327" y="3174"/>
                    </a:lnTo>
                    <a:lnTo>
                      <a:pt x="3346" y="3155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2" name="Freeform 3"/>
              <p:cNvSpPr>
                <a:spLocks noChangeAspect="1"/>
              </p:cNvSpPr>
              <p:nvPr/>
            </p:nvSpPr>
            <p:spPr bwMode="auto">
              <a:xfrm>
                <a:off x="7218363" y="4606925"/>
                <a:ext cx="1116012" cy="768350"/>
              </a:xfrm>
              <a:custGeom>
                <a:avLst/>
                <a:gdLst>
                  <a:gd name="T0" fmla="*/ 2147483647 w 5685"/>
                  <a:gd name="T1" fmla="*/ 2147483647 h 3693"/>
                  <a:gd name="T2" fmla="*/ 2147483647 w 5685"/>
                  <a:gd name="T3" fmla="*/ 2147483647 h 3693"/>
                  <a:gd name="T4" fmla="*/ 2147483647 w 5685"/>
                  <a:gd name="T5" fmla="*/ 2147483647 h 3693"/>
                  <a:gd name="T6" fmla="*/ 2147483647 w 5685"/>
                  <a:gd name="T7" fmla="*/ 0 h 3693"/>
                  <a:gd name="T8" fmla="*/ 2147483647 w 5685"/>
                  <a:gd name="T9" fmla="*/ 2147483647 h 3693"/>
                  <a:gd name="T10" fmla="*/ 2147483647 w 5685"/>
                  <a:gd name="T11" fmla="*/ 2147483647 h 3693"/>
                  <a:gd name="T12" fmla="*/ 2147483647 w 5685"/>
                  <a:gd name="T13" fmla="*/ 2147483647 h 3693"/>
                  <a:gd name="T14" fmla="*/ 2147483647 w 5685"/>
                  <a:gd name="T15" fmla="*/ 2147483647 h 3693"/>
                  <a:gd name="T16" fmla="*/ 2147483647 w 5685"/>
                  <a:gd name="T17" fmla="*/ 2147483647 h 3693"/>
                  <a:gd name="T18" fmla="*/ 2147483647 w 5685"/>
                  <a:gd name="T19" fmla="*/ 2147483647 h 3693"/>
                  <a:gd name="T20" fmla="*/ 2147483647 w 5685"/>
                  <a:gd name="T21" fmla="*/ 2147483647 h 3693"/>
                  <a:gd name="T22" fmla="*/ 2147483647 w 5685"/>
                  <a:gd name="T23" fmla="*/ 2147483647 h 3693"/>
                  <a:gd name="T24" fmla="*/ 2147483647 w 5685"/>
                  <a:gd name="T25" fmla="*/ 2147483647 h 3693"/>
                  <a:gd name="T26" fmla="*/ 2147483647 w 5685"/>
                  <a:gd name="T27" fmla="*/ 2147483647 h 3693"/>
                  <a:gd name="T28" fmla="*/ 2147483647 w 5685"/>
                  <a:gd name="T29" fmla="*/ 2147483647 h 3693"/>
                  <a:gd name="T30" fmla="*/ 2147483647 w 5685"/>
                  <a:gd name="T31" fmla="*/ 2147483647 h 3693"/>
                  <a:gd name="T32" fmla="*/ 2147483647 w 5685"/>
                  <a:gd name="T33" fmla="*/ 2147483647 h 3693"/>
                  <a:gd name="T34" fmla="*/ 2147483647 w 5685"/>
                  <a:gd name="T35" fmla="*/ 2147483647 h 3693"/>
                  <a:gd name="T36" fmla="*/ 2147483647 w 5685"/>
                  <a:gd name="T37" fmla="*/ 2147483647 h 3693"/>
                  <a:gd name="T38" fmla="*/ 2147483647 w 5685"/>
                  <a:gd name="T39" fmla="*/ 2147483647 h 3693"/>
                  <a:gd name="T40" fmla="*/ 2147483647 w 5685"/>
                  <a:gd name="T41" fmla="*/ 2147483647 h 3693"/>
                  <a:gd name="T42" fmla="*/ 2147483647 w 5685"/>
                  <a:gd name="T43" fmla="*/ 2147483647 h 3693"/>
                  <a:gd name="T44" fmla="*/ 2147483647 w 5685"/>
                  <a:gd name="T45" fmla="*/ 2147483647 h 3693"/>
                  <a:gd name="T46" fmla="*/ 2147483647 w 5685"/>
                  <a:gd name="T47" fmla="*/ 2147483647 h 3693"/>
                  <a:gd name="T48" fmla="*/ 2147483647 w 5685"/>
                  <a:gd name="T49" fmla="*/ 2147483647 h 3693"/>
                  <a:gd name="T50" fmla="*/ 2147483647 w 5685"/>
                  <a:gd name="T51" fmla="*/ 2147483647 h 3693"/>
                  <a:gd name="T52" fmla="*/ 2147483647 w 5685"/>
                  <a:gd name="T53" fmla="*/ 2147483647 h 3693"/>
                  <a:gd name="T54" fmla="*/ 2147483647 w 5685"/>
                  <a:gd name="T55" fmla="*/ 2147483647 h 3693"/>
                  <a:gd name="T56" fmla="*/ 2147483647 w 5685"/>
                  <a:gd name="T57" fmla="*/ 2147483647 h 3693"/>
                  <a:gd name="T58" fmla="*/ 2147483647 w 5685"/>
                  <a:gd name="T59" fmla="*/ 2147483647 h 3693"/>
                  <a:gd name="T60" fmla="*/ 2147483647 w 5685"/>
                  <a:gd name="T61" fmla="*/ 2147483647 h 3693"/>
                  <a:gd name="T62" fmla="*/ 2147483647 w 5685"/>
                  <a:gd name="T63" fmla="*/ 2147483647 h 3693"/>
                  <a:gd name="T64" fmla="*/ 2147483647 w 5685"/>
                  <a:gd name="T65" fmla="*/ 2147483647 h 3693"/>
                  <a:gd name="T66" fmla="*/ 2147483647 w 5685"/>
                  <a:gd name="T67" fmla="*/ 2147483647 h 3693"/>
                  <a:gd name="T68" fmla="*/ 2147483647 w 5685"/>
                  <a:gd name="T69" fmla="*/ 2147483647 h 3693"/>
                  <a:gd name="T70" fmla="*/ 2147483647 w 5685"/>
                  <a:gd name="T71" fmla="*/ 2147483647 h 3693"/>
                  <a:gd name="T72" fmla="*/ 2147483647 w 5685"/>
                  <a:gd name="T73" fmla="*/ 2147483647 h 3693"/>
                  <a:gd name="T74" fmla="*/ 2147483647 w 5685"/>
                  <a:gd name="T75" fmla="*/ 2147483647 h 3693"/>
                  <a:gd name="T76" fmla="*/ 2147483647 w 5685"/>
                  <a:gd name="T77" fmla="*/ 2147483647 h 3693"/>
                  <a:gd name="T78" fmla="*/ 2147483647 w 5685"/>
                  <a:gd name="T79" fmla="*/ 2147483647 h 3693"/>
                  <a:gd name="T80" fmla="*/ 2147483647 w 5685"/>
                  <a:gd name="T81" fmla="*/ 2147483647 h 3693"/>
                  <a:gd name="T82" fmla="*/ 2147483647 w 5685"/>
                  <a:gd name="T83" fmla="*/ 2147483647 h 3693"/>
                  <a:gd name="T84" fmla="*/ 2147483647 w 5685"/>
                  <a:gd name="T85" fmla="*/ 2147483647 h 3693"/>
                  <a:gd name="T86" fmla="*/ 2147483647 w 5685"/>
                  <a:gd name="T87" fmla="*/ 2147483647 h 3693"/>
                  <a:gd name="T88" fmla="*/ 2147483647 w 5685"/>
                  <a:gd name="T89" fmla="*/ 2147483647 h 3693"/>
                  <a:gd name="T90" fmla="*/ 2147483647 w 5685"/>
                  <a:gd name="T91" fmla="*/ 2147483647 h 3693"/>
                  <a:gd name="T92" fmla="*/ 2147483647 w 5685"/>
                  <a:gd name="T93" fmla="*/ 2147483647 h 3693"/>
                  <a:gd name="T94" fmla="*/ 2147483647 w 5685"/>
                  <a:gd name="T95" fmla="*/ 2147483647 h 3693"/>
                  <a:gd name="T96" fmla="*/ 2147483647 w 5685"/>
                  <a:gd name="T97" fmla="*/ 2147483647 h 3693"/>
                  <a:gd name="T98" fmla="*/ 2147483647 w 5685"/>
                  <a:gd name="T99" fmla="*/ 2147483647 h 3693"/>
                  <a:gd name="T100" fmla="*/ 2147483647 w 5685"/>
                  <a:gd name="T101" fmla="*/ 2147483647 h 3693"/>
                  <a:gd name="T102" fmla="*/ 2147483647 w 5685"/>
                  <a:gd name="T103" fmla="*/ 2147483647 h 3693"/>
                  <a:gd name="T104" fmla="*/ 2147483647 w 5685"/>
                  <a:gd name="T105" fmla="*/ 2147483647 h 369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85"/>
                  <a:gd name="T160" fmla="*/ 0 h 3693"/>
                  <a:gd name="T161" fmla="*/ 5685 w 5685"/>
                  <a:gd name="T162" fmla="*/ 3693 h 369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85" h="3693">
                    <a:moveTo>
                      <a:pt x="3309" y="1164"/>
                    </a:moveTo>
                    <a:lnTo>
                      <a:pt x="3347" y="1085"/>
                    </a:lnTo>
                    <a:lnTo>
                      <a:pt x="3396" y="987"/>
                    </a:lnTo>
                    <a:lnTo>
                      <a:pt x="3452" y="875"/>
                    </a:lnTo>
                    <a:lnTo>
                      <a:pt x="3495" y="798"/>
                    </a:lnTo>
                    <a:lnTo>
                      <a:pt x="3542" y="717"/>
                    </a:lnTo>
                    <a:lnTo>
                      <a:pt x="3585" y="636"/>
                    </a:lnTo>
                    <a:lnTo>
                      <a:pt x="3618" y="576"/>
                    </a:lnTo>
                    <a:lnTo>
                      <a:pt x="3651" y="519"/>
                    </a:lnTo>
                    <a:lnTo>
                      <a:pt x="3696" y="444"/>
                    </a:lnTo>
                    <a:lnTo>
                      <a:pt x="3741" y="378"/>
                    </a:lnTo>
                    <a:lnTo>
                      <a:pt x="3789" y="312"/>
                    </a:lnTo>
                    <a:lnTo>
                      <a:pt x="3837" y="258"/>
                    </a:lnTo>
                    <a:lnTo>
                      <a:pt x="3876" y="213"/>
                    </a:lnTo>
                    <a:lnTo>
                      <a:pt x="3933" y="165"/>
                    </a:lnTo>
                    <a:lnTo>
                      <a:pt x="3977" y="132"/>
                    </a:lnTo>
                    <a:lnTo>
                      <a:pt x="4029" y="102"/>
                    </a:lnTo>
                    <a:lnTo>
                      <a:pt x="4101" y="66"/>
                    </a:lnTo>
                    <a:lnTo>
                      <a:pt x="4161" y="39"/>
                    </a:lnTo>
                    <a:lnTo>
                      <a:pt x="4230" y="24"/>
                    </a:lnTo>
                    <a:lnTo>
                      <a:pt x="4296" y="15"/>
                    </a:lnTo>
                    <a:lnTo>
                      <a:pt x="4380" y="6"/>
                    </a:lnTo>
                    <a:lnTo>
                      <a:pt x="4464" y="3"/>
                    </a:lnTo>
                    <a:lnTo>
                      <a:pt x="4524" y="0"/>
                    </a:lnTo>
                    <a:lnTo>
                      <a:pt x="4602" y="6"/>
                    </a:lnTo>
                    <a:lnTo>
                      <a:pt x="4665" y="15"/>
                    </a:lnTo>
                    <a:lnTo>
                      <a:pt x="4734" y="27"/>
                    </a:lnTo>
                    <a:lnTo>
                      <a:pt x="4794" y="45"/>
                    </a:lnTo>
                    <a:lnTo>
                      <a:pt x="4848" y="60"/>
                    </a:lnTo>
                    <a:lnTo>
                      <a:pt x="4926" y="99"/>
                    </a:lnTo>
                    <a:lnTo>
                      <a:pt x="4980" y="135"/>
                    </a:lnTo>
                    <a:lnTo>
                      <a:pt x="5028" y="168"/>
                    </a:lnTo>
                    <a:lnTo>
                      <a:pt x="5058" y="207"/>
                    </a:lnTo>
                    <a:lnTo>
                      <a:pt x="5082" y="240"/>
                    </a:lnTo>
                    <a:lnTo>
                      <a:pt x="5097" y="270"/>
                    </a:lnTo>
                    <a:lnTo>
                      <a:pt x="5106" y="306"/>
                    </a:lnTo>
                    <a:lnTo>
                      <a:pt x="5109" y="345"/>
                    </a:lnTo>
                    <a:lnTo>
                      <a:pt x="5102" y="387"/>
                    </a:lnTo>
                    <a:lnTo>
                      <a:pt x="5091" y="423"/>
                    </a:lnTo>
                    <a:lnTo>
                      <a:pt x="5073" y="468"/>
                    </a:lnTo>
                    <a:lnTo>
                      <a:pt x="5049" y="525"/>
                    </a:lnTo>
                    <a:lnTo>
                      <a:pt x="5007" y="621"/>
                    </a:lnTo>
                    <a:lnTo>
                      <a:pt x="4968" y="708"/>
                    </a:lnTo>
                    <a:lnTo>
                      <a:pt x="4917" y="807"/>
                    </a:lnTo>
                    <a:lnTo>
                      <a:pt x="4857" y="933"/>
                    </a:lnTo>
                    <a:lnTo>
                      <a:pt x="4812" y="1032"/>
                    </a:lnTo>
                    <a:lnTo>
                      <a:pt x="4772" y="1107"/>
                    </a:lnTo>
                    <a:lnTo>
                      <a:pt x="4727" y="1197"/>
                    </a:lnTo>
                    <a:lnTo>
                      <a:pt x="4683" y="1278"/>
                    </a:lnTo>
                    <a:lnTo>
                      <a:pt x="4653" y="1338"/>
                    </a:lnTo>
                    <a:lnTo>
                      <a:pt x="4623" y="1401"/>
                    </a:lnTo>
                    <a:lnTo>
                      <a:pt x="4602" y="1452"/>
                    </a:lnTo>
                    <a:lnTo>
                      <a:pt x="4578" y="1515"/>
                    </a:lnTo>
                    <a:lnTo>
                      <a:pt x="4563" y="1569"/>
                    </a:lnTo>
                    <a:lnTo>
                      <a:pt x="4551" y="1623"/>
                    </a:lnTo>
                    <a:lnTo>
                      <a:pt x="4554" y="1674"/>
                    </a:lnTo>
                    <a:lnTo>
                      <a:pt x="4560" y="1713"/>
                    </a:lnTo>
                    <a:lnTo>
                      <a:pt x="4581" y="1758"/>
                    </a:lnTo>
                    <a:lnTo>
                      <a:pt x="4605" y="1797"/>
                    </a:lnTo>
                    <a:lnTo>
                      <a:pt x="4641" y="1842"/>
                    </a:lnTo>
                    <a:lnTo>
                      <a:pt x="4689" y="1872"/>
                    </a:lnTo>
                    <a:lnTo>
                      <a:pt x="4746" y="1908"/>
                    </a:lnTo>
                    <a:lnTo>
                      <a:pt x="4817" y="1947"/>
                    </a:lnTo>
                    <a:lnTo>
                      <a:pt x="4887" y="1980"/>
                    </a:lnTo>
                    <a:lnTo>
                      <a:pt x="4956" y="2001"/>
                    </a:lnTo>
                    <a:lnTo>
                      <a:pt x="5064" y="2031"/>
                    </a:lnTo>
                    <a:lnTo>
                      <a:pt x="5157" y="2052"/>
                    </a:lnTo>
                    <a:lnTo>
                      <a:pt x="5229" y="2070"/>
                    </a:lnTo>
                    <a:lnTo>
                      <a:pt x="5307" y="2091"/>
                    </a:lnTo>
                    <a:lnTo>
                      <a:pt x="5379" y="2112"/>
                    </a:lnTo>
                    <a:lnTo>
                      <a:pt x="5454" y="2133"/>
                    </a:lnTo>
                    <a:lnTo>
                      <a:pt x="5517" y="2157"/>
                    </a:lnTo>
                    <a:lnTo>
                      <a:pt x="5574" y="2196"/>
                    </a:lnTo>
                    <a:lnTo>
                      <a:pt x="5607" y="2232"/>
                    </a:lnTo>
                    <a:lnTo>
                      <a:pt x="5634" y="2265"/>
                    </a:lnTo>
                    <a:lnTo>
                      <a:pt x="5655" y="2313"/>
                    </a:lnTo>
                    <a:lnTo>
                      <a:pt x="5667" y="2355"/>
                    </a:lnTo>
                    <a:lnTo>
                      <a:pt x="5679" y="2400"/>
                    </a:lnTo>
                    <a:lnTo>
                      <a:pt x="5682" y="2439"/>
                    </a:lnTo>
                    <a:lnTo>
                      <a:pt x="5685" y="2478"/>
                    </a:lnTo>
                    <a:lnTo>
                      <a:pt x="5682" y="2532"/>
                    </a:lnTo>
                    <a:lnTo>
                      <a:pt x="5670" y="2580"/>
                    </a:lnTo>
                    <a:lnTo>
                      <a:pt x="5649" y="2645"/>
                    </a:lnTo>
                    <a:lnTo>
                      <a:pt x="5631" y="2697"/>
                    </a:lnTo>
                    <a:lnTo>
                      <a:pt x="5613" y="2745"/>
                    </a:lnTo>
                    <a:lnTo>
                      <a:pt x="5574" y="2823"/>
                    </a:lnTo>
                    <a:lnTo>
                      <a:pt x="5544" y="2886"/>
                    </a:lnTo>
                    <a:lnTo>
                      <a:pt x="5496" y="2955"/>
                    </a:lnTo>
                    <a:lnTo>
                      <a:pt x="5445" y="3030"/>
                    </a:lnTo>
                    <a:lnTo>
                      <a:pt x="5394" y="3096"/>
                    </a:lnTo>
                    <a:lnTo>
                      <a:pt x="5322" y="3171"/>
                    </a:lnTo>
                    <a:lnTo>
                      <a:pt x="5244" y="3243"/>
                    </a:lnTo>
                    <a:lnTo>
                      <a:pt x="5181" y="3294"/>
                    </a:lnTo>
                    <a:lnTo>
                      <a:pt x="5121" y="3345"/>
                    </a:lnTo>
                    <a:lnTo>
                      <a:pt x="5052" y="3399"/>
                    </a:lnTo>
                    <a:lnTo>
                      <a:pt x="4982" y="3440"/>
                    </a:lnTo>
                    <a:lnTo>
                      <a:pt x="4926" y="3477"/>
                    </a:lnTo>
                    <a:lnTo>
                      <a:pt x="4854" y="3516"/>
                    </a:lnTo>
                    <a:lnTo>
                      <a:pt x="4779" y="3546"/>
                    </a:lnTo>
                    <a:lnTo>
                      <a:pt x="4710" y="3579"/>
                    </a:lnTo>
                    <a:lnTo>
                      <a:pt x="4650" y="3600"/>
                    </a:lnTo>
                    <a:lnTo>
                      <a:pt x="4581" y="3627"/>
                    </a:lnTo>
                    <a:lnTo>
                      <a:pt x="4512" y="3645"/>
                    </a:lnTo>
                    <a:lnTo>
                      <a:pt x="4446" y="3666"/>
                    </a:lnTo>
                    <a:lnTo>
                      <a:pt x="4371" y="3678"/>
                    </a:lnTo>
                    <a:lnTo>
                      <a:pt x="4305" y="3684"/>
                    </a:lnTo>
                    <a:lnTo>
                      <a:pt x="4239" y="3687"/>
                    </a:lnTo>
                    <a:lnTo>
                      <a:pt x="4179" y="3693"/>
                    </a:lnTo>
                    <a:lnTo>
                      <a:pt x="4122" y="3693"/>
                    </a:lnTo>
                    <a:lnTo>
                      <a:pt x="4056" y="3684"/>
                    </a:lnTo>
                    <a:lnTo>
                      <a:pt x="4002" y="3669"/>
                    </a:lnTo>
                    <a:lnTo>
                      <a:pt x="3948" y="3657"/>
                    </a:lnTo>
                    <a:lnTo>
                      <a:pt x="3891" y="3636"/>
                    </a:lnTo>
                    <a:lnTo>
                      <a:pt x="3834" y="3609"/>
                    </a:lnTo>
                    <a:lnTo>
                      <a:pt x="3780" y="3576"/>
                    </a:lnTo>
                    <a:lnTo>
                      <a:pt x="3735" y="3537"/>
                    </a:lnTo>
                    <a:lnTo>
                      <a:pt x="3690" y="3495"/>
                    </a:lnTo>
                    <a:lnTo>
                      <a:pt x="3663" y="3459"/>
                    </a:lnTo>
                    <a:lnTo>
                      <a:pt x="3639" y="3423"/>
                    </a:lnTo>
                    <a:lnTo>
                      <a:pt x="3615" y="3390"/>
                    </a:lnTo>
                    <a:lnTo>
                      <a:pt x="3597" y="3360"/>
                    </a:lnTo>
                    <a:lnTo>
                      <a:pt x="3579" y="3318"/>
                    </a:lnTo>
                    <a:lnTo>
                      <a:pt x="3567" y="3276"/>
                    </a:lnTo>
                    <a:lnTo>
                      <a:pt x="3561" y="3219"/>
                    </a:lnTo>
                    <a:lnTo>
                      <a:pt x="3558" y="3162"/>
                    </a:lnTo>
                    <a:lnTo>
                      <a:pt x="3552" y="3084"/>
                    </a:lnTo>
                    <a:lnTo>
                      <a:pt x="3546" y="2988"/>
                    </a:lnTo>
                    <a:lnTo>
                      <a:pt x="3534" y="2892"/>
                    </a:lnTo>
                    <a:lnTo>
                      <a:pt x="3522" y="2796"/>
                    </a:lnTo>
                    <a:lnTo>
                      <a:pt x="3510" y="2706"/>
                    </a:lnTo>
                    <a:lnTo>
                      <a:pt x="3498" y="2631"/>
                    </a:lnTo>
                    <a:lnTo>
                      <a:pt x="3477" y="2550"/>
                    </a:lnTo>
                    <a:lnTo>
                      <a:pt x="3447" y="2457"/>
                    </a:lnTo>
                    <a:lnTo>
                      <a:pt x="3429" y="2394"/>
                    </a:lnTo>
                    <a:lnTo>
                      <a:pt x="3399" y="2331"/>
                    </a:lnTo>
                    <a:lnTo>
                      <a:pt x="3360" y="2271"/>
                    </a:lnTo>
                    <a:lnTo>
                      <a:pt x="3318" y="2217"/>
                    </a:lnTo>
                    <a:lnTo>
                      <a:pt x="3273" y="2169"/>
                    </a:lnTo>
                    <a:lnTo>
                      <a:pt x="3222" y="2118"/>
                    </a:lnTo>
                    <a:lnTo>
                      <a:pt x="3162" y="2082"/>
                    </a:lnTo>
                    <a:lnTo>
                      <a:pt x="3111" y="2058"/>
                    </a:lnTo>
                    <a:lnTo>
                      <a:pt x="3051" y="2037"/>
                    </a:lnTo>
                    <a:lnTo>
                      <a:pt x="2985" y="2019"/>
                    </a:lnTo>
                    <a:lnTo>
                      <a:pt x="2931" y="2010"/>
                    </a:lnTo>
                    <a:lnTo>
                      <a:pt x="2874" y="2007"/>
                    </a:lnTo>
                    <a:lnTo>
                      <a:pt x="2829" y="2007"/>
                    </a:lnTo>
                    <a:lnTo>
                      <a:pt x="2784" y="2010"/>
                    </a:lnTo>
                    <a:lnTo>
                      <a:pt x="2724" y="2019"/>
                    </a:lnTo>
                    <a:lnTo>
                      <a:pt x="2655" y="2031"/>
                    </a:lnTo>
                    <a:lnTo>
                      <a:pt x="2595" y="2049"/>
                    </a:lnTo>
                    <a:lnTo>
                      <a:pt x="2544" y="2073"/>
                    </a:lnTo>
                    <a:lnTo>
                      <a:pt x="2496" y="2103"/>
                    </a:lnTo>
                    <a:lnTo>
                      <a:pt x="2454" y="2130"/>
                    </a:lnTo>
                    <a:lnTo>
                      <a:pt x="2418" y="2163"/>
                    </a:lnTo>
                    <a:lnTo>
                      <a:pt x="2382" y="2202"/>
                    </a:lnTo>
                    <a:lnTo>
                      <a:pt x="2343" y="2244"/>
                    </a:lnTo>
                    <a:lnTo>
                      <a:pt x="2313" y="2286"/>
                    </a:lnTo>
                    <a:lnTo>
                      <a:pt x="2286" y="2328"/>
                    </a:lnTo>
                    <a:lnTo>
                      <a:pt x="2265" y="2385"/>
                    </a:lnTo>
                    <a:lnTo>
                      <a:pt x="2244" y="2436"/>
                    </a:lnTo>
                    <a:lnTo>
                      <a:pt x="2223" y="2496"/>
                    </a:lnTo>
                    <a:lnTo>
                      <a:pt x="2205" y="2562"/>
                    </a:lnTo>
                    <a:lnTo>
                      <a:pt x="2187" y="2643"/>
                    </a:lnTo>
                    <a:lnTo>
                      <a:pt x="2169" y="2730"/>
                    </a:lnTo>
                    <a:lnTo>
                      <a:pt x="2160" y="2796"/>
                    </a:lnTo>
                    <a:lnTo>
                      <a:pt x="2151" y="2871"/>
                    </a:lnTo>
                    <a:lnTo>
                      <a:pt x="2142" y="2955"/>
                    </a:lnTo>
                    <a:lnTo>
                      <a:pt x="2136" y="3012"/>
                    </a:lnTo>
                    <a:lnTo>
                      <a:pt x="2130" y="3150"/>
                    </a:lnTo>
                    <a:lnTo>
                      <a:pt x="2133" y="3084"/>
                    </a:lnTo>
                    <a:lnTo>
                      <a:pt x="2124" y="3204"/>
                    </a:lnTo>
                    <a:lnTo>
                      <a:pt x="2118" y="3255"/>
                    </a:lnTo>
                    <a:lnTo>
                      <a:pt x="2112" y="3297"/>
                    </a:lnTo>
                    <a:lnTo>
                      <a:pt x="2094" y="3342"/>
                    </a:lnTo>
                    <a:lnTo>
                      <a:pt x="2079" y="3378"/>
                    </a:lnTo>
                    <a:lnTo>
                      <a:pt x="2061" y="3408"/>
                    </a:lnTo>
                    <a:lnTo>
                      <a:pt x="2037" y="3444"/>
                    </a:lnTo>
                    <a:lnTo>
                      <a:pt x="2004" y="3485"/>
                    </a:lnTo>
                    <a:lnTo>
                      <a:pt x="1962" y="3525"/>
                    </a:lnTo>
                    <a:lnTo>
                      <a:pt x="1917" y="3567"/>
                    </a:lnTo>
                    <a:lnTo>
                      <a:pt x="1875" y="3594"/>
                    </a:lnTo>
                    <a:lnTo>
                      <a:pt x="1812" y="3630"/>
                    </a:lnTo>
                    <a:lnTo>
                      <a:pt x="1755" y="3648"/>
                    </a:lnTo>
                    <a:lnTo>
                      <a:pt x="1689" y="3665"/>
                    </a:lnTo>
                    <a:lnTo>
                      <a:pt x="1638" y="3678"/>
                    </a:lnTo>
                    <a:lnTo>
                      <a:pt x="1590" y="3687"/>
                    </a:lnTo>
                    <a:lnTo>
                      <a:pt x="1521" y="3690"/>
                    </a:lnTo>
                    <a:lnTo>
                      <a:pt x="1425" y="3687"/>
                    </a:lnTo>
                    <a:lnTo>
                      <a:pt x="1338" y="3681"/>
                    </a:lnTo>
                    <a:lnTo>
                      <a:pt x="1262" y="3665"/>
                    </a:lnTo>
                    <a:lnTo>
                      <a:pt x="1179" y="3650"/>
                    </a:lnTo>
                    <a:lnTo>
                      <a:pt x="1074" y="3615"/>
                    </a:lnTo>
                    <a:lnTo>
                      <a:pt x="969" y="3575"/>
                    </a:lnTo>
                    <a:lnTo>
                      <a:pt x="894" y="3543"/>
                    </a:lnTo>
                    <a:lnTo>
                      <a:pt x="810" y="3507"/>
                    </a:lnTo>
                    <a:lnTo>
                      <a:pt x="720" y="3456"/>
                    </a:lnTo>
                    <a:lnTo>
                      <a:pt x="636" y="3396"/>
                    </a:lnTo>
                    <a:lnTo>
                      <a:pt x="564" y="3342"/>
                    </a:lnTo>
                    <a:lnTo>
                      <a:pt x="474" y="3270"/>
                    </a:lnTo>
                    <a:lnTo>
                      <a:pt x="399" y="3207"/>
                    </a:lnTo>
                    <a:lnTo>
                      <a:pt x="339" y="3144"/>
                    </a:lnTo>
                    <a:lnTo>
                      <a:pt x="291" y="3093"/>
                    </a:lnTo>
                    <a:lnTo>
                      <a:pt x="246" y="3033"/>
                    </a:lnTo>
                    <a:lnTo>
                      <a:pt x="201" y="2970"/>
                    </a:lnTo>
                    <a:lnTo>
                      <a:pt x="162" y="2916"/>
                    </a:lnTo>
                    <a:lnTo>
                      <a:pt x="135" y="2868"/>
                    </a:lnTo>
                    <a:lnTo>
                      <a:pt x="99" y="2805"/>
                    </a:lnTo>
                    <a:lnTo>
                      <a:pt x="69" y="2727"/>
                    </a:lnTo>
                    <a:lnTo>
                      <a:pt x="42" y="2661"/>
                    </a:lnTo>
                    <a:lnTo>
                      <a:pt x="24" y="2607"/>
                    </a:lnTo>
                    <a:lnTo>
                      <a:pt x="12" y="2553"/>
                    </a:lnTo>
                    <a:lnTo>
                      <a:pt x="3" y="2508"/>
                    </a:lnTo>
                    <a:lnTo>
                      <a:pt x="0" y="2445"/>
                    </a:lnTo>
                    <a:lnTo>
                      <a:pt x="6" y="2394"/>
                    </a:lnTo>
                    <a:lnTo>
                      <a:pt x="15" y="2352"/>
                    </a:lnTo>
                    <a:lnTo>
                      <a:pt x="30" y="2316"/>
                    </a:lnTo>
                    <a:lnTo>
                      <a:pt x="45" y="2277"/>
                    </a:lnTo>
                    <a:lnTo>
                      <a:pt x="72" y="2238"/>
                    </a:lnTo>
                    <a:lnTo>
                      <a:pt x="93" y="2217"/>
                    </a:lnTo>
                    <a:lnTo>
                      <a:pt x="129" y="2184"/>
                    </a:lnTo>
                    <a:lnTo>
                      <a:pt x="168" y="2163"/>
                    </a:lnTo>
                    <a:lnTo>
                      <a:pt x="237" y="2130"/>
                    </a:lnTo>
                    <a:lnTo>
                      <a:pt x="300" y="2112"/>
                    </a:lnTo>
                    <a:lnTo>
                      <a:pt x="363" y="2094"/>
                    </a:lnTo>
                    <a:lnTo>
                      <a:pt x="426" y="2079"/>
                    </a:lnTo>
                    <a:lnTo>
                      <a:pt x="512" y="2060"/>
                    </a:lnTo>
                    <a:lnTo>
                      <a:pt x="576" y="2046"/>
                    </a:lnTo>
                    <a:lnTo>
                      <a:pt x="645" y="2025"/>
                    </a:lnTo>
                    <a:lnTo>
                      <a:pt x="722" y="2007"/>
                    </a:lnTo>
                    <a:lnTo>
                      <a:pt x="777" y="1986"/>
                    </a:lnTo>
                    <a:lnTo>
                      <a:pt x="852" y="1953"/>
                    </a:lnTo>
                    <a:lnTo>
                      <a:pt x="906" y="1929"/>
                    </a:lnTo>
                    <a:lnTo>
                      <a:pt x="975" y="1887"/>
                    </a:lnTo>
                    <a:lnTo>
                      <a:pt x="1011" y="1866"/>
                    </a:lnTo>
                    <a:lnTo>
                      <a:pt x="1050" y="1836"/>
                    </a:lnTo>
                    <a:lnTo>
                      <a:pt x="1074" y="1803"/>
                    </a:lnTo>
                    <a:lnTo>
                      <a:pt x="1095" y="1770"/>
                    </a:lnTo>
                    <a:lnTo>
                      <a:pt x="1113" y="1740"/>
                    </a:lnTo>
                    <a:lnTo>
                      <a:pt x="1125" y="1716"/>
                    </a:lnTo>
                    <a:lnTo>
                      <a:pt x="1134" y="1686"/>
                    </a:lnTo>
                    <a:lnTo>
                      <a:pt x="1137" y="1656"/>
                    </a:lnTo>
                    <a:lnTo>
                      <a:pt x="1137" y="1632"/>
                    </a:lnTo>
                    <a:lnTo>
                      <a:pt x="1131" y="1602"/>
                    </a:lnTo>
                    <a:lnTo>
                      <a:pt x="1125" y="1572"/>
                    </a:lnTo>
                    <a:lnTo>
                      <a:pt x="1116" y="1542"/>
                    </a:lnTo>
                    <a:lnTo>
                      <a:pt x="1104" y="1505"/>
                    </a:lnTo>
                    <a:lnTo>
                      <a:pt x="1080" y="1446"/>
                    </a:lnTo>
                    <a:lnTo>
                      <a:pt x="1056" y="1392"/>
                    </a:lnTo>
                    <a:lnTo>
                      <a:pt x="1035" y="1341"/>
                    </a:lnTo>
                    <a:lnTo>
                      <a:pt x="1002" y="1284"/>
                    </a:lnTo>
                    <a:lnTo>
                      <a:pt x="966" y="1215"/>
                    </a:lnTo>
                    <a:lnTo>
                      <a:pt x="924" y="1128"/>
                    </a:lnTo>
                    <a:lnTo>
                      <a:pt x="879" y="1040"/>
                    </a:lnTo>
                    <a:lnTo>
                      <a:pt x="846" y="975"/>
                    </a:lnTo>
                    <a:lnTo>
                      <a:pt x="819" y="905"/>
                    </a:lnTo>
                    <a:lnTo>
                      <a:pt x="774" y="816"/>
                    </a:lnTo>
                    <a:lnTo>
                      <a:pt x="726" y="732"/>
                    </a:lnTo>
                    <a:lnTo>
                      <a:pt x="684" y="635"/>
                    </a:lnTo>
                    <a:lnTo>
                      <a:pt x="648" y="555"/>
                    </a:lnTo>
                    <a:lnTo>
                      <a:pt x="612" y="477"/>
                    </a:lnTo>
                    <a:lnTo>
                      <a:pt x="587" y="395"/>
                    </a:lnTo>
                    <a:lnTo>
                      <a:pt x="582" y="342"/>
                    </a:lnTo>
                    <a:lnTo>
                      <a:pt x="582" y="306"/>
                    </a:lnTo>
                    <a:lnTo>
                      <a:pt x="588" y="279"/>
                    </a:lnTo>
                    <a:lnTo>
                      <a:pt x="600" y="243"/>
                    </a:lnTo>
                    <a:lnTo>
                      <a:pt x="621" y="210"/>
                    </a:lnTo>
                    <a:lnTo>
                      <a:pt x="654" y="177"/>
                    </a:lnTo>
                    <a:lnTo>
                      <a:pt x="678" y="147"/>
                    </a:lnTo>
                    <a:lnTo>
                      <a:pt x="717" y="120"/>
                    </a:lnTo>
                    <a:lnTo>
                      <a:pt x="765" y="93"/>
                    </a:lnTo>
                    <a:lnTo>
                      <a:pt x="807" y="75"/>
                    </a:lnTo>
                    <a:lnTo>
                      <a:pt x="882" y="48"/>
                    </a:lnTo>
                    <a:lnTo>
                      <a:pt x="954" y="24"/>
                    </a:lnTo>
                    <a:lnTo>
                      <a:pt x="1011" y="12"/>
                    </a:lnTo>
                    <a:lnTo>
                      <a:pt x="1095" y="3"/>
                    </a:lnTo>
                    <a:lnTo>
                      <a:pt x="1197" y="3"/>
                    </a:lnTo>
                    <a:lnTo>
                      <a:pt x="1269" y="6"/>
                    </a:lnTo>
                    <a:lnTo>
                      <a:pt x="1337" y="12"/>
                    </a:lnTo>
                    <a:lnTo>
                      <a:pt x="1386" y="18"/>
                    </a:lnTo>
                    <a:lnTo>
                      <a:pt x="1449" y="27"/>
                    </a:lnTo>
                    <a:lnTo>
                      <a:pt x="1512" y="36"/>
                    </a:lnTo>
                    <a:lnTo>
                      <a:pt x="1596" y="69"/>
                    </a:lnTo>
                    <a:lnTo>
                      <a:pt x="1659" y="102"/>
                    </a:lnTo>
                    <a:lnTo>
                      <a:pt x="1713" y="135"/>
                    </a:lnTo>
                    <a:lnTo>
                      <a:pt x="1755" y="165"/>
                    </a:lnTo>
                    <a:lnTo>
                      <a:pt x="1794" y="200"/>
                    </a:lnTo>
                    <a:lnTo>
                      <a:pt x="1830" y="240"/>
                    </a:lnTo>
                    <a:lnTo>
                      <a:pt x="1863" y="276"/>
                    </a:lnTo>
                    <a:lnTo>
                      <a:pt x="1908" y="327"/>
                    </a:lnTo>
                    <a:lnTo>
                      <a:pt x="1944" y="381"/>
                    </a:lnTo>
                    <a:lnTo>
                      <a:pt x="1997" y="455"/>
                    </a:lnTo>
                    <a:lnTo>
                      <a:pt x="2046" y="537"/>
                    </a:lnTo>
                    <a:lnTo>
                      <a:pt x="2082" y="597"/>
                    </a:lnTo>
                    <a:lnTo>
                      <a:pt x="2118" y="663"/>
                    </a:lnTo>
                    <a:lnTo>
                      <a:pt x="2163" y="750"/>
                    </a:lnTo>
                    <a:lnTo>
                      <a:pt x="2232" y="882"/>
                    </a:lnTo>
                    <a:lnTo>
                      <a:pt x="2274" y="957"/>
                    </a:lnTo>
                    <a:lnTo>
                      <a:pt x="2322" y="1047"/>
                    </a:lnTo>
                    <a:lnTo>
                      <a:pt x="2349" y="1113"/>
                    </a:lnTo>
                    <a:lnTo>
                      <a:pt x="2391" y="1182"/>
                    </a:lnTo>
                    <a:lnTo>
                      <a:pt x="2448" y="1284"/>
                    </a:lnTo>
                    <a:lnTo>
                      <a:pt x="2514" y="1385"/>
                    </a:lnTo>
                    <a:lnTo>
                      <a:pt x="2550" y="1446"/>
                    </a:lnTo>
                    <a:lnTo>
                      <a:pt x="2586" y="1503"/>
                    </a:lnTo>
                    <a:lnTo>
                      <a:pt x="2643" y="1554"/>
                    </a:lnTo>
                    <a:lnTo>
                      <a:pt x="2694" y="1590"/>
                    </a:lnTo>
                    <a:lnTo>
                      <a:pt x="2742" y="1614"/>
                    </a:lnTo>
                    <a:lnTo>
                      <a:pt x="2805" y="1629"/>
                    </a:lnTo>
                    <a:lnTo>
                      <a:pt x="2850" y="1632"/>
                    </a:lnTo>
                    <a:lnTo>
                      <a:pt x="2892" y="1626"/>
                    </a:lnTo>
                    <a:lnTo>
                      <a:pt x="2958" y="1605"/>
                    </a:lnTo>
                    <a:lnTo>
                      <a:pt x="3006" y="1581"/>
                    </a:lnTo>
                    <a:lnTo>
                      <a:pt x="3048" y="1551"/>
                    </a:lnTo>
                    <a:lnTo>
                      <a:pt x="3102" y="1497"/>
                    </a:lnTo>
                    <a:lnTo>
                      <a:pt x="3138" y="1446"/>
                    </a:lnTo>
                    <a:lnTo>
                      <a:pt x="3171" y="1395"/>
                    </a:lnTo>
                    <a:lnTo>
                      <a:pt x="3201" y="1341"/>
                    </a:lnTo>
                    <a:lnTo>
                      <a:pt x="3231" y="1299"/>
                    </a:lnTo>
                    <a:lnTo>
                      <a:pt x="3267" y="1233"/>
                    </a:lnTo>
                    <a:lnTo>
                      <a:pt x="3309" y="116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round/>
                <a:headEnd/>
                <a:tailEnd/>
              </a:ln>
              <a:scene3d>
                <a:camera prst="legacyObliqueTop">
                  <a:rot lat="16800000" lon="0" rev="0"/>
                </a:camera>
                <a:lightRig rig="legacyFlat3" dir="r"/>
              </a:scene3d>
              <a:sp3d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>
                <a:flatTx/>
              </a:bodyPr>
              <a:lstStyle/>
              <a:p>
                <a:endParaRPr lang="da-DK"/>
              </a:p>
            </p:txBody>
          </p:sp>
          <p:sp>
            <p:nvSpPr>
              <p:cNvPr id="33" name="Freeform 4"/>
              <p:cNvSpPr>
                <a:spLocks/>
              </p:cNvSpPr>
              <p:nvPr/>
            </p:nvSpPr>
            <p:spPr bwMode="auto">
              <a:xfrm>
                <a:off x="5272088" y="4229100"/>
                <a:ext cx="266700" cy="157163"/>
              </a:xfrm>
              <a:custGeom>
                <a:avLst/>
                <a:gdLst>
                  <a:gd name="T0" fmla="*/ 0 w 245"/>
                  <a:gd name="T1" fmla="*/ 0 h 170"/>
                  <a:gd name="T2" fmla="*/ 2147483647 w 245"/>
                  <a:gd name="T3" fmla="*/ 2147483647 h 170"/>
                  <a:gd name="T4" fmla="*/ 2147483647 w 245"/>
                  <a:gd name="T5" fmla="*/ 2147483647 h 170"/>
                  <a:gd name="T6" fmla="*/ 2147483647 w 245"/>
                  <a:gd name="T7" fmla="*/ 2147483647 h 170"/>
                  <a:gd name="T8" fmla="*/ 2147483647 w 245"/>
                  <a:gd name="T9" fmla="*/ 214748364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170"/>
                  <a:gd name="T17" fmla="*/ 245 w 24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170">
                    <a:moveTo>
                      <a:pt x="0" y="0"/>
                    </a:moveTo>
                    <a:cubicBezTo>
                      <a:pt x="10" y="15"/>
                      <a:pt x="21" y="31"/>
                      <a:pt x="37" y="47"/>
                    </a:cubicBezTo>
                    <a:cubicBezTo>
                      <a:pt x="53" y="63"/>
                      <a:pt x="72" y="82"/>
                      <a:pt x="94" y="94"/>
                    </a:cubicBezTo>
                    <a:cubicBezTo>
                      <a:pt x="116" y="106"/>
                      <a:pt x="145" y="109"/>
                      <a:pt x="170" y="122"/>
                    </a:cubicBezTo>
                    <a:cubicBezTo>
                      <a:pt x="195" y="135"/>
                      <a:pt x="220" y="152"/>
                      <a:pt x="245" y="17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34" name="Freeform 5"/>
              <p:cNvSpPr>
                <a:spLocks/>
              </p:cNvSpPr>
              <p:nvPr/>
            </p:nvSpPr>
            <p:spPr bwMode="auto">
              <a:xfrm>
                <a:off x="5508104" y="4197350"/>
                <a:ext cx="153988" cy="157163"/>
              </a:xfrm>
              <a:custGeom>
                <a:avLst/>
                <a:gdLst>
                  <a:gd name="T0" fmla="*/ 2147483647 w 141"/>
                  <a:gd name="T1" fmla="*/ 0 h 170"/>
                  <a:gd name="T2" fmla="*/ 2147483647 w 141"/>
                  <a:gd name="T3" fmla="*/ 2147483647 h 170"/>
                  <a:gd name="T4" fmla="*/ 2147483647 w 141"/>
                  <a:gd name="T5" fmla="*/ 2147483647 h 170"/>
                  <a:gd name="T6" fmla="*/ 0 w 141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170"/>
                  <a:gd name="T14" fmla="*/ 141 w 14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170">
                    <a:moveTo>
                      <a:pt x="141" y="0"/>
                    </a:moveTo>
                    <a:cubicBezTo>
                      <a:pt x="135" y="22"/>
                      <a:pt x="129" y="44"/>
                      <a:pt x="113" y="66"/>
                    </a:cubicBezTo>
                    <a:cubicBezTo>
                      <a:pt x="97" y="88"/>
                      <a:pt x="66" y="115"/>
                      <a:pt x="47" y="132"/>
                    </a:cubicBezTo>
                    <a:cubicBezTo>
                      <a:pt x="28" y="149"/>
                      <a:pt x="14" y="159"/>
                      <a:pt x="0" y="17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35" name="Freeform 6"/>
              <p:cNvSpPr>
                <a:spLocks/>
              </p:cNvSpPr>
              <p:nvPr/>
            </p:nvSpPr>
            <p:spPr bwMode="auto">
              <a:xfrm>
                <a:off x="5368925" y="4411663"/>
                <a:ext cx="212725" cy="147637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36" name="Freeform 7"/>
              <p:cNvSpPr>
                <a:spLocks/>
              </p:cNvSpPr>
              <p:nvPr/>
            </p:nvSpPr>
            <p:spPr bwMode="auto">
              <a:xfrm>
                <a:off x="5253038" y="4554538"/>
                <a:ext cx="481012" cy="57150"/>
              </a:xfrm>
              <a:custGeom>
                <a:avLst/>
                <a:gdLst>
                  <a:gd name="T0" fmla="*/ 0 w 444"/>
                  <a:gd name="T1" fmla="*/ 2147483647 h 60"/>
                  <a:gd name="T2" fmla="*/ 2147483647 w 444"/>
                  <a:gd name="T3" fmla="*/ 2147483647 h 60"/>
                  <a:gd name="T4" fmla="*/ 2147483647 w 444"/>
                  <a:gd name="T5" fmla="*/ 2147483647 h 60"/>
                  <a:gd name="T6" fmla="*/ 2147483647 w 44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60"/>
                  <a:gd name="T14" fmla="*/ 444 w 44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60">
                    <a:moveTo>
                      <a:pt x="0" y="60"/>
                    </a:moveTo>
                    <a:cubicBezTo>
                      <a:pt x="22" y="48"/>
                      <a:pt x="45" y="37"/>
                      <a:pt x="76" y="28"/>
                    </a:cubicBezTo>
                    <a:cubicBezTo>
                      <a:pt x="107" y="19"/>
                      <a:pt x="123" y="13"/>
                      <a:pt x="184" y="8"/>
                    </a:cubicBezTo>
                    <a:cubicBezTo>
                      <a:pt x="245" y="3"/>
                      <a:pt x="344" y="1"/>
                      <a:pt x="444" y="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37" name="Freeform 8"/>
              <p:cNvSpPr>
                <a:spLocks/>
              </p:cNvSpPr>
              <p:nvPr/>
            </p:nvSpPr>
            <p:spPr bwMode="auto">
              <a:xfrm>
                <a:off x="5410200" y="4554538"/>
                <a:ext cx="327025" cy="269875"/>
              </a:xfrm>
              <a:custGeom>
                <a:avLst/>
                <a:gdLst>
                  <a:gd name="T0" fmla="*/ 0 w 304"/>
                  <a:gd name="T1" fmla="*/ 2147483647 h 292"/>
                  <a:gd name="T2" fmla="*/ 2147483647 w 304"/>
                  <a:gd name="T3" fmla="*/ 2147483647 h 292"/>
                  <a:gd name="T4" fmla="*/ 2147483647 w 304"/>
                  <a:gd name="T5" fmla="*/ 2147483647 h 292"/>
                  <a:gd name="T6" fmla="*/ 2147483647 w 304"/>
                  <a:gd name="T7" fmla="*/ 2147483647 h 292"/>
                  <a:gd name="T8" fmla="*/ 2147483647 w 3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92"/>
                  <a:gd name="T17" fmla="*/ 304 w 3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92">
                    <a:moveTo>
                      <a:pt x="0" y="292"/>
                    </a:moveTo>
                    <a:cubicBezTo>
                      <a:pt x="2" y="259"/>
                      <a:pt x="5" y="227"/>
                      <a:pt x="20" y="200"/>
                    </a:cubicBezTo>
                    <a:cubicBezTo>
                      <a:pt x="35" y="173"/>
                      <a:pt x="61" y="153"/>
                      <a:pt x="92" y="128"/>
                    </a:cubicBezTo>
                    <a:cubicBezTo>
                      <a:pt x="123" y="103"/>
                      <a:pt x="169" y="69"/>
                      <a:pt x="204" y="48"/>
                    </a:cubicBezTo>
                    <a:cubicBezTo>
                      <a:pt x="239" y="27"/>
                      <a:pt x="271" y="13"/>
                      <a:pt x="304" y="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38" name="Freeform 9"/>
              <p:cNvSpPr>
                <a:spLocks/>
              </p:cNvSpPr>
              <p:nvPr/>
            </p:nvSpPr>
            <p:spPr bwMode="auto">
              <a:xfrm rot="320500">
                <a:off x="5697538" y="4167188"/>
                <a:ext cx="231775" cy="428625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39" name="Freeform 10"/>
              <p:cNvSpPr>
                <a:spLocks/>
              </p:cNvSpPr>
              <p:nvPr/>
            </p:nvSpPr>
            <p:spPr bwMode="auto">
              <a:xfrm>
                <a:off x="5446713" y="4173538"/>
                <a:ext cx="290512" cy="385762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 flipV="1">
                <a:off x="5965825" y="4567238"/>
                <a:ext cx="1120775" cy="1587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41" name="Oval 12"/>
              <p:cNvSpPr>
                <a:spLocks noChangeArrowheads="1"/>
              </p:cNvSpPr>
              <p:nvPr/>
            </p:nvSpPr>
            <p:spPr bwMode="auto">
              <a:xfrm>
                <a:off x="6786563" y="4383088"/>
                <a:ext cx="103187" cy="90487"/>
              </a:xfrm>
              <a:prstGeom prst="ellipse">
                <a:avLst/>
              </a:pr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a-DK" altLang="da-DK" sz="1800"/>
              </a:p>
            </p:txBody>
          </p:sp>
          <p:sp>
            <p:nvSpPr>
              <p:cNvPr id="42" name="Line 13"/>
              <p:cNvSpPr>
                <a:spLocks noChangeShapeType="1"/>
              </p:cNvSpPr>
              <p:nvPr/>
            </p:nvSpPr>
            <p:spPr bwMode="auto">
              <a:xfrm>
                <a:off x="6834188" y="4460875"/>
                <a:ext cx="0" cy="104775"/>
              </a:xfrm>
              <a:prstGeom prst="line">
                <a:avLst/>
              </a:pr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43" name="Freeform 14"/>
              <p:cNvSpPr>
                <a:spLocks/>
              </p:cNvSpPr>
              <p:nvPr/>
            </p:nvSpPr>
            <p:spPr bwMode="auto">
              <a:xfrm>
                <a:off x="5940425" y="4433888"/>
                <a:ext cx="157163" cy="13335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 flipV="1">
                <a:off x="5781675" y="4567238"/>
                <a:ext cx="157163" cy="134937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45" name="AutoShape 16"/>
              <p:cNvSpPr>
                <a:spLocks noChangeArrowheads="1"/>
              </p:cNvSpPr>
              <p:nvPr/>
            </p:nvSpPr>
            <p:spPr bwMode="auto">
              <a:xfrm rot="-2356766">
                <a:off x="7426325" y="4789488"/>
                <a:ext cx="82550" cy="5873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a-DK" altLang="da-DK" sz="1800"/>
              </a:p>
            </p:txBody>
          </p:sp>
          <p:sp>
            <p:nvSpPr>
              <p:cNvPr id="46" name="Freeform 17"/>
              <p:cNvSpPr>
                <a:spLocks/>
              </p:cNvSpPr>
              <p:nvPr/>
            </p:nvSpPr>
            <p:spPr bwMode="auto">
              <a:xfrm rot="-311453">
                <a:off x="7078663" y="4549775"/>
                <a:ext cx="358775" cy="249238"/>
              </a:xfrm>
              <a:custGeom>
                <a:avLst/>
                <a:gdLst>
                  <a:gd name="T0" fmla="*/ 0 w 200"/>
                  <a:gd name="T1" fmla="*/ 0 h 140"/>
                  <a:gd name="T2" fmla="*/ 2147483647 w 200"/>
                  <a:gd name="T3" fmla="*/ 2147483647 h 140"/>
                  <a:gd name="T4" fmla="*/ 2147483647 w 200"/>
                  <a:gd name="T5" fmla="*/ 2147483647 h 140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140"/>
                  <a:gd name="T11" fmla="*/ 200 w 200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140">
                    <a:moveTo>
                      <a:pt x="0" y="0"/>
                    </a:moveTo>
                    <a:cubicBezTo>
                      <a:pt x="49" y="10"/>
                      <a:pt x="99" y="21"/>
                      <a:pt x="132" y="44"/>
                    </a:cubicBezTo>
                    <a:cubicBezTo>
                      <a:pt x="165" y="67"/>
                      <a:pt x="182" y="103"/>
                      <a:pt x="200" y="140"/>
                    </a:cubicBezTo>
                  </a:path>
                </a:pathLst>
              </a:cu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grpSp>
            <p:nvGrpSpPr>
              <p:cNvPr id="47" name="Group 18"/>
              <p:cNvGrpSpPr>
                <a:grpSpLocks/>
              </p:cNvGrpSpPr>
              <p:nvPr/>
            </p:nvGrpSpPr>
            <p:grpSpPr bwMode="auto">
              <a:xfrm>
                <a:off x="7483475" y="4368800"/>
                <a:ext cx="882650" cy="966788"/>
                <a:chOff x="5061" y="456"/>
                <a:chExt cx="981" cy="1494"/>
              </a:xfrm>
            </p:grpSpPr>
            <p:sp>
              <p:nvSpPr>
                <p:cNvPr id="64" name="Oval 19"/>
                <p:cNvSpPr>
                  <a:spLocks noChangeArrowheads="1"/>
                </p:cNvSpPr>
                <p:nvPr/>
              </p:nvSpPr>
              <p:spPr bwMode="auto">
                <a:xfrm>
                  <a:off x="5061" y="1248"/>
                  <a:ext cx="106" cy="100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a-DK" altLang="da-DK" sz="1800"/>
                </a:p>
              </p:txBody>
            </p:sp>
            <p:sp>
              <p:nvSpPr>
                <p:cNvPr id="65" name="Freeform 20"/>
                <p:cNvSpPr>
                  <a:spLocks/>
                </p:cNvSpPr>
                <p:nvPr/>
              </p:nvSpPr>
              <p:spPr bwMode="auto">
                <a:xfrm>
                  <a:off x="5132" y="1346"/>
                  <a:ext cx="314" cy="343"/>
                </a:xfrm>
                <a:custGeom>
                  <a:avLst/>
                  <a:gdLst>
                    <a:gd name="T0" fmla="*/ 0 w 305"/>
                    <a:gd name="T1" fmla="*/ 0 h 287"/>
                    <a:gd name="T2" fmla="*/ 283 w 305"/>
                    <a:gd name="T3" fmla="*/ 63278 h 287"/>
                    <a:gd name="T4" fmla="*/ 775 w 305"/>
                    <a:gd name="T5" fmla="*/ 105370 h 287"/>
                    <a:gd name="T6" fmla="*/ 843 w 305"/>
                    <a:gd name="T7" fmla="*/ 175817 h 2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5"/>
                    <a:gd name="T13" fmla="*/ 0 h 287"/>
                    <a:gd name="T14" fmla="*/ 305 w 305"/>
                    <a:gd name="T15" fmla="*/ 287 h 2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5" h="287">
                      <a:moveTo>
                        <a:pt x="0" y="0"/>
                      </a:moveTo>
                      <a:cubicBezTo>
                        <a:pt x="27" y="37"/>
                        <a:pt x="55" y="75"/>
                        <a:pt x="100" y="104"/>
                      </a:cubicBezTo>
                      <a:cubicBezTo>
                        <a:pt x="145" y="133"/>
                        <a:pt x="239" y="141"/>
                        <a:pt x="272" y="172"/>
                      </a:cubicBezTo>
                      <a:cubicBezTo>
                        <a:pt x="305" y="203"/>
                        <a:pt x="290" y="263"/>
                        <a:pt x="295" y="287"/>
                      </a:cubicBezTo>
                    </a:path>
                  </a:pathLst>
                </a:custGeom>
                <a:noFill/>
                <a:ln w="12700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66" name="Freeform 21"/>
                <p:cNvSpPr>
                  <a:spLocks/>
                </p:cNvSpPr>
                <p:nvPr/>
              </p:nvSpPr>
              <p:spPr bwMode="auto">
                <a:xfrm>
                  <a:off x="5433" y="1666"/>
                  <a:ext cx="604" cy="284"/>
                </a:xfrm>
                <a:custGeom>
                  <a:avLst/>
                  <a:gdLst>
                    <a:gd name="T0" fmla="*/ 0 w 551"/>
                    <a:gd name="T1" fmla="*/ 0 h 206"/>
                    <a:gd name="T2" fmla="*/ 312 w 551"/>
                    <a:gd name="T3" fmla="*/ 7488495 h 206"/>
                    <a:gd name="T4" fmla="*/ 1032 w 551"/>
                    <a:gd name="T5" fmla="*/ 13271474 h 206"/>
                    <a:gd name="T6" fmla="*/ 3406 w 551"/>
                    <a:gd name="T7" fmla="*/ 19317153 h 206"/>
                    <a:gd name="T8" fmla="*/ 7158 w 551"/>
                    <a:gd name="T9" fmla="*/ 21517525 h 206"/>
                    <a:gd name="T10" fmla="*/ 11426 w 551"/>
                    <a:gd name="T11" fmla="*/ 19622191 h 206"/>
                    <a:gd name="T12" fmla="*/ 13905 w 551"/>
                    <a:gd name="T13" fmla="*/ 12384089 h 206"/>
                    <a:gd name="T14" fmla="*/ 15051 w 551"/>
                    <a:gd name="T15" fmla="*/ 445320 h 2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51"/>
                    <a:gd name="T25" fmla="*/ 0 h 206"/>
                    <a:gd name="T26" fmla="*/ 551 w 551"/>
                    <a:gd name="T27" fmla="*/ 206 h 20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51" h="206">
                      <a:moveTo>
                        <a:pt x="0" y="0"/>
                      </a:moveTo>
                      <a:cubicBezTo>
                        <a:pt x="2" y="12"/>
                        <a:pt x="6" y="51"/>
                        <a:pt x="12" y="72"/>
                      </a:cubicBezTo>
                      <a:cubicBezTo>
                        <a:pt x="18" y="93"/>
                        <a:pt x="19" y="108"/>
                        <a:pt x="38" y="127"/>
                      </a:cubicBezTo>
                      <a:cubicBezTo>
                        <a:pt x="57" y="146"/>
                        <a:pt x="87" y="171"/>
                        <a:pt x="125" y="184"/>
                      </a:cubicBezTo>
                      <a:cubicBezTo>
                        <a:pt x="163" y="197"/>
                        <a:pt x="214" y="204"/>
                        <a:pt x="263" y="205"/>
                      </a:cubicBezTo>
                      <a:cubicBezTo>
                        <a:pt x="312" y="206"/>
                        <a:pt x="378" y="201"/>
                        <a:pt x="419" y="187"/>
                      </a:cubicBezTo>
                      <a:cubicBezTo>
                        <a:pt x="460" y="173"/>
                        <a:pt x="487" y="148"/>
                        <a:pt x="509" y="118"/>
                      </a:cubicBezTo>
                      <a:cubicBezTo>
                        <a:pt x="531" y="88"/>
                        <a:pt x="542" y="28"/>
                        <a:pt x="551" y="4"/>
                      </a:cubicBezTo>
                    </a:path>
                  </a:pathLst>
                </a:custGeom>
                <a:noFill/>
                <a:ln w="12700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67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6035" y="456"/>
                  <a:ext cx="7" cy="1223"/>
                </a:xfrm>
                <a:prstGeom prst="line">
                  <a:avLst/>
                </a:prstGeom>
                <a:noFill/>
                <a:ln w="12700">
                  <a:solidFill>
                    <a:srgbClr val="00B0F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</p:grpSp>
          <p:sp>
            <p:nvSpPr>
              <p:cNvPr id="48" name="Line 23"/>
              <p:cNvSpPr>
                <a:spLocks noChangeShapeType="1"/>
              </p:cNvSpPr>
              <p:nvPr/>
            </p:nvSpPr>
            <p:spPr bwMode="auto">
              <a:xfrm>
                <a:off x="5719763" y="4568825"/>
                <a:ext cx="265112" cy="0"/>
              </a:xfrm>
              <a:prstGeom prst="line">
                <a:avLst/>
              </a:prstGeom>
              <a:noFill/>
              <a:ln w="127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" name="Freeform 4"/>
              <p:cNvSpPr>
                <a:spLocks/>
              </p:cNvSpPr>
              <p:nvPr/>
            </p:nvSpPr>
            <p:spPr bwMode="auto">
              <a:xfrm>
                <a:off x="5303838" y="4876800"/>
                <a:ext cx="266700" cy="157163"/>
              </a:xfrm>
              <a:custGeom>
                <a:avLst/>
                <a:gdLst>
                  <a:gd name="T0" fmla="*/ 0 w 245"/>
                  <a:gd name="T1" fmla="*/ 0 h 170"/>
                  <a:gd name="T2" fmla="*/ 2147483647 w 245"/>
                  <a:gd name="T3" fmla="*/ 2147483647 h 170"/>
                  <a:gd name="T4" fmla="*/ 2147483647 w 245"/>
                  <a:gd name="T5" fmla="*/ 2147483647 h 170"/>
                  <a:gd name="T6" fmla="*/ 2147483647 w 245"/>
                  <a:gd name="T7" fmla="*/ 2147483647 h 170"/>
                  <a:gd name="T8" fmla="*/ 2147483647 w 245"/>
                  <a:gd name="T9" fmla="*/ 214748364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170"/>
                  <a:gd name="T17" fmla="*/ 245 w 24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170">
                    <a:moveTo>
                      <a:pt x="0" y="0"/>
                    </a:moveTo>
                    <a:cubicBezTo>
                      <a:pt x="10" y="15"/>
                      <a:pt x="21" y="31"/>
                      <a:pt x="37" y="47"/>
                    </a:cubicBezTo>
                    <a:cubicBezTo>
                      <a:pt x="53" y="63"/>
                      <a:pt x="72" y="82"/>
                      <a:pt x="94" y="94"/>
                    </a:cubicBezTo>
                    <a:cubicBezTo>
                      <a:pt x="116" y="106"/>
                      <a:pt x="145" y="109"/>
                      <a:pt x="170" y="122"/>
                    </a:cubicBezTo>
                    <a:cubicBezTo>
                      <a:pt x="195" y="135"/>
                      <a:pt x="220" y="152"/>
                      <a:pt x="245" y="17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0" name="Freeform 5"/>
              <p:cNvSpPr>
                <a:spLocks/>
              </p:cNvSpPr>
              <p:nvPr/>
            </p:nvSpPr>
            <p:spPr bwMode="auto">
              <a:xfrm>
                <a:off x="5559425" y="4859338"/>
                <a:ext cx="153988" cy="157162"/>
              </a:xfrm>
              <a:custGeom>
                <a:avLst/>
                <a:gdLst>
                  <a:gd name="T0" fmla="*/ 2147483647 w 141"/>
                  <a:gd name="T1" fmla="*/ 0 h 170"/>
                  <a:gd name="T2" fmla="*/ 2147483647 w 141"/>
                  <a:gd name="T3" fmla="*/ 2147483647 h 170"/>
                  <a:gd name="T4" fmla="*/ 2147483647 w 141"/>
                  <a:gd name="T5" fmla="*/ 2147483647 h 170"/>
                  <a:gd name="T6" fmla="*/ 0 w 141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170"/>
                  <a:gd name="T14" fmla="*/ 141 w 14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170">
                    <a:moveTo>
                      <a:pt x="141" y="0"/>
                    </a:moveTo>
                    <a:cubicBezTo>
                      <a:pt x="135" y="22"/>
                      <a:pt x="129" y="44"/>
                      <a:pt x="113" y="66"/>
                    </a:cubicBezTo>
                    <a:cubicBezTo>
                      <a:pt x="97" y="88"/>
                      <a:pt x="66" y="115"/>
                      <a:pt x="47" y="132"/>
                    </a:cubicBezTo>
                    <a:cubicBezTo>
                      <a:pt x="28" y="149"/>
                      <a:pt x="14" y="159"/>
                      <a:pt x="0" y="17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5400675" y="5059363"/>
                <a:ext cx="212725" cy="147637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5284788" y="5202238"/>
                <a:ext cx="481012" cy="57150"/>
              </a:xfrm>
              <a:custGeom>
                <a:avLst/>
                <a:gdLst>
                  <a:gd name="T0" fmla="*/ 0 w 444"/>
                  <a:gd name="T1" fmla="*/ 2147483647 h 60"/>
                  <a:gd name="T2" fmla="*/ 2147483647 w 444"/>
                  <a:gd name="T3" fmla="*/ 2147483647 h 60"/>
                  <a:gd name="T4" fmla="*/ 2147483647 w 444"/>
                  <a:gd name="T5" fmla="*/ 2147483647 h 60"/>
                  <a:gd name="T6" fmla="*/ 2147483647 w 44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60"/>
                  <a:gd name="T14" fmla="*/ 444 w 44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60">
                    <a:moveTo>
                      <a:pt x="0" y="60"/>
                    </a:moveTo>
                    <a:cubicBezTo>
                      <a:pt x="22" y="48"/>
                      <a:pt x="45" y="37"/>
                      <a:pt x="76" y="28"/>
                    </a:cubicBezTo>
                    <a:cubicBezTo>
                      <a:pt x="107" y="19"/>
                      <a:pt x="123" y="13"/>
                      <a:pt x="184" y="8"/>
                    </a:cubicBezTo>
                    <a:cubicBezTo>
                      <a:pt x="245" y="3"/>
                      <a:pt x="344" y="1"/>
                      <a:pt x="444" y="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3" name="Freeform 8"/>
              <p:cNvSpPr>
                <a:spLocks/>
              </p:cNvSpPr>
              <p:nvPr/>
            </p:nvSpPr>
            <p:spPr bwMode="auto">
              <a:xfrm>
                <a:off x="5441950" y="5202238"/>
                <a:ext cx="327025" cy="269875"/>
              </a:xfrm>
              <a:custGeom>
                <a:avLst/>
                <a:gdLst>
                  <a:gd name="T0" fmla="*/ 0 w 304"/>
                  <a:gd name="T1" fmla="*/ 2147483647 h 292"/>
                  <a:gd name="T2" fmla="*/ 2147483647 w 304"/>
                  <a:gd name="T3" fmla="*/ 2147483647 h 292"/>
                  <a:gd name="T4" fmla="*/ 2147483647 w 304"/>
                  <a:gd name="T5" fmla="*/ 2147483647 h 292"/>
                  <a:gd name="T6" fmla="*/ 2147483647 w 304"/>
                  <a:gd name="T7" fmla="*/ 2147483647 h 292"/>
                  <a:gd name="T8" fmla="*/ 2147483647 w 3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92"/>
                  <a:gd name="T17" fmla="*/ 304 w 3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92">
                    <a:moveTo>
                      <a:pt x="0" y="292"/>
                    </a:moveTo>
                    <a:cubicBezTo>
                      <a:pt x="2" y="259"/>
                      <a:pt x="5" y="227"/>
                      <a:pt x="20" y="200"/>
                    </a:cubicBezTo>
                    <a:cubicBezTo>
                      <a:pt x="35" y="173"/>
                      <a:pt x="61" y="153"/>
                      <a:pt x="92" y="128"/>
                    </a:cubicBezTo>
                    <a:cubicBezTo>
                      <a:pt x="123" y="103"/>
                      <a:pt x="169" y="69"/>
                      <a:pt x="204" y="48"/>
                    </a:cubicBezTo>
                    <a:cubicBezTo>
                      <a:pt x="239" y="27"/>
                      <a:pt x="271" y="13"/>
                      <a:pt x="304" y="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4" name="Freeform 9"/>
              <p:cNvSpPr>
                <a:spLocks/>
              </p:cNvSpPr>
              <p:nvPr/>
            </p:nvSpPr>
            <p:spPr bwMode="auto">
              <a:xfrm>
                <a:off x="5581650" y="5200650"/>
                <a:ext cx="187325" cy="371475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5" name="Freeform 10"/>
              <p:cNvSpPr>
                <a:spLocks/>
              </p:cNvSpPr>
              <p:nvPr/>
            </p:nvSpPr>
            <p:spPr bwMode="auto">
              <a:xfrm>
                <a:off x="5478463" y="4821238"/>
                <a:ext cx="290512" cy="385762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 flipV="1">
                <a:off x="5997575" y="5214938"/>
                <a:ext cx="1120775" cy="1587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7" name="Oval 12"/>
              <p:cNvSpPr>
                <a:spLocks noChangeArrowheads="1"/>
              </p:cNvSpPr>
              <p:nvPr/>
            </p:nvSpPr>
            <p:spPr bwMode="auto">
              <a:xfrm>
                <a:off x="6818313" y="5030788"/>
                <a:ext cx="103187" cy="90487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a-DK" altLang="da-DK" sz="1800"/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6865938" y="5108575"/>
                <a:ext cx="0" cy="104775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59" name="Freeform 14"/>
              <p:cNvSpPr>
                <a:spLocks/>
              </p:cNvSpPr>
              <p:nvPr/>
            </p:nvSpPr>
            <p:spPr bwMode="auto">
              <a:xfrm>
                <a:off x="5972175" y="5081588"/>
                <a:ext cx="157163" cy="13335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60" name="Freeform 15"/>
              <p:cNvSpPr>
                <a:spLocks/>
              </p:cNvSpPr>
              <p:nvPr/>
            </p:nvSpPr>
            <p:spPr bwMode="auto">
              <a:xfrm flipV="1">
                <a:off x="5813425" y="5214938"/>
                <a:ext cx="157163" cy="134937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61" name="AutoShape 16"/>
              <p:cNvSpPr>
                <a:spLocks noChangeArrowheads="1"/>
              </p:cNvSpPr>
              <p:nvPr/>
            </p:nvSpPr>
            <p:spPr bwMode="auto">
              <a:xfrm rot="-8373523">
                <a:off x="7410450" y="5041900"/>
                <a:ext cx="104775" cy="73025"/>
              </a:xfrm>
              <a:prstGeom prst="triangle">
                <a:avLst>
                  <a:gd name="adj" fmla="val 50000"/>
                </a:avLst>
              </a:prstGeom>
              <a:solidFill>
                <a:srgbClr val="66CCFF"/>
              </a:solidFill>
              <a:ln w="28575">
                <a:solidFill>
                  <a:srgbClr val="00B0F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a-DK" altLang="da-DK" sz="1800"/>
              </a:p>
            </p:txBody>
          </p:sp>
          <p:sp>
            <p:nvSpPr>
              <p:cNvPr id="62" name="Freeform 17"/>
              <p:cNvSpPr>
                <a:spLocks/>
              </p:cNvSpPr>
              <p:nvPr/>
            </p:nvSpPr>
            <p:spPr bwMode="auto">
              <a:xfrm rot="7252399">
                <a:off x="7109619" y="5015707"/>
                <a:ext cx="358775" cy="249237"/>
              </a:xfrm>
              <a:custGeom>
                <a:avLst/>
                <a:gdLst>
                  <a:gd name="T0" fmla="*/ 0 w 200"/>
                  <a:gd name="T1" fmla="*/ 0 h 140"/>
                  <a:gd name="T2" fmla="*/ 2147483647 w 200"/>
                  <a:gd name="T3" fmla="*/ 2147483647 h 140"/>
                  <a:gd name="T4" fmla="*/ 2147483647 w 200"/>
                  <a:gd name="T5" fmla="*/ 2147483647 h 140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140"/>
                  <a:gd name="T11" fmla="*/ 200 w 200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140">
                    <a:moveTo>
                      <a:pt x="0" y="0"/>
                    </a:moveTo>
                    <a:cubicBezTo>
                      <a:pt x="49" y="10"/>
                      <a:pt x="99" y="21"/>
                      <a:pt x="132" y="44"/>
                    </a:cubicBezTo>
                    <a:cubicBezTo>
                      <a:pt x="165" y="67"/>
                      <a:pt x="182" y="103"/>
                      <a:pt x="200" y="140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63" name="Line 23"/>
              <p:cNvSpPr>
                <a:spLocks noChangeShapeType="1"/>
              </p:cNvSpPr>
              <p:nvPr/>
            </p:nvSpPr>
            <p:spPr bwMode="auto">
              <a:xfrm>
                <a:off x="5751513" y="5216525"/>
                <a:ext cx="265112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7" name="Kombinationstegning 6"/>
            <p:cNvSpPr/>
            <p:nvPr/>
          </p:nvSpPr>
          <p:spPr>
            <a:xfrm>
              <a:off x="5443091" y="4013671"/>
              <a:ext cx="93662" cy="160338"/>
            </a:xfrm>
            <a:custGeom>
              <a:avLst/>
              <a:gdLst>
                <a:gd name="connsiteX0" fmla="*/ 0 w 93729"/>
                <a:gd name="connsiteY0" fmla="*/ 160867 h 160867"/>
                <a:gd name="connsiteX1" fmla="*/ 93133 w 93729"/>
                <a:gd name="connsiteY1" fmla="*/ 84667 h 160867"/>
                <a:gd name="connsiteX2" fmla="*/ 42333 w 93729"/>
                <a:gd name="connsiteY2" fmla="*/ 0 h 160867"/>
                <a:gd name="connsiteX3" fmla="*/ 42333 w 93729"/>
                <a:gd name="connsiteY3" fmla="*/ 0 h 16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729" h="160867">
                  <a:moveTo>
                    <a:pt x="0" y="160867"/>
                  </a:moveTo>
                  <a:cubicBezTo>
                    <a:pt x="43039" y="136172"/>
                    <a:pt x="86078" y="111478"/>
                    <a:pt x="93133" y="84667"/>
                  </a:cubicBezTo>
                  <a:cubicBezTo>
                    <a:pt x="100188" y="57856"/>
                    <a:pt x="42333" y="0"/>
                    <a:pt x="42333" y="0"/>
                  </a:cubicBezTo>
                  <a:lnTo>
                    <a:pt x="42333" y="0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8" name="Kombinationstegning 7"/>
            <p:cNvSpPr/>
            <p:nvPr/>
          </p:nvSpPr>
          <p:spPr>
            <a:xfrm>
              <a:off x="5651053" y="4045421"/>
              <a:ext cx="114300" cy="153988"/>
            </a:xfrm>
            <a:custGeom>
              <a:avLst/>
              <a:gdLst>
                <a:gd name="connsiteX0" fmla="*/ 0 w 113265"/>
                <a:gd name="connsiteY0" fmla="*/ 154664 h 154664"/>
                <a:gd name="connsiteX1" fmla="*/ 101600 w 113265"/>
                <a:gd name="connsiteY1" fmla="*/ 129264 h 154664"/>
                <a:gd name="connsiteX2" fmla="*/ 101600 w 113265"/>
                <a:gd name="connsiteY2" fmla="*/ 2264 h 154664"/>
                <a:gd name="connsiteX3" fmla="*/ 16933 w 113265"/>
                <a:gd name="connsiteY3" fmla="*/ 44597 h 154664"/>
                <a:gd name="connsiteX4" fmla="*/ 16933 w 113265"/>
                <a:gd name="connsiteY4" fmla="*/ 44597 h 15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65" h="154664">
                  <a:moveTo>
                    <a:pt x="0" y="154664"/>
                  </a:moveTo>
                  <a:cubicBezTo>
                    <a:pt x="42333" y="154664"/>
                    <a:pt x="84667" y="154664"/>
                    <a:pt x="101600" y="129264"/>
                  </a:cubicBezTo>
                  <a:cubicBezTo>
                    <a:pt x="118533" y="103864"/>
                    <a:pt x="115711" y="16375"/>
                    <a:pt x="101600" y="2264"/>
                  </a:cubicBezTo>
                  <a:cubicBezTo>
                    <a:pt x="87489" y="-11847"/>
                    <a:pt x="16933" y="44597"/>
                    <a:pt x="16933" y="44597"/>
                  </a:cubicBezTo>
                  <a:lnTo>
                    <a:pt x="16933" y="44597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9" name="Kombinationstegning 8"/>
            <p:cNvSpPr/>
            <p:nvPr/>
          </p:nvSpPr>
          <p:spPr>
            <a:xfrm>
              <a:off x="5136703" y="4081934"/>
              <a:ext cx="153988" cy="142875"/>
            </a:xfrm>
            <a:custGeom>
              <a:avLst/>
              <a:gdLst>
                <a:gd name="connsiteX0" fmla="*/ 128568 w 154025"/>
                <a:gd name="connsiteY0" fmla="*/ 143934 h 143934"/>
                <a:gd name="connsiteX1" fmla="*/ 145501 w 154025"/>
                <a:gd name="connsiteY1" fmla="*/ 25400 h 143934"/>
                <a:gd name="connsiteX2" fmla="*/ 10034 w 154025"/>
                <a:gd name="connsiteY2" fmla="*/ 59267 h 143934"/>
                <a:gd name="connsiteX3" fmla="*/ 10034 w 154025"/>
                <a:gd name="connsiteY3" fmla="*/ 0 h 143934"/>
                <a:gd name="connsiteX4" fmla="*/ 10034 w 154025"/>
                <a:gd name="connsiteY4" fmla="*/ 0 h 143934"/>
                <a:gd name="connsiteX5" fmla="*/ 10034 w 154025"/>
                <a:gd name="connsiteY5" fmla="*/ 0 h 143934"/>
                <a:gd name="connsiteX6" fmla="*/ 10034 w 154025"/>
                <a:gd name="connsiteY6" fmla="*/ 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025" h="143934">
                  <a:moveTo>
                    <a:pt x="128568" y="143934"/>
                  </a:moveTo>
                  <a:cubicBezTo>
                    <a:pt x="146912" y="91722"/>
                    <a:pt x="165257" y="39511"/>
                    <a:pt x="145501" y="25400"/>
                  </a:cubicBezTo>
                  <a:cubicBezTo>
                    <a:pt x="125745" y="11289"/>
                    <a:pt x="32612" y="63500"/>
                    <a:pt x="10034" y="59267"/>
                  </a:cubicBezTo>
                  <a:cubicBezTo>
                    <a:pt x="-12544" y="55034"/>
                    <a:pt x="10034" y="0"/>
                    <a:pt x="10034" y="0"/>
                  </a:cubicBezTo>
                  <a:lnTo>
                    <a:pt x="10034" y="0"/>
                  </a:lnTo>
                  <a:lnTo>
                    <a:pt x="10034" y="0"/>
                  </a:lnTo>
                  <a:lnTo>
                    <a:pt x="10034" y="0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0" name="Kombinationstegning 9"/>
            <p:cNvSpPr/>
            <p:nvPr/>
          </p:nvSpPr>
          <p:spPr>
            <a:xfrm>
              <a:off x="5485953" y="3954934"/>
              <a:ext cx="84138" cy="50800"/>
            </a:xfrm>
            <a:custGeom>
              <a:avLst/>
              <a:gdLst>
                <a:gd name="connsiteX0" fmla="*/ 0 w 84667"/>
                <a:gd name="connsiteY0" fmla="*/ 50800 h 50800"/>
                <a:gd name="connsiteX1" fmla="*/ 84667 w 84667"/>
                <a:gd name="connsiteY1" fmla="*/ 0 h 50800"/>
                <a:gd name="connsiteX2" fmla="*/ 84667 w 84667"/>
                <a:gd name="connsiteY2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7" h="50800">
                  <a:moveTo>
                    <a:pt x="0" y="50800"/>
                  </a:moveTo>
                  <a:lnTo>
                    <a:pt x="84667" y="0"/>
                  </a:lnTo>
                  <a:lnTo>
                    <a:pt x="84667" y="0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1" name="Kombinationstegning 10"/>
            <p:cNvSpPr/>
            <p:nvPr/>
          </p:nvSpPr>
          <p:spPr>
            <a:xfrm>
              <a:off x="5392291" y="3985096"/>
              <a:ext cx="101600" cy="71438"/>
            </a:xfrm>
            <a:custGeom>
              <a:avLst/>
              <a:gdLst>
                <a:gd name="connsiteX0" fmla="*/ 101600 w 101600"/>
                <a:gd name="connsiteY0" fmla="*/ 19674 h 70474"/>
                <a:gd name="connsiteX1" fmla="*/ 16933 w 101600"/>
                <a:gd name="connsiteY1" fmla="*/ 2741 h 70474"/>
                <a:gd name="connsiteX2" fmla="*/ 0 w 101600"/>
                <a:gd name="connsiteY2" fmla="*/ 70474 h 70474"/>
                <a:gd name="connsiteX3" fmla="*/ 0 w 101600"/>
                <a:gd name="connsiteY3" fmla="*/ 70474 h 7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00" h="70474">
                  <a:moveTo>
                    <a:pt x="101600" y="19674"/>
                  </a:moveTo>
                  <a:cubicBezTo>
                    <a:pt x="67733" y="6974"/>
                    <a:pt x="33866" y="-5726"/>
                    <a:pt x="16933" y="2741"/>
                  </a:cubicBezTo>
                  <a:cubicBezTo>
                    <a:pt x="0" y="11208"/>
                    <a:pt x="0" y="70474"/>
                    <a:pt x="0" y="70474"/>
                  </a:cubicBezTo>
                  <a:lnTo>
                    <a:pt x="0" y="70474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2" name="Kombinationstegning 11"/>
            <p:cNvSpPr/>
            <p:nvPr/>
          </p:nvSpPr>
          <p:spPr>
            <a:xfrm>
              <a:off x="5231953" y="4577234"/>
              <a:ext cx="17463" cy="76200"/>
            </a:xfrm>
            <a:custGeom>
              <a:avLst/>
              <a:gdLst>
                <a:gd name="connsiteX0" fmla="*/ 16933 w 16933"/>
                <a:gd name="connsiteY0" fmla="*/ 76200 h 76200"/>
                <a:gd name="connsiteX1" fmla="*/ 0 w 16933"/>
                <a:gd name="connsiteY1" fmla="*/ 0 h 76200"/>
                <a:gd name="connsiteX2" fmla="*/ 0 w 16933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33" h="76200">
                  <a:moveTo>
                    <a:pt x="16933" y="7620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3" name="Kombinationstegning 12"/>
            <p:cNvSpPr/>
            <p:nvPr/>
          </p:nvSpPr>
          <p:spPr>
            <a:xfrm>
              <a:off x="5111303" y="4470871"/>
              <a:ext cx="153988" cy="109538"/>
            </a:xfrm>
            <a:custGeom>
              <a:avLst/>
              <a:gdLst>
                <a:gd name="connsiteX0" fmla="*/ 111766 w 154100"/>
                <a:gd name="connsiteY0" fmla="*/ 110067 h 110067"/>
                <a:gd name="connsiteX1" fmla="*/ 1700 w 154100"/>
                <a:gd name="connsiteY1" fmla="*/ 84667 h 110067"/>
                <a:gd name="connsiteX2" fmla="*/ 52500 w 154100"/>
                <a:gd name="connsiteY2" fmla="*/ 0 h 110067"/>
                <a:gd name="connsiteX3" fmla="*/ 154100 w 154100"/>
                <a:gd name="connsiteY3" fmla="*/ 33867 h 110067"/>
                <a:gd name="connsiteX4" fmla="*/ 154100 w 154100"/>
                <a:gd name="connsiteY4" fmla="*/ 33867 h 1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00" h="110067">
                  <a:moveTo>
                    <a:pt x="111766" y="110067"/>
                  </a:moveTo>
                  <a:cubicBezTo>
                    <a:pt x="61672" y="106539"/>
                    <a:pt x="11578" y="103012"/>
                    <a:pt x="1700" y="84667"/>
                  </a:cubicBezTo>
                  <a:cubicBezTo>
                    <a:pt x="-8178" y="66322"/>
                    <a:pt x="27100" y="8467"/>
                    <a:pt x="52500" y="0"/>
                  </a:cubicBezTo>
                  <a:lnTo>
                    <a:pt x="154100" y="33867"/>
                  </a:lnTo>
                  <a:lnTo>
                    <a:pt x="154100" y="33867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4" name="Kombinationstegning 13"/>
            <p:cNvSpPr/>
            <p:nvPr/>
          </p:nvSpPr>
          <p:spPr>
            <a:xfrm>
              <a:off x="5265291" y="4293071"/>
              <a:ext cx="101600" cy="109538"/>
            </a:xfrm>
            <a:custGeom>
              <a:avLst/>
              <a:gdLst>
                <a:gd name="connsiteX0" fmla="*/ 101600 w 101600"/>
                <a:gd name="connsiteY0" fmla="*/ 110067 h 110067"/>
                <a:gd name="connsiteX1" fmla="*/ 0 w 101600"/>
                <a:gd name="connsiteY1" fmla="*/ 0 h 110067"/>
                <a:gd name="connsiteX2" fmla="*/ 0 w 101600"/>
                <a:gd name="connsiteY2" fmla="*/ 0 h 1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110067">
                  <a:moveTo>
                    <a:pt x="101600" y="110067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5" name="Kombinationstegning 14"/>
            <p:cNvSpPr/>
            <p:nvPr/>
          </p:nvSpPr>
          <p:spPr>
            <a:xfrm>
              <a:off x="5173216" y="4318471"/>
              <a:ext cx="185737" cy="117475"/>
            </a:xfrm>
            <a:custGeom>
              <a:avLst/>
              <a:gdLst>
                <a:gd name="connsiteX0" fmla="*/ 186267 w 186267"/>
                <a:gd name="connsiteY0" fmla="*/ 101600 h 118228"/>
                <a:gd name="connsiteX1" fmla="*/ 59267 w 186267"/>
                <a:gd name="connsiteY1" fmla="*/ 110067 h 118228"/>
                <a:gd name="connsiteX2" fmla="*/ 0 w 186267"/>
                <a:gd name="connsiteY2" fmla="*/ 0 h 118228"/>
                <a:gd name="connsiteX3" fmla="*/ 0 w 186267"/>
                <a:gd name="connsiteY3" fmla="*/ 0 h 11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267" h="118228">
                  <a:moveTo>
                    <a:pt x="186267" y="101600"/>
                  </a:moveTo>
                  <a:cubicBezTo>
                    <a:pt x="138289" y="114300"/>
                    <a:pt x="90311" y="127000"/>
                    <a:pt x="59267" y="110067"/>
                  </a:cubicBezTo>
                  <a:cubicBezTo>
                    <a:pt x="28223" y="93134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6" name="Kombinationstegning 15"/>
            <p:cNvSpPr/>
            <p:nvPr/>
          </p:nvSpPr>
          <p:spPr>
            <a:xfrm>
              <a:off x="5244653" y="4656609"/>
              <a:ext cx="182563" cy="166687"/>
            </a:xfrm>
            <a:custGeom>
              <a:avLst/>
              <a:gdLst>
                <a:gd name="connsiteX0" fmla="*/ 172808 w 181274"/>
                <a:gd name="connsiteY0" fmla="*/ 152400 h 165894"/>
                <a:gd name="connsiteX1" fmla="*/ 54274 w 181274"/>
                <a:gd name="connsiteY1" fmla="*/ 160866 h 165894"/>
                <a:gd name="connsiteX2" fmla="*/ 62741 w 181274"/>
                <a:gd name="connsiteY2" fmla="*/ 84666 h 165894"/>
                <a:gd name="connsiteX3" fmla="*/ 3474 w 181274"/>
                <a:gd name="connsiteY3" fmla="*/ 42333 h 165894"/>
                <a:gd name="connsiteX4" fmla="*/ 181274 w 181274"/>
                <a:gd name="connsiteY4" fmla="*/ 0 h 165894"/>
                <a:gd name="connsiteX5" fmla="*/ 181274 w 181274"/>
                <a:gd name="connsiteY5" fmla="*/ 0 h 1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274" h="165894">
                  <a:moveTo>
                    <a:pt x="172808" y="152400"/>
                  </a:moveTo>
                  <a:cubicBezTo>
                    <a:pt x="122713" y="162277"/>
                    <a:pt x="72618" y="172155"/>
                    <a:pt x="54274" y="160866"/>
                  </a:cubicBezTo>
                  <a:cubicBezTo>
                    <a:pt x="35930" y="149577"/>
                    <a:pt x="71208" y="104421"/>
                    <a:pt x="62741" y="84666"/>
                  </a:cubicBezTo>
                  <a:cubicBezTo>
                    <a:pt x="54274" y="64911"/>
                    <a:pt x="-16281" y="56444"/>
                    <a:pt x="3474" y="42333"/>
                  </a:cubicBezTo>
                  <a:cubicBezTo>
                    <a:pt x="23229" y="28222"/>
                    <a:pt x="181274" y="0"/>
                    <a:pt x="181274" y="0"/>
                  </a:cubicBezTo>
                  <a:lnTo>
                    <a:pt x="181274" y="0"/>
                  </a:lnTo>
                </a:path>
              </a:pathLst>
            </a:custGeom>
            <a:noFill/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076378" y="4056534"/>
              <a:ext cx="44450" cy="4445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8" name="Ellipse 17"/>
            <p:cNvSpPr/>
            <p:nvPr/>
          </p:nvSpPr>
          <p:spPr>
            <a:xfrm>
              <a:off x="5147816" y="4320059"/>
              <a:ext cx="46037" cy="4603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19" name="Ellipse 18"/>
            <p:cNvSpPr/>
            <p:nvPr/>
          </p:nvSpPr>
          <p:spPr>
            <a:xfrm>
              <a:off x="5228778" y="4208934"/>
              <a:ext cx="44450" cy="4445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20" name="Ellipse 19"/>
            <p:cNvSpPr/>
            <p:nvPr/>
          </p:nvSpPr>
          <p:spPr>
            <a:xfrm>
              <a:off x="5219253" y="4653434"/>
              <a:ext cx="46038" cy="4603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381178" y="4607396"/>
              <a:ext cx="44450" cy="4603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22" name="Ellipse 21"/>
            <p:cNvSpPr/>
            <p:nvPr/>
          </p:nvSpPr>
          <p:spPr>
            <a:xfrm>
              <a:off x="5381178" y="4031134"/>
              <a:ext cx="44450" cy="4603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533578" y="3934296"/>
              <a:ext cx="46038" cy="4445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cxnSp>
          <p:nvCxnSpPr>
            <p:cNvPr id="24" name="Lige pilforbindelse 23"/>
            <p:cNvCxnSpPr/>
            <p:nvPr/>
          </p:nvCxnSpPr>
          <p:spPr>
            <a:xfrm>
              <a:off x="6371778" y="4653434"/>
              <a:ext cx="1539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4"/>
            <p:cNvSpPr/>
            <p:nvPr/>
          </p:nvSpPr>
          <p:spPr>
            <a:xfrm>
              <a:off x="5678041" y="4077171"/>
              <a:ext cx="46037" cy="4603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cxnSp>
          <p:nvCxnSpPr>
            <p:cNvPr id="26" name="Lige pilforbindelse 25"/>
            <p:cNvCxnSpPr/>
            <p:nvPr/>
          </p:nvCxnSpPr>
          <p:spPr>
            <a:xfrm>
              <a:off x="6443216" y="4508971"/>
              <a:ext cx="1539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ge pilforbindelse 26"/>
            <p:cNvCxnSpPr/>
            <p:nvPr/>
          </p:nvCxnSpPr>
          <p:spPr>
            <a:xfrm>
              <a:off x="6676579" y="4653434"/>
              <a:ext cx="1539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ge pilforbindelse 27"/>
            <p:cNvCxnSpPr/>
            <p:nvPr/>
          </p:nvCxnSpPr>
          <p:spPr>
            <a:xfrm>
              <a:off x="6865492" y="4508971"/>
              <a:ext cx="1539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e 68"/>
          <p:cNvGrpSpPr/>
          <p:nvPr/>
        </p:nvGrpSpPr>
        <p:grpSpPr>
          <a:xfrm>
            <a:off x="4264089" y="1600200"/>
            <a:ext cx="4651312" cy="2743200"/>
            <a:chOff x="2431504" y="1254051"/>
            <a:chExt cx="4876800" cy="2967037"/>
          </a:xfrm>
        </p:grpSpPr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4"/>
            <a:srcRect t="8502"/>
            <a:stretch>
              <a:fillRect/>
            </a:stretch>
          </p:blipFill>
          <p:spPr bwMode="auto">
            <a:xfrm>
              <a:off x="2431504" y="1254051"/>
              <a:ext cx="3895725" cy="2684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kstboks 70"/>
            <p:cNvSpPr txBox="1"/>
            <p:nvPr/>
          </p:nvSpPr>
          <p:spPr>
            <a:xfrm>
              <a:off x="4911179" y="3990901"/>
              <a:ext cx="1344612" cy="230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900" dirty="0" err="1">
                  <a:latin typeface="+mj-lt"/>
                </a:rPr>
                <a:t>Haroutunian</a:t>
              </a:r>
              <a:r>
                <a:rPr lang="da-DK" sz="900" dirty="0">
                  <a:latin typeface="+mj-lt"/>
                </a:rPr>
                <a:t> et al. 2014, </a:t>
              </a:r>
            </a:p>
          </p:txBody>
        </p:sp>
        <p:sp>
          <p:nvSpPr>
            <p:cNvPr id="72" name="Højre klammeparentes 71"/>
            <p:cNvSpPr/>
            <p:nvPr/>
          </p:nvSpPr>
          <p:spPr>
            <a:xfrm>
              <a:off x="5511254" y="2190676"/>
              <a:ext cx="160337" cy="93503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/>
            </a:p>
          </p:txBody>
        </p:sp>
        <p:sp>
          <p:nvSpPr>
            <p:cNvPr id="73" name="Tekstboks 4"/>
            <p:cNvSpPr txBox="1">
              <a:spLocks noChangeArrowheads="1"/>
            </p:cNvSpPr>
            <p:nvPr/>
          </p:nvSpPr>
          <p:spPr bwMode="auto">
            <a:xfrm>
              <a:off x="5795416" y="2443088"/>
              <a:ext cx="1512888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a-DK" sz="1100" b="1" dirty="0" err="1">
                  <a:solidFill>
                    <a:srgbClr val="C00000"/>
                  </a:solidFill>
                  <a:latin typeface="Calibri" pitchFamily="34" charset="0"/>
                </a:rPr>
                <a:t>Additional</a:t>
              </a:r>
              <a:r>
                <a:rPr lang="da-DK" sz="1100" b="1" dirty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r>
                <a:rPr lang="da-DK" sz="1100" b="1" dirty="0" err="1">
                  <a:solidFill>
                    <a:srgbClr val="C00000"/>
                  </a:solidFill>
                  <a:latin typeface="Calibri" pitchFamily="34" charset="0"/>
                </a:rPr>
                <a:t>effect</a:t>
              </a:r>
              <a:r>
                <a:rPr lang="da-DK" sz="1100" b="1" dirty="0">
                  <a:solidFill>
                    <a:srgbClr val="C00000"/>
                  </a:solidFill>
                  <a:latin typeface="Calibri" pitchFamily="34" charset="0"/>
                </a:rPr>
                <a:t> in </a:t>
              </a:r>
              <a:r>
                <a:rPr lang="da-DK" sz="1100" b="1" dirty="0" err="1">
                  <a:solidFill>
                    <a:srgbClr val="C00000"/>
                  </a:solidFill>
                  <a:latin typeface="Calibri" pitchFamily="34" charset="0"/>
                </a:rPr>
                <a:t>polyneuropathy</a:t>
              </a:r>
              <a:r>
                <a:rPr lang="da-DK" sz="1100" b="1" dirty="0">
                  <a:solidFill>
                    <a:srgbClr val="C00000"/>
                  </a:solidFill>
                  <a:latin typeface="Calibri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08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ull-size image (146 K)">
            <a:hlinkClick r:id="rId3" tooltip="Structure of a peripheral nerve indicating components involved in the ...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1263" y="-10287000"/>
            <a:ext cx="7743825" cy="840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4" descr="http://ars.els-cdn.com/content/image/1-s2.0-S0166223613000829-gr1.jpg"/>
          <p:cNvPicPr>
            <a:picLocks noChangeAspect="1" noChangeArrowheads="1"/>
          </p:cNvPicPr>
          <p:nvPr/>
        </p:nvPicPr>
        <p:blipFill>
          <a:blip r:embed="rId4"/>
          <a:srcRect l="6531" t="27255" r="7054" b="2287"/>
          <a:stretch>
            <a:fillRect/>
          </a:stretch>
        </p:blipFill>
        <p:spPr bwMode="auto">
          <a:xfrm>
            <a:off x="3248979" y="312739"/>
            <a:ext cx="5775959" cy="51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kstboks 1"/>
          <p:cNvSpPr txBox="1">
            <a:spLocks noChangeArrowheads="1"/>
          </p:cNvSpPr>
          <p:nvPr/>
        </p:nvSpPr>
        <p:spPr bwMode="auto">
          <a:xfrm>
            <a:off x="250825" y="188640"/>
            <a:ext cx="28813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600" b="1" dirty="0" err="1">
                <a:latin typeface="Calibri" pitchFamily="34" charset="0"/>
              </a:rPr>
              <a:t>Myelinated</a:t>
            </a:r>
            <a:r>
              <a:rPr lang="da-DK" sz="1600" b="1" dirty="0">
                <a:latin typeface="Calibri" pitchFamily="34" charset="0"/>
              </a:rPr>
              <a:t> and </a:t>
            </a:r>
            <a:r>
              <a:rPr lang="da-DK" sz="1600" b="1" dirty="0" err="1">
                <a:latin typeface="Calibri" pitchFamily="34" charset="0"/>
              </a:rPr>
              <a:t>unmyelinated</a:t>
            </a:r>
            <a:r>
              <a:rPr lang="da-DK" sz="1600" b="1" dirty="0">
                <a:latin typeface="Calibri" pitchFamily="34" charset="0"/>
              </a:rPr>
              <a:t> </a:t>
            </a:r>
            <a:r>
              <a:rPr lang="da-DK" sz="1600" b="1" dirty="0" err="1">
                <a:latin typeface="Calibri" pitchFamily="34" charset="0"/>
              </a:rPr>
              <a:t>axons</a:t>
            </a:r>
            <a:r>
              <a:rPr lang="da-DK" sz="1600" b="1" dirty="0">
                <a:latin typeface="Calibri" pitchFamily="34" charset="0"/>
              </a:rPr>
              <a:t> in </a:t>
            </a:r>
            <a:r>
              <a:rPr lang="da-DK" sz="1600" b="1" dirty="0" err="1">
                <a:latin typeface="Calibri" pitchFamily="34" charset="0"/>
              </a:rPr>
              <a:t>peripheral</a:t>
            </a:r>
            <a:r>
              <a:rPr lang="da-DK" sz="1600" b="1" dirty="0">
                <a:latin typeface="Calibri" pitchFamily="34" charset="0"/>
              </a:rPr>
              <a:t> nerves: </a:t>
            </a:r>
            <a:r>
              <a:rPr lang="da-DK" sz="1600" dirty="0" err="1">
                <a:latin typeface="Calibri" pitchFamily="34" charset="0"/>
              </a:rPr>
              <a:t>Accumulation</a:t>
            </a:r>
            <a:r>
              <a:rPr lang="da-DK" sz="1600" dirty="0">
                <a:latin typeface="Calibri" pitchFamily="34" charset="0"/>
              </a:rPr>
              <a:t> of ion </a:t>
            </a:r>
            <a:r>
              <a:rPr lang="da-DK" sz="1600" dirty="0" err="1">
                <a:latin typeface="Calibri" pitchFamily="34" charset="0"/>
              </a:rPr>
              <a:t>channels</a:t>
            </a:r>
            <a:r>
              <a:rPr lang="da-DK" sz="1600" dirty="0">
                <a:latin typeface="Calibri" pitchFamily="34" charset="0"/>
              </a:rPr>
              <a:t>, </a:t>
            </a:r>
            <a:r>
              <a:rPr lang="da-DK" sz="1600" dirty="0" err="1">
                <a:latin typeface="Calibri" pitchFamily="34" charset="0"/>
              </a:rPr>
              <a:t>glucose</a:t>
            </a:r>
            <a:r>
              <a:rPr lang="da-DK" sz="1600" dirty="0">
                <a:latin typeface="Calibri" pitchFamily="34" charset="0"/>
              </a:rPr>
              <a:t> transporters  in </a:t>
            </a:r>
            <a:r>
              <a:rPr lang="da-DK" sz="1600" dirty="0" err="1">
                <a:latin typeface="Calibri" pitchFamily="34" charset="0"/>
              </a:rPr>
              <a:t>nodal</a:t>
            </a:r>
            <a:r>
              <a:rPr lang="da-DK" sz="1600" dirty="0">
                <a:latin typeface="Calibri" pitchFamily="34" charset="0"/>
              </a:rPr>
              <a:t> and </a:t>
            </a:r>
            <a:r>
              <a:rPr lang="da-DK" sz="1600" dirty="0" err="1">
                <a:latin typeface="Calibri" pitchFamily="34" charset="0"/>
              </a:rPr>
              <a:t>paranodal</a:t>
            </a:r>
            <a:r>
              <a:rPr lang="da-DK" sz="1600" dirty="0">
                <a:latin typeface="Calibri" pitchFamily="34" charset="0"/>
              </a:rPr>
              <a:t> regions</a:t>
            </a:r>
          </a:p>
        </p:txBody>
      </p:sp>
      <p:sp>
        <p:nvSpPr>
          <p:cNvPr id="37892" name="Tekstboks 3"/>
          <p:cNvSpPr txBox="1">
            <a:spLocks noChangeArrowheads="1"/>
          </p:cNvSpPr>
          <p:nvPr/>
        </p:nvSpPr>
        <p:spPr bwMode="auto">
          <a:xfrm>
            <a:off x="7380288" y="6524625"/>
            <a:ext cx="15430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100">
                <a:latin typeface="Calibri" pitchFamily="34" charset="0"/>
              </a:rPr>
              <a:t>Zenker et al. TINS, 2013</a:t>
            </a:r>
          </a:p>
        </p:txBody>
      </p:sp>
      <p:sp>
        <p:nvSpPr>
          <p:cNvPr id="37893" name="AutoShape 2" descr="Billedresultat for nodes of ranvi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7894" name="AutoShape 4" descr="Billedresultat for nodes of ranvier"/>
          <p:cNvSpPr>
            <a:spLocks noChangeAspect="1" noChangeArrowheads="1"/>
          </p:cNvSpPr>
          <p:nvPr/>
        </p:nvSpPr>
        <p:spPr bwMode="auto">
          <a:xfrm>
            <a:off x="152400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37895" name="Picture 8" descr="http://users.atw.hu/blp6/BLP6/HTML/common/M9780323045827-005-f012.jpg"/>
          <p:cNvPicPr>
            <a:picLocks noChangeAspect="1" noChangeArrowheads="1"/>
          </p:cNvPicPr>
          <p:nvPr/>
        </p:nvPicPr>
        <p:blipFill>
          <a:blip r:embed="rId5"/>
          <a:srcRect l="5835" r="-5835" b="3789"/>
          <a:stretch>
            <a:fillRect/>
          </a:stretch>
        </p:blipFill>
        <p:spPr bwMode="auto">
          <a:xfrm>
            <a:off x="282575" y="1628775"/>
            <a:ext cx="2611438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boks 3"/>
          <p:cNvSpPr txBox="1"/>
          <p:nvPr/>
        </p:nvSpPr>
        <p:spPr>
          <a:xfrm>
            <a:off x="304800" y="4797425"/>
            <a:ext cx="327435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600" dirty="0">
                <a:latin typeface="+mn-lt"/>
              </a:rPr>
              <a:t>Na</a:t>
            </a:r>
            <a:r>
              <a:rPr lang="da-DK" sz="1600" baseline="-25000" dirty="0">
                <a:latin typeface="+mn-lt"/>
              </a:rPr>
              <a:t>V</a:t>
            </a:r>
            <a:r>
              <a:rPr lang="da-DK" sz="1600" dirty="0">
                <a:latin typeface="+mn-lt"/>
              </a:rPr>
              <a:t>1.6 </a:t>
            </a:r>
            <a:r>
              <a:rPr lang="da-DK" sz="1600" dirty="0" err="1">
                <a:latin typeface="+mn-lt"/>
              </a:rPr>
              <a:t>mainly</a:t>
            </a:r>
            <a:r>
              <a:rPr lang="da-DK" sz="1600" dirty="0">
                <a:latin typeface="+mn-lt"/>
              </a:rPr>
              <a:t> at Ranvier Nodes</a:t>
            </a:r>
          </a:p>
          <a:p>
            <a:pPr>
              <a:defRPr/>
            </a:pPr>
            <a:r>
              <a:rPr lang="da-DK" sz="1600" dirty="0">
                <a:latin typeface="+mn-lt"/>
              </a:rPr>
              <a:t>Na</a:t>
            </a:r>
            <a:r>
              <a:rPr lang="da-DK" sz="1600" baseline="-25000" dirty="0">
                <a:latin typeface="+mn-lt"/>
              </a:rPr>
              <a:t>V</a:t>
            </a:r>
            <a:r>
              <a:rPr lang="da-DK" sz="1600" dirty="0">
                <a:latin typeface="+mn-lt"/>
              </a:rPr>
              <a:t>1.7 </a:t>
            </a:r>
            <a:r>
              <a:rPr lang="da-DK" sz="1600" dirty="0" err="1">
                <a:latin typeface="+mn-lt"/>
              </a:rPr>
              <a:t>along</a:t>
            </a:r>
            <a:r>
              <a:rPr lang="da-DK" sz="1600" dirty="0">
                <a:latin typeface="+mn-lt"/>
              </a:rPr>
              <a:t> </a:t>
            </a:r>
            <a:r>
              <a:rPr lang="da-DK" sz="1600" dirty="0" err="1">
                <a:latin typeface="+mn-lt"/>
              </a:rPr>
              <a:t>unmyelinated</a:t>
            </a:r>
            <a:r>
              <a:rPr lang="da-DK" sz="1600" dirty="0">
                <a:latin typeface="+mn-lt"/>
              </a:rPr>
              <a:t> </a:t>
            </a:r>
            <a:r>
              <a:rPr lang="da-DK" sz="1600" dirty="0" smtClean="0">
                <a:latin typeface="+mn-lt"/>
              </a:rPr>
              <a:t>fibers</a:t>
            </a:r>
            <a:endParaRPr lang="da-DK" sz="1600" dirty="0">
              <a:latin typeface="+mn-lt"/>
            </a:endParaRPr>
          </a:p>
          <a:p>
            <a:pPr>
              <a:defRPr/>
            </a:pPr>
            <a:r>
              <a:rPr lang="da-DK" sz="1600" dirty="0">
                <a:latin typeface="+mn-lt"/>
              </a:rPr>
              <a:t>Na</a:t>
            </a:r>
            <a:r>
              <a:rPr lang="da-DK" sz="1600" baseline="-25000" dirty="0">
                <a:latin typeface="+mn-lt"/>
              </a:rPr>
              <a:t>V</a:t>
            </a:r>
            <a:r>
              <a:rPr lang="da-DK" sz="1600" dirty="0">
                <a:latin typeface="+mn-lt"/>
              </a:rPr>
              <a:t>1.8 </a:t>
            </a:r>
            <a:r>
              <a:rPr lang="da-DK" sz="1600" dirty="0" err="1">
                <a:latin typeface="+mn-lt"/>
              </a:rPr>
              <a:t>postranslational</a:t>
            </a:r>
            <a:r>
              <a:rPr lang="da-DK" sz="1600" dirty="0">
                <a:latin typeface="+mn-lt"/>
              </a:rPr>
              <a:t> </a:t>
            </a:r>
            <a:r>
              <a:rPr lang="da-DK" sz="1600" dirty="0" err="1">
                <a:latin typeface="+mn-lt"/>
              </a:rPr>
              <a:t>modification</a:t>
            </a:r>
            <a:r>
              <a:rPr lang="da-DK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07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4778588" y="685800"/>
            <a:ext cx="3527212" cy="2383160"/>
            <a:chOff x="539552" y="1988840"/>
            <a:chExt cx="3753852" cy="2666798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7065" r="10017"/>
            <a:stretch/>
          </p:blipFill>
          <p:spPr bwMode="auto">
            <a:xfrm>
              <a:off x="539552" y="1988840"/>
              <a:ext cx="3753852" cy="2666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kstboks 3"/>
            <p:cNvSpPr txBox="1"/>
            <p:nvPr/>
          </p:nvSpPr>
          <p:spPr>
            <a:xfrm>
              <a:off x="2699792" y="4377006"/>
              <a:ext cx="11865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900" dirty="0" smtClean="0">
                  <a:latin typeface="+mn-lt"/>
                </a:rPr>
                <a:t>Willer &amp; Le Bars 1984</a:t>
              </a:r>
              <a:endParaRPr lang="da-DK" sz="900" dirty="0">
                <a:latin typeface="+mn-lt"/>
              </a:endParaRPr>
            </a:p>
          </p:txBody>
        </p:sp>
      </p:grpSp>
      <p:grpSp>
        <p:nvGrpSpPr>
          <p:cNvPr id="20" name="Gruppe 19"/>
          <p:cNvGrpSpPr/>
          <p:nvPr/>
        </p:nvGrpSpPr>
        <p:grpSpPr>
          <a:xfrm>
            <a:off x="1475656" y="893134"/>
            <a:ext cx="1229428" cy="1518225"/>
            <a:chOff x="1004875" y="3775075"/>
            <a:chExt cx="1647101" cy="2032899"/>
          </a:xfrm>
        </p:grpSpPr>
        <p:grpSp>
          <p:nvGrpSpPr>
            <p:cNvPr id="6" name="Gruppe 28"/>
            <p:cNvGrpSpPr>
              <a:grpSpLocks/>
            </p:cNvGrpSpPr>
            <p:nvPr/>
          </p:nvGrpSpPr>
          <p:grpSpPr bwMode="auto">
            <a:xfrm>
              <a:off x="1004875" y="4494727"/>
              <a:ext cx="1647101" cy="1313247"/>
              <a:chOff x="2262188" y="4270375"/>
              <a:chExt cx="2438400" cy="2133600"/>
            </a:xfrm>
          </p:grpSpPr>
          <p:sp>
            <p:nvSpPr>
              <p:cNvPr id="7" name="Oval 13"/>
              <p:cNvSpPr>
                <a:spLocks noChangeArrowheads="1"/>
              </p:cNvSpPr>
              <p:nvPr/>
            </p:nvSpPr>
            <p:spPr bwMode="auto">
              <a:xfrm>
                <a:off x="4571328" y="5302668"/>
                <a:ext cx="129260" cy="14959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da-DK"/>
              </a:p>
            </p:txBody>
          </p:sp>
          <p:grpSp>
            <p:nvGrpSpPr>
              <p:cNvPr id="8" name="Group 14"/>
              <p:cNvGrpSpPr>
                <a:grpSpLocks/>
              </p:cNvGrpSpPr>
              <p:nvPr/>
            </p:nvGrpSpPr>
            <p:grpSpPr bwMode="auto">
              <a:xfrm>
                <a:off x="2262188" y="4814888"/>
                <a:ext cx="1704975" cy="1589087"/>
                <a:chOff x="1488" y="2745"/>
                <a:chExt cx="1768" cy="1479"/>
              </a:xfrm>
            </p:grpSpPr>
            <p:sp>
              <p:nvSpPr>
                <p:cNvPr id="11" name="Freeform 15"/>
                <p:cNvSpPr>
                  <a:spLocks noChangeAspect="1"/>
                </p:cNvSpPr>
                <p:nvPr/>
              </p:nvSpPr>
              <p:spPr bwMode="auto">
                <a:xfrm>
                  <a:off x="1488" y="2745"/>
                  <a:ext cx="1768" cy="1479"/>
                </a:xfrm>
                <a:custGeom>
                  <a:avLst/>
                  <a:gdLst>
                    <a:gd name="T0" fmla="*/ 0 w 6786"/>
                    <a:gd name="T1" fmla="*/ 0 h 5163"/>
                    <a:gd name="T2" fmla="*/ 0 w 6786"/>
                    <a:gd name="T3" fmla="*/ 0 h 5163"/>
                    <a:gd name="T4" fmla="*/ 0 w 6786"/>
                    <a:gd name="T5" fmla="*/ 0 h 5163"/>
                    <a:gd name="T6" fmla="*/ 0 w 6786"/>
                    <a:gd name="T7" fmla="*/ 0 h 5163"/>
                    <a:gd name="T8" fmla="*/ 0 w 6786"/>
                    <a:gd name="T9" fmla="*/ 0 h 5163"/>
                    <a:gd name="T10" fmla="*/ 0 w 6786"/>
                    <a:gd name="T11" fmla="*/ 0 h 5163"/>
                    <a:gd name="T12" fmla="*/ 0 w 6786"/>
                    <a:gd name="T13" fmla="*/ 0 h 5163"/>
                    <a:gd name="T14" fmla="*/ 0 w 6786"/>
                    <a:gd name="T15" fmla="*/ 0 h 5163"/>
                    <a:gd name="T16" fmla="*/ 0 w 6786"/>
                    <a:gd name="T17" fmla="*/ 0 h 5163"/>
                    <a:gd name="T18" fmla="*/ 0 w 6786"/>
                    <a:gd name="T19" fmla="*/ 0 h 5163"/>
                    <a:gd name="T20" fmla="*/ 0 w 6786"/>
                    <a:gd name="T21" fmla="*/ 0 h 5163"/>
                    <a:gd name="T22" fmla="*/ 0 w 6786"/>
                    <a:gd name="T23" fmla="*/ 0 h 5163"/>
                    <a:gd name="T24" fmla="*/ 0 w 6786"/>
                    <a:gd name="T25" fmla="*/ 0 h 5163"/>
                    <a:gd name="T26" fmla="*/ 0 w 6786"/>
                    <a:gd name="T27" fmla="*/ 0 h 5163"/>
                    <a:gd name="T28" fmla="*/ 0 w 6786"/>
                    <a:gd name="T29" fmla="*/ 0 h 5163"/>
                    <a:gd name="T30" fmla="*/ 0 w 6786"/>
                    <a:gd name="T31" fmla="*/ 0 h 5163"/>
                    <a:gd name="T32" fmla="*/ 0 w 6786"/>
                    <a:gd name="T33" fmla="*/ 0 h 5163"/>
                    <a:gd name="T34" fmla="*/ 0 w 6786"/>
                    <a:gd name="T35" fmla="*/ 0 h 5163"/>
                    <a:gd name="T36" fmla="*/ 0 w 6786"/>
                    <a:gd name="T37" fmla="*/ 0 h 5163"/>
                    <a:gd name="T38" fmla="*/ 0 w 6786"/>
                    <a:gd name="T39" fmla="*/ 0 h 5163"/>
                    <a:gd name="T40" fmla="*/ 0 w 6786"/>
                    <a:gd name="T41" fmla="*/ 0 h 5163"/>
                    <a:gd name="T42" fmla="*/ 0 w 6786"/>
                    <a:gd name="T43" fmla="*/ 0 h 5163"/>
                    <a:gd name="T44" fmla="*/ 0 w 6786"/>
                    <a:gd name="T45" fmla="*/ 0 h 5163"/>
                    <a:gd name="T46" fmla="*/ 0 w 6786"/>
                    <a:gd name="T47" fmla="*/ 0 h 5163"/>
                    <a:gd name="T48" fmla="*/ 0 w 6786"/>
                    <a:gd name="T49" fmla="*/ 0 h 5163"/>
                    <a:gd name="T50" fmla="*/ 0 w 6786"/>
                    <a:gd name="T51" fmla="*/ 0 h 5163"/>
                    <a:gd name="T52" fmla="*/ 0 w 6786"/>
                    <a:gd name="T53" fmla="*/ 0 h 5163"/>
                    <a:gd name="T54" fmla="*/ 0 w 6786"/>
                    <a:gd name="T55" fmla="*/ 0 h 5163"/>
                    <a:gd name="T56" fmla="*/ 0 w 6786"/>
                    <a:gd name="T57" fmla="*/ 0 h 5163"/>
                    <a:gd name="T58" fmla="*/ 0 w 6786"/>
                    <a:gd name="T59" fmla="*/ 0 h 5163"/>
                    <a:gd name="T60" fmla="*/ 0 w 6786"/>
                    <a:gd name="T61" fmla="*/ 0 h 5163"/>
                    <a:gd name="T62" fmla="*/ 0 w 6786"/>
                    <a:gd name="T63" fmla="*/ 0 h 5163"/>
                    <a:gd name="T64" fmla="*/ 0 w 6786"/>
                    <a:gd name="T65" fmla="*/ 0 h 5163"/>
                    <a:gd name="T66" fmla="*/ 0 w 6786"/>
                    <a:gd name="T67" fmla="*/ 0 h 5163"/>
                    <a:gd name="T68" fmla="*/ 0 w 6786"/>
                    <a:gd name="T69" fmla="*/ 0 h 5163"/>
                    <a:gd name="T70" fmla="*/ 0 w 6786"/>
                    <a:gd name="T71" fmla="*/ 0 h 5163"/>
                    <a:gd name="T72" fmla="*/ 0 w 6786"/>
                    <a:gd name="T73" fmla="*/ 0 h 5163"/>
                    <a:gd name="T74" fmla="*/ 0 w 6786"/>
                    <a:gd name="T75" fmla="*/ 0 h 5163"/>
                    <a:gd name="T76" fmla="*/ 0 w 6786"/>
                    <a:gd name="T77" fmla="*/ 0 h 5163"/>
                    <a:gd name="T78" fmla="*/ 0 w 6786"/>
                    <a:gd name="T79" fmla="*/ 0 h 5163"/>
                    <a:gd name="T80" fmla="*/ 0 w 6786"/>
                    <a:gd name="T81" fmla="*/ 0 h 5163"/>
                    <a:gd name="T82" fmla="*/ 0 w 6786"/>
                    <a:gd name="T83" fmla="*/ 0 h 5163"/>
                    <a:gd name="T84" fmla="*/ 0 w 6786"/>
                    <a:gd name="T85" fmla="*/ 0 h 5163"/>
                    <a:gd name="T86" fmla="*/ 0 w 6786"/>
                    <a:gd name="T87" fmla="*/ 0 h 5163"/>
                    <a:gd name="T88" fmla="*/ 0 w 6786"/>
                    <a:gd name="T89" fmla="*/ 0 h 5163"/>
                    <a:gd name="T90" fmla="*/ 0 w 6786"/>
                    <a:gd name="T91" fmla="*/ 0 h 5163"/>
                    <a:gd name="T92" fmla="*/ 0 w 6786"/>
                    <a:gd name="T93" fmla="*/ 0 h 5163"/>
                    <a:gd name="T94" fmla="*/ 0 w 6786"/>
                    <a:gd name="T95" fmla="*/ 0 h 5163"/>
                    <a:gd name="T96" fmla="*/ 0 w 6786"/>
                    <a:gd name="T97" fmla="*/ 0 h 5163"/>
                    <a:gd name="T98" fmla="*/ 0 w 6786"/>
                    <a:gd name="T99" fmla="*/ 0 h 5163"/>
                    <a:gd name="T100" fmla="*/ 0 w 6786"/>
                    <a:gd name="T101" fmla="*/ 0 h 5163"/>
                    <a:gd name="T102" fmla="*/ 0 w 6786"/>
                    <a:gd name="T103" fmla="*/ 0 h 5163"/>
                    <a:gd name="T104" fmla="*/ 0 w 6786"/>
                    <a:gd name="T105" fmla="*/ 0 h 5163"/>
                    <a:gd name="T106" fmla="*/ 0 w 6786"/>
                    <a:gd name="T107" fmla="*/ 0 h 5163"/>
                    <a:gd name="T108" fmla="*/ 0 w 6786"/>
                    <a:gd name="T109" fmla="*/ 0 h 5163"/>
                    <a:gd name="T110" fmla="*/ 0 w 6786"/>
                    <a:gd name="T111" fmla="*/ 0 h 5163"/>
                    <a:gd name="T112" fmla="*/ 0 w 6786"/>
                    <a:gd name="T113" fmla="*/ 0 h 5163"/>
                    <a:gd name="T114" fmla="*/ 0 w 6786"/>
                    <a:gd name="T115" fmla="*/ 0 h 5163"/>
                    <a:gd name="T116" fmla="*/ 0 w 6786"/>
                    <a:gd name="T117" fmla="*/ 0 h 516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786"/>
                    <a:gd name="T178" fmla="*/ 0 h 5163"/>
                    <a:gd name="T179" fmla="*/ 6786 w 6786"/>
                    <a:gd name="T180" fmla="*/ 5163 h 516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786" h="5163">
                      <a:moveTo>
                        <a:pt x="3346" y="3155"/>
                      </a:moveTo>
                      <a:lnTo>
                        <a:pt x="3372" y="3138"/>
                      </a:lnTo>
                      <a:lnTo>
                        <a:pt x="3416" y="3135"/>
                      </a:lnTo>
                      <a:lnTo>
                        <a:pt x="3441" y="3153"/>
                      </a:lnTo>
                      <a:lnTo>
                        <a:pt x="3462" y="3174"/>
                      </a:lnTo>
                      <a:lnTo>
                        <a:pt x="3471" y="3201"/>
                      </a:lnTo>
                      <a:lnTo>
                        <a:pt x="3474" y="3237"/>
                      </a:lnTo>
                      <a:lnTo>
                        <a:pt x="3474" y="3264"/>
                      </a:lnTo>
                      <a:lnTo>
                        <a:pt x="3471" y="3294"/>
                      </a:lnTo>
                      <a:lnTo>
                        <a:pt x="3468" y="3339"/>
                      </a:lnTo>
                      <a:lnTo>
                        <a:pt x="3465" y="3378"/>
                      </a:lnTo>
                      <a:lnTo>
                        <a:pt x="3465" y="3417"/>
                      </a:lnTo>
                      <a:lnTo>
                        <a:pt x="3462" y="3462"/>
                      </a:lnTo>
                      <a:lnTo>
                        <a:pt x="3459" y="3519"/>
                      </a:lnTo>
                      <a:lnTo>
                        <a:pt x="3456" y="3582"/>
                      </a:lnTo>
                      <a:lnTo>
                        <a:pt x="3453" y="3642"/>
                      </a:lnTo>
                      <a:lnTo>
                        <a:pt x="3447" y="3705"/>
                      </a:lnTo>
                      <a:lnTo>
                        <a:pt x="3444" y="3765"/>
                      </a:lnTo>
                      <a:lnTo>
                        <a:pt x="3441" y="3816"/>
                      </a:lnTo>
                      <a:lnTo>
                        <a:pt x="3444" y="3876"/>
                      </a:lnTo>
                      <a:lnTo>
                        <a:pt x="3444" y="3939"/>
                      </a:lnTo>
                      <a:lnTo>
                        <a:pt x="3447" y="4026"/>
                      </a:lnTo>
                      <a:lnTo>
                        <a:pt x="3450" y="4080"/>
                      </a:lnTo>
                      <a:lnTo>
                        <a:pt x="3450" y="4143"/>
                      </a:lnTo>
                      <a:lnTo>
                        <a:pt x="3453" y="4194"/>
                      </a:lnTo>
                      <a:lnTo>
                        <a:pt x="3453" y="4257"/>
                      </a:lnTo>
                      <a:lnTo>
                        <a:pt x="3459" y="4308"/>
                      </a:lnTo>
                      <a:lnTo>
                        <a:pt x="3465" y="4371"/>
                      </a:lnTo>
                      <a:lnTo>
                        <a:pt x="3471" y="4425"/>
                      </a:lnTo>
                      <a:lnTo>
                        <a:pt x="3476" y="4475"/>
                      </a:lnTo>
                      <a:lnTo>
                        <a:pt x="3483" y="4527"/>
                      </a:lnTo>
                      <a:lnTo>
                        <a:pt x="3495" y="4578"/>
                      </a:lnTo>
                      <a:lnTo>
                        <a:pt x="3507" y="4623"/>
                      </a:lnTo>
                      <a:lnTo>
                        <a:pt x="3516" y="4655"/>
                      </a:lnTo>
                      <a:lnTo>
                        <a:pt x="3525" y="4692"/>
                      </a:lnTo>
                      <a:lnTo>
                        <a:pt x="3546" y="4743"/>
                      </a:lnTo>
                      <a:lnTo>
                        <a:pt x="3567" y="4785"/>
                      </a:lnTo>
                      <a:lnTo>
                        <a:pt x="3594" y="4827"/>
                      </a:lnTo>
                      <a:lnTo>
                        <a:pt x="3627" y="4872"/>
                      </a:lnTo>
                      <a:lnTo>
                        <a:pt x="3660" y="4911"/>
                      </a:lnTo>
                      <a:lnTo>
                        <a:pt x="3696" y="4944"/>
                      </a:lnTo>
                      <a:lnTo>
                        <a:pt x="3738" y="4974"/>
                      </a:lnTo>
                      <a:lnTo>
                        <a:pt x="3780" y="5004"/>
                      </a:lnTo>
                      <a:lnTo>
                        <a:pt x="3810" y="5025"/>
                      </a:lnTo>
                      <a:lnTo>
                        <a:pt x="3840" y="5040"/>
                      </a:lnTo>
                      <a:lnTo>
                        <a:pt x="3885" y="5058"/>
                      </a:lnTo>
                      <a:lnTo>
                        <a:pt x="3936" y="5079"/>
                      </a:lnTo>
                      <a:lnTo>
                        <a:pt x="4002" y="5100"/>
                      </a:lnTo>
                      <a:lnTo>
                        <a:pt x="4047" y="5115"/>
                      </a:lnTo>
                      <a:lnTo>
                        <a:pt x="4086" y="5124"/>
                      </a:lnTo>
                      <a:lnTo>
                        <a:pt x="4128" y="5136"/>
                      </a:lnTo>
                      <a:lnTo>
                        <a:pt x="4197" y="5145"/>
                      </a:lnTo>
                      <a:lnTo>
                        <a:pt x="4251" y="5151"/>
                      </a:lnTo>
                      <a:lnTo>
                        <a:pt x="4308" y="5157"/>
                      </a:lnTo>
                      <a:lnTo>
                        <a:pt x="4356" y="5160"/>
                      </a:lnTo>
                      <a:lnTo>
                        <a:pt x="4413" y="5163"/>
                      </a:lnTo>
                      <a:lnTo>
                        <a:pt x="4470" y="5163"/>
                      </a:lnTo>
                      <a:lnTo>
                        <a:pt x="4536" y="5160"/>
                      </a:lnTo>
                      <a:lnTo>
                        <a:pt x="4611" y="5157"/>
                      </a:lnTo>
                      <a:lnTo>
                        <a:pt x="4671" y="5151"/>
                      </a:lnTo>
                      <a:lnTo>
                        <a:pt x="4719" y="5145"/>
                      </a:lnTo>
                      <a:lnTo>
                        <a:pt x="4776" y="5139"/>
                      </a:lnTo>
                      <a:lnTo>
                        <a:pt x="4836" y="5133"/>
                      </a:lnTo>
                      <a:lnTo>
                        <a:pt x="4884" y="5124"/>
                      </a:lnTo>
                      <a:lnTo>
                        <a:pt x="4956" y="5115"/>
                      </a:lnTo>
                      <a:lnTo>
                        <a:pt x="5025" y="5100"/>
                      </a:lnTo>
                      <a:lnTo>
                        <a:pt x="5112" y="5085"/>
                      </a:lnTo>
                      <a:lnTo>
                        <a:pt x="5190" y="5070"/>
                      </a:lnTo>
                      <a:lnTo>
                        <a:pt x="5265" y="5049"/>
                      </a:lnTo>
                      <a:lnTo>
                        <a:pt x="5328" y="5028"/>
                      </a:lnTo>
                      <a:lnTo>
                        <a:pt x="5382" y="5013"/>
                      </a:lnTo>
                      <a:lnTo>
                        <a:pt x="5433" y="4998"/>
                      </a:lnTo>
                      <a:lnTo>
                        <a:pt x="5478" y="4983"/>
                      </a:lnTo>
                      <a:lnTo>
                        <a:pt x="5526" y="4965"/>
                      </a:lnTo>
                      <a:lnTo>
                        <a:pt x="5580" y="4947"/>
                      </a:lnTo>
                      <a:lnTo>
                        <a:pt x="5652" y="4920"/>
                      </a:lnTo>
                      <a:lnTo>
                        <a:pt x="5706" y="4896"/>
                      </a:lnTo>
                      <a:lnTo>
                        <a:pt x="5757" y="4872"/>
                      </a:lnTo>
                      <a:lnTo>
                        <a:pt x="5799" y="4851"/>
                      </a:lnTo>
                      <a:lnTo>
                        <a:pt x="5844" y="4821"/>
                      </a:lnTo>
                      <a:lnTo>
                        <a:pt x="5889" y="4794"/>
                      </a:lnTo>
                      <a:lnTo>
                        <a:pt x="5946" y="4752"/>
                      </a:lnTo>
                      <a:lnTo>
                        <a:pt x="5994" y="4713"/>
                      </a:lnTo>
                      <a:lnTo>
                        <a:pt x="6048" y="4665"/>
                      </a:lnTo>
                      <a:lnTo>
                        <a:pt x="6093" y="4620"/>
                      </a:lnTo>
                      <a:lnTo>
                        <a:pt x="6141" y="4569"/>
                      </a:lnTo>
                      <a:lnTo>
                        <a:pt x="6177" y="4515"/>
                      </a:lnTo>
                      <a:lnTo>
                        <a:pt x="6228" y="4446"/>
                      </a:lnTo>
                      <a:lnTo>
                        <a:pt x="6261" y="4392"/>
                      </a:lnTo>
                      <a:lnTo>
                        <a:pt x="6288" y="4353"/>
                      </a:lnTo>
                      <a:lnTo>
                        <a:pt x="6315" y="4317"/>
                      </a:lnTo>
                      <a:lnTo>
                        <a:pt x="6345" y="4275"/>
                      </a:lnTo>
                      <a:lnTo>
                        <a:pt x="6372" y="4236"/>
                      </a:lnTo>
                      <a:lnTo>
                        <a:pt x="6405" y="4188"/>
                      </a:lnTo>
                      <a:lnTo>
                        <a:pt x="6432" y="4140"/>
                      </a:lnTo>
                      <a:lnTo>
                        <a:pt x="6459" y="4098"/>
                      </a:lnTo>
                      <a:lnTo>
                        <a:pt x="6486" y="4056"/>
                      </a:lnTo>
                      <a:lnTo>
                        <a:pt x="6516" y="3995"/>
                      </a:lnTo>
                      <a:lnTo>
                        <a:pt x="6546" y="3925"/>
                      </a:lnTo>
                      <a:lnTo>
                        <a:pt x="6582" y="3849"/>
                      </a:lnTo>
                      <a:lnTo>
                        <a:pt x="6606" y="3795"/>
                      </a:lnTo>
                      <a:lnTo>
                        <a:pt x="6630" y="3729"/>
                      </a:lnTo>
                      <a:lnTo>
                        <a:pt x="6648" y="3684"/>
                      </a:lnTo>
                      <a:lnTo>
                        <a:pt x="6666" y="3635"/>
                      </a:lnTo>
                      <a:lnTo>
                        <a:pt x="6687" y="3558"/>
                      </a:lnTo>
                      <a:lnTo>
                        <a:pt x="6706" y="3485"/>
                      </a:lnTo>
                      <a:lnTo>
                        <a:pt x="6720" y="3420"/>
                      </a:lnTo>
                      <a:lnTo>
                        <a:pt x="6738" y="3351"/>
                      </a:lnTo>
                      <a:lnTo>
                        <a:pt x="6750" y="3294"/>
                      </a:lnTo>
                      <a:lnTo>
                        <a:pt x="6756" y="3237"/>
                      </a:lnTo>
                      <a:lnTo>
                        <a:pt x="6768" y="3162"/>
                      </a:lnTo>
                      <a:lnTo>
                        <a:pt x="6776" y="3075"/>
                      </a:lnTo>
                      <a:lnTo>
                        <a:pt x="6783" y="2967"/>
                      </a:lnTo>
                      <a:lnTo>
                        <a:pt x="6786" y="2895"/>
                      </a:lnTo>
                      <a:lnTo>
                        <a:pt x="6786" y="2805"/>
                      </a:lnTo>
                      <a:lnTo>
                        <a:pt x="6786" y="2735"/>
                      </a:lnTo>
                      <a:lnTo>
                        <a:pt x="6780" y="2673"/>
                      </a:lnTo>
                      <a:lnTo>
                        <a:pt x="6774" y="2622"/>
                      </a:lnTo>
                      <a:lnTo>
                        <a:pt x="6766" y="2555"/>
                      </a:lnTo>
                      <a:lnTo>
                        <a:pt x="6753" y="2481"/>
                      </a:lnTo>
                      <a:lnTo>
                        <a:pt x="6746" y="2425"/>
                      </a:lnTo>
                      <a:lnTo>
                        <a:pt x="6732" y="2367"/>
                      </a:lnTo>
                      <a:lnTo>
                        <a:pt x="6720" y="2307"/>
                      </a:lnTo>
                      <a:lnTo>
                        <a:pt x="6706" y="2255"/>
                      </a:lnTo>
                      <a:lnTo>
                        <a:pt x="6690" y="2205"/>
                      </a:lnTo>
                      <a:lnTo>
                        <a:pt x="6672" y="2154"/>
                      </a:lnTo>
                      <a:lnTo>
                        <a:pt x="6654" y="2100"/>
                      </a:lnTo>
                      <a:lnTo>
                        <a:pt x="6639" y="2049"/>
                      </a:lnTo>
                      <a:lnTo>
                        <a:pt x="6615" y="1989"/>
                      </a:lnTo>
                      <a:lnTo>
                        <a:pt x="6579" y="1908"/>
                      </a:lnTo>
                      <a:lnTo>
                        <a:pt x="6546" y="1842"/>
                      </a:lnTo>
                      <a:lnTo>
                        <a:pt x="6507" y="1767"/>
                      </a:lnTo>
                      <a:lnTo>
                        <a:pt x="6476" y="1705"/>
                      </a:lnTo>
                      <a:lnTo>
                        <a:pt x="6426" y="1614"/>
                      </a:lnTo>
                      <a:lnTo>
                        <a:pt x="6387" y="1551"/>
                      </a:lnTo>
                      <a:lnTo>
                        <a:pt x="6354" y="1500"/>
                      </a:lnTo>
                      <a:lnTo>
                        <a:pt x="6309" y="1443"/>
                      </a:lnTo>
                      <a:lnTo>
                        <a:pt x="6273" y="1389"/>
                      </a:lnTo>
                      <a:lnTo>
                        <a:pt x="6234" y="1335"/>
                      </a:lnTo>
                      <a:lnTo>
                        <a:pt x="6177" y="1266"/>
                      </a:lnTo>
                      <a:lnTo>
                        <a:pt x="6135" y="1221"/>
                      </a:lnTo>
                      <a:lnTo>
                        <a:pt x="6081" y="1164"/>
                      </a:lnTo>
                      <a:lnTo>
                        <a:pt x="6021" y="1107"/>
                      </a:lnTo>
                      <a:lnTo>
                        <a:pt x="5979" y="1068"/>
                      </a:lnTo>
                      <a:lnTo>
                        <a:pt x="5901" y="993"/>
                      </a:lnTo>
                      <a:lnTo>
                        <a:pt x="5853" y="945"/>
                      </a:lnTo>
                      <a:lnTo>
                        <a:pt x="5806" y="895"/>
                      </a:lnTo>
                      <a:lnTo>
                        <a:pt x="5751" y="834"/>
                      </a:lnTo>
                      <a:lnTo>
                        <a:pt x="5706" y="795"/>
                      </a:lnTo>
                      <a:lnTo>
                        <a:pt x="5661" y="756"/>
                      </a:lnTo>
                      <a:lnTo>
                        <a:pt x="5616" y="717"/>
                      </a:lnTo>
                      <a:lnTo>
                        <a:pt x="5577" y="678"/>
                      </a:lnTo>
                      <a:lnTo>
                        <a:pt x="5526" y="633"/>
                      </a:lnTo>
                      <a:lnTo>
                        <a:pt x="5475" y="594"/>
                      </a:lnTo>
                      <a:lnTo>
                        <a:pt x="5427" y="558"/>
                      </a:lnTo>
                      <a:lnTo>
                        <a:pt x="5373" y="516"/>
                      </a:lnTo>
                      <a:lnTo>
                        <a:pt x="5319" y="471"/>
                      </a:lnTo>
                      <a:lnTo>
                        <a:pt x="5265" y="435"/>
                      </a:lnTo>
                      <a:lnTo>
                        <a:pt x="5211" y="396"/>
                      </a:lnTo>
                      <a:lnTo>
                        <a:pt x="5148" y="354"/>
                      </a:lnTo>
                      <a:lnTo>
                        <a:pt x="5112" y="327"/>
                      </a:lnTo>
                      <a:lnTo>
                        <a:pt x="5055" y="294"/>
                      </a:lnTo>
                      <a:lnTo>
                        <a:pt x="5013" y="270"/>
                      </a:lnTo>
                      <a:lnTo>
                        <a:pt x="4971" y="243"/>
                      </a:lnTo>
                      <a:lnTo>
                        <a:pt x="4917" y="216"/>
                      </a:lnTo>
                      <a:lnTo>
                        <a:pt x="4857" y="192"/>
                      </a:lnTo>
                      <a:lnTo>
                        <a:pt x="4809" y="174"/>
                      </a:lnTo>
                      <a:lnTo>
                        <a:pt x="4766" y="155"/>
                      </a:lnTo>
                      <a:lnTo>
                        <a:pt x="4722" y="138"/>
                      </a:lnTo>
                      <a:lnTo>
                        <a:pt x="4677" y="120"/>
                      </a:lnTo>
                      <a:lnTo>
                        <a:pt x="4626" y="102"/>
                      </a:lnTo>
                      <a:lnTo>
                        <a:pt x="4556" y="85"/>
                      </a:lnTo>
                      <a:lnTo>
                        <a:pt x="4494" y="66"/>
                      </a:lnTo>
                      <a:lnTo>
                        <a:pt x="4434" y="51"/>
                      </a:lnTo>
                      <a:lnTo>
                        <a:pt x="4377" y="42"/>
                      </a:lnTo>
                      <a:lnTo>
                        <a:pt x="4323" y="30"/>
                      </a:lnTo>
                      <a:lnTo>
                        <a:pt x="4260" y="18"/>
                      </a:lnTo>
                      <a:lnTo>
                        <a:pt x="4197" y="12"/>
                      </a:lnTo>
                      <a:lnTo>
                        <a:pt x="4137" y="6"/>
                      </a:lnTo>
                      <a:lnTo>
                        <a:pt x="4080" y="3"/>
                      </a:lnTo>
                      <a:lnTo>
                        <a:pt x="4017" y="3"/>
                      </a:lnTo>
                      <a:lnTo>
                        <a:pt x="3957" y="9"/>
                      </a:lnTo>
                      <a:lnTo>
                        <a:pt x="3897" y="21"/>
                      </a:lnTo>
                      <a:lnTo>
                        <a:pt x="3852" y="33"/>
                      </a:lnTo>
                      <a:lnTo>
                        <a:pt x="3786" y="55"/>
                      </a:lnTo>
                      <a:lnTo>
                        <a:pt x="3726" y="78"/>
                      </a:lnTo>
                      <a:lnTo>
                        <a:pt x="3666" y="115"/>
                      </a:lnTo>
                      <a:lnTo>
                        <a:pt x="3618" y="156"/>
                      </a:lnTo>
                      <a:lnTo>
                        <a:pt x="3582" y="186"/>
                      </a:lnTo>
                      <a:lnTo>
                        <a:pt x="3546" y="225"/>
                      </a:lnTo>
                      <a:lnTo>
                        <a:pt x="3519" y="261"/>
                      </a:lnTo>
                      <a:lnTo>
                        <a:pt x="3492" y="300"/>
                      </a:lnTo>
                      <a:lnTo>
                        <a:pt x="3462" y="345"/>
                      </a:lnTo>
                      <a:lnTo>
                        <a:pt x="3444" y="378"/>
                      </a:lnTo>
                      <a:lnTo>
                        <a:pt x="3436" y="405"/>
                      </a:lnTo>
                      <a:lnTo>
                        <a:pt x="3436" y="485"/>
                      </a:lnTo>
                      <a:lnTo>
                        <a:pt x="3436" y="645"/>
                      </a:lnTo>
                      <a:lnTo>
                        <a:pt x="3436" y="1035"/>
                      </a:lnTo>
                      <a:lnTo>
                        <a:pt x="3435" y="1239"/>
                      </a:lnTo>
                      <a:lnTo>
                        <a:pt x="3436" y="1385"/>
                      </a:lnTo>
                      <a:lnTo>
                        <a:pt x="3436" y="1625"/>
                      </a:lnTo>
                      <a:lnTo>
                        <a:pt x="3435" y="1743"/>
                      </a:lnTo>
                      <a:lnTo>
                        <a:pt x="3432" y="1836"/>
                      </a:lnTo>
                      <a:lnTo>
                        <a:pt x="3429" y="1896"/>
                      </a:lnTo>
                      <a:lnTo>
                        <a:pt x="3426" y="1947"/>
                      </a:lnTo>
                      <a:lnTo>
                        <a:pt x="3435" y="1962"/>
                      </a:lnTo>
                      <a:lnTo>
                        <a:pt x="3444" y="1986"/>
                      </a:lnTo>
                      <a:lnTo>
                        <a:pt x="3447" y="2010"/>
                      </a:lnTo>
                      <a:lnTo>
                        <a:pt x="3447" y="2040"/>
                      </a:lnTo>
                      <a:lnTo>
                        <a:pt x="3447" y="2073"/>
                      </a:lnTo>
                      <a:lnTo>
                        <a:pt x="3438" y="2100"/>
                      </a:lnTo>
                      <a:lnTo>
                        <a:pt x="3423" y="2124"/>
                      </a:lnTo>
                      <a:lnTo>
                        <a:pt x="3405" y="2142"/>
                      </a:lnTo>
                      <a:lnTo>
                        <a:pt x="3387" y="2124"/>
                      </a:lnTo>
                      <a:lnTo>
                        <a:pt x="3375" y="2100"/>
                      </a:lnTo>
                      <a:lnTo>
                        <a:pt x="3378" y="2076"/>
                      </a:lnTo>
                      <a:lnTo>
                        <a:pt x="3375" y="2046"/>
                      </a:lnTo>
                      <a:lnTo>
                        <a:pt x="3381" y="2010"/>
                      </a:lnTo>
                      <a:lnTo>
                        <a:pt x="3384" y="1986"/>
                      </a:lnTo>
                      <a:lnTo>
                        <a:pt x="3399" y="1962"/>
                      </a:lnTo>
                      <a:lnTo>
                        <a:pt x="3411" y="1944"/>
                      </a:lnTo>
                      <a:lnTo>
                        <a:pt x="3408" y="1896"/>
                      </a:lnTo>
                      <a:lnTo>
                        <a:pt x="3408" y="1833"/>
                      </a:lnTo>
                      <a:lnTo>
                        <a:pt x="3411" y="1746"/>
                      </a:lnTo>
                      <a:lnTo>
                        <a:pt x="3411" y="1626"/>
                      </a:lnTo>
                      <a:lnTo>
                        <a:pt x="3408" y="1386"/>
                      </a:lnTo>
                      <a:lnTo>
                        <a:pt x="3411" y="1236"/>
                      </a:lnTo>
                      <a:lnTo>
                        <a:pt x="3411" y="1032"/>
                      </a:lnTo>
                      <a:lnTo>
                        <a:pt x="3408" y="642"/>
                      </a:lnTo>
                      <a:lnTo>
                        <a:pt x="3411" y="483"/>
                      </a:lnTo>
                      <a:lnTo>
                        <a:pt x="3411" y="405"/>
                      </a:lnTo>
                      <a:lnTo>
                        <a:pt x="3402" y="381"/>
                      </a:lnTo>
                      <a:lnTo>
                        <a:pt x="3390" y="345"/>
                      </a:lnTo>
                      <a:lnTo>
                        <a:pt x="3369" y="306"/>
                      </a:lnTo>
                      <a:lnTo>
                        <a:pt x="3342" y="264"/>
                      </a:lnTo>
                      <a:lnTo>
                        <a:pt x="3312" y="231"/>
                      </a:lnTo>
                      <a:lnTo>
                        <a:pt x="3279" y="189"/>
                      </a:lnTo>
                      <a:lnTo>
                        <a:pt x="3240" y="150"/>
                      </a:lnTo>
                      <a:lnTo>
                        <a:pt x="3189" y="111"/>
                      </a:lnTo>
                      <a:lnTo>
                        <a:pt x="3126" y="78"/>
                      </a:lnTo>
                      <a:lnTo>
                        <a:pt x="3057" y="51"/>
                      </a:lnTo>
                      <a:lnTo>
                        <a:pt x="2991" y="27"/>
                      </a:lnTo>
                      <a:lnTo>
                        <a:pt x="2886" y="9"/>
                      </a:lnTo>
                      <a:lnTo>
                        <a:pt x="2775" y="0"/>
                      </a:lnTo>
                      <a:lnTo>
                        <a:pt x="2703" y="0"/>
                      </a:lnTo>
                      <a:lnTo>
                        <a:pt x="2625" y="6"/>
                      </a:lnTo>
                      <a:lnTo>
                        <a:pt x="2536" y="15"/>
                      </a:lnTo>
                      <a:lnTo>
                        <a:pt x="2457" y="30"/>
                      </a:lnTo>
                      <a:lnTo>
                        <a:pt x="2379" y="45"/>
                      </a:lnTo>
                      <a:lnTo>
                        <a:pt x="2325" y="57"/>
                      </a:lnTo>
                      <a:lnTo>
                        <a:pt x="2256" y="75"/>
                      </a:lnTo>
                      <a:lnTo>
                        <a:pt x="2156" y="105"/>
                      </a:lnTo>
                      <a:lnTo>
                        <a:pt x="2046" y="145"/>
                      </a:lnTo>
                      <a:lnTo>
                        <a:pt x="1953" y="180"/>
                      </a:lnTo>
                      <a:lnTo>
                        <a:pt x="1881" y="210"/>
                      </a:lnTo>
                      <a:lnTo>
                        <a:pt x="1815" y="246"/>
                      </a:lnTo>
                      <a:lnTo>
                        <a:pt x="1746" y="285"/>
                      </a:lnTo>
                      <a:lnTo>
                        <a:pt x="1695" y="318"/>
                      </a:lnTo>
                      <a:lnTo>
                        <a:pt x="1659" y="342"/>
                      </a:lnTo>
                      <a:lnTo>
                        <a:pt x="1611" y="375"/>
                      </a:lnTo>
                      <a:lnTo>
                        <a:pt x="1557" y="411"/>
                      </a:lnTo>
                      <a:lnTo>
                        <a:pt x="1515" y="441"/>
                      </a:lnTo>
                      <a:lnTo>
                        <a:pt x="1466" y="475"/>
                      </a:lnTo>
                      <a:lnTo>
                        <a:pt x="1398" y="525"/>
                      </a:lnTo>
                      <a:lnTo>
                        <a:pt x="1341" y="573"/>
                      </a:lnTo>
                      <a:lnTo>
                        <a:pt x="1284" y="615"/>
                      </a:lnTo>
                      <a:lnTo>
                        <a:pt x="1236" y="657"/>
                      </a:lnTo>
                      <a:lnTo>
                        <a:pt x="1191" y="699"/>
                      </a:lnTo>
                      <a:lnTo>
                        <a:pt x="1134" y="747"/>
                      </a:lnTo>
                      <a:lnTo>
                        <a:pt x="1074" y="798"/>
                      </a:lnTo>
                      <a:lnTo>
                        <a:pt x="1020" y="852"/>
                      </a:lnTo>
                      <a:lnTo>
                        <a:pt x="972" y="903"/>
                      </a:lnTo>
                      <a:lnTo>
                        <a:pt x="924" y="954"/>
                      </a:lnTo>
                      <a:lnTo>
                        <a:pt x="870" y="1005"/>
                      </a:lnTo>
                      <a:lnTo>
                        <a:pt x="825" y="1047"/>
                      </a:lnTo>
                      <a:lnTo>
                        <a:pt x="774" y="1098"/>
                      </a:lnTo>
                      <a:lnTo>
                        <a:pt x="735" y="1140"/>
                      </a:lnTo>
                      <a:lnTo>
                        <a:pt x="675" y="1200"/>
                      </a:lnTo>
                      <a:lnTo>
                        <a:pt x="624" y="1251"/>
                      </a:lnTo>
                      <a:lnTo>
                        <a:pt x="585" y="1302"/>
                      </a:lnTo>
                      <a:lnTo>
                        <a:pt x="546" y="1350"/>
                      </a:lnTo>
                      <a:lnTo>
                        <a:pt x="504" y="1404"/>
                      </a:lnTo>
                      <a:lnTo>
                        <a:pt x="462" y="1461"/>
                      </a:lnTo>
                      <a:lnTo>
                        <a:pt x="423" y="1524"/>
                      </a:lnTo>
                      <a:lnTo>
                        <a:pt x="387" y="1569"/>
                      </a:lnTo>
                      <a:lnTo>
                        <a:pt x="357" y="1623"/>
                      </a:lnTo>
                      <a:lnTo>
                        <a:pt x="318" y="1695"/>
                      </a:lnTo>
                      <a:lnTo>
                        <a:pt x="282" y="1758"/>
                      </a:lnTo>
                      <a:lnTo>
                        <a:pt x="246" y="1836"/>
                      </a:lnTo>
                      <a:lnTo>
                        <a:pt x="210" y="1899"/>
                      </a:lnTo>
                      <a:lnTo>
                        <a:pt x="183" y="1956"/>
                      </a:lnTo>
                      <a:lnTo>
                        <a:pt x="166" y="2015"/>
                      </a:lnTo>
                      <a:lnTo>
                        <a:pt x="144" y="2067"/>
                      </a:lnTo>
                      <a:lnTo>
                        <a:pt x="126" y="2125"/>
                      </a:lnTo>
                      <a:lnTo>
                        <a:pt x="111" y="2175"/>
                      </a:lnTo>
                      <a:lnTo>
                        <a:pt x="90" y="2226"/>
                      </a:lnTo>
                      <a:lnTo>
                        <a:pt x="75" y="2292"/>
                      </a:lnTo>
                      <a:lnTo>
                        <a:pt x="57" y="2349"/>
                      </a:lnTo>
                      <a:lnTo>
                        <a:pt x="42" y="2415"/>
                      </a:lnTo>
                      <a:lnTo>
                        <a:pt x="33" y="2478"/>
                      </a:lnTo>
                      <a:lnTo>
                        <a:pt x="27" y="2529"/>
                      </a:lnTo>
                      <a:lnTo>
                        <a:pt x="18" y="2583"/>
                      </a:lnTo>
                      <a:lnTo>
                        <a:pt x="12" y="2628"/>
                      </a:lnTo>
                      <a:lnTo>
                        <a:pt x="3" y="2697"/>
                      </a:lnTo>
                      <a:lnTo>
                        <a:pt x="0" y="2754"/>
                      </a:lnTo>
                      <a:lnTo>
                        <a:pt x="3" y="2814"/>
                      </a:lnTo>
                      <a:lnTo>
                        <a:pt x="3" y="2874"/>
                      </a:lnTo>
                      <a:lnTo>
                        <a:pt x="0" y="2946"/>
                      </a:lnTo>
                      <a:lnTo>
                        <a:pt x="6" y="2994"/>
                      </a:lnTo>
                      <a:lnTo>
                        <a:pt x="9" y="3048"/>
                      </a:lnTo>
                      <a:lnTo>
                        <a:pt x="12" y="3099"/>
                      </a:lnTo>
                      <a:lnTo>
                        <a:pt x="18" y="3153"/>
                      </a:lnTo>
                      <a:lnTo>
                        <a:pt x="27" y="3207"/>
                      </a:lnTo>
                      <a:lnTo>
                        <a:pt x="33" y="3258"/>
                      </a:lnTo>
                      <a:lnTo>
                        <a:pt x="45" y="3312"/>
                      </a:lnTo>
                      <a:lnTo>
                        <a:pt x="57" y="3372"/>
                      </a:lnTo>
                      <a:lnTo>
                        <a:pt x="69" y="3429"/>
                      </a:lnTo>
                      <a:lnTo>
                        <a:pt x="81" y="3492"/>
                      </a:lnTo>
                      <a:lnTo>
                        <a:pt x="106" y="3585"/>
                      </a:lnTo>
                      <a:lnTo>
                        <a:pt x="132" y="3648"/>
                      </a:lnTo>
                      <a:lnTo>
                        <a:pt x="150" y="3702"/>
                      </a:lnTo>
                      <a:lnTo>
                        <a:pt x="177" y="3774"/>
                      </a:lnTo>
                      <a:lnTo>
                        <a:pt x="201" y="3837"/>
                      </a:lnTo>
                      <a:lnTo>
                        <a:pt x="240" y="3924"/>
                      </a:lnTo>
                      <a:lnTo>
                        <a:pt x="270" y="3993"/>
                      </a:lnTo>
                      <a:lnTo>
                        <a:pt x="303" y="4056"/>
                      </a:lnTo>
                      <a:lnTo>
                        <a:pt x="348" y="4131"/>
                      </a:lnTo>
                      <a:lnTo>
                        <a:pt x="387" y="4188"/>
                      </a:lnTo>
                      <a:lnTo>
                        <a:pt x="423" y="4245"/>
                      </a:lnTo>
                      <a:lnTo>
                        <a:pt x="456" y="4302"/>
                      </a:lnTo>
                      <a:lnTo>
                        <a:pt x="495" y="4353"/>
                      </a:lnTo>
                      <a:lnTo>
                        <a:pt x="522" y="4398"/>
                      </a:lnTo>
                      <a:lnTo>
                        <a:pt x="552" y="4446"/>
                      </a:lnTo>
                      <a:lnTo>
                        <a:pt x="591" y="4497"/>
                      </a:lnTo>
                      <a:lnTo>
                        <a:pt x="624" y="4542"/>
                      </a:lnTo>
                      <a:lnTo>
                        <a:pt x="663" y="4584"/>
                      </a:lnTo>
                      <a:lnTo>
                        <a:pt x="699" y="4626"/>
                      </a:lnTo>
                      <a:lnTo>
                        <a:pt x="732" y="4656"/>
                      </a:lnTo>
                      <a:lnTo>
                        <a:pt x="771" y="4689"/>
                      </a:lnTo>
                      <a:lnTo>
                        <a:pt x="822" y="4731"/>
                      </a:lnTo>
                      <a:lnTo>
                        <a:pt x="861" y="4767"/>
                      </a:lnTo>
                      <a:lnTo>
                        <a:pt x="912" y="4806"/>
                      </a:lnTo>
                      <a:lnTo>
                        <a:pt x="966" y="4839"/>
                      </a:lnTo>
                      <a:lnTo>
                        <a:pt x="1026" y="4869"/>
                      </a:lnTo>
                      <a:lnTo>
                        <a:pt x="1074" y="4893"/>
                      </a:lnTo>
                      <a:lnTo>
                        <a:pt x="1134" y="4920"/>
                      </a:lnTo>
                      <a:lnTo>
                        <a:pt x="1188" y="4938"/>
                      </a:lnTo>
                      <a:lnTo>
                        <a:pt x="1245" y="4956"/>
                      </a:lnTo>
                      <a:lnTo>
                        <a:pt x="1317" y="4983"/>
                      </a:lnTo>
                      <a:lnTo>
                        <a:pt x="1386" y="5007"/>
                      </a:lnTo>
                      <a:lnTo>
                        <a:pt x="1479" y="5034"/>
                      </a:lnTo>
                      <a:lnTo>
                        <a:pt x="1545" y="5055"/>
                      </a:lnTo>
                      <a:lnTo>
                        <a:pt x="1611" y="5073"/>
                      </a:lnTo>
                      <a:lnTo>
                        <a:pt x="1674" y="5088"/>
                      </a:lnTo>
                      <a:lnTo>
                        <a:pt x="1734" y="5097"/>
                      </a:lnTo>
                      <a:lnTo>
                        <a:pt x="1809" y="5109"/>
                      </a:lnTo>
                      <a:lnTo>
                        <a:pt x="1875" y="5121"/>
                      </a:lnTo>
                      <a:lnTo>
                        <a:pt x="1926" y="5130"/>
                      </a:lnTo>
                      <a:lnTo>
                        <a:pt x="1989" y="5136"/>
                      </a:lnTo>
                      <a:lnTo>
                        <a:pt x="2046" y="5145"/>
                      </a:lnTo>
                      <a:lnTo>
                        <a:pt x="2118" y="5151"/>
                      </a:lnTo>
                      <a:lnTo>
                        <a:pt x="2202" y="5160"/>
                      </a:lnTo>
                      <a:lnTo>
                        <a:pt x="2301" y="5163"/>
                      </a:lnTo>
                      <a:lnTo>
                        <a:pt x="2373" y="5163"/>
                      </a:lnTo>
                      <a:lnTo>
                        <a:pt x="2451" y="5160"/>
                      </a:lnTo>
                      <a:lnTo>
                        <a:pt x="2508" y="5154"/>
                      </a:lnTo>
                      <a:lnTo>
                        <a:pt x="2565" y="5148"/>
                      </a:lnTo>
                      <a:lnTo>
                        <a:pt x="2619" y="5142"/>
                      </a:lnTo>
                      <a:lnTo>
                        <a:pt x="2667" y="5133"/>
                      </a:lnTo>
                      <a:lnTo>
                        <a:pt x="2721" y="5121"/>
                      </a:lnTo>
                      <a:lnTo>
                        <a:pt x="2757" y="5112"/>
                      </a:lnTo>
                      <a:lnTo>
                        <a:pt x="2802" y="5097"/>
                      </a:lnTo>
                      <a:lnTo>
                        <a:pt x="2847" y="5079"/>
                      </a:lnTo>
                      <a:lnTo>
                        <a:pt x="2883" y="5064"/>
                      </a:lnTo>
                      <a:lnTo>
                        <a:pt x="2928" y="5046"/>
                      </a:lnTo>
                      <a:lnTo>
                        <a:pt x="2979" y="5019"/>
                      </a:lnTo>
                      <a:lnTo>
                        <a:pt x="3036" y="4986"/>
                      </a:lnTo>
                      <a:lnTo>
                        <a:pt x="3087" y="4950"/>
                      </a:lnTo>
                      <a:lnTo>
                        <a:pt x="3123" y="4914"/>
                      </a:lnTo>
                      <a:lnTo>
                        <a:pt x="3156" y="4878"/>
                      </a:lnTo>
                      <a:lnTo>
                        <a:pt x="3195" y="4833"/>
                      </a:lnTo>
                      <a:lnTo>
                        <a:pt x="3225" y="4779"/>
                      </a:lnTo>
                      <a:lnTo>
                        <a:pt x="3249" y="4734"/>
                      </a:lnTo>
                      <a:lnTo>
                        <a:pt x="3267" y="4686"/>
                      </a:lnTo>
                      <a:lnTo>
                        <a:pt x="3279" y="4650"/>
                      </a:lnTo>
                      <a:lnTo>
                        <a:pt x="3288" y="4611"/>
                      </a:lnTo>
                      <a:lnTo>
                        <a:pt x="3297" y="4566"/>
                      </a:lnTo>
                      <a:lnTo>
                        <a:pt x="3309" y="4515"/>
                      </a:lnTo>
                      <a:lnTo>
                        <a:pt x="3315" y="4461"/>
                      </a:lnTo>
                      <a:lnTo>
                        <a:pt x="3321" y="4410"/>
                      </a:lnTo>
                      <a:lnTo>
                        <a:pt x="3327" y="4359"/>
                      </a:lnTo>
                      <a:lnTo>
                        <a:pt x="3333" y="4308"/>
                      </a:lnTo>
                      <a:lnTo>
                        <a:pt x="3336" y="4251"/>
                      </a:lnTo>
                      <a:lnTo>
                        <a:pt x="3339" y="4194"/>
                      </a:lnTo>
                      <a:lnTo>
                        <a:pt x="3342" y="4140"/>
                      </a:lnTo>
                      <a:lnTo>
                        <a:pt x="3345" y="4092"/>
                      </a:lnTo>
                      <a:lnTo>
                        <a:pt x="3345" y="4026"/>
                      </a:lnTo>
                      <a:lnTo>
                        <a:pt x="3342" y="3933"/>
                      </a:lnTo>
                      <a:lnTo>
                        <a:pt x="3345" y="3873"/>
                      </a:lnTo>
                      <a:lnTo>
                        <a:pt x="3345" y="3813"/>
                      </a:lnTo>
                      <a:lnTo>
                        <a:pt x="3342" y="3768"/>
                      </a:lnTo>
                      <a:lnTo>
                        <a:pt x="3336" y="3708"/>
                      </a:lnTo>
                      <a:lnTo>
                        <a:pt x="3330" y="3642"/>
                      </a:lnTo>
                      <a:lnTo>
                        <a:pt x="3327" y="3579"/>
                      </a:lnTo>
                      <a:lnTo>
                        <a:pt x="3327" y="3516"/>
                      </a:lnTo>
                      <a:lnTo>
                        <a:pt x="3321" y="3468"/>
                      </a:lnTo>
                      <a:lnTo>
                        <a:pt x="3318" y="3423"/>
                      </a:lnTo>
                      <a:lnTo>
                        <a:pt x="3318" y="3390"/>
                      </a:lnTo>
                      <a:lnTo>
                        <a:pt x="3318" y="3354"/>
                      </a:lnTo>
                      <a:lnTo>
                        <a:pt x="3315" y="3309"/>
                      </a:lnTo>
                      <a:lnTo>
                        <a:pt x="3318" y="3267"/>
                      </a:lnTo>
                      <a:lnTo>
                        <a:pt x="3318" y="3231"/>
                      </a:lnTo>
                      <a:lnTo>
                        <a:pt x="3318" y="3201"/>
                      </a:lnTo>
                      <a:lnTo>
                        <a:pt x="3327" y="3174"/>
                      </a:lnTo>
                      <a:lnTo>
                        <a:pt x="3346" y="3155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a-DK"/>
                </a:p>
              </p:txBody>
            </p:sp>
            <p:sp>
              <p:nvSpPr>
                <p:cNvPr id="12" name="Freeform 16"/>
                <p:cNvSpPr>
                  <a:spLocks noChangeAspect="1"/>
                </p:cNvSpPr>
                <p:nvPr/>
              </p:nvSpPr>
              <p:spPr bwMode="auto">
                <a:xfrm>
                  <a:off x="1738" y="3019"/>
                  <a:ext cx="1335" cy="910"/>
                </a:xfrm>
                <a:custGeom>
                  <a:avLst/>
                  <a:gdLst>
                    <a:gd name="T0" fmla="*/ 46 w 5685"/>
                    <a:gd name="T1" fmla="*/ 11 h 3693"/>
                    <a:gd name="T2" fmla="*/ 49 w 5685"/>
                    <a:gd name="T3" fmla="*/ 5 h 3693"/>
                    <a:gd name="T4" fmla="*/ 53 w 5685"/>
                    <a:gd name="T5" fmla="*/ 1 h 3693"/>
                    <a:gd name="T6" fmla="*/ 58 w 5685"/>
                    <a:gd name="T7" fmla="*/ 0 h 3693"/>
                    <a:gd name="T8" fmla="*/ 64 w 5685"/>
                    <a:gd name="T9" fmla="*/ 1 h 3693"/>
                    <a:gd name="T10" fmla="*/ 66 w 5685"/>
                    <a:gd name="T11" fmla="*/ 4 h 3693"/>
                    <a:gd name="T12" fmla="*/ 65 w 5685"/>
                    <a:gd name="T13" fmla="*/ 9 h 3693"/>
                    <a:gd name="T14" fmla="*/ 61 w 5685"/>
                    <a:gd name="T15" fmla="*/ 18 h 3693"/>
                    <a:gd name="T16" fmla="*/ 59 w 5685"/>
                    <a:gd name="T17" fmla="*/ 23 h 3693"/>
                    <a:gd name="T18" fmla="*/ 60 w 5685"/>
                    <a:gd name="T19" fmla="*/ 28 h 3693"/>
                    <a:gd name="T20" fmla="*/ 65 w 5685"/>
                    <a:gd name="T21" fmla="*/ 30 h 3693"/>
                    <a:gd name="T22" fmla="*/ 71 w 5685"/>
                    <a:gd name="T23" fmla="*/ 32 h 3693"/>
                    <a:gd name="T24" fmla="*/ 73 w 5685"/>
                    <a:gd name="T25" fmla="*/ 36 h 3693"/>
                    <a:gd name="T26" fmla="*/ 73 w 5685"/>
                    <a:gd name="T27" fmla="*/ 40 h 3693"/>
                    <a:gd name="T28" fmla="*/ 70 w 5685"/>
                    <a:gd name="T29" fmla="*/ 46 h 3693"/>
                    <a:gd name="T30" fmla="*/ 64 w 5685"/>
                    <a:gd name="T31" fmla="*/ 52 h 3693"/>
                    <a:gd name="T32" fmla="*/ 59 w 5685"/>
                    <a:gd name="T33" fmla="*/ 54 h 3693"/>
                    <a:gd name="T34" fmla="*/ 54 w 5685"/>
                    <a:gd name="T35" fmla="*/ 55 h 3693"/>
                    <a:gd name="T36" fmla="*/ 50 w 5685"/>
                    <a:gd name="T37" fmla="*/ 54 h 3693"/>
                    <a:gd name="T38" fmla="*/ 47 w 5685"/>
                    <a:gd name="T39" fmla="*/ 51 h 3693"/>
                    <a:gd name="T40" fmla="*/ 46 w 5685"/>
                    <a:gd name="T41" fmla="*/ 46 h 3693"/>
                    <a:gd name="T42" fmla="*/ 45 w 5685"/>
                    <a:gd name="T43" fmla="*/ 38 h 3693"/>
                    <a:gd name="T44" fmla="*/ 42 w 5685"/>
                    <a:gd name="T45" fmla="*/ 33 h 3693"/>
                    <a:gd name="T46" fmla="*/ 38 w 5685"/>
                    <a:gd name="T47" fmla="*/ 30 h 3693"/>
                    <a:gd name="T48" fmla="*/ 34 w 5685"/>
                    <a:gd name="T49" fmla="*/ 31 h 3693"/>
                    <a:gd name="T50" fmla="*/ 30 w 5685"/>
                    <a:gd name="T51" fmla="*/ 34 h 3693"/>
                    <a:gd name="T52" fmla="*/ 28 w 5685"/>
                    <a:gd name="T53" fmla="*/ 38 h 3693"/>
                    <a:gd name="T54" fmla="*/ 28 w 5685"/>
                    <a:gd name="T55" fmla="*/ 45 h 3693"/>
                    <a:gd name="T56" fmla="*/ 27 w 5685"/>
                    <a:gd name="T57" fmla="*/ 50 h 3693"/>
                    <a:gd name="T58" fmla="*/ 25 w 5685"/>
                    <a:gd name="T59" fmla="*/ 53 h 3693"/>
                    <a:gd name="T60" fmla="*/ 21 w 5685"/>
                    <a:gd name="T61" fmla="*/ 55 h 3693"/>
                    <a:gd name="T62" fmla="*/ 14 w 5685"/>
                    <a:gd name="T63" fmla="*/ 54 h 3693"/>
                    <a:gd name="T64" fmla="*/ 7 w 5685"/>
                    <a:gd name="T65" fmla="*/ 50 h 3693"/>
                    <a:gd name="T66" fmla="*/ 3 w 5685"/>
                    <a:gd name="T67" fmla="*/ 44 h 3693"/>
                    <a:gd name="T68" fmla="*/ 0 w 5685"/>
                    <a:gd name="T69" fmla="*/ 39 h 3693"/>
                    <a:gd name="T70" fmla="*/ 0 w 5685"/>
                    <a:gd name="T71" fmla="*/ 35 h 3693"/>
                    <a:gd name="T72" fmla="*/ 3 w 5685"/>
                    <a:gd name="T73" fmla="*/ 32 h 3693"/>
                    <a:gd name="T74" fmla="*/ 8 w 5685"/>
                    <a:gd name="T75" fmla="*/ 30 h 3693"/>
                    <a:gd name="T76" fmla="*/ 13 w 5685"/>
                    <a:gd name="T77" fmla="*/ 28 h 3693"/>
                    <a:gd name="T78" fmla="*/ 15 w 5685"/>
                    <a:gd name="T79" fmla="*/ 25 h 3693"/>
                    <a:gd name="T80" fmla="*/ 14 w 5685"/>
                    <a:gd name="T81" fmla="*/ 22 h 3693"/>
                    <a:gd name="T82" fmla="*/ 12 w 5685"/>
                    <a:gd name="T83" fmla="*/ 17 h 3693"/>
                    <a:gd name="T84" fmla="*/ 9 w 5685"/>
                    <a:gd name="T85" fmla="*/ 9 h 3693"/>
                    <a:gd name="T86" fmla="*/ 8 w 5685"/>
                    <a:gd name="T87" fmla="*/ 4 h 3693"/>
                    <a:gd name="T88" fmla="*/ 10 w 5685"/>
                    <a:gd name="T89" fmla="*/ 1 h 3693"/>
                    <a:gd name="T90" fmla="*/ 15 w 5685"/>
                    <a:gd name="T91" fmla="*/ 0 h 3693"/>
                    <a:gd name="T92" fmla="*/ 21 w 5685"/>
                    <a:gd name="T93" fmla="*/ 1 h 3693"/>
                    <a:gd name="T94" fmla="*/ 24 w 5685"/>
                    <a:gd name="T95" fmla="*/ 4 h 3693"/>
                    <a:gd name="T96" fmla="*/ 27 w 5685"/>
                    <a:gd name="T97" fmla="*/ 10 h 3693"/>
                    <a:gd name="T98" fmla="*/ 31 w 5685"/>
                    <a:gd name="T99" fmla="*/ 18 h 3693"/>
                    <a:gd name="T100" fmla="*/ 35 w 5685"/>
                    <a:gd name="T101" fmla="*/ 24 h 3693"/>
                    <a:gd name="T102" fmla="*/ 39 w 5685"/>
                    <a:gd name="T103" fmla="*/ 24 h 3693"/>
                    <a:gd name="T104" fmla="*/ 42 w 5685"/>
                    <a:gd name="T105" fmla="*/ 19 h 36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685"/>
                    <a:gd name="T160" fmla="*/ 0 h 3693"/>
                    <a:gd name="T161" fmla="*/ 5685 w 5685"/>
                    <a:gd name="T162" fmla="*/ 3693 h 36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685" h="3693">
                      <a:moveTo>
                        <a:pt x="3309" y="1164"/>
                      </a:moveTo>
                      <a:lnTo>
                        <a:pt x="3347" y="1085"/>
                      </a:lnTo>
                      <a:lnTo>
                        <a:pt x="3396" y="987"/>
                      </a:lnTo>
                      <a:lnTo>
                        <a:pt x="3452" y="875"/>
                      </a:lnTo>
                      <a:lnTo>
                        <a:pt x="3495" y="798"/>
                      </a:lnTo>
                      <a:lnTo>
                        <a:pt x="3542" y="717"/>
                      </a:lnTo>
                      <a:lnTo>
                        <a:pt x="3585" y="636"/>
                      </a:lnTo>
                      <a:lnTo>
                        <a:pt x="3618" y="576"/>
                      </a:lnTo>
                      <a:lnTo>
                        <a:pt x="3651" y="519"/>
                      </a:lnTo>
                      <a:lnTo>
                        <a:pt x="3696" y="444"/>
                      </a:lnTo>
                      <a:lnTo>
                        <a:pt x="3741" y="378"/>
                      </a:lnTo>
                      <a:lnTo>
                        <a:pt x="3789" y="312"/>
                      </a:lnTo>
                      <a:lnTo>
                        <a:pt x="3837" y="258"/>
                      </a:lnTo>
                      <a:lnTo>
                        <a:pt x="3876" y="213"/>
                      </a:lnTo>
                      <a:lnTo>
                        <a:pt x="3933" y="165"/>
                      </a:lnTo>
                      <a:lnTo>
                        <a:pt x="3977" y="132"/>
                      </a:lnTo>
                      <a:lnTo>
                        <a:pt x="4029" y="102"/>
                      </a:lnTo>
                      <a:lnTo>
                        <a:pt x="4101" y="66"/>
                      </a:lnTo>
                      <a:lnTo>
                        <a:pt x="4161" y="39"/>
                      </a:lnTo>
                      <a:lnTo>
                        <a:pt x="4230" y="24"/>
                      </a:lnTo>
                      <a:lnTo>
                        <a:pt x="4296" y="15"/>
                      </a:lnTo>
                      <a:lnTo>
                        <a:pt x="4380" y="6"/>
                      </a:lnTo>
                      <a:lnTo>
                        <a:pt x="4464" y="3"/>
                      </a:lnTo>
                      <a:lnTo>
                        <a:pt x="4524" y="0"/>
                      </a:lnTo>
                      <a:lnTo>
                        <a:pt x="4602" y="6"/>
                      </a:lnTo>
                      <a:lnTo>
                        <a:pt x="4665" y="15"/>
                      </a:lnTo>
                      <a:lnTo>
                        <a:pt x="4734" y="27"/>
                      </a:lnTo>
                      <a:lnTo>
                        <a:pt x="4794" y="45"/>
                      </a:lnTo>
                      <a:lnTo>
                        <a:pt x="4848" y="60"/>
                      </a:lnTo>
                      <a:lnTo>
                        <a:pt x="4926" y="99"/>
                      </a:lnTo>
                      <a:lnTo>
                        <a:pt x="4980" y="135"/>
                      </a:lnTo>
                      <a:lnTo>
                        <a:pt x="5028" y="168"/>
                      </a:lnTo>
                      <a:lnTo>
                        <a:pt x="5058" y="207"/>
                      </a:lnTo>
                      <a:lnTo>
                        <a:pt x="5082" y="240"/>
                      </a:lnTo>
                      <a:lnTo>
                        <a:pt x="5097" y="270"/>
                      </a:lnTo>
                      <a:lnTo>
                        <a:pt x="5106" y="306"/>
                      </a:lnTo>
                      <a:lnTo>
                        <a:pt x="5109" y="345"/>
                      </a:lnTo>
                      <a:lnTo>
                        <a:pt x="5102" y="387"/>
                      </a:lnTo>
                      <a:lnTo>
                        <a:pt x="5091" y="423"/>
                      </a:lnTo>
                      <a:lnTo>
                        <a:pt x="5073" y="468"/>
                      </a:lnTo>
                      <a:lnTo>
                        <a:pt x="5049" y="525"/>
                      </a:lnTo>
                      <a:lnTo>
                        <a:pt x="5007" y="621"/>
                      </a:lnTo>
                      <a:lnTo>
                        <a:pt x="4968" y="708"/>
                      </a:lnTo>
                      <a:lnTo>
                        <a:pt x="4917" y="807"/>
                      </a:lnTo>
                      <a:lnTo>
                        <a:pt x="4857" y="933"/>
                      </a:lnTo>
                      <a:lnTo>
                        <a:pt x="4812" y="1032"/>
                      </a:lnTo>
                      <a:lnTo>
                        <a:pt x="4772" y="1107"/>
                      </a:lnTo>
                      <a:lnTo>
                        <a:pt x="4727" y="1197"/>
                      </a:lnTo>
                      <a:lnTo>
                        <a:pt x="4683" y="1278"/>
                      </a:lnTo>
                      <a:lnTo>
                        <a:pt x="4653" y="1338"/>
                      </a:lnTo>
                      <a:lnTo>
                        <a:pt x="4623" y="1401"/>
                      </a:lnTo>
                      <a:lnTo>
                        <a:pt x="4602" y="1452"/>
                      </a:lnTo>
                      <a:lnTo>
                        <a:pt x="4578" y="1515"/>
                      </a:lnTo>
                      <a:lnTo>
                        <a:pt x="4563" y="1569"/>
                      </a:lnTo>
                      <a:lnTo>
                        <a:pt x="4551" y="1623"/>
                      </a:lnTo>
                      <a:lnTo>
                        <a:pt x="4554" y="1674"/>
                      </a:lnTo>
                      <a:lnTo>
                        <a:pt x="4560" y="1713"/>
                      </a:lnTo>
                      <a:lnTo>
                        <a:pt x="4581" y="1758"/>
                      </a:lnTo>
                      <a:lnTo>
                        <a:pt x="4605" y="1797"/>
                      </a:lnTo>
                      <a:lnTo>
                        <a:pt x="4641" y="1842"/>
                      </a:lnTo>
                      <a:lnTo>
                        <a:pt x="4689" y="1872"/>
                      </a:lnTo>
                      <a:lnTo>
                        <a:pt x="4746" y="1908"/>
                      </a:lnTo>
                      <a:lnTo>
                        <a:pt x="4817" y="1947"/>
                      </a:lnTo>
                      <a:lnTo>
                        <a:pt x="4887" y="1980"/>
                      </a:lnTo>
                      <a:lnTo>
                        <a:pt x="4956" y="2001"/>
                      </a:lnTo>
                      <a:lnTo>
                        <a:pt x="5064" y="2031"/>
                      </a:lnTo>
                      <a:lnTo>
                        <a:pt x="5157" y="2052"/>
                      </a:lnTo>
                      <a:lnTo>
                        <a:pt x="5229" y="2070"/>
                      </a:lnTo>
                      <a:lnTo>
                        <a:pt x="5307" y="2091"/>
                      </a:lnTo>
                      <a:lnTo>
                        <a:pt x="5379" y="2112"/>
                      </a:lnTo>
                      <a:lnTo>
                        <a:pt x="5454" y="2133"/>
                      </a:lnTo>
                      <a:lnTo>
                        <a:pt x="5517" y="2157"/>
                      </a:lnTo>
                      <a:lnTo>
                        <a:pt x="5574" y="2196"/>
                      </a:lnTo>
                      <a:lnTo>
                        <a:pt x="5607" y="2232"/>
                      </a:lnTo>
                      <a:lnTo>
                        <a:pt x="5634" y="2265"/>
                      </a:lnTo>
                      <a:lnTo>
                        <a:pt x="5655" y="2313"/>
                      </a:lnTo>
                      <a:lnTo>
                        <a:pt x="5667" y="2355"/>
                      </a:lnTo>
                      <a:lnTo>
                        <a:pt x="5679" y="2400"/>
                      </a:lnTo>
                      <a:lnTo>
                        <a:pt x="5682" y="2439"/>
                      </a:lnTo>
                      <a:lnTo>
                        <a:pt x="5685" y="2478"/>
                      </a:lnTo>
                      <a:lnTo>
                        <a:pt x="5682" y="2532"/>
                      </a:lnTo>
                      <a:lnTo>
                        <a:pt x="5670" y="2580"/>
                      </a:lnTo>
                      <a:lnTo>
                        <a:pt x="5649" y="2645"/>
                      </a:lnTo>
                      <a:lnTo>
                        <a:pt x="5631" y="2697"/>
                      </a:lnTo>
                      <a:lnTo>
                        <a:pt x="5613" y="2745"/>
                      </a:lnTo>
                      <a:lnTo>
                        <a:pt x="5574" y="2823"/>
                      </a:lnTo>
                      <a:lnTo>
                        <a:pt x="5544" y="2886"/>
                      </a:lnTo>
                      <a:lnTo>
                        <a:pt x="5496" y="2955"/>
                      </a:lnTo>
                      <a:lnTo>
                        <a:pt x="5445" y="3030"/>
                      </a:lnTo>
                      <a:lnTo>
                        <a:pt x="5394" y="3096"/>
                      </a:lnTo>
                      <a:lnTo>
                        <a:pt x="5322" y="3171"/>
                      </a:lnTo>
                      <a:lnTo>
                        <a:pt x="5244" y="3243"/>
                      </a:lnTo>
                      <a:lnTo>
                        <a:pt x="5181" y="3294"/>
                      </a:lnTo>
                      <a:lnTo>
                        <a:pt x="5121" y="3345"/>
                      </a:lnTo>
                      <a:lnTo>
                        <a:pt x="5052" y="3399"/>
                      </a:lnTo>
                      <a:lnTo>
                        <a:pt x="4982" y="3440"/>
                      </a:lnTo>
                      <a:lnTo>
                        <a:pt x="4926" y="3477"/>
                      </a:lnTo>
                      <a:lnTo>
                        <a:pt x="4854" y="3516"/>
                      </a:lnTo>
                      <a:lnTo>
                        <a:pt x="4779" y="3546"/>
                      </a:lnTo>
                      <a:lnTo>
                        <a:pt x="4710" y="3579"/>
                      </a:lnTo>
                      <a:lnTo>
                        <a:pt x="4650" y="3600"/>
                      </a:lnTo>
                      <a:lnTo>
                        <a:pt x="4581" y="3627"/>
                      </a:lnTo>
                      <a:lnTo>
                        <a:pt x="4512" y="3645"/>
                      </a:lnTo>
                      <a:lnTo>
                        <a:pt x="4446" y="3666"/>
                      </a:lnTo>
                      <a:lnTo>
                        <a:pt x="4371" y="3678"/>
                      </a:lnTo>
                      <a:lnTo>
                        <a:pt x="4305" y="3684"/>
                      </a:lnTo>
                      <a:lnTo>
                        <a:pt x="4239" y="3687"/>
                      </a:lnTo>
                      <a:lnTo>
                        <a:pt x="4179" y="3693"/>
                      </a:lnTo>
                      <a:lnTo>
                        <a:pt x="4122" y="3693"/>
                      </a:lnTo>
                      <a:lnTo>
                        <a:pt x="4056" y="3684"/>
                      </a:lnTo>
                      <a:lnTo>
                        <a:pt x="4002" y="3669"/>
                      </a:lnTo>
                      <a:lnTo>
                        <a:pt x="3948" y="3657"/>
                      </a:lnTo>
                      <a:lnTo>
                        <a:pt x="3891" y="3636"/>
                      </a:lnTo>
                      <a:lnTo>
                        <a:pt x="3834" y="3609"/>
                      </a:lnTo>
                      <a:lnTo>
                        <a:pt x="3780" y="3576"/>
                      </a:lnTo>
                      <a:lnTo>
                        <a:pt x="3735" y="3537"/>
                      </a:lnTo>
                      <a:lnTo>
                        <a:pt x="3690" y="3495"/>
                      </a:lnTo>
                      <a:lnTo>
                        <a:pt x="3663" y="3459"/>
                      </a:lnTo>
                      <a:lnTo>
                        <a:pt x="3639" y="3423"/>
                      </a:lnTo>
                      <a:lnTo>
                        <a:pt x="3615" y="3390"/>
                      </a:lnTo>
                      <a:lnTo>
                        <a:pt x="3597" y="3360"/>
                      </a:lnTo>
                      <a:lnTo>
                        <a:pt x="3579" y="3318"/>
                      </a:lnTo>
                      <a:lnTo>
                        <a:pt x="3567" y="3276"/>
                      </a:lnTo>
                      <a:lnTo>
                        <a:pt x="3561" y="3219"/>
                      </a:lnTo>
                      <a:lnTo>
                        <a:pt x="3558" y="3162"/>
                      </a:lnTo>
                      <a:lnTo>
                        <a:pt x="3552" y="3084"/>
                      </a:lnTo>
                      <a:lnTo>
                        <a:pt x="3546" y="2988"/>
                      </a:lnTo>
                      <a:lnTo>
                        <a:pt x="3534" y="2892"/>
                      </a:lnTo>
                      <a:lnTo>
                        <a:pt x="3522" y="2796"/>
                      </a:lnTo>
                      <a:lnTo>
                        <a:pt x="3510" y="2706"/>
                      </a:lnTo>
                      <a:lnTo>
                        <a:pt x="3498" y="2631"/>
                      </a:lnTo>
                      <a:lnTo>
                        <a:pt x="3477" y="2550"/>
                      </a:lnTo>
                      <a:lnTo>
                        <a:pt x="3447" y="2457"/>
                      </a:lnTo>
                      <a:lnTo>
                        <a:pt x="3429" y="2394"/>
                      </a:lnTo>
                      <a:lnTo>
                        <a:pt x="3399" y="2331"/>
                      </a:lnTo>
                      <a:lnTo>
                        <a:pt x="3360" y="2271"/>
                      </a:lnTo>
                      <a:lnTo>
                        <a:pt x="3318" y="2217"/>
                      </a:lnTo>
                      <a:lnTo>
                        <a:pt x="3273" y="2169"/>
                      </a:lnTo>
                      <a:lnTo>
                        <a:pt x="3222" y="2118"/>
                      </a:lnTo>
                      <a:lnTo>
                        <a:pt x="3162" y="2082"/>
                      </a:lnTo>
                      <a:lnTo>
                        <a:pt x="3111" y="2058"/>
                      </a:lnTo>
                      <a:lnTo>
                        <a:pt x="3051" y="2037"/>
                      </a:lnTo>
                      <a:lnTo>
                        <a:pt x="2985" y="2019"/>
                      </a:lnTo>
                      <a:lnTo>
                        <a:pt x="2931" y="2010"/>
                      </a:lnTo>
                      <a:lnTo>
                        <a:pt x="2874" y="2007"/>
                      </a:lnTo>
                      <a:lnTo>
                        <a:pt x="2829" y="2007"/>
                      </a:lnTo>
                      <a:lnTo>
                        <a:pt x="2784" y="2010"/>
                      </a:lnTo>
                      <a:lnTo>
                        <a:pt x="2724" y="2019"/>
                      </a:lnTo>
                      <a:lnTo>
                        <a:pt x="2655" y="2031"/>
                      </a:lnTo>
                      <a:lnTo>
                        <a:pt x="2595" y="2049"/>
                      </a:lnTo>
                      <a:lnTo>
                        <a:pt x="2544" y="2073"/>
                      </a:lnTo>
                      <a:lnTo>
                        <a:pt x="2496" y="2103"/>
                      </a:lnTo>
                      <a:lnTo>
                        <a:pt x="2454" y="2130"/>
                      </a:lnTo>
                      <a:lnTo>
                        <a:pt x="2418" y="2163"/>
                      </a:lnTo>
                      <a:lnTo>
                        <a:pt x="2382" y="2202"/>
                      </a:lnTo>
                      <a:lnTo>
                        <a:pt x="2343" y="2244"/>
                      </a:lnTo>
                      <a:lnTo>
                        <a:pt x="2313" y="2286"/>
                      </a:lnTo>
                      <a:lnTo>
                        <a:pt x="2286" y="2328"/>
                      </a:lnTo>
                      <a:lnTo>
                        <a:pt x="2265" y="2385"/>
                      </a:lnTo>
                      <a:lnTo>
                        <a:pt x="2244" y="2436"/>
                      </a:lnTo>
                      <a:lnTo>
                        <a:pt x="2223" y="2496"/>
                      </a:lnTo>
                      <a:lnTo>
                        <a:pt x="2205" y="2562"/>
                      </a:lnTo>
                      <a:lnTo>
                        <a:pt x="2187" y="2643"/>
                      </a:lnTo>
                      <a:lnTo>
                        <a:pt x="2169" y="2730"/>
                      </a:lnTo>
                      <a:lnTo>
                        <a:pt x="2160" y="2796"/>
                      </a:lnTo>
                      <a:lnTo>
                        <a:pt x="2151" y="2871"/>
                      </a:lnTo>
                      <a:lnTo>
                        <a:pt x="2142" y="2955"/>
                      </a:lnTo>
                      <a:lnTo>
                        <a:pt x="2136" y="3012"/>
                      </a:lnTo>
                      <a:lnTo>
                        <a:pt x="2130" y="3150"/>
                      </a:lnTo>
                      <a:lnTo>
                        <a:pt x="2133" y="3084"/>
                      </a:lnTo>
                      <a:lnTo>
                        <a:pt x="2124" y="3204"/>
                      </a:lnTo>
                      <a:lnTo>
                        <a:pt x="2118" y="3255"/>
                      </a:lnTo>
                      <a:lnTo>
                        <a:pt x="2112" y="3297"/>
                      </a:lnTo>
                      <a:lnTo>
                        <a:pt x="2094" y="3342"/>
                      </a:lnTo>
                      <a:lnTo>
                        <a:pt x="2079" y="3378"/>
                      </a:lnTo>
                      <a:lnTo>
                        <a:pt x="2061" y="3408"/>
                      </a:lnTo>
                      <a:lnTo>
                        <a:pt x="2037" y="3444"/>
                      </a:lnTo>
                      <a:lnTo>
                        <a:pt x="2004" y="3485"/>
                      </a:lnTo>
                      <a:lnTo>
                        <a:pt x="1962" y="3525"/>
                      </a:lnTo>
                      <a:lnTo>
                        <a:pt x="1917" y="3567"/>
                      </a:lnTo>
                      <a:lnTo>
                        <a:pt x="1875" y="3594"/>
                      </a:lnTo>
                      <a:lnTo>
                        <a:pt x="1812" y="3630"/>
                      </a:lnTo>
                      <a:lnTo>
                        <a:pt x="1755" y="3648"/>
                      </a:lnTo>
                      <a:lnTo>
                        <a:pt x="1689" y="3665"/>
                      </a:lnTo>
                      <a:lnTo>
                        <a:pt x="1638" y="3678"/>
                      </a:lnTo>
                      <a:lnTo>
                        <a:pt x="1590" y="3687"/>
                      </a:lnTo>
                      <a:lnTo>
                        <a:pt x="1521" y="3690"/>
                      </a:lnTo>
                      <a:lnTo>
                        <a:pt x="1425" y="3687"/>
                      </a:lnTo>
                      <a:lnTo>
                        <a:pt x="1338" y="3681"/>
                      </a:lnTo>
                      <a:lnTo>
                        <a:pt x="1262" y="3665"/>
                      </a:lnTo>
                      <a:lnTo>
                        <a:pt x="1179" y="3650"/>
                      </a:lnTo>
                      <a:lnTo>
                        <a:pt x="1074" y="3615"/>
                      </a:lnTo>
                      <a:lnTo>
                        <a:pt x="969" y="3575"/>
                      </a:lnTo>
                      <a:lnTo>
                        <a:pt x="894" y="3543"/>
                      </a:lnTo>
                      <a:lnTo>
                        <a:pt x="810" y="3507"/>
                      </a:lnTo>
                      <a:lnTo>
                        <a:pt x="720" y="3456"/>
                      </a:lnTo>
                      <a:lnTo>
                        <a:pt x="636" y="3396"/>
                      </a:lnTo>
                      <a:lnTo>
                        <a:pt x="564" y="3342"/>
                      </a:lnTo>
                      <a:lnTo>
                        <a:pt x="474" y="3270"/>
                      </a:lnTo>
                      <a:lnTo>
                        <a:pt x="399" y="3207"/>
                      </a:lnTo>
                      <a:lnTo>
                        <a:pt x="339" y="3144"/>
                      </a:lnTo>
                      <a:lnTo>
                        <a:pt x="291" y="3093"/>
                      </a:lnTo>
                      <a:lnTo>
                        <a:pt x="246" y="3033"/>
                      </a:lnTo>
                      <a:lnTo>
                        <a:pt x="201" y="2970"/>
                      </a:lnTo>
                      <a:lnTo>
                        <a:pt x="162" y="2916"/>
                      </a:lnTo>
                      <a:lnTo>
                        <a:pt x="135" y="2868"/>
                      </a:lnTo>
                      <a:lnTo>
                        <a:pt x="99" y="2805"/>
                      </a:lnTo>
                      <a:lnTo>
                        <a:pt x="69" y="2727"/>
                      </a:lnTo>
                      <a:lnTo>
                        <a:pt x="42" y="2661"/>
                      </a:lnTo>
                      <a:lnTo>
                        <a:pt x="24" y="2607"/>
                      </a:lnTo>
                      <a:lnTo>
                        <a:pt x="12" y="2553"/>
                      </a:lnTo>
                      <a:lnTo>
                        <a:pt x="3" y="2508"/>
                      </a:lnTo>
                      <a:lnTo>
                        <a:pt x="0" y="2445"/>
                      </a:lnTo>
                      <a:lnTo>
                        <a:pt x="6" y="2394"/>
                      </a:lnTo>
                      <a:lnTo>
                        <a:pt x="15" y="2352"/>
                      </a:lnTo>
                      <a:lnTo>
                        <a:pt x="30" y="2316"/>
                      </a:lnTo>
                      <a:lnTo>
                        <a:pt x="45" y="2277"/>
                      </a:lnTo>
                      <a:lnTo>
                        <a:pt x="72" y="2238"/>
                      </a:lnTo>
                      <a:lnTo>
                        <a:pt x="93" y="2217"/>
                      </a:lnTo>
                      <a:lnTo>
                        <a:pt x="129" y="2184"/>
                      </a:lnTo>
                      <a:lnTo>
                        <a:pt x="168" y="2163"/>
                      </a:lnTo>
                      <a:lnTo>
                        <a:pt x="237" y="2130"/>
                      </a:lnTo>
                      <a:lnTo>
                        <a:pt x="300" y="2112"/>
                      </a:lnTo>
                      <a:lnTo>
                        <a:pt x="363" y="2094"/>
                      </a:lnTo>
                      <a:lnTo>
                        <a:pt x="426" y="2079"/>
                      </a:lnTo>
                      <a:lnTo>
                        <a:pt x="512" y="2060"/>
                      </a:lnTo>
                      <a:lnTo>
                        <a:pt x="576" y="2046"/>
                      </a:lnTo>
                      <a:lnTo>
                        <a:pt x="645" y="2025"/>
                      </a:lnTo>
                      <a:lnTo>
                        <a:pt x="722" y="2007"/>
                      </a:lnTo>
                      <a:lnTo>
                        <a:pt x="777" y="1986"/>
                      </a:lnTo>
                      <a:lnTo>
                        <a:pt x="852" y="1953"/>
                      </a:lnTo>
                      <a:lnTo>
                        <a:pt x="906" y="1929"/>
                      </a:lnTo>
                      <a:lnTo>
                        <a:pt x="975" y="1887"/>
                      </a:lnTo>
                      <a:lnTo>
                        <a:pt x="1011" y="1866"/>
                      </a:lnTo>
                      <a:lnTo>
                        <a:pt x="1050" y="1836"/>
                      </a:lnTo>
                      <a:lnTo>
                        <a:pt x="1074" y="1803"/>
                      </a:lnTo>
                      <a:lnTo>
                        <a:pt x="1095" y="1770"/>
                      </a:lnTo>
                      <a:lnTo>
                        <a:pt x="1113" y="1740"/>
                      </a:lnTo>
                      <a:lnTo>
                        <a:pt x="1125" y="1716"/>
                      </a:lnTo>
                      <a:lnTo>
                        <a:pt x="1134" y="1686"/>
                      </a:lnTo>
                      <a:lnTo>
                        <a:pt x="1137" y="1656"/>
                      </a:lnTo>
                      <a:lnTo>
                        <a:pt x="1137" y="1632"/>
                      </a:lnTo>
                      <a:lnTo>
                        <a:pt x="1131" y="1602"/>
                      </a:lnTo>
                      <a:lnTo>
                        <a:pt x="1125" y="1572"/>
                      </a:lnTo>
                      <a:lnTo>
                        <a:pt x="1116" y="1542"/>
                      </a:lnTo>
                      <a:lnTo>
                        <a:pt x="1104" y="1505"/>
                      </a:lnTo>
                      <a:lnTo>
                        <a:pt x="1080" y="1446"/>
                      </a:lnTo>
                      <a:lnTo>
                        <a:pt x="1056" y="1392"/>
                      </a:lnTo>
                      <a:lnTo>
                        <a:pt x="1035" y="1341"/>
                      </a:lnTo>
                      <a:lnTo>
                        <a:pt x="1002" y="1284"/>
                      </a:lnTo>
                      <a:lnTo>
                        <a:pt x="966" y="1215"/>
                      </a:lnTo>
                      <a:lnTo>
                        <a:pt x="924" y="1128"/>
                      </a:lnTo>
                      <a:lnTo>
                        <a:pt x="879" y="1040"/>
                      </a:lnTo>
                      <a:lnTo>
                        <a:pt x="846" y="975"/>
                      </a:lnTo>
                      <a:lnTo>
                        <a:pt x="819" y="905"/>
                      </a:lnTo>
                      <a:lnTo>
                        <a:pt x="774" y="816"/>
                      </a:lnTo>
                      <a:lnTo>
                        <a:pt x="726" y="732"/>
                      </a:lnTo>
                      <a:lnTo>
                        <a:pt x="684" y="635"/>
                      </a:lnTo>
                      <a:lnTo>
                        <a:pt x="648" y="555"/>
                      </a:lnTo>
                      <a:lnTo>
                        <a:pt x="612" y="477"/>
                      </a:lnTo>
                      <a:lnTo>
                        <a:pt x="587" y="395"/>
                      </a:lnTo>
                      <a:lnTo>
                        <a:pt x="582" y="342"/>
                      </a:lnTo>
                      <a:lnTo>
                        <a:pt x="582" y="306"/>
                      </a:lnTo>
                      <a:lnTo>
                        <a:pt x="588" y="279"/>
                      </a:lnTo>
                      <a:lnTo>
                        <a:pt x="600" y="243"/>
                      </a:lnTo>
                      <a:lnTo>
                        <a:pt x="621" y="210"/>
                      </a:lnTo>
                      <a:lnTo>
                        <a:pt x="654" y="177"/>
                      </a:lnTo>
                      <a:lnTo>
                        <a:pt x="678" y="147"/>
                      </a:lnTo>
                      <a:lnTo>
                        <a:pt x="717" y="120"/>
                      </a:lnTo>
                      <a:lnTo>
                        <a:pt x="765" y="93"/>
                      </a:lnTo>
                      <a:lnTo>
                        <a:pt x="807" y="75"/>
                      </a:lnTo>
                      <a:lnTo>
                        <a:pt x="882" y="48"/>
                      </a:lnTo>
                      <a:lnTo>
                        <a:pt x="954" y="24"/>
                      </a:lnTo>
                      <a:lnTo>
                        <a:pt x="1011" y="12"/>
                      </a:lnTo>
                      <a:lnTo>
                        <a:pt x="1095" y="3"/>
                      </a:lnTo>
                      <a:lnTo>
                        <a:pt x="1197" y="3"/>
                      </a:lnTo>
                      <a:lnTo>
                        <a:pt x="1269" y="6"/>
                      </a:lnTo>
                      <a:lnTo>
                        <a:pt x="1337" y="12"/>
                      </a:lnTo>
                      <a:lnTo>
                        <a:pt x="1386" y="18"/>
                      </a:lnTo>
                      <a:lnTo>
                        <a:pt x="1449" y="27"/>
                      </a:lnTo>
                      <a:lnTo>
                        <a:pt x="1512" y="36"/>
                      </a:lnTo>
                      <a:lnTo>
                        <a:pt x="1596" y="69"/>
                      </a:lnTo>
                      <a:lnTo>
                        <a:pt x="1659" y="102"/>
                      </a:lnTo>
                      <a:lnTo>
                        <a:pt x="1713" y="135"/>
                      </a:lnTo>
                      <a:lnTo>
                        <a:pt x="1755" y="165"/>
                      </a:lnTo>
                      <a:lnTo>
                        <a:pt x="1794" y="200"/>
                      </a:lnTo>
                      <a:lnTo>
                        <a:pt x="1830" y="240"/>
                      </a:lnTo>
                      <a:lnTo>
                        <a:pt x="1863" y="276"/>
                      </a:lnTo>
                      <a:lnTo>
                        <a:pt x="1908" y="327"/>
                      </a:lnTo>
                      <a:lnTo>
                        <a:pt x="1944" y="381"/>
                      </a:lnTo>
                      <a:lnTo>
                        <a:pt x="1997" y="455"/>
                      </a:lnTo>
                      <a:lnTo>
                        <a:pt x="2046" y="537"/>
                      </a:lnTo>
                      <a:lnTo>
                        <a:pt x="2082" y="597"/>
                      </a:lnTo>
                      <a:lnTo>
                        <a:pt x="2118" y="663"/>
                      </a:lnTo>
                      <a:lnTo>
                        <a:pt x="2163" y="750"/>
                      </a:lnTo>
                      <a:lnTo>
                        <a:pt x="2232" y="882"/>
                      </a:lnTo>
                      <a:lnTo>
                        <a:pt x="2274" y="957"/>
                      </a:lnTo>
                      <a:lnTo>
                        <a:pt x="2322" y="1047"/>
                      </a:lnTo>
                      <a:lnTo>
                        <a:pt x="2349" y="1113"/>
                      </a:lnTo>
                      <a:lnTo>
                        <a:pt x="2391" y="1182"/>
                      </a:lnTo>
                      <a:lnTo>
                        <a:pt x="2448" y="1284"/>
                      </a:lnTo>
                      <a:lnTo>
                        <a:pt x="2514" y="1385"/>
                      </a:lnTo>
                      <a:lnTo>
                        <a:pt x="2550" y="1446"/>
                      </a:lnTo>
                      <a:lnTo>
                        <a:pt x="2586" y="1503"/>
                      </a:lnTo>
                      <a:lnTo>
                        <a:pt x="2643" y="1554"/>
                      </a:lnTo>
                      <a:lnTo>
                        <a:pt x="2694" y="1590"/>
                      </a:lnTo>
                      <a:lnTo>
                        <a:pt x="2742" y="1614"/>
                      </a:lnTo>
                      <a:lnTo>
                        <a:pt x="2805" y="1629"/>
                      </a:lnTo>
                      <a:lnTo>
                        <a:pt x="2850" y="1632"/>
                      </a:lnTo>
                      <a:lnTo>
                        <a:pt x="2892" y="1626"/>
                      </a:lnTo>
                      <a:lnTo>
                        <a:pt x="2958" y="1605"/>
                      </a:lnTo>
                      <a:lnTo>
                        <a:pt x="3006" y="1581"/>
                      </a:lnTo>
                      <a:lnTo>
                        <a:pt x="3048" y="1551"/>
                      </a:lnTo>
                      <a:lnTo>
                        <a:pt x="3102" y="1497"/>
                      </a:lnTo>
                      <a:lnTo>
                        <a:pt x="3138" y="1446"/>
                      </a:lnTo>
                      <a:lnTo>
                        <a:pt x="3171" y="1395"/>
                      </a:lnTo>
                      <a:lnTo>
                        <a:pt x="3201" y="1341"/>
                      </a:lnTo>
                      <a:lnTo>
                        <a:pt x="3231" y="1299"/>
                      </a:lnTo>
                      <a:lnTo>
                        <a:pt x="3267" y="1233"/>
                      </a:lnTo>
                      <a:lnTo>
                        <a:pt x="3309" y="1164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cene3d>
                  <a:camera prst="legacyObliqueTop">
                    <a:rot lat="16800000" lon="0" rev="0"/>
                  </a:camera>
                  <a:lightRig rig="legacyFlat3" dir="r"/>
                </a:scene3d>
                <a:sp3d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</p:spPr>
              <p:txBody>
                <a:bodyPr>
                  <a:flatTx/>
                </a:bodyPr>
                <a:lstStyle/>
                <a:p>
                  <a:pPr>
                    <a:defRPr/>
                  </a:pPr>
                  <a:endParaRPr lang="da-DK"/>
                </a:p>
              </p:txBody>
            </p:sp>
            <p:sp>
              <p:nvSpPr>
                <p:cNvPr id="13" name="Oval 17"/>
                <p:cNvSpPr>
                  <a:spLocks noChangeArrowheads="1"/>
                </p:cNvSpPr>
                <p:nvPr/>
              </p:nvSpPr>
              <p:spPr bwMode="auto">
                <a:xfrm>
                  <a:off x="2610" y="3336"/>
                  <a:ext cx="124" cy="139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a-DK"/>
                </a:p>
              </p:txBody>
            </p:sp>
            <p:sp>
              <p:nvSpPr>
                <p:cNvPr id="14" name="AutoShape 18"/>
                <p:cNvSpPr>
                  <a:spLocks noChangeArrowheads="1"/>
                </p:cNvSpPr>
                <p:nvPr/>
              </p:nvSpPr>
              <p:spPr bwMode="auto">
                <a:xfrm rot="2373300">
                  <a:off x="2610" y="3235"/>
                  <a:ext cx="20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4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chemeClr val="accent5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a-DK"/>
                </a:p>
              </p:txBody>
            </p:sp>
          </p:grpSp>
          <p:sp>
            <p:nvSpPr>
              <p:cNvPr id="9" name="Freeform 19"/>
              <p:cNvSpPr>
                <a:spLocks/>
              </p:cNvSpPr>
              <p:nvPr/>
            </p:nvSpPr>
            <p:spPr bwMode="auto">
              <a:xfrm>
                <a:off x="2395538" y="4270375"/>
                <a:ext cx="969962" cy="1533525"/>
              </a:xfrm>
              <a:custGeom>
                <a:avLst/>
                <a:gdLst>
                  <a:gd name="T0" fmla="*/ 2147483647 w 687"/>
                  <a:gd name="T1" fmla="*/ 2147483647 h 966"/>
                  <a:gd name="T2" fmla="*/ 2147483647 w 687"/>
                  <a:gd name="T3" fmla="*/ 2147483647 h 966"/>
                  <a:gd name="T4" fmla="*/ 2147483647 w 687"/>
                  <a:gd name="T5" fmla="*/ 2147483647 h 966"/>
                  <a:gd name="T6" fmla="*/ 2147483647 w 687"/>
                  <a:gd name="T7" fmla="*/ 2147483647 h 966"/>
                  <a:gd name="T8" fmla="*/ 2147483647 w 687"/>
                  <a:gd name="T9" fmla="*/ 2147483647 h 966"/>
                  <a:gd name="T10" fmla="*/ 2147483647 w 687"/>
                  <a:gd name="T11" fmla="*/ 2147483647 h 966"/>
                  <a:gd name="T12" fmla="*/ 2147483647 w 687"/>
                  <a:gd name="T13" fmla="*/ 2147483647 h 966"/>
                  <a:gd name="T14" fmla="*/ 2147483647 w 687"/>
                  <a:gd name="T15" fmla="*/ 2147483647 h 966"/>
                  <a:gd name="T16" fmla="*/ 2147483647 w 687"/>
                  <a:gd name="T17" fmla="*/ 2147483647 h 9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87"/>
                  <a:gd name="T28" fmla="*/ 0 h 966"/>
                  <a:gd name="T29" fmla="*/ 687 w 687"/>
                  <a:gd name="T30" fmla="*/ 966 h 9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87" h="966">
                    <a:moveTo>
                      <a:pt x="687" y="810"/>
                    </a:moveTo>
                    <a:cubicBezTo>
                      <a:pt x="662" y="824"/>
                      <a:pt x="602" y="872"/>
                      <a:pt x="536" y="897"/>
                    </a:cubicBezTo>
                    <a:cubicBezTo>
                      <a:pt x="470" y="922"/>
                      <a:pt x="352" y="950"/>
                      <a:pt x="292" y="958"/>
                    </a:cubicBezTo>
                    <a:cubicBezTo>
                      <a:pt x="232" y="966"/>
                      <a:pt x="213" y="960"/>
                      <a:pt x="175" y="947"/>
                    </a:cubicBezTo>
                    <a:cubicBezTo>
                      <a:pt x="137" y="934"/>
                      <a:pt x="93" y="927"/>
                      <a:pt x="65" y="879"/>
                    </a:cubicBezTo>
                    <a:cubicBezTo>
                      <a:pt x="37" y="831"/>
                      <a:pt x="20" y="757"/>
                      <a:pt x="10" y="661"/>
                    </a:cubicBezTo>
                    <a:cubicBezTo>
                      <a:pt x="0" y="565"/>
                      <a:pt x="8" y="407"/>
                      <a:pt x="8" y="304"/>
                    </a:cubicBezTo>
                    <a:cubicBezTo>
                      <a:pt x="8" y="201"/>
                      <a:pt x="8" y="83"/>
                      <a:pt x="8" y="41"/>
                    </a:cubicBezTo>
                    <a:cubicBezTo>
                      <a:pt x="7" y="0"/>
                      <a:pt x="2" y="52"/>
                      <a:pt x="1" y="54"/>
                    </a:cubicBezTo>
                  </a:path>
                </a:pathLst>
              </a:custGeom>
              <a:noFill/>
              <a:ln w="19050">
                <a:solidFill>
                  <a:schemeClr val="accent4">
                    <a:lumMod val="7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" name="Freeform 20"/>
              <p:cNvSpPr>
                <a:spLocks/>
              </p:cNvSpPr>
              <p:nvPr/>
            </p:nvSpPr>
            <p:spPr bwMode="auto">
              <a:xfrm>
                <a:off x="3517900" y="4967288"/>
                <a:ext cx="1133475" cy="477837"/>
              </a:xfrm>
              <a:custGeom>
                <a:avLst/>
                <a:gdLst>
                  <a:gd name="T0" fmla="*/ 0 w 846"/>
                  <a:gd name="T1" fmla="*/ 2147483647 h 304"/>
                  <a:gd name="T2" fmla="*/ 2147483647 w 846"/>
                  <a:gd name="T3" fmla="*/ 2147483647 h 304"/>
                  <a:gd name="T4" fmla="*/ 2147483647 w 846"/>
                  <a:gd name="T5" fmla="*/ 2147483647 h 304"/>
                  <a:gd name="T6" fmla="*/ 2147483647 w 846"/>
                  <a:gd name="T7" fmla="*/ 2147483647 h 304"/>
                  <a:gd name="T8" fmla="*/ 2147483647 w 846"/>
                  <a:gd name="T9" fmla="*/ 2147483647 h 304"/>
                  <a:gd name="T10" fmla="*/ 2147483647 w 846"/>
                  <a:gd name="T11" fmla="*/ 2147483647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6"/>
                  <a:gd name="T19" fmla="*/ 0 h 304"/>
                  <a:gd name="T20" fmla="*/ 846 w 846"/>
                  <a:gd name="T21" fmla="*/ 304 h 3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6" h="304">
                    <a:moveTo>
                      <a:pt x="0" y="271"/>
                    </a:moveTo>
                    <a:cubicBezTo>
                      <a:pt x="80" y="171"/>
                      <a:pt x="165" y="62"/>
                      <a:pt x="240" y="31"/>
                    </a:cubicBezTo>
                    <a:cubicBezTo>
                      <a:pt x="315" y="0"/>
                      <a:pt x="393" y="44"/>
                      <a:pt x="448" y="82"/>
                    </a:cubicBezTo>
                    <a:cubicBezTo>
                      <a:pt x="503" y="120"/>
                      <a:pt x="529" y="224"/>
                      <a:pt x="573" y="261"/>
                    </a:cubicBezTo>
                    <a:cubicBezTo>
                      <a:pt x="617" y="298"/>
                      <a:pt x="665" y="300"/>
                      <a:pt x="710" y="302"/>
                    </a:cubicBezTo>
                    <a:cubicBezTo>
                      <a:pt x="755" y="304"/>
                      <a:pt x="818" y="278"/>
                      <a:pt x="846" y="271"/>
                    </a:cubicBezTo>
                  </a:path>
                </a:pathLst>
              </a:custGeom>
              <a:noFill/>
              <a:ln w="19050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H="1">
              <a:off x="1835696" y="3947458"/>
              <a:ext cx="13681" cy="1137726"/>
            </a:xfrm>
            <a:prstGeom prst="line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 rot="11899933" flipH="1">
              <a:off x="1718505" y="5470215"/>
              <a:ext cx="765645" cy="294112"/>
            </a:xfrm>
            <a:custGeom>
              <a:avLst/>
              <a:gdLst>
                <a:gd name="T0" fmla="*/ 0 w 846"/>
                <a:gd name="T1" fmla="*/ 2147483647 h 304"/>
                <a:gd name="T2" fmla="*/ 2147483647 w 846"/>
                <a:gd name="T3" fmla="*/ 2147483647 h 304"/>
                <a:gd name="T4" fmla="*/ 2147483647 w 846"/>
                <a:gd name="T5" fmla="*/ 2147483647 h 304"/>
                <a:gd name="T6" fmla="*/ 2147483647 w 846"/>
                <a:gd name="T7" fmla="*/ 2147483647 h 304"/>
                <a:gd name="T8" fmla="*/ 2147483647 w 846"/>
                <a:gd name="T9" fmla="*/ 2147483647 h 304"/>
                <a:gd name="T10" fmla="*/ 2147483647 w 846"/>
                <a:gd name="T11" fmla="*/ 2147483647 h 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6"/>
                <a:gd name="T19" fmla="*/ 0 h 304"/>
                <a:gd name="T20" fmla="*/ 846 w 846"/>
                <a:gd name="T21" fmla="*/ 304 h 3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6" h="304">
                  <a:moveTo>
                    <a:pt x="0" y="271"/>
                  </a:moveTo>
                  <a:cubicBezTo>
                    <a:pt x="80" y="171"/>
                    <a:pt x="165" y="62"/>
                    <a:pt x="240" y="31"/>
                  </a:cubicBezTo>
                  <a:cubicBezTo>
                    <a:pt x="315" y="0"/>
                    <a:pt x="393" y="44"/>
                    <a:pt x="448" y="82"/>
                  </a:cubicBezTo>
                  <a:cubicBezTo>
                    <a:pt x="503" y="120"/>
                    <a:pt x="529" y="224"/>
                    <a:pt x="573" y="261"/>
                  </a:cubicBezTo>
                  <a:cubicBezTo>
                    <a:pt x="617" y="298"/>
                    <a:pt x="665" y="300"/>
                    <a:pt x="710" y="302"/>
                  </a:cubicBezTo>
                  <a:cubicBezTo>
                    <a:pt x="755" y="304"/>
                    <a:pt x="818" y="278"/>
                    <a:pt x="846" y="271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748383" y="5353149"/>
              <a:ext cx="87313" cy="92075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 rot="18573300">
              <a:off x="2459974" y="5553136"/>
              <a:ext cx="130281" cy="1587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9" name="Ellipse 18"/>
            <p:cNvSpPr/>
            <p:nvPr/>
          </p:nvSpPr>
          <p:spPr>
            <a:xfrm>
              <a:off x="1763688" y="3775075"/>
              <a:ext cx="184263" cy="17238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1" name="Tekstboks 20"/>
          <p:cNvSpPr txBox="1"/>
          <p:nvPr/>
        </p:nvSpPr>
        <p:spPr>
          <a:xfrm>
            <a:off x="493938" y="154334"/>
            <a:ext cx="414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Nociceptive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flexor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reflex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i.v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.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lidocaine</a:t>
            </a:r>
            <a:endParaRPr lang="da-DK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398" y="2853353"/>
            <a:ext cx="3868760" cy="78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092" y="3933055"/>
            <a:ext cx="4173537" cy="208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/>
          <a:srcRect l="8096"/>
          <a:stretch>
            <a:fillRect/>
          </a:stretch>
        </p:blipFill>
        <p:spPr bwMode="auto">
          <a:xfrm>
            <a:off x="442373" y="4101143"/>
            <a:ext cx="2416744" cy="18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kstboks 26"/>
          <p:cNvSpPr txBox="1"/>
          <p:nvPr/>
        </p:nvSpPr>
        <p:spPr>
          <a:xfrm>
            <a:off x="850038" y="6237684"/>
            <a:ext cx="185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latin typeface="+mn-lt"/>
              </a:rPr>
              <a:t>Lidocaine</a:t>
            </a:r>
            <a:r>
              <a:rPr lang="da-DK" sz="1200" dirty="0" smtClean="0">
                <a:latin typeface="+mn-lt"/>
              </a:rPr>
              <a:t> inhibition of NFR</a:t>
            </a:r>
            <a:endParaRPr lang="da-DK" sz="1200" dirty="0">
              <a:latin typeface="+mn-lt"/>
            </a:endParaRPr>
          </a:p>
        </p:txBody>
      </p:sp>
      <p:sp>
        <p:nvSpPr>
          <p:cNvPr id="28" name="Tekstboks 27"/>
          <p:cNvSpPr txBox="1"/>
          <p:nvPr/>
        </p:nvSpPr>
        <p:spPr>
          <a:xfrm>
            <a:off x="4741813" y="6219855"/>
            <a:ext cx="2791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latin typeface="+mn-lt"/>
              </a:rPr>
              <a:t>Lidocaine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no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effect</a:t>
            </a:r>
            <a:r>
              <a:rPr lang="da-DK" sz="1200" dirty="0" smtClean="0">
                <a:latin typeface="+mn-lt"/>
              </a:rPr>
              <a:t> on </a:t>
            </a:r>
            <a:r>
              <a:rPr lang="da-DK" sz="1200" dirty="0" err="1" smtClean="0">
                <a:latin typeface="+mn-lt"/>
              </a:rPr>
              <a:t>thermal</a:t>
            </a:r>
            <a:r>
              <a:rPr lang="da-DK" sz="1200" dirty="0" smtClean="0">
                <a:latin typeface="+mn-lt"/>
              </a:rPr>
              <a:t> </a:t>
            </a:r>
            <a:r>
              <a:rPr lang="da-DK" sz="1200" dirty="0" err="1" smtClean="0">
                <a:latin typeface="+mn-lt"/>
              </a:rPr>
              <a:t>processing</a:t>
            </a:r>
            <a:endParaRPr lang="da-DK" sz="1200" dirty="0">
              <a:latin typeface="+mn-lt"/>
            </a:endParaRPr>
          </a:p>
        </p:txBody>
      </p:sp>
      <p:sp>
        <p:nvSpPr>
          <p:cNvPr id="29" name="Tekstboks 28"/>
          <p:cNvSpPr txBox="1"/>
          <p:nvPr/>
        </p:nvSpPr>
        <p:spPr>
          <a:xfrm>
            <a:off x="7290505" y="6567155"/>
            <a:ext cx="15696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900" dirty="0" smtClean="0">
                <a:latin typeface="+mn-lt"/>
                <a:cs typeface="Times New Roman" panose="02020603050405020304" pitchFamily="18" charset="0"/>
              </a:rPr>
              <a:t>Bach et al. Pain1990;40:29-34</a:t>
            </a:r>
            <a:endParaRPr lang="da-DK" sz="9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2800" b="1" dirty="0" err="1" smtClean="0">
                <a:solidFill>
                  <a:srgbClr val="C00000"/>
                </a:solidFill>
              </a:rPr>
              <a:t>Sodium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channels</a:t>
            </a:r>
            <a:r>
              <a:rPr lang="da-DK" sz="2800" b="1" dirty="0" smtClean="0">
                <a:solidFill>
                  <a:srgbClr val="C00000"/>
                </a:solidFill>
              </a:rPr>
              <a:t> as </a:t>
            </a:r>
            <a:r>
              <a:rPr lang="da-DK" sz="2800" b="1" dirty="0" err="1" smtClean="0">
                <a:solidFill>
                  <a:srgbClr val="C00000"/>
                </a:solidFill>
              </a:rPr>
              <a:t>targets</a:t>
            </a:r>
            <a:endParaRPr lang="da-DK" sz="2800" b="1" dirty="0">
              <a:solidFill>
                <a:srgbClr val="C00000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0305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uppe 7"/>
          <p:cNvGrpSpPr>
            <a:grpSpLocks/>
          </p:cNvGrpSpPr>
          <p:nvPr/>
        </p:nvGrpSpPr>
        <p:grpSpPr bwMode="auto">
          <a:xfrm>
            <a:off x="319088" y="3223897"/>
            <a:ext cx="4103688" cy="3333977"/>
            <a:chOff x="250256" y="3126086"/>
            <a:chExt cx="4103809" cy="3333469"/>
          </a:xfrm>
        </p:grpSpPr>
        <p:pic>
          <p:nvPicPr>
            <p:cNvPr id="50189" name="Picture 3"/>
            <p:cNvPicPr>
              <a:picLocks noChangeAspect="1" noChangeArrowheads="1"/>
            </p:cNvPicPr>
            <p:nvPr/>
          </p:nvPicPr>
          <p:blipFill>
            <a:blip r:embed="rId3"/>
            <a:srcRect l="3220" t="10495" r="5119" b="6271"/>
            <a:stretch>
              <a:fillRect/>
            </a:stretch>
          </p:blipFill>
          <p:spPr bwMode="auto">
            <a:xfrm>
              <a:off x="250257" y="4260292"/>
              <a:ext cx="3157086" cy="188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90" name="Gruppe 3"/>
            <p:cNvGrpSpPr>
              <a:grpSpLocks/>
            </p:cNvGrpSpPr>
            <p:nvPr/>
          </p:nvGrpSpPr>
          <p:grpSpPr bwMode="auto">
            <a:xfrm>
              <a:off x="250256" y="3126086"/>
              <a:ext cx="4103809" cy="3333469"/>
              <a:chOff x="0" y="194080"/>
              <a:chExt cx="4354066" cy="3333469"/>
            </a:xfrm>
          </p:grpSpPr>
          <p:pic>
            <p:nvPicPr>
              <p:cNvPr id="50192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94080"/>
                <a:ext cx="4354066" cy="807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ekstboks 1"/>
              <p:cNvSpPr txBox="1"/>
              <p:nvPr/>
            </p:nvSpPr>
            <p:spPr>
              <a:xfrm>
                <a:off x="107799" y="3281365"/>
                <a:ext cx="1343978" cy="2461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Pain1996;68:293-99</a:t>
                </a:r>
                <a:endParaRPr lang="da-DK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kstboks 9"/>
          <p:cNvSpPr txBox="1"/>
          <p:nvPr/>
        </p:nvSpPr>
        <p:spPr>
          <a:xfrm>
            <a:off x="319088" y="201613"/>
            <a:ext cx="6121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a-DK" b="1" dirty="0" err="1">
                <a:solidFill>
                  <a:srgbClr val="C00000"/>
                </a:solidFill>
                <a:latin typeface="+mn-lt"/>
              </a:rPr>
              <a:t>Systemic</a:t>
            </a:r>
            <a:r>
              <a:rPr lang="da-DK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a-DK" b="1" dirty="0" err="1">
                <a:solidFill>
                  <a:srgbClr val="C00000"/>
                </a:solidFill>
                <a:latin typeface="+mn-lt"/>
              </a:rPr>
              <a:t>lidocaine</a:t>
            </a:r>
            <a:r>
              <a:rPr lang="da-DK" b="1" dirty="0">
                <a:solidFill>
                  <a:srgbClr val="C00000"/>
                </a:solidFill>
                <a:latin typeface="+mn-lt"/>
              </a:rPr>
              <a:t> : </a:t>
            </a:r>
            <a:r>
              <a:rPr lang="da-DK" b="1" dirty="0" err="1">
                <a:solidFill>
                  <a:srgbClr val="C00000"/>
                </a:solidFill>
                <a:latin typeface="+mn-lt"/>
              </a:rPr>
              <a:t>Possible</a:t>
            </a:r>
            <a:r>
              <a:rPr lang="da-DK" b="1" dirty="0">
                <a:solidFill>
                  <a:srgbClr val="C00000"/>
                </a:solidFill>
                <a:latin typeface="+mn-lt"/>
              </a:rPr>
              <a:t> central </a:t>
            </a:r>
            <a:r>
              <a:rPr lang="da-DK" b="1" dirty="0" err="1">
                <a:solidFill>
                  <a:srgbClr val="C00000"/>
                </a:solidFill>
                <a:latin typeface="+mn-lt"/>
              </a:rPr>
              <a:t>effects</a:t>
            </a:r>
            <a:endParaRPr lang="da-DK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4" name="Group 44"/>
          <p:cNvGrpSpPr>
            <a:grpSpLocks/>
          </p:cNvGrpSpPr>
          <p:nvPr/>
        </p:nvGrpSpPr>
        <p:grpSpPr bwMode="auto">
          <a:xfrm>
            <a:off x="7820527" y="3209602"/>
            <a:ext cx="707256" cy="500787"/>
            <a:chOff x="4033" y="2248"/>
            <a:chExt cx="873" cy="471"/>
          </a:xfrm>
        </p:grpSpPr>
        <p:sp>
          <p:nvSpPr>
            <p:cNvPr id="107" name="Text Box 45"/>
            <p:cNvSpPr txBox="1">
              <a:spLocks noChangeArrowheads="1"/>
            </p:cNvSpPr>
            <p:nvPr/>
          </p:nvSpPr>
          <p:spPr bwMode="auto">
            <a:xfrm>
              <a:off x="4033" y="2248"/>
              <a:ext cx="873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a-DK" altLang="da-DK" sz="900" dirty="0" err="1">
                  <a:latin typeface="+mj-lt"/>
                </a:rPr>
                <a:t>Before</a:t>
              </a:r>
              <a:endParaRPr lang="da-DK" altLang="da-DK" sz="900" dirty="0">
                <a:latin typeface="+mj-lt"/>
              </a:endParaRPr>
            </a:p>
            <a:p>
              <a:pPr eaLnBrk="1" hangingPunct="1"/>
              <a:r>
                <a:rPr lang="da-DK" altLang="da-DK" sz="900" dirty="0" err="1">
                  <a:latin typeface="+mj-lt"/>
                </a:rPr>
                <a:t>During</a:t>
              </a:r>
              <a:endParaRPr lang="da-DK" altLang="da-DK" sz="900" dirty="0">
                <a:latin typeface="+mj-lt"/>
              </a:endParaRPr>
            </a:p>
            <a:p>
              <a:pPr eaLnBrk="1" hangingPunct="1"/>
              <a:r>
                <a:rPr lang="da-DK" altLang="da-DK" sz="900" dirty="0" err="1">
                  <a:latin typeface="+mj-lt"/>
                </a:rPr>
                <a:t>After</a:t>
              </a:r>
              <a:endParaRPr lang="en-GB" altLang="da-DK" sz="900" dirty="0">
                <a:latin typeface="+mj-lt"/>
              </a:endParaRPr>
            </a:p>
          </p:txBody>
        </p:sp>
        <p:sp>
          <p:nvSpPr>
            <p:cNvPr id="108" name="Rectangle 46"/>
            <p:cNvSpPr>
              <a:spLocks noChangeArrowheads="1"/>
            </p:cNvSpPr>
            <p:nvPr/>
          </p:nvSpPr>
          <p:spPr bwMode="auto">
            <a:xfrm>
              <a:off x="4601" y="2338"/>
              <a:ext cx="192" cy="9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a-DK" altLang="da-DK" sz="900">
                <a:latin typeface="+mj-lt"/>
              </a:endParaRPr>
            </a:p>
          </p:txBody>
        </p:sp>
        <p:sp>
          <p:nvSpPr>
            <p:cNvPr id="109" name="Rectangle 47"/>
            <p:cNvSpPr>
              <a:spLocks noChangeArrowheads="1"/>
            </p:cNvSpPr>
            <p:nvPr/>
          </p:nvSpPr>
          <p:spPr bwMode="auto">
            <a:xfrm>
              <a:off x="4601" y="2483"/>
              <a:ext cx="192" cy="9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a-DK" altLang="da-DK" sz="900">
                <a:latin typeface="+mj-lt"/>
              </a:endParaRPr>
            </a:p>
          </p:txBody>
        </p:sp>
        <p:sp>
          <p:nvSpPr>
            <p:cNvPr id="110" name="Rectangle 48"/>
            <p:cNvSpPr>
              <a:spLocks noChangeArrowheads="1"/>
            </p:cNvSpPr>
            <p:nvPr/>
          </p:nvSpPr>
          <p:spPr bwMode="auto">
            <a:xfrm>
              <a:off x="4601" y="2623"/>
              <a:ext cx="192" cy="96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a-DK" altLang="da-DK" sz="900">
                <a:latin typeface="+mj-lt"/>
              </a:endParaRPr>
            </a:p>
          </p:txBody>
        </p:sp>
      </p:grpSp>
      <p:sp>
        <p:nvSpPr>
          <p:cNvPr id="25" name="Rectangle 50"/>
          <p:cNvSpPr>
            <a:spLocks noChangeArrowheads="1"/>
          </p:cNvSpPr>
          <p:nvPr/>
        </p:nvSpPr>
        <p:spPr bwMode="auto">
          <a:xfrm rot="5400000">
            <a:off x="5459554" y="3364807"/>
            <a:ext cx="26048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da-DK" sz="900" b="1">
                <a:latin typeface="+mn-lt"/>
              </a:rPr>
              <a:t>VAS</a:t>
            </a:r>
            <a:endParaRPr lang="en-GB" altLang="da-DK" sz="900">
              <a:latin typeface="+mn-lt"/>
            </a:endParaRPr>
          </a:p>
        </p:txBody>
      </p:sp>
      <p:grpSp>
        <p:nvGrpSpPr>
          <p:cNvPr id="26" name="Group 51"/>
          <p:cNvGrpSpPr>
            <a:grpSpLocks/>
          </p:cNvGrpSpPr>
          <p:nvPr/>
        </p:nvGrpSpPr>
        <p:grpSpPr bwMode="auto">
          <a:xfrm>
            <a:off x="5589795" y="2309972"/>
            <a:ext cx="2807419" cy="1832288"/>
            <a:chOff x="288" y="873"/>
            <a:chExt cx="3648" cy="2899"/>
          </a:xfrm>
        </p:grpSpPr>
        <p:sp>
          <p:nvSpPr>
            <p:cNvPr id="71" name="Rectangle 52"/>
            <p:cNvSpPr>
              <a:spLocks noChangeArrowheads="1"/>
            </p:cNvSpPr>
            <p:nvPr/>
          </p:nvSpPr>
          <p:spPr bwMode="auto">
            <a:xfrm>
              <a:off x="624" y="1547"/>
              <a:ext cx="2375" cy="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a-DK" altLang="da-DK" sz="900">
                <a:latin typeface="+mn-lt"/>
              </a:endParaRPr>
            </a:p>
          </p:txBody>
        </p:sp>
        <p:sp>
          <p:nvSpPr>
            <p:cNvPr id="72" name="Rectangle 53"/>
            <p:cNvSpPr>
              <a:spLocks noChangeArrowheads="1"/>
            </p:cNvSpPr>
            <p:nvPr/>
          </p:nvSpPr>
          <p:spPr bwMode="auto">
            <a:xfrm>
              <a:off x="288" y="873"/>
              <a:ext cx="3648" cy="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a-DK" altLang="da-DK" sz="900">
                <a:latin typeface="+mn-lt"/>
              </a:endParaRPr>
            </a:p>
          </p:txBody>
        </p:sp>
        <p:sp>
          <p:nvSpPr>
            <p:cNvPr id="73" name="Rectangle 54"/>
            <p:cNvSpPr>
              <a:spLocks noChangeArrowheads="1"/>
            </p:cNvSpPr>
            <p:nvPr/>
          </p:nvSpPr>
          <p:spPr bwMode="auto">
            <a:xfrm>
              <a:off x="805" y="1299"/>
              <a:ext cx="2971" cy="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a-DK" altLang="da-DK" sz="900">
                <a:latin typeface="+mn-lt"/>
              </a:endParaRPr>
            </a:p>
          </p:txBody>
        </p:sp>
        <p:sp>
          <p:nvSpPr>
            <p:cNvPr id="74" name="Rectangle 55"/>
            <p:cNvSpPr>
              <a:spLocks noChangeArrowheads="1"/>
            </p:cNvSpPr>
            <p:nvPr/>
          </p:nvSpPr>
          <p:spPr bwMode="auto">
            <a:xfrm>
              <a:off x="1840" y="3553"/>
              <a:ext cx="867" cy="2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 v. Frey 2Hz </a:t>
              </a:r>
            </a:p>
          </p:txBody>
        </p:sp>
        <p:sp>
          <p:nvSpPr>
            <p:cNvPr id="75" name="Rectangle 56"/>
            <p:cNvSpPr>
              <a:spLocks noChangeArrowheads="1"/>
            </p:cNvSpPr>
            <p:nvPr/>
          </p:nvSpPr>
          <p:spPr bwMode="auto">
            <a:xfrm>
              <a:off x="3415" y="3463"/>
              <a:ext cx="29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 b="1">
                  <a:latin typeface="+mn-lt"/>
                </a:rPr>
                <a:t>Min.</a:t>
              </a:r>
              <a:endParaRPr lang="en-GB" altLang="da-DK" sz="900">
                <a:latin typeface="+mn-lt"/>
              </a:endParaRPr>
            </a:p>
          </p:txBody>
        </p:sp>
        <p:sp>
          <p:nvSpPr>
            <p:cNvPr id="76" name="Line 57"/>
            <p:cNvSpPr>
              <a:spLocks noChangeShapeType="1"/>
            </p:cNvSpPr>
            <p:nvPr/>
          </p:nvSpPr>
          <p:spPr bwMode="auto">
            <a:xfrm>
              <a:off x="805" y="3378"/>
              <a:ext cx="2971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77" name="Line 58"/>
            <p:cNvSpPr>
              <a:spLocks noChangeShapeType="1"/>
            </p:cNvSpPr>
            <p:nvPr/>
          </p:nvSpPr>
          <p:spPr bwMode="auto">
            <a:xfrm flipV="1">
              <a:off x="805" y="3378"/>
              <a:ext cx="1" cy="3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78" name="Line 59"/>
            <p:cNvSpPr>
              <a:spLocks noChangeShapeType="1"/>
            </p:cNvSpPr>
            <p:nvPr/>
          </p:nvSpPr>
          <p:spPr bwMode="auto">
            <a:xfrm flipV="1">
              <a:off x="1795" y="3378"/>
              <a:ext cx="1" cy="3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79" name="Line 60"/>
            <p:cNvSpPr>
              <a:spLocks noChangeShapeType="1"/>
            </p:cNvSpPr>
            <p:nvPr/>
          </p:nvSpPr>
          <p:spPr bwMode="auto">
            <a:xfrm flipV="1">
              <a:off x="2785" y="3378"/>
              <a:ext cx="1" cy="3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80" name="Line 61"/>
            <p:cNvSpPr>
              <a:spLocks noChangeShapeType="1"/>
            </p:cNvSpPr>
            <p:nvPr/>
          </p:nvSpPr>
          <p:spPr bwMode="auto">
            <a:xfrm flipV="1">
              <a:off x="3776" y="3378"/>
              <a:ext cx="1" cy="3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81" name="Rectangle 62"/>
            <p:cNvSpPr>
              <a:spLocks noChangeArrowheads="1"/>
            </p:cNvSpPr>
            <p:nvPr/>
          </p:nvSpPr>
          <p:spPr bwMode="auto">
            <a:xfrm>
              <a:off x="773" y="3466"/>
              <a:ext cx="7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0</a:t>
              </a:r>
            </a:p>
          </p:txBody>
        </p:sp>
        <p:sp>
          <p:nvSpPr>
            <p:cNvPr id="82" name="Rectangle 63"/>
            <p:cNvSpPr>
              <a:spLocks noChangeArrowheads="1"/>
            </p:cNvSpPr>
            <p:nvPr/>
          </p:nvSpPr>
          <p:spPr bwMode="auto">
            <a:xfrm>
              <a:off x="1763" y="3466"/>
              <a:ext cx="7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1</a:t>
              </a:r>
            </a:p>
          </p:txBody>
        </p:sp>
        <p:sp>
          <p:nvSpPr>
            <p:cNvPr id="83" name="Rectangle 64"/>
            <p:cNvSpPr>
              <a:spLocks noChangeArrowheads="1"/>
            </p:cNvSpPr>
            <p:nvPr/>
          </p:nvSpPr>
          <p:spPr bwMode="auto">
            <a:xfrm>
              <a:off x="2753" y="3466"/>
              <a:ext cx="7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2</a:t>
              </a:r>
            </a:p>
          </p:txBody>
        </p:sp>
        <p:sp>
          <p:nvSpPr>
            <p:cNvPr id="84" name="Rectangle 65"/>
            <p:cNvSpPr>
              <a:spLocks noChangeArrowheads="1"/>
            </p:cNvSpPr>
            <p:nvPr/>
          </p:nvSpPr>
          <p:spPr bwMode="auto">
            <a:xfrm>
              <a:off x="3744" y="3466"/>
              <a:ext cx="7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3</a:t>
              </a:r>
            </a:p>
          </p:txBody>
        </p:sp>
        <p:sp>
          <p:nvSpPr>
            <p:cNvPr id="85" name="Line 66"/>
            <p:cNvSpPr>
              <a:spLocks noChangeShapeType="1"/>
            </p:cNvSpPr>
            <p:nvPr/>
          </p:nvSpPr>
          <p:spPr bwMode="auto">
            <a:xfrm flipV="1">
              <a:off x="805" y="1299"/>
              <a:ext cx="1" cy="207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86" name="Line 67"/>
            <p:cNvSpPr>
              <a:spLocks noChangeShapeType="1"/>
            </p:cNvSpPr>
            <p:nvPr/>
          </p:nvSpPr>
          <p:spPr bwMode="auto">
            <a:xfrm>
              <a:off x="776" y="3378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87" name="Line 68"/>
            <p:cNvSpPr>
              <a:spLocks noChangeShapeType="1"/>
            </p:cNvSpPr>
            <p:nvPr/>
          </p:nvSpPr>
          <p:spPr bwMode="auto">
            <a:xfrm>
              <a:off x="776" y="3171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88" name="Line 69"/>
            <p:cNvSpPr>
              <a:spLocks noChangeShapeType="1"/>
            </p:cNvSpPr>
            <p:nvPr/>
          </p:nvSpPr>
          <p:spPr bwMode="auto">
            <a:xfrm>
              <a:off x="776" y="2963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89" name="Line 70"/>
            <p:cNvSpPr>
              <a:spLocks noChangeShapeType="1"/>
            </p:cNvSpPr>
            <p:nvPr/>
          </p:nvSpPr>
          <p:spPr bwMode="auto">
            <a:xfrm>
              <a:off x="776" y="2755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0" name="Line 71"/>
            <p:cNvSpPr>
              <a:spLocks noChangeShapeType="1"/>
            </p:cNvSpPr>
            <p:nvPr/>
          </p:nvSpPr>
          <p:spPr bwMode="auto">
            <a:xfrm>
              <a:off x="776" y="2547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1" name="Line 72"/>
            <p:cNvSpPr>
              <a:spLocks noChangeShapeType="1"/>
            </p:cNvSpPr>
            <p:nvPr/>
          </p:nvSpPr>
          <p:spPr bwMode="auto">
            <a:xfrm>
              <a:off x="776" y="2339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2" name="Line 73"/>
            <p:cNvSpPr>
              <a:spLocks noChangeShapeType="1"/>
            </p:cNvSpPr>
            <p:nvPr/>
          </p:nvSpPr>
          <p:spPr bwMode="auto">
            <a:xfrm>
              <a:off x="776" y="2131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3" name="Line 74"/>
            <p:cNvSpPr>
              <a:spLocks noChangeShapeType="1"/>
            </p:cNvSpPr>
            <p:nvPr/>
          </p:nvSpPr>
          <p:spPr bwMode="auto">
            <a:xfrm>
              <a:off x="776" y="1923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4" name="Line 75"/>
            <p:cNvSpPr>
              <a:spLocks noChangeShapeType="1"/>
            </p:cNvSpPr>
            <p:nvPr/>
          </p:nvSpPr>
          <p:spPr bwMode="auto">
            <a:xfrm>
              <a:off x="776" y="1715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5" name="Line 76"/>
            <p:cNvSpPr>
              <a:spLocks noChangeShapeType="1"/>
            </p:cNvSpPr>
            <p:nvPr/>
          </p:nvSpPr>
          <p:spPr bwMode="auto">
            <a:xfrm>
              <a:off x="776" y="1507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6" name="Line 77"/>
            <p:cNvSpPr>
              <a:spLocks noChangeShapeType="1"/>
            </p:cNvSpPr>
            <p:nvPr/>
          </p:nvSpPr>
          <p:spPr bwMode="auto">
            <a:xfrm>
              <a:off x="776" y="1299"/>
              <a:ext cx="29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97" name="Rectangle 78"/>
            <p:cNvSpPr>
              <a:spLocks noChangeArrowheads="1"/>
            </p:cNvSpPr>
            <p:nvPr/>
          </p:nvSpPr>
          <p:spPr bwMode="auto">
            <a:xfrm>
              <a:off x="655" y="3315"/>
              <a:ext cx="7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0</a:t>
              </a:r>
            </a:p>
          </p:txBody>
        </p:sp>
        <p:sp>
          <p:nvSpPr>
            <p:cNvPr id="98" name="Rectangle 80"/>
            <p:cNvSpPr>
              <a:spLocks noChangeArrowheads="1"/>
            </p:cNvSpPr>
            <p:nvPr/>
          </p:nvSpPr>
          <p:spPr bwMode="auto">
            <a:xfrm>
              <a:off x="590" y="2899"/>
              <a:ext cx="15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20</a:t>
              </a:r>
            </a:p>
          </p:txBody>
        </p:sp>
        <p:sp>
          <p:nvSpPr>
            <p:cNvPr id="99" name="Rectangle 82"/>
            <p:cNvSpPr>
              <a:spLocks noChangeArrowheads="1"/>
            </p:cNvSpPr>
            <p:nvPr/>
          </p:nvSpPr>
          <p:spPr bwMode="auto">
            <a:xfrm>
              <a:off x="590" y="2483"/>
              <a:ext cx="15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40</a:t>
              </a:r>
            </a:p>
          </p:txBody>
        </p:sp>
        <p:sp>
          <p:nvSpPr>
            <p:cNvPr id="100" name="Rectangle 84"/>
            <p:cNvSpPr>
              <a:spLocks noChangeArrowheads="1"/>
            </p:cNvSpPr>
            <p:nvPr/>
          </p:nvSpPr>
          <p:spPr bwMode="auto">
            <a:xfrm>
              <a:off x="590" y="2066"/>
              <a:ext cx="15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60</a:t>
              </a:r>
            </a:p>
          </p:txBody>
        </p:sp>
        <p:sp>
          <p:nvSpPr>
            <p:cNvPr id="101" name="Rectangle 86"/>
            <p:cNvSpPr>
              <a:spLocks noChangeArrowheads="1"/>
            </p:cNvSpPr>
            <p:nvPr/>
          </p:nvSpPr>
          <p:spPr bwMode="auto">
            <a:xfrm>
              <a:off x="590" y="1651"/>
              <a:ext cx="15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80</a:t>
              </a:r>
            </a:p>
          </p:txBody>
        </p:sp>
        <p:sp>
          <p:nvSpPr>
            <p:cNvPr id="102" name="Rectangle 88"/>
            <p:cNvSpPr>
              <a:spLocks noChangeArrowheads="1"/>
            </p:cNvSpPr>
            <p:nvPr/>
          </p:nvSpPr>
          <p:spPr bwMode="auto">
            <a:xfrm>
              <a:off x="526" y="1235"/>
              <a:ext cx="225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>
                  <a:latin typeface="+mn-lt"/>
                </a:rPr>
                <a:t>100</a:t>
              </a:r>
            </a:p>
          </p:txBody>
        </p:sp>
        <p:sp>
          <p:nvSpPr>
            <p:cNvPr id="103" name="Freeform 89"/>
            <p:cNvSpPr>
              <a:spLocks/>
            </p:cNvSpPr>
            <p:nvPr/>
          </p:nvSpPr>
          <p:spPr bwMode="auto">
            <a:xfrm flipV="1">
              <a:off x="805" y="1299"/>
              <a:ext cx="2971" cy="547"/>
            </a:xfrm>
            <a:custGeom>
              <a:avLst/>
              <a:gdLst>
                <a:gd name="T0" fmla="*/ 1 w 5000"/>
                <a:gd name="T1" fmla="*/ 1 h 920"/>
                <a:gd name="T2" fmla="*/ 1 w 5000"/>
                <a:gd name="T3" fmla="*/ 1 h 920"/>
                <a:gd name="T4" fmla="*/ 1 w 5000"/>
                <a:gd name="T5" fmla="*/ 1 h 920"/>
                <a:gd name="T6" fmla="*/ 1 w 5000"/>
                <a:gd name="T7" fmla="*/ 1 h 920"/>
                <a:gd name="T8" fmla="*/ 1 w 5000"/>
                <a:gd name="T9" fmla="*/ 1 h 920"/>
                <a:gd name="T10" fmla="*/ 1 w 5000"/>
                <a:gd name="T11" fmla="*/ 1 h 920"/>
                <a:gd name="T12" fmla="*/ 1 w 5000"/>
                <a:gd name="T13" fmla="*/ 1 h 920"/>
                <a:gd name="T14" fmla="*/ 1 w 5000"/>
                <a:gd name="T15" fmla="*/ 1 h 920"/>
                <a:gd name="T16" fmla="*/ 1 w 5000"/>
                <a:gd name="T17" fmla="*/ 1 h 920"/>
                <a:gd name="T18" fmla="*/ 1 w 5000"/>
                <a:gd name="T19" fmla="*/ 1 h 920"/>
                <a:gd name="T20" fmla="*/ 1 w 5000"/>
                <a:gd name="T21" fmla="*/ 1 h 920"/>
                <a:gd name="T22" fmla="*/ 1 w 5000"/>
                <a:gd name="T23" fmla="*/ 1 h 920"/>
                <a:gd name="T24" fmla="*/ 1 w 5000"/>
                <a:gd name="T25" fmla="*/ 1 h 920"/>
                <a:gd name="T26" fmla="*/ 1 w 5000"/>
                <a:gd name="T27" fmla="*/ 1 h 920"/>
                <a:gd name="T28" fmla="*/ 1 w 5000"/>
                <a:gd name="T29" fmla="*/ 1 h 920"/>
                <a:gd name="T30" fmla="*/ 1 w 5000"/>
                <a:gd name="T31" fmla="*/ 1 h 920"/>
                <a:gd name="T32" fmla="*/ 1 w 5000"/>
                <a:gd name="T33" fmla="*/ 1 h 920"/>
                <a:gd name="T34" fmla="*/ 1 w 5000"/>
                <a:gd name="T35" fmla="*/ 1 h 920"/>
                <a:gd name="T36" fmla="*/ 1 w 5000"/>
                <a:gd name="T37" fmla="*/ 1 h 920"/>
                <a:gd name="T38" fmla="*/ 1 w 5000"/>
                <a:gd name="T39" fmla="*/ 1 h 920"/>
                <a:gd name="T40" fmla="*/ 1 w 5000"/>
                <a:gd name="T41" fmla="*/ 1 h 920"/>
                <a:gd name="T42" fmla="*/ 1 w 5000"/>
                <a:gd name="T43" fmla="*/ 1 h 920"/>
                <a:gd name="T44" fmla="*/ 1 w 5000"/>
                <a:gd name="T45" fmla="*/ 1 h 920"/>
                <a:gd name="T46" fmla="*/ 1 w 5000"/>
                <a:gd name="T47" fmla="*/ 1 h 920"/>
                <a:gd name="T48" fmla="*/ 1 w 5000"/>
                <a:gd name="T49" fmla="*/ 1 h 920"/>
                <a:gd name="T50" fmla="*/ 1 w 5000"/>
                <a:gd name="T51" fmla="*/ 1 h 920"/>
                <a:gd name="T52" fmla="*/ 1 w 5000"/>
                <a:gd name="T53" fmla="*/ 1 h 920"/>
                <a:gd name="T54" fmla="*/ 1 w 5000"/>
                <a:gd name="T55" fmla="*/ 1 h 920"/>
                <a:gd name="T56" fmla="*/ 1 w 5000"/>
                <a:gd name="T57" fmla="*/ 1 h 920"/>
                <a:gd name="T58" fmla="*/ 1 w 5000"/>
                <a:gd name="T59" fmla="*/ 1 h 920"/>
                <a:gd name="T60" fmla="*/ 1 w 5000"/>
                <a:gd name="T61" fmla="*/ 1 h 920"/>
                <a:gd name="T62" fmla="*/ 1 w 5000"/>
                <a:gd name="T63" fmla="*/ 1 h 920"/>
                <a:gd name="T64" fmla="*/ 1 w 5000"/>
                <a:gd name="T65" fmla="*/ 1 h 920"/>
                <a:gd name="T66" fmla="*/ 1 w 5000"/>
                <a:gd name="T67" fmla="*/ 1 h 920"/>
                <a:gd name="T68" fmla="*/ 1 w 5000"/>
                <a:gd name="T69" fmla="*/ 1 h 920"/>
                <a:gd name="T70" fmla="*/ 1 w 5000"/>
                <a:gd name="T71" fmla="*/ 1 h 920"/>
                <a:gd name="T72" fmla="*/ 1 w 5000"/>
                <a:gd name="T73" fmla="*/ 1 h 920"/>
                <a:gd name="T74" fmla="*/ 1 w 5000"/>
                <a:gd name="T75" fmla="*/ 1 h 920"/>
                <a:gd name="T76" fmla="*/ 1 w 5000"/>
                <a:gd name="T77" fmla="*/ 1 h 920"/>
                <a:gd name="T78" fmla="*/ 1 w 5000"/>
                <a:gd name="T79" fmla="*/ 1 h 920"/>
                <a:gd name="T80" fmla="*/ 1 w 5000"/>
                <a:gd name="T81" fmla="*/ 1 h 920"/>
                <a:gd name="T82" fmla="*/ 1 w 5000"/>
                <a:gd name="T83" fmla="*/ 1 h 920"/>
                <a:gd name="T84" fmla="*/ 1 w 5000"/>
                <a:gd name="T85" fmla="*/ 0 h 920"/>
                <a:gd name="T86" fmla="*/ 1 w 5000"/>
                <a:gd name="T87" fmla="*/ 0 h 920"/>
                <a:gd name="T88" fmla="*/ 1 w 5000"/>
                <a:gd name="T89" fmla="*/ 0 h 9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920"/>
                <a:gd name="T137" fmla="*/ 5000 w 5000"/>
                <a:gd name="T138" fmla="*/ 920 h 9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920">
                  <a:moveTo>
                    <a:pt x="0" y="129"/>
                  </a:moveTo>
                  <a:lnTo>
                    <a:pt x="55" y="126"/>
                  </a:lnTo>
                  <a:lnTo>
                    <a:pt x="111" y="126"/>
                  </a:lnTo>
                  <a:lnTo>
                    <a:pt x="166" y="126"/>
                  </a:lnTo>
                  <a:lnTo>
                    <a:pt x="222" y="129"/>
                  </a:lnTo>
                  <a:lnTo>
                    <a:pt x="277" y="129"/>
                  </a:lnTo>
                  <a:lnTo>
                    <a:pt x="333" y="126"/>
                  </a:lnTo>
                  <a:lnTo>
                    <a:pt x="388" y="126"/>
                  </a:lnTo>
                  <a:lnTo>
                    <a:pt x="444" y="126"/>
                  </a:lnTo>
                  <a:lnTo>
                    <a:pt x="500" y="126"/>
                  </a:lnTo>
                  <a:lnTo>
                    <a:pt x="555" y="126"/>
                  </a:lnTo>
                  <a:lnTo>
                    <a:pt x="611" y="122"/>
                  </a:lnTo>
                  <a:lnTo>
                    <a:pt x="666" y="126"/>
                  </a:lnTo>
                  <a:lnTo>
                    <a:pt x="722" y="122"/>
                  </a:lnTo>
                  <a:lnTo>
                    <a:pt x="777" y="122"/>
                  </a:lnTo>
                  <a:lnTo>
                    <a:pt x="833" y="122"/>
                  </a:lnTo>
                  <a:lnTo>
                    <a:pt x="888" y="126"/>
                  </a:lnTo>
                  <a:lnTo>
                    <a:pt x="944" y="122"/>
                  </a:lnTo>
                  <a:lnTo>
                    <a:pt x="1000" y="122"/>
                  </a:lnTo>
                  <a:lnTo>
                    <a:pt x="1055" y="122"/>
                  </a:lnTo>
                  <a:lnTo>
                    <a:pt x="1111" y="126"/>
                  </a:lnTo>
                  <a:lnTo>
                    <a:pt x="1166" y="122"/>
                  </a:lnTo>
                  <a:lnTo>
                    <a:pt x="1222" y="122"/>
                  </a:lnTo>
                  <a:lnTo>
                    <a:pt x="1277" y="122"/>
                  </a:lnTo>
                  <a:lnTo>
                    <a:pt x="1333" y="122"/>
                  </a:lnTo>
                  <a:lnTo>
                    <a:pt x="1388" y="122"/>
                  </a:lnTo>
                  <a:lnTo>
                    <a:pt x="1444" y="122"/>
                  </a:lnTo>
                  <a:lnTo>
                    <a:pt x="1500" y="122"/>
                  </a:lnTo>
                  <a:lnTo>
                    <a:pt x="1555" y="126"/>
                  </a:lnTo>
                  <a:lnTo>
                    <a:pt x="1611" y="126"/>
                  </a:lnTo>
                  <a:lnTo>
                    <a:pt x="1666" y="283"/>
                  </a:lnTo>
                  <a:lnTo>
                    <a:pt x="1722" y="448"/>
                  </a:lnTo>
                  <a:lnTo>
                    <a:pt x="1777" y="451"/>
                  </a:lnTo>
                  <a:lnTo>
                    <a:pt x="1833" y="749"/>
                  </a:lnTo>
                  <a:lnTo>
                    <a:pt x="1888" y="749"/>
                  </a:lnTo>
                  <a:lnTo>
                    <a:pt x="1944" y="749"/>
                  </a:lnTo>
                  <a:lnTo>
                    <a:pt x="2000" y="749"/>
                  </a:lnTo>
                  <a:lnTo>
                    <a:pt x="2055" y="749"/>
                  </a:lnTo>
                  <a:lnTo>
                    <a:pt x="2111" y="749"/>
                  </a:lnTo>
                  <a:lnTo>
                    <a:pt x="2166" y="749"/>
                  </a:lnTo>
                  <a:lnTo>
                    <a:pt x="2222" y="749"/>
                  </a:lnTo>
                  <a:lnTo>
                    <a:pt x="2277" y="749"/>
                  </a:lnTo>
                  <a:lnTo>
                    <a:pt x="2333" y="749"/>
                  </a:lnTo>
                  <a:lnTo>
                    <a:pt x="2388" y="749"/>
                  </a:lnTo>
                  <a:lnTo>
                    <a:pt x="2444" y="749"/>
                  </a:lnTo>
                  <a:lnTo>
                    <a:pt x="2500" y="745"/>
                  </a:lnTo>
                  <a:lnTo>
                    <a:pt x="2555" y="749"/>
                  </a:lnTo>
                  <a:lnTo>
                    <a:pt x="2611" y="749"/>
                  </a:lnTo>
                  <a:lnTo>
                    <a:pt x="2666" y="749"/>
                  </a:lnTo>
                  <a:lnTo>
                    <a:pt x="2722" y="749"/>
                  </a:lnTo>
                  <a:lnTo>
                    <a:pt x="2777" y="749"/>
                  </a:lnTo>
                  <a:lnTo>
                    <a:pt x="2833" y="749"/>
                  </a:lnTo>
                  <a:lnTo>
                    <a:pt x="2888" y="749"/>
                  </a:lnTo>
                  <a:lnTo>
                    <a:pt x="2944" y="920"/>
                  </a:lnTo>
                  <a:lnTo>
                    <a:pt x="3000" y="920"/>
                  </a:lnTo>
                  <a:lnTo>
                    <a:pt x="3055" y="920"/>
                  </a:lnTo>
                  <a:lnTo>
                    <a:pt x="3111" y="920"/>
                  </a:lnTo>
                  <a:lnTo>
                    <a:pt x="3166" y="920"/>
                  </a:lnTo>
                  <a:lnTo>
                    <a:pt x="3222" y="920"/>
                  </a:lnTo>
                  <a:lnTo>
                    <a:pt x="3277" y="920"/>
                  </a:lnTo>
                  <a:lnTo>
                    <a:pt x="3333" y="920"/>
                  </a:lnTo>
                  <a:lnTo>
                    <a:pt x="3388" y="623"/>
                  </a:lnTo>
                  <a:lnTo>
                    <a:pt x="3444" y="493"/>
                  </a:lnTo>
                  <a:lnTo>
                    <a:pt x="3500" y="493"/>
                  </a:lnTo>
                  <a:lnTo>
                    <a:pt x="3555" y="493"/>
                  </a:lnTo>
                  <a:lnTo>
                    <a:pt x="3611" y="493"/>
                  </a:lnTo>
                  <a:lnTo>
                    <a:pt x="3666" y="493"/>
                  </a:lnTo>
                  <a:lnTo>
                    <a:pt x="3722" y="493"/>
                  </a:lnTo>
                  <a:lnTo>
                    <a:pt x="3777" y="493"/>
                  </a:lnTo>
                  <a:lnTo>
                    <a:pt x="3833" y="493"/>
                  </a:lnTo>
                  <a:lnTo>
                    <a:pt x="3888" y="329"/>
                  </a:lnTo>
                  <a:lnTo>
                    <a:pt x="3944" y="196"/>
                  </a:lnTo>
                  <a:lnTo>
                    <a:pt x="4000" y="196"/>
                  </a:lnTo>
                  <a:lnTo>
                    <a:pt x="4055" y="161"/>
                  </a:lnTo>
                  <a:lnTo>
                    <a:pt x="4111" y="147"/>
                  </a:lnTo>
                  <a:lnTo>
                    <a:pt x="4166" y="147"/>
                  </a:lnTo>
                  <a:lnTo>
                    <a:pt x="4222" y="10"/>
                  </a:lnTo>
                  <a:lnTo>
                    <a:pt x="4277" y="7"/>
                  </a:lnTo>
                  <a:lnTo>
                    <a:pt x="4333" y="7"/>
                  </a:lnTo>
                  <a:lnTo>
                    <a:pt x="4388" y="3"/>
                  </a:lnTo>
                  <a:lnTo>
                    <a:pt x="4444" y="7"/>
                  </a:lnTo>
                  <a:lnTo>
                    <a:pt x="4500" y="3"/>
                  </a:lnTo>
                  <a:lnTo>
                    <a:pt x="4555" y="3"/>
                  </a:lnTo>
                  <a:lnTo>
                    <a:pt x="4611" y="3"/>
                  </a:lnTo>
                  <a:lnTo>
                    <a:pt x="4666" y="0"/>
                  </a:lnTo>
                  <a:lnTo>
                    <a:pt x="4722" y="0"/>
                  </a:lnTo>
                  <a:lnTo>
                    <a:pt x="4777" y="0"/>
                  </a:lnTo>
                  <a:lnTo>
                    <a:pt x="4833" y="0"/>
                  </a:lnTo>
                  <a:lnTo>
                    <a:pt x="4888" y="0"/>
                  </a:lnTo>
                  <a:lnTo>
                    <a:pt x="4944" y="0"/>
                  </a:lnTo>
                  <a:lnTo>
                    <a:pt x="5000" y="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104" name="Freeform 90"/>
            <p:cNvSpPr>
              <a:spLocks/>
            </p:cNvSpPr>
            <p:nvPr/>
          </p:nvSpPr>
          <p:spPr bwMode="auto">
            <a:xfrm flipV="1">
              <a:off x="805" y="1299"/>
              <a:ext cx="2971" cy="541"/>
            </a:xfrm>
            <a:custGeom>
              <a:avLst/>
              <a:gdLst>
                <a:gd name="T0" fmla="*/ 1 w 5000"/>
                <a:gd name="T1" fmla="*/ 0 h 910"/>
                <a:gd name="T2" fmla="*/ 1 w 5000"/>
                <a:gd name="T3" fmla="*/ 0 h 910"/>
                <a:gd name="T4" fmla="*/ 1 w 5000"/>
                <a:gd name="T5" fmla="*/ 0 h 910"/>
                <a:gd name="T6" fmla="*/ 1 w 5000"/>
                <a:gd name="T7" fmla="*/ 0 h 910"/>
                <a:gd name="T8" fmla="*/ 1 w 5000"/>
                <a:gd name="T9" fmla="*/ 0 h 910"/>
                <a:gd name="T10" fmla="*/ 1 w 5000"/>
                <a:gd name="T11" fmla="*/ 0 h 910"/>
                <a:gd name="T12" fmla="*/ 1 w 5000"/>
                <a:gd name="T13" fmla="*/ 0 h 910"/>
                <a:gd name="T14" fmla="*/ 1 w 5000"/>
                <a:gd name="T15" fmla="*/ 0 h 910"/>
                <a:gd name="T16" fmla="*/ 1 w 5000"/>
                <a:gd name="T17" fmla="*/ 0 h 910"/>
                <a:gd name="T18" fmla="*/ 1 w 5000"/>
                <a:gd name="T19" fmla="*/ 0 h 910"/>
                <a:gd name="T20" fmla="*/ 1 w 5000"/>
                <a:gd name="T21" fmla="*/ 0 h 910"/>
                <a:gd name="T22" fmla="*/ 1 w 5000"/>
                <a:gd name="T23" fmla="*/ 0 h 910"/>
                <a:gd name="T24" fmla="*/ 1 w 5000"/>
                <a:gd name="T25" fmla="*/ 0 h 910"/>
                <a:gd name="T26" fmla="*/ 1 w 5000"/>
                <a:gd name="T27" fmla="*/ 0 h 910"/>
                <a:gd name="T28" fmla="*/ 1 w 5000"/>
                <a:gd name="T29" fmla="*/ 0 h 910"/>
                <a:gd name="T30" fmla="*/ 1 w 5000"/>
                <a:gd name="T31" fmla="*/ 1 h 910"/>
                <a:gd name="T32" fmla="*/ 1 w 5000"/>
                <a:gd name="T33" fmla="*/ 1 h 910"/>
                <a:gd name="T34" fmla="*/ 1 w 5000"/>
                <a:gd name="T35" fmla="*/ 1 h 910"/>
                <a:gd name="T36" fmla="*/ 1 w 5000"/>
                <a:gd name="T37" fmla="*/ 1 h 910"/>
                <a:gd name="T38" fmla="*/ 1 w 5000"/>
                <a:gd name="T39" fmla="*/ 1 h 910"/>
                <a:gd name="T40" fmla="*/ 1 w 5000"/>
                <a:gd name="T41" fmla="*/ 1 h 910"/>
                <a:gd name="T42" fmla="*/ 1 w 5000"/>
                <a:gd name="T43" fmla="*/ 1 h 910"/>
                <a:gd name="T44" fmla="*/ 1 w 5000"/>
                <a:gd name="T45" fmla="*/ 1 h 910"/>
                <a:gd name="T46" fmla="*/ 1 w 5000"/>
                <a:gd name="T47" fmla="*/ 1 h 910"/>
                <a:gd name="T48" fmla="*/ 1 w 5000"/>
                <a:gd name="T49" fmla="*/ 1 h 910"/>
                <a:gd name="T50" fmla="*/ 1 w 5000"/>
                <a:gd name="T51" fmla="*/ 1 h 910"/>
                <a:gd name="T52" fmla="*/ 1 w 5000"/>
                <a:gd name="T53" fmla="*/ 1 h 910"/>
                <a:gd name="T54" fmla="*/ 1 w 5000"/>
                <a:gd name="T55" fmla="*/ 1 h 910"/>
                <a:gd name="T56" fmla="*/ 1 w 5000"/>
                <a:gd name="T57" fmla="*/ 1 h 910"/>
                <a:gd name="T58" fmla="*/ 1 w 5000"/>
                <a:gd name="T59" fmla="*/ 1 h 910"/>
                <a:gd name="T60" fmla="*/ 1 w 5000"/>
                <a:gd name="T61" fmla="*/ 1 h 910"/>
                <a:gd name="T62" fmla="*/ 1 w 5000"/>
                <a:gd name="T63" fmla="*/ 1 h 910"/>
                <a:gd name="T64" fmla="*/ 1 w 5000"/>
                <a:gd name="T65" fmla="*/ 1 h 910"/>
                <a:gd name="T66" fmla="*/ 1 w 5000"/>
                <a:gd name="T67" fmla="*/ 1 h 910"/>
                <a:gd name="T68" fmla="*/ 1 w 5000"/>
                <a:gd name="T69" fmla="*/ 1 h 910"/>
                <a:gd name="T70" fmla="*/ 1 w 5000"/>
                <a:gd name="T71" fmla="*/ 1 h 910"/>
                <a:gd name="T72" fmla="*/ 1 w 5000"/>
                <a:gd name="T73" fmla="*/ 1 h 910"/>
                <a:gd name="T74" fmla="*/ 1 w 5000"/>
                <a:gd name="T75" fmla="*/ 1 h 910"/>
                <a:gd name="T76" fmla="*/ 1 w 5000"/>
                <a:gd name="T77" fmla="*/ 1 h 910"/>
                <a:gd name="T78" fmla="*/ 1 w 5000"/>
                <a:gd name="T79" fmla="*/ 1 h 910"/>
                <a:gd name="T80" fmla="*/ 1 w 5000"/>
                <a:gd name="T81" fmla="*/ 1 h 910"/>
                <a:gd name="T82" fmla="*/ 1 w 5000"/>
                <a:gd name="T83" fmla="*/ 1 h 910"/>
                <a:gd name="T84" fmla="*/ 1 w 5000"/>
                <a:gd name="T85" fmla="*/ 1 h 910"/>
                <a:gd name="T86" fmla="*/ 1 w 5000"/>
                <a:gd name="T87" fmla="*/ 1 h 910"/>
                <a:gd name="T88" fmla="*/ 1 w 5000"/>
                <a:gd name="T89" fmla="*/ 1 h 9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910"/>
                <a:gd name="T137" fmla="*/ 5000 w 5000"/>
                <a:gd name="T138" fmla="*/ 910 h 9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910">
                  <a:moveTo>
                    <a:pt x="0" y="0"/>
                  </a:moveTo>
                  <a:lnTo>
                    <a:pt x="55" y="0"/>
                  </a:lnTo>
                  <a:lnTo>
                    <a:pt x="111" y="0"/>
                  </a:lnTo>
                  <a:lnTo>
                    <a:pt x="166" y="0"/>
                  </a:lnTo>
                  <a:lnTo>
                    <a:pt x="222" y="0"/>
                  </a:lnTo>
                  <a:lnTo>
                    <a:pt x="277" y="0"/>
                  </a:lnTo>
                  <a:lnTo>
                    <a:pt x="333" y="0"/>
                  </a:lnTo>
                  <a:lnTo>
                    <a:pt x="388" y="0"/>
                  </a:lnTo>
                  <a:lnTo>
                    <a:pt x="444" y="0"/>
                  </a:lnTo>
                  <a:lnTo>
                    <a:pt x="500" y="0"/>
                  </a:lnTo>
                  <a:lnTo>
                    <a:pt x="555" y="0"/>
                  </a:lnTo>
                  <a:lnTo>
                    <a:pt x="611" y="0"/>
                  </a:lnTo>
                  <a:lnTo>
                    <a:pt x="666" y="0"/>
                  </a:lnTo>
                  <a:lnTo>
                    <a:pt x="722" y="0"/>
                  </a:lnTo>
                  <a:lnTo>
                    <a:pt x="777" y="0"/>
                  </a:lnTo>
                  <a:lnTo>
                    <a:pt x="833" y="0"/>
                  </a:lnTo>
                  <a:lnTo>
                    <a:pt x="888" y="0"/>
                  </a:lnTo>
                  <a:lnTo>
                    <a:pt x="944" y="0"/>
                  </a:lnTo>
                  <a:lnTo>
                    <a:pt x="1000" y="0"/>
                  </a:lnTo>
                  <a:lnTo>
                    <a:pt x="1055" y="0"/>
                  </a:lnTo>
                  <a:lnTo>
                    <a:pt x="1111" y="0"/>
                  </a:lnTo>
                  <a:lnTo>
                    <a:pt x="1166" y="0"/>
                  </a:lnTo>
                  <a:lnTo>
                    <a:pt x="1222" y="0"/>
                  </a:lnTo>
                  <a:lnTo>
                    <a:pt x="1277" y="0"/>
                  </a:lnTo>
                  <a:lnTo>
                    <a:pt x="1333" y="0"/>
                  </a:lnTo>
                  <a:lnTo>
                    <a:pt x="1388" y="0"/>
                  </a:lnTo>
                  <a:lnTo>
                    <a:pt x="1444" y="0"/>
                  </a:lnTo>
                  <a:lnTo>
                    <a:pt x="1500" y="0"/>
                  </a:lnTo>
                  <a:lnTo>
                    <a:pt x="1555" y="0"/>
                  </a:lnTo>
                  <a:lnTo>
                    <a:pt x="1611" y="0"/>
                  </a:lnTo>
                  <a:lnTo>
                    <a:pt x="1666" y="168"/>
                  </a:lnTo>
                  <a:lnTo>
                    <a:pt x="1722" y="210"/>
                  </a:lnTo>
                  <a:lnTo>
                    <a:pt x="1777" y="249"/>
                  </a:lnTo>
                  <a:lnTo>
                    <a:pt x="1833" y="410"/>
                  </a:lnTo>
                  <a:lnTo>
                    <a:pt x="1888" y="700"/>
                  </a:lnTo>
                  <a:lnTo>
                    <a:pt x="1944" y="753"/>
                  </a:lnTo>
                  <a:lnTo>
                    <a:pt x="2000" y="753"/>
                  </a:lnTo>
                  <a:lnTo>
                    <a:pt x="2055" y="753"/>
                  </a:lnTo>
                  <a:lnTo>
                    <a:pt x="2111" y="753"/>
                  </a:lnTo>
                  <a:lnTo>
                    <a:pt x="2166" y="753"/>
                  </a:lnTo>
                  <a:lnTo>
                    <a:pt x="2222" y="753"/>
                  </a:lnTo>
                  <a:lnTo>
                    <a:pt x="2277" y="753"/>
                  </a:lnTo>
                  <a:lnTo>
                    <a:pt x="2333" y="753"/>
                  </a:lnTo>
                  <a:lnTo>
                    <a:pt x="2388" y="910"/>
                  </a:lnTo>
                  <a:lnTo>
                    <a:pt x="2444" y="910"/>
                  </a:lnTo>
                  <a:lnTo>
                    <a:pt x="2500" y="910"/>
                  </a:lnTo>
                  <a:lnTo>
                    <a:pt x="2555" y="910"/>
                  </a:lnTo>
                  <a:lnTo>
                    <a:pt x="2611" y="910"/>
                  </a:lnTo>
                  <a:lnTo>
                    <a:pt x="2666" y="910"/>
                  </a:lnTo>
                  <a:lnTo>
                    <a:pt x="2722" y="910"/>
                  </a:lnTo>
                  <a:lnTo>
                    <a:pt x="2777" y="910"/>
                  </a:lnTo>
                  <a:lnTo>
                    <a:pt x="2833" y="910"/>
                  </a:lnTo>
                  <a:lnTo>
                    <a:pt x="2888" y="910"/>
                  </a:lnTo>
                  <a:lnTo>
                    <a:pt x="2944" y="910"/>
                  </a:lnTo>
                  <a:lnTo>
                    <a:pt x="3000" y="910"/>
                  </a:lnTo>
                  <a:lnTo>
                    <a:pt x="3055" y="910"/>
                  </a:lnTo>
                  <a:lnTo>
                    <a:pt x="3111" y="910"/>
                  </a:lnTo>
                  <a:lnTo>
                    <a:pt x="3166" y="683"/>
                  </a:lnTo>
                  <a:lnTo>
                    <a:pt x="3222" y="910"/>
                  </a:lnTo>
                  <a:lnTo>
                    <a:pt x="3277" y="910"/>
                  </a:lnTo>
                  <a:lnTo>
                    <a:pt x="3333" y="910"/>
                  </a:lnTo>
                  <a:lnTo>
                    <a:pt x="3388" y="795"/>
                  </a:lnTo>
                  <a:lnTo>
                    <a:pt x="3444" y="641"/>
                  </a:lnTo>
                  <a:lnTo>
                    <a:pt x="3500" y="641"/>
                  </a:lnTo>
                  <a:lnTo>
                    <a:pt x="3555" y="641"/>
                  </a:lnTo>
                  <a:lnTo>
                    <a:pt x="3611" y="504"/>
                  </a:lnTo>
                  <a:lnTo>
                    <a:pt x="3666" y="501"/>
                  </a:lnTo>
                  <a:lnTo>
                    <a:pt x="3722" y="427"/>
                  </a:lnTo>
                  <a:lnTo>
                    <a:pt x="3777" y="161"/>
                  </a:lnTo>
                  <a:lnTo>
                    <a:pt x="3833" y="158"/>
                  </a:lnTo>
                  <a:lnTo>
                    <a:pt x="3888" y="154"/>
                  </a:lnTo>
                  <a:lnTo>
                    <a:pt x="3944" y="151"/>
                  </a:lnTo>
                  <a:lnTo>
                    <a:pt x="4000" y="151"/>
                  </a:lnTo>
                  <a:lnTo>
                    <a:pt x="4055" y="11"/>
                  </a:lnTo>
                  <a:lnTo>
                    <a:pt x="4111" y="11"/>
                  </a:lnTo>
                  <a:lnTo>
                    <a:pt x="4166" y="15"/>
                  </a:lnTo>
                  <a:lnTo>
                    <a:pt x="4222" y="11"/>
                  </a:lnTo>
                  <a:lnTo>
                    <a:pt x="4277" y="7"/>
                  </a:lnTo>
                  <a:lnTo>
                    <a:pt x="4333" y="4"/>
                  </a:lnTo>
                  <a:lnTo>
                    <a:pt x="4388" y="4"/>
                  </a:lnTo>
                  <a:lnTo>
                    <a:pt x="4444" y="4"/>
                  </a:lnTo>
                  <a:lnTo>
                    <a:pt x="4500" y="4"/>
                  </a:lnTo>
                  <a:lnTo>
                    <a:pt x="4555" y="4"/>
                  </a:lnTo>
                  <a:lnTo>
                    <a:pt x="4611" y="4"/>
                  </a:lnTo>
                  <a:lnTo>
                    <a:pt x="4666" y="4"/>
                  </a:lnTo>
                  <a:lnTo>
                    <a:pt x="4722" y="7"/>
                  </a:lnTo>
                  <a:lnTo>
                    <a:pt x="4777" y="11"/>
                  </a:lnTo>
                  <a:lnTo>
                    <a:pt x="4833" y="11"/>
                  </a:lnTo>
                  <a:lnTo>
                    <a:pt x="4888" y="11"/>
                  </a:lnTo>
                  <a:lnTo>
                    <a:pt x="4944" y="11"/>
                  </a:lnTo>
                  <a:lnTo>
                    <a:pt x="5000" y="7"/>
                  </a:lnTo>
                </a:path>
              </a:pathLst>
            </a:custGeom>
            <a:noFill/>
            <a:ln w="190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105" name="Line 91"/>
            <p:cNvSpPr>
              <a:spLocks noChangeShapeType="1"/>
            </p:cNvSpPr>
            <p:nvPr/>
          </p:nvSpPr>
          <p:spPr bwMode="auto">
            <a:xfrm>
              <a:off x="1795" y="3378"/>
              <a:ext cx="990" cy="1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  <p:sp>
          <p:nvSpPr>
            <p:cNvPr id="106" name="Freeform 92"/>
            <p:cNvSpPr>
              <a:spLocks/>
            </p:cNvSpPr>
            <p:nvPr/>
          </p:nvSpPr>
          <p:spPr bwMode="auto">
            <a:xfrm flipV="1">
              <a:off x="805" y="1492"/>
              <a:ext cx="2971" cy="399"/>
            </a:xfrm>
            <a:custGeom>
              <a:avLst/>
              <a:gdLst>
                <a:gd name="T0" fmla="*/ 1 w 5000"/>
                <a:gd name="T1" fmla="*/ 1 h 672"/>
                <a:gd name="T2" fmla="*/ 1 w 5000"/>
                <a:gd name="T3" fmla="*/ 1 h 672"/>
                <a:gd name="T4" fmla="*/ 1 w 5000"/>
                <a:gd name="T5" fmla="*/ 1 h 672"/>
                <a:gd name="T6" fmla="*/ 1 w 5000"/>
                <a:gd name="T7" fmla="*/ 1 h 672"/>
                <a:gd name="T8" fmla="*/ 1 w 5000"/>
                <a:gd name="T9" fmla="*/ 1 h 672"/>
                <a:gd name="T10" fmla="*/ 1 w 5000"/>
                <a:gd name="T11" fmla="*/ 1 h 672"/>
                <a:gd name="T12" fmla="*/ 1 w 5000"/>
                <a:gd name="T13" fmla="*/ 1 h 672"/>
                <a:gd name="T14" fmla="*/ 1 w 5000"/>
                <a:gd name="T15" fmla="*/ 1 h 672"/>
                <a:gd name="T16" fmla="*/ 1 w 5000"/>
                <a:gd name="T17" fmla="*/ 1 h 672"/>
                <a:gd name="T18" fmla="*/ 1 w 5000"/>
                <a:gd name="T19" fmla="*/ 1 h 672"/>
                <a:gd name="T20" fmla="*/ 1 w 5000"/>
                <a:gd name="T21" fmla="*/ 1 h 672"/>
                <a:gd name="T22" fmla="*/ 1 w 5000"/>
                <a:gd name="T23" fmla="*/ 1 h 672"/>
                <a:gd name="T24" fmla="*/ 1 w 5000"/>
                <a:gd name="T25" fmla="*/ 1 h 672"/>
                <a:gd name="T26" fmla="*/ 1 w 5000"/>
                <a:gd name="T27" fmla="*/ 1 h 672"/>
                <a:gd name="T28" fmla="*/ 1 w 5000"/>
                <a:gd name="T29" fmla="*/ 1 h 672"/>
                <a:gd name="T30" fmla="*/ 1 w 5000"/>
                <a:gd name="T31" fmla="*/ 1 h 672"/>
                <a:gd name="T32" fmla="*/ 1 w 5000"/>
                <a:gd name="T33" fmla="*/ 1 h 672"/>
                <a:gd name="T34" fmla="*/ 1 w 5000"/>
                <a:gd name="T35" fmla="*/ 1 h 672"/>
                <a:gd name="T36" fmla="*/ 1 w 5000"/>
                <a:gd name="T37" fmla="*/ 1 h 672"/>
                <a:gd name="T38" fmla="*/ 1 w 5000"/>
                <a:gd name="T39" fmla="*/ 1 h 672"/>
                <a:gd name="T40" fmla="*/ 1 w 5000"/>
                <a:gd name="T41" fmla="*/ 1 h 672"/>
                <a:gd name="T42" fmla="*/ 1 w 5000"/>
                <a:gd name="T43" fmla="*/ 1 h 672"/>
                <a:gd name="T44" fmla="*/ 1 w 5000"/>
                <a:gd name="T45" fmla="*/ 1 h 672"/>
                <a:gd name="T46" fmla="*/ 1 w 5000"/>
                <a:gd name="T47" fmla="*/ 1 h 672"/>
                <a:gd name="T48" fmla="*/ 1 w 5000"/>
                <a:gd name="T49" fmla="*/ 1 h 672"/>
                <a:gd name="T50" fmla="*/ 1 w 5000"/>
                <a:gd name="T51" fmla="*/ 1 h 672"/>
                <a:gd name="T52" fmla="*/ 1 w 5000"/>
                <a:gd name="T53" fmla="*/ 1 h 672"/>
                <a:gd name="T54" fmla="*/ 1 w 5000"/>
                <a:gd name="T55" fmla="*/ 1 h 672"/>
                <a:gd name="T56" fmla="*/ 1 w 5000"/>
                <a:gd name="T57" fmla="*/ 1 h 672"/>
                <a:gd name="T58" fmla="*/ 1 w 5000"/>
                <a:gd name="T59" fmla="*/ 1 h 672"/>
                <a:gd name="T60" fmla="*/ 1 w 5000"/>
                <a:gd name="T61" fmla="*/ 1 h 672"/>
                <a:gd name="T62" fmla="*/ 1 w 5000"/>
                <a:gd name="T63" fmla="*/ 1 h 672"/>
                <a:gd name="T64" fmla="*/ 1 w 5000"/>
                <a:gd name="T65" fmla="*/ 1 h 672"/>
                <a:gd name="T66" fmla="*/ 1 w 5000"/>
                <a:gd name="T67" fmla="*/ 1 h 672"/>
                <a:gd name="T68" fmla="*/ 1 w 5000"/>
                <a:gd name="T69" fmla="*/ 0 h 672"/>
                <a:gd name="T70" fmla="*/ 1 w 5000"/>
                <a:gd name="T71" fmla="*/ 0 h 672"/>
                <a:gd name="T72" fmla="*/ 1 w 5000"/>
                <a:gd name="T73" fmla="*/ 0 h 672"/>
                <a:gd name="T74" fmla="*/ 1 w 5000"/>
                <a:gd name="T75" fmla="*/ 0 h 672"/>
                <a:gd name="T76" fmla="*/ 1 w 5000"/>
                <a:gd name="T77" fmla="*/ 0 h 672"/>
                <a:gd name="T78" fmla="*/ 1 w 5000"/>
                <a:gd name="T79" fmla="*/ 0 h 672"/>
                <a:gd name="T80" fmla="*/ 1 w 5000"/>
                <a:gd name="T81" fmla="*/ 0 h 672"/>
                <a:gd name="T82" fmla="*/ 1 w 5000"/>
                <a:gd name="T83" fmla="*/ 0 h 672"/>
                <a:gd name="T84" fmla="*/ 1 w 5000"/>
                <a:gd name="T85" fmla="*/ 0 h 672"/>
                <a:gd name="T86" fmla="*/ 1 w 5000"/>
                <a:gd name="T87" fmla="*/ 0 h 672"/>
                <a:gd name="T88" fmla="*/ 1 w 5000"/>
                <a:gd name="T89" fmla="*/ 0 h 6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672"/>
                <a:gd name="T137" fmla="*/ 5000 w 5000"/>
                <a:gd name="T138" fmla="*/ 672 h 67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672">
                  <a:moveTo>
                    <a:pt x="0" y="80"/>
                  </a:moveTo>
                  <a:lnTo>
                    <a:pt x="55" y="80"/>
                  </a:lnTo>
                  <a:lnTo>
                    <a:pt x="111" y="80"/>
                  </a:lnTo>
                  <a:lnTo>
                    <a:pt x="166" y="84"/>
                  </a:lnTo>
                  <a:lnTo>
                    <a:pt x="222" y="84"/>
                  </a:lnTo>
                  <a:lnTo>
                    <a:pt x="277" y="84"/>
                  </a:lnTo>
                  <a:lnTo>
                    <a:pt x="333" y="84"/>
                  </a:lnTo>
                  <a:lnTo>
                    <a:pt x="388" y="84"/>
                  </a:lnTo>
                  <a:lnTo>
                    <a:pt x="444" y="84"/>
                  </a:lnTo>
                  <a:lnTo>
                    <a:pt x="500" y="80"/>
                  </a:lnTo>
                  <a:lnTo>
                    <a:pt x="555" y="84"/>
                  </a:lnTo>
                  <a:lnTo>
                    <a:pt x="611" y="84"/>
                  </a:lnTo>
                  <a:lnTo>
                    <a:pt x="666" y="84"/>
                  </a:lnTo>
                  <a:lnTo>
                    <a:pt x="722" y="80"/>
                  </a:lnTo>
                  <a:lnTo>
                    <a:pt x="777" y="84"/>
                  </a:lnTo>
                  <a:lnTo>
                    <a:pt x="833" y="84"/>
                  </a:lnTo>
                  <a:lnTo>
                    <a:pt x="888" y="80"/>
                  </a:lnTo>
                  <a:lnTo>
                    <a:pt x="944" y="84"/>
                  </a:lnTo>
                  <a:lnTo>
                    <a:pt x="1000" y="84"/>
                  </a:lnTo>
                  <a:lnTo>
                    <a:pt x="1055" y="80"/>
                  </a:lnTo>
                  <a:lnTo>
                    <a:pt x="1111" y="80"/>
                  </a:lnTo>
                  <a:lnTo>
                    <a:pt x="1166" y="80"/>
                  </a:lnTo>
                  <a:lnTo>
                    <a:pt x="1222" y="80"/>
                  </a:lnTo>
                  <a:lnTo>
                    <a:pt x="1277" y="80"/>
                  </a:lnTo>
                  <a:lnTo>
                    <a:pt x="1333" y="77"/>
                  </a:lnTo>
                  <a:lnTo>
                    <a:pt x="1388" y="77"/>
                  </a:lnTo>
                  <a:lnTo>
                    <a:pt x="1444" y="80"/>
                  </a:lnTo>
                  <a:lnTo>
                    <a:pt x="1500" y="77"/>
                  </a:lnTo>
                  <a:lnTo>
                    <a:pt x="1555" y="77"/>
                  </a:lnTo>
                  <a:lnTo>
                    <a:pt x="1611" y="77"/>
                  </a:lnTo>
                  <a:lnTo>
                    <a:pt x="1666" y="238"/>
                  </a:lnTo>
                  <a:lnTo>
                    <a:pt x="1722" y="452"/>
                  </a:lnTo>
                  <a:lnTo>
                    <a:pt x="1777" y="511"/>
                  </a:lnTo>
                  <a:lnTo>
                    <a:pt x="1833" y="507"/>
                  </a:lnTo>
                  <a:lnTo>
                    <a:pt x="1888" y="507"/>
                  </a:lnTo>
                  <a:lnTo>
                    <a:pt x="1944" y="507"/>
                  </a:lnTo>
                  <a:lnTo>
                    <a:pt x="2000" y="507"/>
                  </a:lnTo>
                  <a:lnTo>
                    <a:pt x="2055" y="507"/>
                  </a:lnTo>
                  <a:lnTo>
                    <a:pt x="2111" y="633"/>
                  </a:lnTo>
                  <a:lnTo>
                    <a:pt x="2166" y="672"/>
                  </a:lnTo>
                  <a:lnTo>
                    <a:pt x="2222" y="668"/>
                  </a:lnTo>
                  <a:lnTo>
                    <a:pt x="2277" y="668"/>
                  </a:lnTo>
                  <a:lnTo>
                    <a:pt x="2333" y="668"/>
                  </a:lnTo>
                  <a:lnTo>
                    <a:pt x="2388" y="672"/>
                  </a:lnTo>
                  <a:lnTo>
                    <a:pt x="2444" y="668"/>
                  </a:lnTo>
                  <a:lnTo>
                    <a:pt x="2500" y="668"/>
                  </a:lnTo>
                  <a:lnTo>
                    <a:pt x="2555" y="668"/>
                  </a:lnTo>
                  <a:lnTo>
                    <a:pt x="2611" y="668"/>
                  </a:lnTo>
                  <a:lnTo>
                    <a:pt x="2666" y="672"/>
                  </a:lnTo>
                  <a:lnTo>
                    <a:pt x="2722" y="668"/>
                  </a:lnTo>
                  <a:lnTo>
                    <a:pt x="2777" y="672"/>
                  </a:lnTo>
                  <a:lnTo>
                    <a:pt x="2833" y="668"/>
                  </a:lnTo>
                  <a:lnTo>
                    <a:pt x="2888" y="668"/>
                  </a:lnTo>
                  <a:lnTo>
                    <a:pt x="2944" y="672"/>
                  </a:lnTo>
                  <a:lnTo>
                    <a:pt x="3000" y="672"/>
                  </a:lnTo>
                  <a:lnTo>
                    <a:pt x="3055" y="668"/>
                  </a:lnTo>
                  <a:lnTo>
                    <a:pt x="3111" y="668"/>
                  </a:lnTo>
                  <a:lnTo>
                    <a:pt x="3166" y="668"/>
                  </a:lnTo>
                  <a:lnTo>
                    <a:pt x="3222" y="668"/>
                  </a:lnTo>
                  <a:lnTo>
                    <a:pt x="3277" y="668"/>
                  </a:lnTo>
                  <a:lnTo>
                    <a:pt x="3333" y="672"/>
                  </a:lnTo>
                  <a:lnTo>
                    <a:pt x="3388" y="626"/>
                  </a:lnTo>
                  <a:lnTo>
                    <a:pt x="3444" y="623"/>
                  </a:lnTo>
                  <a:lnTo>
                    <a:pt x="3500" y="441"/>
                  </a:lnTo>
                  <a:lnTo>
                    <a:pt x="3555" y="32"/>
                  </a:lnTo>
                  <a:lnTo>
                    <a:pt x="3611" y="7"/>
                  </a:lnTo>
                  <a:lnTo>
                    <a:pt x="3666" y="7"/>
                  </a:lnTo>
                  <a:lnTo>
                    <a:pt x="3722" y="3"/>
                  </a:lnTo>
                  <a:lnTo>
                    <a:pt x="3777" y="0"/>
                  </a:lnTo>
                  <a:lnTo>
                    <a:pt x="3833" y="0"/>
                  </a:lnTo>
                  <a:lnTo>
                    <a:pt x="3888" y="0"/>
                  </a:lnTo>
                  <a:lnTo>
                    <a:pt x="3944" y="0"/>
                  </a:lnTo>
                  <a:lnTo>
                    <a:pt x="4000" y="0"/>
                  </a:lnTo>
                  <a:lnTo>
                    <a:pt x="4055" y="0"/>
                  </a:lnTo>
                  <a:lnTo>
                    <a:pt x="4111" y="0"/>
                  </a:lnTo>
                  <a:lnTo>
                    <a:pt x="4166" y="0"/>
                  </a:lnTo>
                  <a:lnTo>
                    <a:pt x="4222" y="0"/>
                  </a:lnTo>
                  <a:lnTo>
                    <a:pt x="4277" y="0"/>
                  </a:lnTo>
                  <a:lnTo>
                    <a:pt x="4333" y="0"/>
                  </a:lnTo>
                  <a:lnTo>
                    <a:pt x="4388" y="0"/>
                  </a:lnTo>
                  <a:lnTo>
                    <a:pt x="4444" y="0"/>
                  </a:lnTo>
                  <a:lnTo>
                    <a:pt x="4500" y="0"/>
                  </a:lnTo>
                  <a:lnTo>
                    <a:pt x="4555" y="0"/>
                  </a:lnTo>
                  <a:lnTo>
                    <a:pt x="4611" y="0"/>
                  </a:lnTo>
                  <a:lnTo>
                    <a:pt x="4666" y="0"/>
                  </a:lnTo>
                  <a:lnTo>
                    <a:pt x="4722" y="0"/>
                  </a:lnTo>
                  <a:lnTo>
                    <a:pt x="4777" y="0"/>
                  </a:lnTo>
                  <a:lnTo>
                    <a:pt x="4833" y="0"/>
                  </a:lnTo>
                  <a:lnTo>
                    <a:pt x="4888" y="0"/>
                  </a:lnTo>
                  <a:lnTo>
                    <a:pt x="4944" y="0"/>
                  </a:lnTo>
                  <a:lnTo>
                    <a:pt x="5000" y="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 sz="900">
                <a:latin typeface="+mn-lt"/>
              </a:endParaRPr>
            </a:p>
          </p:txBody>
        </p:sp>
      </p:grpSp>
      <p:sp>
        <p:nvSpPr>
          <p:cNvPr id="27" name="Text Box 93"/>
          <p:cNvSpPr txBox="1">
            <a:spLocks noChangeArrowheads="1"/>
          </p:cNvSpPr>
          <p:nvPr/>
        </p:nvSpPr>
        <p:spPr bwMode="auto">
          <a:xfrm>
            <a:off x="6204490" y="3459996"/>
            <a:ext cx="4279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900" b="1">
                <a:latin typeface="+mn-lt"/>
              </a:rPr>
              <a:t>NaCl</a:t>
            </a:r>
            <a:endParaRPr lang="en-GB" altLang="da-DK" sz="900" b="1">
              <a:latin typeface="+mn-lt"/>
            </a:endParaRPr>
          </a:p>
        </p:txBody>
      </p:sp>
      <p:sp>
        <p:nvSpPr>
          <p:cNvPr id="28" name="Text Box 99"/>
          <p:cNvSpPr txBox="1">
            <a:spLocks noChangeArrowheads="1"/>
          </p:cNvSpPr>
          <p:nvPr/>
        </p:nvSpPr>
        <p:spPr bwMode="auto">
          <a:xfrm>
            <a:off x="5450325" y="188640"/>
            <a:ext cx="193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a-DK" altLang="da-DK" b="1" dirty="0">
                <a:solidFill>
                  <a:srgbClr val="C00000"/>
                </a:solidFill>
                <a:latin typeface="+mn-lt"/>
              </a:rPr>
              <a:t>Nerve </a:t>
            </a:r>
            <a:r>
              <a:rPr lang="da-DK" altLang="da-DK" b="1" dirty="0" err="1">
                <a:solidFill>
                  <a:srgbClr val="C00000"/>
                </a:solidFill>
                <a:latin typeface="+mn-lt"/>
              </a:rPr>
              <a:t>injury</a:t>
            </a:r>
            <a:r>
              <a:rPr lang="da-DK" altLang="da-DK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a-DK" altLang="da-DK" b="1" dirty="0" err="1" smtClean="0">
                <a:solidFill>
                  <a:srgbClr val="C00000"/>
                </a:solidFill>
                <a:latin typeface="+mn-lt"/>
              </a:rPr>
              <a:t>pain</a:t>
            </a:r>
            <a:r>
              <a:rPr lang="da-DK" altLang="da-DK" b="1" dirty="0" smtClean="0">
                <a:solidFill>
                  <a:srgbClr val="C00000"/>
                </a:solidFill>
                <a:latin typeface="+mn-lt"/>
              </a:rPr>
              <a:t>:</a:t>
            </a:r>
          </a:p>
          <a:p>
            <a:pPr eaLnBrk="1" hangingPunct="1"/>
            <a:r>
              <a:rPr lang="en-GB" altLang="da-DK" sz="1400" dirty="0" err="1" smtClean="0">
                <a:latin typeface="+mn-lt"/>
              </a:rPr>
              <a:t>i.v.</a:t>
            </a:r>
            <a:r>
              <a:rPr lang="en-GB" altLang="da-DK" sz="1400" dirty="0" smtClean="0">
                <a:latin typeface="+mn-lt"/>
              </a:rPr>
              <a:t> Lidocaine/saline </a:t>
            </a:r>
            <a:endParaRPr lang="en-GB" altLang="da-DK" sz="1400" dirty="0">
              <a:latin typeface="+mn-lt"/>
            </a:endParaRPr>
          </a:p>
        </p:txBody>
      </p:sp>
      <p:grpSp>
        <p:nvGrpSpPr>
          <p:cNvPr id="29" name="Group 61"/>
          <p:cNvGrpSpPr>
            <a:grpSpLocks/>
          </p:cNvGrpSpPr>
          <p:nvPr/>
        </p:nvGrpSpPr>
        <p:grpSpPr bwMode="auto">
          <a:xfrm>
            <a:off x="5607942" y="4202054"/>
            <a:ext cx="2750521" cy="1611379"/>
            <a:chOff x="3432" y="2792"/>
            <a:chExt cx="2412" cy="1314"/>
          </a:xfrm>
        </p:grpSpPr>
        <p:sp>
          <p:nvSpPr>
            <p:cNvPr id="36" name="Rectangle 62"/>
            <p:cNvSpPr>
              <a:spLocks noChangeArrowheads="1"/>
            </p:cNvSpPr>
            <p:nvPr/>
          </p:nvSpPr>
          <p:spPr bwMode="auto">
            <a:xfrm>
              <a:off x="3805" y="2826"/>
              <a:ext cx="1976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a-DK" altLang="da-DK" sz="900">
                <a:latin typeface="Calibri" pitchFamily="34" charset="0"/>
              </a:endParaRPr>
            </a:p>
          </p:txBody>
        </p:sp>
        <p:sp>
          <p:nvSpPr>
            <p:cNvPr id="37" name="Rectangle 63"/>
            <p:cNvSpPr>
              <a:spLocks noChangeArrowheads="1"/>
            </p:cNvSpPr>
            <p:nvPr/>
          </p:nvSpPr>
          <p:spPr bwMode="auto">
            <a:xfrm>
              <a:off x="5542" y="3992"/>
              <a:ext cx="20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 b="1"/>
                <a:t>Min.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38" name="Line 64"/>
            <p:cNvSpPr>
              <a:spLocks noChangeShapeType="1"/>
            </p:cNvSpPr>
            <p:nvPr/>
          </p:nvSpPr>
          <p:spPr bwMode="auto">
            <a:xfrm>
              <a:off x="3805" y="3946"/>
              <a:ext cx="1976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39" name="Line 65"/>
            <p:cNvSpPr>
              <a:spLocks noChangeShapeType="1"/>
            </p:cNvSpPr>
            <p:nvPr/>
          </p:nvSpPr>
          <p:spPr bwMode="auto">
            <a:xfrm flipV="1">
              <a:off x="3805" y="3946"/>
              <a:ext cx="0" cy="16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40" name="Line 66"/>
            <p:cNvSpPr>
              <a:spLocks noChangeShapeType="1"/>
            </p:cNvSpPr>
            <p:nvPr/>
          </p:nvSpPr>
          <p:spPr bwMode="auto">
            <a:xfrm flipV="1">
              <a:off x="4463" y="3946"/>
              <a:ext cx="1" cy="16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41" name="Line 67"/>
            <p:cNvSpPr>
              <a:spLocks noChangeShapeType="1"/>
            </p:cNvSpPr>
            <p:nvPr/>
          </p:nvSpPr>
          <p:spPr bwMode="auto">
            <a:xfrm flipV="1">
              <a:off x="5122" y="3946"/>
              <a:ext cx="1" cy="16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42" name="Line 68"/>
            <p:cNvSpPr>
              <a:spLocks noChangeShapeType="1"/>
            </p:cNvSpPr>
            <p:nvPr/>
          </p:nvSpPr>
          <p:spPr bwMode="auto">
            <a:xfrm flipV="1">
              <a:off x="5781" y="3946"/>
              <a:ext cx="1" cy="16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43" name="Rectangle 69"/>
            <p:cNvSpPr>
              <a:spLocks noChangeArrowheads="1"/>
            </p:cNvSpPr>
            <p:nvPr/>
          </p:nvSpPr>
          <p:spPr bwMode="auto">
            <a:xfrm>
              <a:off x="3784" y="3993"/>
              <a:ext cx="56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0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44" name="Rectangle 70"/>
            <p:cNvSpPr>
              <a:spLocks noChangeArrowheads="1"/>
            </p:cNvSpPr>
            <p:nvPr/>
          </p:nvSpPr>
          <p:spPr bwMode="auto">
            <a:xfrm>
              <a:off x="4442" y="3993"/>
              <a:ext cx="56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1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45" name="Rectangle 71"/>
            <p:cNvSpPr>
              <a:spLocks noChangeArrowheads="1"/>
            </p:cNvSpPr>
            <p:nvPr/>
          </p:nvSpPr>
          <p:spPr bwMode="auto">
            <a:xfrm>
              <a:off x="5101" y="3993"/>
              <a:ext cx="56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2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46" name="Rectangle 72"/>
            <p:cNvSpPr>
              <a:spLocks noChangeArrowheads="1"/>
            </p:cNvSpPr>
            <p:nvPr/>
          </p:nvSpPr>
          <p:spPr bwMode="auto">
            <a:xfrm>
              <a:off x="5760" y="3993"/>
              <a:ext cx="84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 3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47" name="Rectangle 73"/>
            <p:cNvSpPr>
              <a:spLocks noChangeArrowheads="1"/>
            </p:cNvSpPr>
            <p:nvPr/>
          </p:nvSpPr>
          <p:spPr bwMode="auto">
            <a:xfrm rot="5400000">
              <a:off x="3396" y="3293"/>
              <a:ext cx="19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 b="1"/>
                <a:t>VAS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48" name="Line 74"/>
            <p:cNvSpPr>
              <a:spLocks noChangeShapeType="1"/>
            </p:cNvSpPr>
            <p:nvPr/>
          </p:nvSpPr>
          <p:spPr bwMode="auto">
            <a:xfrm flipV="1">
              <a:off x="3805" y="2826"/>
              <a:ext cx="0" cy="112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49" name="Line 75"/>
            <p:cNvSpPr>
              <a:spLocks noChangeShapeType="1"/>
            </p:cNvSpPr>
            <p:nvPr/>
          </p:nvSpPr>
          <p:spPr bwMode="auto">
            <a:xfrm>
              <a:off x="3785" y="3946"/>
              <a:ext cx="20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0" name="Line 76"/>
            <p:cNvSpPr>
              <a:spLocks noChangeShapeType="1"/>
            </p:cNvSpPr>
            <p:nvPr/>
          </p:nvSpPr>
          <p:spPr bwMode="auto">
            <a:xfrm>
              <a:off x="3785" y="3835"/>
              <a:ext cx="2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1" name="Line 77"/>
            <p:cNvSpPr>
              <a:spLocks noChangeShapeType="1"/>
            </p:cNvSpPr>
            <p:nvPr/>
          </p:nvSpPr>
          <p:spPr bwMode="auto">
            <a:xfrm>
              <a:off x="3785" y="3722"/>
              <a:ext cx="20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2" name="Line 78"/>
            <p:cNvSpPr>
              <a:spLocks noChangeShapeType="1"/>
            </p:cNvSpPr>
            <p:nvPr/>
          </p:nvSpPr>
          <p:spPr bwMode="auto">
            <a:xfrm>
              <a:off x="3785" y="3610"/>
              <a:ext cx="20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3" name="Line 79"/>
            <p:cNvSpPr>
              <a:spLocks noChangeShapeType="1"/>
            </p:cNvSpPr>
            <p:nvPr/>
          </p:nvSpPr>
          <p:spPr bwMode="auto">
            <a:xfrm>
              <a:off x="3785" y="3499"/>
              <a:ext cx="2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>
              <a:off x="3785" y="3387"/>
              <a:ext cx="2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5" name="Line 81"/>
            <p:cNvSpPr>
              <a:spLocks noChangeShapeType="1"/>
            </p:cNvSpPr>
            <p:nvPr/>
          </p:nvSpPr>
          <p:spPr bwMode="auto">
            <a:xfrm>
              <a:off x="3785" y="3275"/>
              <a:ext cx="2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6" name="Line 82"/>
            <p:cNvSpPr>
              <a:spLocks noChangeShapeType="1"/>
            </p:cNvSpPr>
            <p:nvPr/>
          </p:nvSpPr>
          <p:spPr bwMode="auto">
            <a:xfrm>
              <a:off x="3785" y="3163"/>
              <a:ext cx="2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7" name="Line 83"/>
            <p:cNvSpPr>
              <a:spLocks noChangeShapeType="1"/>
            </p:cNvSpPr>
            <p:nvPr/>
          </p:nvSpPr>
          <p:spPr bwMode="auto">
            <a:xfrm>
              <a:off x="3785" y="3050"/>
              <a:ext cx="20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8" name="Line 84"/>
            <p:cNvSpPr>
              <a:spLocks noChangeShapeType="1"/>
            </p:cNvSpPr>
            <p:nvPr/>
          </p:nvSpPr>
          <p:spPr bwMode="auto">
            <a:xfrm>
              <a:off x="3785" y="2939"/>
              <a:ext cx="20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59" name="Line 85"/>
            <p:cNvSpPr>
              <a:spLocks noChangeShapeType="1"/>
            </p:cNvSpPr>
            <p:nvPr/>
          </p:nvSpPr>
          <p:spPr bwMode="auto">
            <a:xfrm>
              <a:off x="3785" y="2826"/>
              <a:ext cx="20" cy="1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60" name="Rectangle 86"/>
            <p:cNvSpPr>
              <a:spLocks noChangeArrowheads="1"/>
            </p:cNvSpPr>
            <p:nvPr/>
          </p:nvSpPr>
          <p:spPr bwMode="auto">
            <a:xfrm>
              <a:off x="3705" y="3912"/>
              <a:ext cx="56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0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61" name="Rectangle 88"/>
            <p:cNvSpPr>
              <a:spLocks noChangeArrowheads="1"/>
            </p:cNvSpPr>
            <p:nvPr/>
          </p:nvSpPr>
          <p:spPr bwMode="auto">
            <a:xfrm>
              <a:off x="3661" y="3687"/>
              <a:ext cx="11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20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62" name="Rectangle 90"/>
            <p:cNvSpPr>
              <a:spLocks noChangeArrowheads="1"/>
            </p:cNvSpPr>
            <p:nvPr/>
          </p:nvSpPr>
          <p:spPr bwMode="auto">
            <a:xfrm>
              <a:off x="3661" y="3464"/>
              <a:ext cx="11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40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63" name="Rectangle 92"/>
            <p:cNvSpPr>
              <a:spLocks noChangeArrowheads="1"/>
            </p:cNvSpPr>
            <p:nvPr/>
          </p:nvSpPr>
          <p:spPr bwMode="auto">
            <a:xfrm>
              <a:off x="3661" y="3240"/>
              <a:ext cx="11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60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64" name="Rectangle 94"/>
            <p:cNvSpPr>
              <a:spLocks noChangeArrowheads="1"/>
            </p:cNvSpPr>
            <p:nvPr/>
          </p:nvSpPr>
          <p:spPr bwMode="auto">
            <a:xfrm>
              <a:off x="3661" y="3016"/>
              <a:ext cx="11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80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65" name="Rectangle 96"/>
            <p:cNvSpPr>
              <a:spLocks noChangeArrowheads="1"/>
            </p:cNvSpPr>
            <p:nvPr/>
          </p:nvSpPr>
          <p:spPr bwMode="auto">
            <a:xfrm>
              <a:off x="3619" y="2792"/>
              <a:ext cx="169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a-DK" sz="900"/>
                <a:t>100</a:t>
              </a:r>
              <a:endParaRPr lang="en-GB" altLang="da-DK" sz="900">
                <a:latin typeface="Calibri" pitchFamily="34" charset="0"/>
              </a:endParaRPr>
            </a:p>
          </p:txBody>
        </p:sp>
        <p:sp>
          <p:nvSpPr>
            <p:cNvPr id="66" name="Freeform 97"/>
            <p:cNvSpPr>
              <a:spLocks/>
            </p:cNvSpPr>
            <p:nvPr/>
          </p:nvSpPr>
          <p:spPr bwMode="auto">
            <a:xfrm flipV="1">
              <a:off x="3805" y="2874"/>
              <a:ext cx="1976" cy="333"/>
            </a:xfrm>
            <a:custGeom>
              <a:avLst/>
              <a:gdLst>
                <a:gd name="T0" fmla="*/ 0 w 5000"/>
                <a:gd name="T1" fmla="*/ 0 h 1040"/>
                <a:gd name="T2" fmla="*/ 0 w 5000"/>
                <a:gd name="T3" fmla="*/ 0 h 1040"/>
                <a:gd name="T4" fmla="*/ 0 w 5000"/>
                <a:gd name="T5" fmla="*/ 0 h 1040"/>
                <a:gd name="T6" fmla="*/ 0 w 5000"/>
                <a:gd name="T7" fmla="*/ 0 h 1040"/>
                <a:gd name="T8" fmla="*/ 0 w 5000"/>
                <a:gd name="T9" fmla="*/ 0 h 1040"/>
                <a:gd name="T10" fmla="*/ 0 w 5000"/>
                <a:gd name="T11" fmla="*/ 0 h 1040"/>
                <a:gd name="T12" fmla="*/ 0 w 5000"/>
                <a:gd name="T13" fmla="*/ 0 h 1040"/>
                <a:gd name="T14" fmla="*/ 0 w 5000"/>
                <a:gd name="T15" fmla="*/ 0 h 1040"/>
                <a:gd name="T16" fmla="*/ 0 w 5000"/>
                <a:gd name="T17" fmla="*/ 0 h 1040"/>
                <a:gd name="T18" fmla="*/ 0 w 5000"/>
                <a:gd name="T19" fmla="*/ 0 h 1040"/>
                <a:gd name="T20" fmla="*/ 0 w 5000"/>
                <a:gd name="T21" fmla="*/ 0 h 1040"/>
                <a:gd name="T22" fmla="*/ 0 w 5000"/>
                <a:gd name="T23" fmla="*/ 0 h 1040"/>
                <a:gd name="T24" fmla="*/ 0 w 5000"/>
                <a:gd name="T25" fmla="*/ 0 h 1040"/>
                <a:gd name="T26" fmla="*/ 0 w 5000"/>
                <a:gd name="T27" fmla="*/ 0 h 1040"/>
                <a:gd name="T28" fmla="*/ 0 w 5000"/>
                <a:gd name="T29" fmla="*/ 0 h 1040"/>
                <a:gd name="T30" fmla="*/ 0 w 5000"/>
                <a:gd name="T31" fmla="*/ 0 h 1040"/>
                <a:gd name="T32" fmla="*/ 0 w 5000"/>
                <a:gd name="T33" fmla="*/ 0 h 1040"/>
                <a:gd name="T34" fmla="*/ 0 w 5000"/>
                <a:gd name="T35" fmla="*/ 0 h 1040"/>
                <a:gd name="T36" fmla="*/ 0 w 5000"/>
                <a:gd name="T37" fmla="*/ 0 h 1040"/>
                <a:gd name="T38" fmla="*/ 0 w 5000"/>
                <a:gd name="T39" fmla="*/ 0 h 1040"/>
                <a:gd name="T40" fmla="*/ 0 w 5000"/>
                <a:gd name="T41" fmla="*/ 0 h 1040"/>
                <a:gd name="T42" fmla="*/ 0 w 5000"/>
                <a:gd name="T43" fmla="*/ 0 h 1040"/>
                <a:gd name="T44" fmla="*/ 0 w 5000"/>
                <a:gd name="T45" fmla="*/ 0 h 1040"/>
                <a:gd name="T46" fmla="*/ 0 w 5000"/>
                <a:gd name="T47" fmla="*/ 0 h 1040"/>
                <a:gd name="T48" fmla="*/ 0 w 5000"/>
                <a:gd name="T49" fmla="*/ 0 h 1040"/>
                <a:gd name="T50" fmla="*/ 0 w 5000"/>
                <a:gd name="T51" fmla="*/ 0 h 1040"/>
                <a:gd name="T52" fmla="*/ 0 w 5000"/>
                <a:gd name="T53" fmla="*/ 0 h 1040"/>
                <a:gd name="T54" fmla="*/ 0 w 5000"/>
                <a:gd name="T55" fmla="*/ 0 h 1040"/>
                <a:gd name="T56" fmla="*/ 0 w 5000"/>
                <a:gd name="T57" fmla="*/ 0 h 1040"/>
                <a:gd name="T58" fmla="*/ 0 w 5000"/>
                <a:gd name="T59" fmla="*/ 0 h 1040"/>
                <a:gd name="T60" fmla="*/ 0 w 5000"/>
                <a:gd name="T61" fmla="*/ 0 h 1040"/>
                <a:gd name="T62" fmla="*/ 0 w 5000"/>
                <a:gd name="T63" fmla="*/ 0 h 1040"/>
                <a:gd name="T64" fmla="*/ 0 w 5000"/>
                <a:gd name="T65" fmla="*/ 0 h 1040"/>
                <a:gd name="T66" fmla="*/ 0 w 5000"/>
                <a:gd name="T67" fmla="*/ 0 h 1040"/>
                <a:gd name="T68" fmla="*/ 0 w 5000"/>
                <a:gd name="T69" fmla="*/ 0 h 1040"/>
                <a:gd name="T70" fmla="*/ 0 w 5000"/>
                <a:gd name="T71" fmla="*/ 0 h 1040"/>
                <a:gd name="T72" fmla="*/ 0 w 5000"/>
                <a:gd name="T73" fmla="*/ 0 h 1040"/>
                <a:gd name="T74" fmla="*/ 0 w 5000"/>
                <a:gd name="T75" fmla="*/ 0 h 1040"/>
                <a:gd name="T76" fmla="*/ 0 w 5000"/>
                <a:gd name="T77" fmla="*/ 0 h 1040"/>
                <a:gd name="T78" fmla="*/ 0 w 5000"/>
                <a:gd name="T79" fmla="*/ 0 h 1040"/>
                <a:gd name="T80" fmla="*/ 0 w 5000"/>
                <a:gd name="T81" fmla="*/ 0 h 1040"/>
                <a:gd name="T82" fmla="*/ 0 w 5000"/>
                <a:gd name="T83" fmla="*/ 0 h 1040"/>
                <a:gd name="T84" fmla="*/ 0 w 5000"/>
                <a:gd name="T85" fmla="*/ 0 h 1040"/>
                <a:gd name="T86" fmla="*/ 0 w 5000"/>
                <a:gd name="T87" fmla="*/ 0 h 1040"/>
                <a:gd name="T88" fmla="*/ 0 w 5000"/>
                <a:gd name="T89" fmla="*/ 0 h 10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1040"/>
                <a:gd name="T137" fmla="*/ 5000 w 5000"/>
                <a:gd name="T138" fmla="*/ 1040 h 104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1040">
                  <a:moveTo>
                    <a:pt x="0" y="7"/>
                  </a:moveTo>
                  <a:lnTo>
                    <a:pt x="55" y="4"/>
                  </a:lnTo>
                  <a:lnTo>
                    <a:pt x="111" y="4"/>
                  </a:lnTo>
                  <a:lnTo>
                    <a:pt x="166" y="4"/>
                  </a:lnTo>
                  <a:lnTo>
                    <a:pt x="222" y="7"/>
                  </a:lnTo>
                  <a:lnTo>
                    <a:pt x="277" y="7"/>
                  </a:lnTo>
                  <a:lnTo>
                    <a:pt x="333" y="7"/>
                  </a:lnTo>
                  <a:lnTo>
                    <a:pt x="388" y="7"/>
                  </a:lnTo>
                  <a:lnTo>
                    <a:pt x="444" y="7"/>
                  </a:lnTo>
                  <a:lnTo>
                    <a:pt x="500" y="7"/>
                  </a:lnTo>
                  <a:lnTo>
                    <a:pt x="555" y="7"/>
                  </a:lnTo>
                  <a:lnTo>
                    <a:pt x="611" y="4"/>
                  </a:lnTo>
                  <a:lnTo>
                    <a:pt x="666" y="7"/>
                  </a:lnTo>
                  <a:lnTo>
                    <a:pt x="722" y="4"/>
                  </a:lnTo>
                  <a:lnTo>
                    <a:pt x="777" y="4"/>
                  </a:lnTo>
                  <a:lnTo>
                    <a:pt x="833" y="0"/>
                  </a:lnTo>
                  <a:lnTo>
                    <a:pt x="888" y="0"/>
                  </a:lnTo>
                  <a:lnTo>
                    <a:pt x="944" y="4"/>
                  </a:lnTo>
                  <a:lnTo>
                    <a:pt x="1000" y="0"/>
                  </a:lnTo>
                  <a:lnTo>
                    <a:pt x="1055" y="0"/>
                  </a:lnTo>
                  <a:lnTo>
                    <a:pt x="1111" y="0"/>
                  </a:lnTo>
                  <a:lnTo>
                    <a:pt x="1166" y="0"/>
                  </a:lnTo>
                  <a:lnTo>
                    <a:pt x="1222" y="0"/>
                  </a:lnTo>
                  <a:lnTo>
                    <a:pt x="1277" y="0"/>
                  </a:lnTo>
                  <a:lnTo>
                    <a:pt x="1333" y="7"/>
                  </a:lnTo>
                  <a:lnTo>
                    <a:pt x="1388" y="4"/>
                  </a:lnTo>
                  <a:lnTo>
                    <a:pt x="1444" y="7"/>
                  </a:lnTo>
                  <a:lnTo>
                    <a:pt x="1500" y="4"/>
                  </a:lnTo>
                  <a:lnTo>
                    <a:pt x="1555" y="0"/>
                  </a:lnTo>
                  <a:lnTo>
                    <a:pt x="1611" y="4"/>
                  </a:lnTo>
                  <a:lnTo>
                    <a:pt x="1666" y="200"/>
                  </a:lnTo>
                  <a:lnTo>
                    <a:pt x="1722" y="382"/>
                  </a:lnTo>
                  <a:lnTo>
                    <a:pt x="1777" y="539"/>
                  </a:lnTo>
                  <a:lnTo>
                    <a:pt x="1833" y="581"/>
                  </a:lnTo>
                  <a:lnTo>
                    <a:pt x="1888" y="732"/>
                  </a:lnTo>
                  <a:lnTo>
                    <a:pt x="1944" y="984"/>
                  </a:lnTo>
                  <a:lnTo>
                    <a:pt x="2000" y="1040"/>
                  </a:lnTo>
                  <a:lnTo>
                    <a:pt x="2055" y="1040"/>
                  </a:lnTo>
                  <a:lnTo>
                    <a:pt x="2111" y="1040"/>
                  </a:lnTo>
                  <a:lnTo>
                    <a:pt x="2166" y="1040"/>
                  </a:lnTo>
                  <a:lnTo>
                    <a:pt x="2222" y="1040"/>
                  </a:lnTo>
                  <a:lnTo>
                    <a:pt x="2277" y="1040"/>
                  </a:lnTo>
                  <a:lnTo>
                    <a:pt x="2333" y="1040"/>
                  </a:lnTo>
                  <a:lnTo>
                    <a:pt x="2388" y="1040"/>
                  </a:lnTo>
                  <a:lnTo>
                    <a:pt x="2444" y="1040"/>
                  </a:lnTo>
                  <a:lnTo>
                    <a:pt x="2500" y="1040"/>
                  </a:lnTo>
                  <a:lnTo>
                    <a:pt x="2555" y="1040"/>
                  </a:lnTo>
                  <a:lnTo>
                    <a:pt x="2611" y="1040"/>
                  </a:lnTo>
                  <a:lnTo>
                    <a:pt x="2666" y="1040"/>
                  </a:lnTo>
                  <a:lnTo>
                    <a:pt x="2722" y="1040"/>
                  </a:lnTo>
                  <a:lnTo>
                    <a:pt x="2777" y="1040"/>
                  </a:lnTo>
                  <a:lnTo>
                    <a:pt x="2833" y="1040"/>
                  </a:lnTo>
                  <a:lnTo>
                    <a:pt x="2888" y="1040"/>
                  </a:lnTo>
                  <a:lnTo>
                    <a:pt x="2944" y="1040"/>
                  </a:lnTo>
                  <a:lnTo>
                    <a:pt x="3000" y="1040"/>
                  </a:lnTo>
                  <a:lnTo>
                    <a:pt x="3055" y="1040"/>
                  </a:lnTo>
                  <a:lnTo>
                    <a:pt x="3111" y="1036"/>
                  </a:lnTo>
                  <a:lnTo>
                    <a:pt x="3166" y="1040"/>
                  </a:lnTo>
                  <a:lnTo>
                    <a:pt x="3222" y="1040"/>
                  </a:lnTo>
                  <a:lnTo>
                    <a:pt x="3277" y="1040"/>
                  </a:lnTo>
                  <a:lnTo>
                    <a:pt x="3333" y="987"/>
                  </a:lnTo>
                  <a:lnTo>
                    <a:pt x="3388" y="987"/>
                  </a:lnTo>
                  <a:lnTo>
                    <a:pt x="3444" y="945"/>
                  </a:lnTo>
                  <a:lnTo>
                    <a:pt x="3500" y="837"/>
                  </a:lnTo>
                  <a:lnTo>
                    <a:pt x="3555" y="683"/>
                  </a:lnTo>
                  <a:lnTo>
                    <a:pt x="3611" y="616"/>
                  </a:lnTo>
                  <a:lnTo>
                    <a:pt x="3666" y="616"/>
                  </a:lnTo>
                  <a:lnTo>
                    <a:pt x="3722" y="616"/>
                  </a:lnTo>
                  <a:lnTo>
                    <a:pt x="3777" y="613"/>
                  </a:lnTo>
                  <a:lnTo>
                    <a:pt x="3833" y="588"/>
                  </a:lnTo>
                  <a:lnTo>
                    <a:pt x="3888" y="494"/>
                  </a:lnTo>
                  <a:lnTo>
                    <a:pt x="3944" y="382"/>
                  </a:lnTo>
                  <a:lnTo>
                    <a:pt x="4000" y="396"/>
                  </a:lnTo>
                  <a:lnTo>
                    <a:pt x="4055" y="385"/>
                  </a:lnTo>
                  <a:lnTo>
                    <a:pt x="4111" y="378"/>
                  </a:lnTo>
                  <a:lnTo>
                    <a:pt x="4166" y="403"/>
                  </a:lnTo>
                  <a:lnTo>
                    <a:pt x="4222" y="399"/>
                  </a:lnTo>
                  <a:lnTo>
                    <a:pt x="4277" y="410"/>
                  </a:lnTo>
                  <a:lnTo>
                    <a:pt x="4333" y="417"/>
                  </a:lnTo>
                  <a:lnTo>
                    <a:pt x="4388" y="403"/>
                  </a:lnTo>
                  <a:lnTo>
                    <a:pt x="4444" y="410"/>
                  </a:lnTo>
                  <a:lnTo>
                    <a:pt x="4500" y="410"/>
                  </a:lnTo>
                  <a:lnTo>
                    <a:pt x="4555" y="403"/>
                  </a:lnTo>
                  <a:lnTo>
                    <a:pt x="4611" y="406"/>
                  </a:lnTo>
                  <a:lnTo>
                    <a:pt x="4666" y="406"/>
                  </a:lnTo>
                  <a:lnTo>
                    <a:pt x="4722" y="403"/>
                  </a:lnTo>
                  <a:lnTo>
                    <a:pt x="4777" y="399"/>
                  </a:lnTo>
                  <a:lnTo>
                    <a:pt x="4833" y="392"/>
                  </a:lnTo>
                  <a:lnTo>
                    <a:pt x="4888" y="396"/>
                  </a:lnTo>
                  <a:lnTo>
                    <a:pt x="4944" y="396"/>
                  </a:lnTo>
                  <a:lnTo>
                    <a:pt x="5000" y="399"/>
                  </a:lnTo>
                </a:path>
              </a:pathLst>
            </a:custGeom>
            <a:noFill/>
            <a:ln w="190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67" name="Freeform 98"/>
            <p:cNvSpPr>
              <a:spLocks/>
            </p:cNvSpPr>
            <p:nvPr/>
          </p:nvSpPr>
          <p:spPr bwMode="auto">
            <a:xfrm flipV="1">
              <a:off x="3805" y="3308"/>
              <a:ext cx="1976" cy="282"/>
            </a:xfrm>
            <a:custGeom>
              <a:avLst/>
              <a:gdLst>
                <a:gd name="T0" fmla="*/ 0 w 5000"/>
                <a:gd name="T1" fmla="*/ 0 h 882"/>
                <a:gd name="T2" fmla="*/ 0 w 5000"/>
                <a:gd name="T3" fmla="*/ 0 h 882"/>
                <a:gd name="T4" fmla="*/ 0 w 5000"/>
                <a:gd name="T5" fmla="*/ 0 h 882"/>
                <a:gd name="T6" fmla="*/ 0 w 5000"/>
                <a:gd name="T7" fmla="*/ 0 h 882"/>
                <a:gd name="T8" fmla="*/ 0 w 5000"/>
                <a:gd name="T9" fmla="*/ 0 h 882"/>
                <a:gd name="T10" fmla="*/ 0 w 5000"/>
                <a:gd name="T11" fmla="*/ 0 h 882"/>
                <a:gd name="T12" fmla="*/ 0 w 5000"/>
                <a:gd name="T13" fmla="*/ 0 h 882"/>
                <a:gd name="T14" fmla="*/ 0 w 5000"/>
                <a:gd name="T15" fmla="*/ 0 h 882"/>
                <a:gd name="T16" fmla="*/ 0 w 5000"/>
                <a:gd name="T17" fmla="*/ 0 h 882"/>
                <a:gd name="T18" fmla="*/ 0 w 5000"/>
                <a:gd name="T19" fmla="*/ 0 h 882"/>
                <a:gd name="T20" fmla="*/ 0 w 5000"/>
                <a:gd name="T21" fmla="*/ 0 h 882"/>
                <a:gd name="T22" fmla="*/ 0 w 5000"/>
                <a:gd name="T23" fmla="*/ 0 h 882"/>
                <a:gd name="T24" fmla="*/ 0 w 5000"/>
                <a:gd name="T25" fmla="*/ 0 h 882"/>
                <a:gd name="T26" fmla="*/ 0 w 5000"/>
                <a:gd name="T27" fmla="*/ 0 h 882"/>
                <a:gd name="T28" fmla="*/ 0 w 5000"/>
                <a:gd name="T29" fmla="*/ 0 h 882"/>
                <a:gd name="T30" fmla="*/ 0 w 5000"/>
                <a:gd name="T31" fmla="*/ 0 h 882"/>
                <a:gd name="T32" fmla="*/ 0 w 5000"/>
                <a:gd name="T33" fmla="*/ 0 h 882"/>
                <a:gd name="T34" fmla="*/ 0 w 5000"/>
                <a:gd name="T35" fmla="*/ 0 h 882"/>
                <a:gd name="T36" fmla="*/ 0 w 5000"/>
                <a:gd name="T37" fmla="*/ 0 h 882"/>
                <a:gd name="T38" fmla="*/ 0 w 5000"/>
                <a:gd name="T39" fmla="*/ 0 h 882"/>
                <a:gd name="T40" fmla="*/ 0 w 5000"/>
                <a:gd name="T41" fmla="*/ 0 h 882"/>
                <a:gd name="T42" fmla="*/ 0 w 5000"/>
                <a:gd name="T43" fmla="*/ 0 h 882"/>
                <a:gd name="T44" fmla="*/ 0 w 5000"/>
                <a:gd name="T45" fmla="*/ 0 h 882"/>
                <a:gd name="T46" fmla="*/ 0 w 5000"/>
                <a:gd name="T47" fmla="*/ 0 h 882"/>
                <a:gd name="T48" fmla="*/ 0 w 5000"/>
                <a:gd name="T49" fmla="*/ 0 h 882"/>
                <a:gd name="T50" fmla="*/ 0 w 5000"/>
                <a:gd name="T51" fmla="*/ 0 h 882"/>
                <a:gd name="T52" fmla="*/ 0 w 5000"/>
                <a:gd name="T53" fmla="*/ 0 h 882"/>
                <a:gd name="T54" fmla="*/ 0 w 5000"/>
                <a:gd name="T55" fmla="*/ 0 h 882"/>
                <a:gd name="T56" fmla="*/ 0 w 5000"/>
                <a:gd name="T57" fmla="*/ 0 h 882"/>
                <a:gd name="T58" fmla="*/ 0 w 5000"/>
                <a:gd name="T59" fmla="*/ 0 h 882"/>
                <a:gd name="T60" fmla="*/ 0 w 5000"/>
                <a:gd name="T61" fmla="*/ 0 h 882"/>
                <a:gd name="T62" fmla="*/ 0 w 5000"/>
                <a:gd name="T63" fmla="*/ 0 h 882"/>
                <a:gd name="T64" fmla="*/ 0 w 5000"/>
                <a:gd name="T65" fmla="*/ 0 h 882"/>
                <a:gd name="T66" fmla="*/ 0 w 5000"/>
                <a:gd name="T67" fmla="*/ 0 h 882"/>
                <a:gd name="T68" fmla="*/ 0 w 5000"/>
                <a:gd name="T69" fmla="*/ 0 h 882"/>
                <a:gd name="T70" fmla="*/ 0 w 5000"/>
                <a:gd name="T71" fmla="*/ 0 h 882"/>
                <a:gd name="T72" fmla="*/ 0 w 5000"/>
                <a:gd name="T73" fmla="*/ 0 h 882"/>
                <a:gd name="T74" fmla="*/ 0 w 5000"/>
                <a:gd name="T75" fmla="*/ 0 h 882"/>
                <a:gd name="T76" fmla="*/ 0 w 5000"/>
                <a:gd name="T77" fmla="*/ 0 h 882"/>
                <a:gd name="T78" fmla="*/ 0 w 5000"/>
                <a:gd name="T79" fmla="*/ 0 h 882"/>
                <a:gd name="T80" fmla="*/ 0 w 5000"/>
                <a:gd name="T81" fmla="*/ 0 h 882"/>
                <a:gd name="T82" fmla="*/ 0 w 5000"/>
                <a:gd name="T83" fmla="*/ 0 h 882"/>
                <a:gd name="T84" fmla="*/ 0 w 5000"/>
                <a:gd name="T85" fmla="*/ 0 h 882"/>
                <a:gd name="T86" fmla="*/ 0 w 5000"/>
                <a:gd name="T87" fmla="*/ 0 h 882"/>
                <a:gd name="T88" fmla="*/ 0 w 5000"/>
                <a:gd name="T89" fmla="*/ 0 h 8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882"/>
                <a:gd name="T137" fmla="*/ 5000 w 5000"/>
                <a:gd name="T138" fmla="*/ 882 h 8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882">
                  <a:moveTo>
                    <a:pt x="0" y="0"/>
                  </a:moveTo>
                  <a:lnTo>
                    <a:pt x="55" y="0"/>
                  </a:lnTo>
                  <a:lnTo>
                    <a:pt x="111" y="0"/>
                  </a:lnTo>
                  <a:lnTo>
                    <a:pt x="166" y="0"/>
                  </a:lnTo>
                  <a:lnTo>
                    <a:pt x="222" y="0"/>
                  </a:lnTo>
                  <a:lnTo>
                    <a:pt x="277" y="0"/>
                  </a:lnTo>
                  <a:lnTo>
                    <a:pt x="333" y="0"/>
                  </a:lnTo>
                  <a:lnTo>
                    <a:pt x="388" y="0"/>
                  </a:lnTo>
                  <a:lnTo>
                    <a:pt x="444" y="0"/>
                  </a:lnTo>
                  <a:lnTo>
                    <a:pt x="500" y="0"/>
                  </a:lnTo>
                  <a:lnTo>
                    <a:pt x="555" y="0"/>
                  </a:lnTo>
                  <a:lnTo>
                    <a:pt x="611" y="0"/>
                  </a:lnTo>
                  <a:lnTo>
                    <a:pt x="666" y="0"/>
                  </a:lnTo>
                  <a:lnTo>
                    <a:pt x="722" y="0"/>
                  </a:lnTo>
                  <a:lnTo>
                    <a:pt x="777" y="0"/>
                  </a:lnTo>
                  <a:lnTo>
                    <a:pt x="833" y="0"/>
                  </a:lnTo>
                  <a:lnTo>
                    <a:pt x="888" y="0"/>
                  </a:lnTo>
                  <a:lnTo>
                    <a:pt x="944" y="4"/>
                  </a:lnTo>
                  <a:lnTo>
                    <a:pt x="1000" y="0"/>
                  </a:lnTo>
                  <a:lnTo>
                    <a:pt x="1055" y="0"/>
                  </a:lnTo>
                  <a:lnTo>
                    <a:pt x="1111" y="0"/>
                  </a:lnTo>
                  <a:lnTo>
                    <a:pt x="1166" y="0"/>
                  </a:lnTo>
                  <a:lnTo>
                    <a:pt x="1222" y="0"/>
                  </a:lnTo>
                  <a:lnTo>
                    <a:pt x="1277" y="0"/>
                  </a:lnTo>
                  <a:lnTo>
                    <a:pt x="1333" y="4"/>
                  </a:lnTo>
                  <a:lnTo>
                    <a:pt x="1388" y="4"/>
                  </a:lnTo>
                  <a:lnTo>
                    <a:pt x="1444" y="4"/>
                  </a:lnTo>
                  <a:lnTo>
                    <a:pt x="1500" y="4"/>
                  </a:lnTo>
                  <a:lnTo>
                    <a:pt x="1555" y="4"/>
                  </a:lnTo>
                  <a:lnTo>
                    <a:pt x="1611" y="4"/>
                  </a:lnTo>
                  <a:lnTo>
                    <a:pt x="1666" y="53"/>
                  </a:lnTo>
                  <a:lnTo>
                    <a:pt x="1722" y="186"/>
                  </a:lnTo>
                  <a:lnTo>
                    <a:pt x="1777" y="333"/>
                  </a:lnTo>
                  <a:lnTo>
                    <a:pt x="1833" y="333"/>
                  </a:lnTo>
                  <a:lnTo>
                    <a:pt x="1888" y="711"/>
                  </a:lnTo>
                  <a:lnTo>
                    <a:pt x="1944" y="837"/>
                  </a:lnTo>
                  <a:lnTo>
                    <a:pt x="2000" y="840"/>
                  </a:lnTo>
                  <a:lnTo>
                    <a:pt x="2055" y="837"/>
                  </a:lnTo>
                  <a:lnTo>
                    <a:pt x="2111" y="837"/>
                  </a:lnTo>
                  <a:lnTo>
                    <a:pt x="2166" y="837"/>
                  </a:lnTo>
                  <a:lnTo>
                    <a:pt x="2222" y="837"/>
                  </a:lnTo>
                  <a:lnTo>
                    <a:pt x="2277" y="837"/>
                  </a:lnTo>
                  <a:lnTo>
                    <a:pt x="2333" y="837"/>
                  </a:lnTo>
                  <a:lnTo>
                    <a:pt x="2388" y="837"/>
                  </a:lnTo>
                  <a:lnTo>
                    <a:pt x="2444" y="837"/>
                  </a:lnTo>
                  <a:lnTo>
                    <a:pt x="2500" y="837"/>
                  </a:lnTo>
                  <a:lnTo>
                    <a:pt x="2555" y="837"/>
                  </a:lnTo>
                  <a:lnTo>
                    <a:pt x="2611" y="837"/>
                  </a:lnTo>
                  <a:lnTo>
                    <a:pt x="2666" y="833"/>
                  </a:lnTo>
                  <a:lnTo>
                    <a:pt x="2722" y="833"/>
                  </a:lnTo>
                  <a:lnTo>
                    <a:pt x="2777" y="833"/>
                  </a:lnTo>
                  <a:lnTo>
                    <a:pt x="2833" y="837"/>
                  </a:lnTo>
                  <a:lnTo>
                    <a:pt x="2888" y="837"/>
                  </a:lnTo>
                  <a:lnTo>
                    <a:pt x="2944" y="833"/>
                  </a:lnTo>
                  <a:lnTo>
                    <a:pt x="3000" y="833"/>
                  </a:lnTo>
                  <a:lnTo>
                    <a:pt x="3055" y="833"/>
                  </a:lnTo>
                  <a:lnTo>
                    <a:pt x="3111" y="833"/>
                  </a:lnTo>
                  <a:lnTo>
                    <a:pt x="3166" y="833"/>
                  </a:lnTo>
                  <a:lnTo>
                    <a:pt x="3222" y="833"/>
                  </a:lnTo>
                  <a:lnTo>
                    <a:pt x="3277" y="833"/>
                  </a:lnTo>
                  <a:lnTo>
                    <a:pt x="3333" y="833"/>
                  </a:lnTo>
                  <a:lnTo>
                    <a:pt x="3388" y="837"/>
                  </a:lnTo>
                  <a:lnTo>
                    <a:pt x="3444" y="882"/>
                  </a:lnTo>
                  <a:lnTo>
                    <a:pt x="3500" y="711"/>
                  </a:lnTo>
                  <a:lnTo>
                    <a:pt x="3555" y="536"/>
                  </a:lnTo>
                  <a:lnTo>
                    <a:pt x="3611" y="368"/>
                  </a:lnTo>
                  <a:lnTo>
                    <a:pt x="3666" y="228"/>
                  </a:lnTo>
                  <a:lnTo>
                    <a:pt x="3722" y="224"/>
                  </a:lnTo>
                  <a:lnTo>
                    <a:pt x="3777" y="228"/>
                  </a:lnTo>
                  <a:lnTo>
                    <a:pt x="3833" y="224"/>
                  </a:lnTo>
                  <a:lnTo>
                    <a:pt x="3888" y="224"/>
                  </a:lnTo>
                  <a:lnTo>
                    <a:pt x="3944" y="228"/>
                  </a:lnTo>
                  <a:lnTo>
                    <a:pt x="4000" y="228"/>
                  </a:lnTo>
                  <a:lnTo>
                    <a:pt x="4055" y="228"/>
                  </a:lnTo>
                  <a:lnTo>
                    <a:pt x="4111" y="228"/>
                  </a:lnTo>
                  <a:lnTo>
                    <a:pt x="4166" y="224"/>
                  </a:lnTo>
                  <a:lnTo>
                    <a:pt x="4222" y="224"/>
                  </a:lnTo>
                  <a:lnTo>
                    <a:pt x="4277" y="224"/>
                  </a:lnTo>
                  <a:lnTo>
                    <a:pt x="4333" y="224"/>
                  </a:lnTo>
                  <a:lnTo>
                    <a:pt x="4388" y="224"/>
                  </a:lnTo>
                  <a:lnTo>
                    <a:pt x="4444" y="224"/>
                  </a:lnTo>
                  <a:lnTo>
                    <a:pt x="4500" y="224"/>
                  </a:lnTo>
                  <a:lnTo>
                    <a:pt x="4555" y="224"/>
                  </a:lnTo>
                  <a:lnTo>
                    <a:pt x="4611" y="228"/>
                  </a:lnTo>
                  <a:lnTo>
                    <a:pt x="4666" y="228"/>
                  </a:lnTo>
                  <a:lnTo>
                    <a:pt x="4722" y="228"/>
                  </a:lnTo>
                  <a:lnTo>
                    <a:pt x="4777" y="228"/>
                  </a:lnTo>
                  <a:lnTo>
                    <a:pt x="4833" y="224"/>
                  </a:lnTo>
                  <a:lnTo>
                    <a:pt x="4888" y="224"/>
                  </a:lnTo>
                  <a:lnTo>
                    <a:pt x="4944" y="224"/>
                  </a:lnTo>
                  <a:lnTo>
                    <a:pt x="5000" y="224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68" name="Line 99"/>
            <p:cNvSpPr>
              <a:spLocks noChangeShapeType="1"/>
            </p:cNvSpPr>
            <p:nvPr/>
          </p:nvSpPr>
          <p:spPr bwMode="auto">
            <a:xfrm>
              <a:off x="4463" y="3946"/>
              <a:ext cx="659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69" name="Freeform 100"/>
            <p:cNvSpPr>
              <a:spLocks/>
            </p:cNvSpPr>
            <p:nvPr/>
          </p:nvSpPr>
          <p:spPr bwMode="auto">
            <a:xfrm flipV="1">
              <a:off x="3805" y="2973"/>
              <a:ext cx="1976" cy="477"/>
            </a:xfrm>
            <a:custGeom>
              <a:avLst/>
              <a:gdLst>
                <a:gd name="T0" fmla="*/ 0 w 5000"/>
                <a:gd name="T1" fmla="*/ 0 h 1491"/>
                <a:gd name="T2" fmla="*/ 0 w 5000"/>
                <a:gd name="T3" fmla="*/ 0 h 1491"/>
                <a:gd name="T4" fmla="*/ 0 w 5000"/>
                <a:gd name="T5" fmla="*/ 0 h 1491"/>
                <a:gd name="T6" fmla="*/ 0 w 5000"/>
                <a:gd name="T7" fmla="*/ 0 h 1491"/>
                <a:gd name="T8" fmla="*/ 0 w 5000"/>
                <a:gd name="T9" fmla="*/ 0 h 1491"/>
                <a:gd name="T10" fmla="*/ 0 w 5000"/>
                <a:gd name="T11" fmla="*/ 0 h 1491"/>
                <a:gd name="T12" fmla="*/ 0 w 5000"/>
                <a:gd name="T13" fmla="*/ 0 h 1491"/>
                <a:gd name="T14" fmla="*/ 0 w 5000"/>
                <a:gd name="T15" fmla="*/ 0 h 1491"/>
                <a:gd name="T16" fmla="*/ 0 w 5000"/>
                <a:gd name="T17" fmla="*/ 0 h 1491"/>
                <a:gd name="T18" fmla="*/ 0 w 5000"/>
                <a:gd name="T19" fmla="*/ 0 h 1491"/>
                <a:gd name="T20" fmla="*/ 0 w 5000"/>
                <a:gd name="T21" fmla="*/ 0 h 1491"/>
                <a:gd name="T22" fmla="*/ 0 w 5000"/>
                <a:gd name="T23" fmla="*/ 0 h 1491"/>
                <a:gd name="T24" fmla="*/ 0 w 5000"/>
                <a:gd name="T25" fmla="*/ 0 h 1491"/>
                <a:gd name="T26" fmla="*/ 0 w 5000"/>
                <a:gd name="T27" fmla="*/ 0 h 1491"/>
                <a:gd name="T28" fmla="*/ 0 w 5000"/>
                <a:gd name="T29" fmla="*/ 0 h 1491"/>
                <a:gd name="T30" fmla="*/ 0 w 5000"/>
                <a:gd name="T31" fmla="*/ 0 h 1491"/>
                <a:gd name="T32" fmla="*/ 0 w 5000"/>
                <a:gd name="T33" fmla="*/ 0 h 1491"/>
                <a:gd name="T34" fmla="*/ 0 w 5000"/>
                <a:gd name="T35" fmla="*/ 0 h 1491"/>
                <a:gd name="T36" fmla="*/ 0 w 5000"/>
                <a:gd name="T37" fmla="*/ 0 h 1491"/>
                <a:gd name="T38" fmla="*/ 0 w 5000"/>
                <a:gd name="T39" fmla="*/ 0 h 1491"/>
                <a:gd name="T40" fmla="*/ 0 w 5000"/>
                <a:gd name="T41" fmla="*/ 0 h 1491"/>
                <a:gd name="T42" fmla="*/ 0 w 5000"/>
                <a:gd name="T43" fmla="*/ 0 h 1491"/>
                <a:gd name="T44" fmla="*/ 0 w 5000"/>
                <a:gd name="T45" fmla="*/ 0 h 1491"/>
                <a:gd name="T46" fmla="*/ 0 w 5000"/>
                <a:gd name="T47" fmla="*/ 0 h 1491"/>
                <a:gd name="T48" fmla="*/ 0 w 5000"/>
                <a:gd name="T49" fmla="*/ 0 h 1491"/>
                <a:gd name="T50" fmla="*/ 0 w 5000"/>
                <a:gd name="T51" fmla="*/ 0 h 1491"/>
                <a:gd name="T52" fmla="*/ 0 w 5000"/>
                <a:gd name="T53" fmla="*/ 0 h 1491"/>
                <a:gd name="T54" fmla="*/ 0 w 5000"/>
                <a:gd name="T55" fmla="*/ 0 h 1491"/>
                <a:gd name="T56" fmla="*/ 0 w 5000"/>
                <a:gd name="T57" fmla="*/ 0 h 1491"/>
                <a:gd name="T58" fmla="*/ 0 w 5000"/>
                <a:gd name="T59" fmla="*/ 0 h 1491"/>
                <a:gd name="T60" fmla="*/ 0 w 5000"/>
                <a:gd name="T61" fmla="*/ 0 h 1491"/>
                <a:gd name="T62" fmla="*/ 0 w 5000"/>
                <a:gd name="T63" fmla="*/ 0 h 1491"/>
                <a:gd name="T64" fmla="*/ 0 w 5000"/>
                <a:gd name="T65" fmla="*/ 0 h 1491"/>
                <a:gd name="T66" fmla="*/ 0 w 5000"/>
                <a:gd name="T67" fmla="*/ 0 h 1491"/>
                <a:gd name="T68" fmla="*/ 0 w 5000"/>
                <a:gd name="T69" fmla="*/ 0 h 1491"/>
                <a:gd name="T70" fmla="*/ 0 w 5000"/>
                <a:gd name="T71" fmla="*/ 0 h 1491"/>
                <a:gd name="T72" fmla="*/ 0 w 5000"/>
                <a:gd name="T73" fmla="*/ 0 h 1491"/>
                <a:gd name="T74" fmla="*/ 0 w 5000"/>
                <a:gd name="T75" fmla="*/ 0 h 1491"/>
                <a:gd name="T76" fmla="*/ 0 w 5000"/>
                <a:gd name="T77" fmla="*/ 0 h 1491"/>
                <a:gd name="T78" fmla="*/ 0 w 5000"/>
                <a:gd name="T79" fmla="*/ 0 h 1491"/>
                <a:gd name="T80" fmla="*/ 0 w 5000"/>
                <a:gd name="T81" fmla="*/ 0 h 1491"/>
                <a:gd name="T82" fmla="*/ 0 w 5000"/>
                <a:gd name="T83" fmla="*/ 0 h 1491"/>
                <a:gd name="T84" fmla="*/ 0 w 5000"/>
                <a:gd name="T85" fmla="*/ 0 h 1491"/>
                <a:gd name="T86" fmla="*/ 0 w 5000"/>
                <a:gd name="T87" fmla="*/ 0 h 1491"/>
                <a:gd name="T88" fmla="*/ 0 w 5000"/>
                <a:gd name="T89" fmla="*/ 0 h 149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1491"/>
                <a:gd name="T137" fmla="*/ 5000 w 5000"/>
                <a:gd name="T138" fmla="*/ 1491 h 149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1491">
                  <a:moveTo>
                    <a:pt x="0" y="0"/>
                  </a:moveTo>
                  <a:lnTo>
                    <a:pt x="55" y="3"/>
                  </a:lnTo>
                  <a:lnTo>
                    <a:pt x="111" y="0"/>
                  </a:lnTo>
                  <a:lnTo>
                    <a:pt x="166" y="0"/>
                  </a:lnTo>
                  <a:lnTo>
                    <a:pt x="222" y="0"/>
                  </a:lnTo>
                  <a:lnTo>
                    <a:pt x="277" y="3"/>
                  </a:lnTo>
                  <a:lnTo>
                    <a:pt x="333" y="3"/>
                  </a:lnTo>
                  <a:lnTo>
                    <a:pt x="388" y="3"/>
                  </a:lnTo>
                  <a:lnTo>
                    <a:pt x="444" y="0"/>
                  </a:lnTo>
                  <a:lnTo>
                    <a:pt x="500" y="0"/>
                  </a:lnTo>
                  <a:lnTo>
                    <a:pt x="555" y="0"/>
                  </a:lnTo>
                  <a:lnTo>
                    <a:pt x="611" y="0"/>
                  </a:lnTo>
                  <a:lnTo>
                    <a:pt x="666" y="0"/>
                  </a:lnTo>
                  <a:lnTo>
                    <a:pt x="722" y="3"/>
                  </a:lnTo>
                  <a:lnTo>
                    <a:pt x="777" y="0"/>
                  </a:lnTo>
                  <a:lnTo>
                    <a:pt x="833" y="0"/>
                  </a:lnTo>
                  <a:lnTo>
                    <a:pt x="888" y="3"/>
                  </a:lnTo>
                  <a:lnTo>
                    <a:pt x="944" y="3"/>
                  </a:lnTo>
                  <a:lnTo>
                    <a:pt x="1000" y="3"/>
                  </a:lnTo>
                  <a:lnTo>
                    <a:pt x="1055" y="3"/>
                  </a:lnTo>
                  <a:lnTo>
                    <a:pt x="1111" y="0"/>
                  </a:lnTo>
                  <a:lnTo>
                    <a:pt x="1166" y="0"/>
                  </a:lnTo>
                  <a:lnTo>
                    <a:pt x="1222" y="3"/>
                  </a:lnTo>
                  <a:lnTo>
                    <a:pt x="1277" y="0"/>
                  </a:lnTo>
                  <a:lnTo>
                    <a:pt x="1333" y="3"/>
                  </a:lnTo>
                  <a:lnTo>
                    <a:pt x="1388" y="0"/>
                  </a:lnTo>
                  <a:lnTo>
                    <a:pt x="1444" y="3"/>
                  </a:lnTo>
                  <a:lnTo>
                    <a:pt x="1500" y="0"/>
                  </a:lnTo>
                  <a:lnTo>
                    <a:pt x="1555" y="3"/>
                  </a:lnTo>
                  <a:lnTo>
                    <a:pt x="1611" y="3"/>
                  </a:lnTo>
                  <a:lnTo>
                    <a:pt x="1666" y="287"/>
                  </a:lnTo>
                  <a:lnTo>
                    <a:pt x="1722" y="647"/>
                  </a:lnTo>
                  <a:lnTo>
                    <a:pt x="1777" y="637"/>
                  </a:lnTo>
                  <a:lnTo>
                    <a:pt x="1833" y="1113"/>
                  </a:lnTo>
                  <a:lnTo>
                    <a:pt x="1888" y="1172"/>
                  </a:lnTo>
                  <a:lnTo>
                    <a:pt x="1944" y="1267"/>
                  </a:lnTo>
                  <a:lnTo>
                    <a:pt x="2000" y="1263"/>
                  </a:lnTo>
                  <a:lnTo>
                    <a:pt x="2055" y="1263"/>
                  </a:lnTo>
                  <a:lnTo>
                    <a:pt x="2111" y="1263"/>
                  </a:lnTo>
                  <a:lnTo>
                    <a:pt x="2166" y="1260"/>
                  </a:lnTo>
                  <a:lnTo>
                    <a:pt x="2222" y="1260"/>
                  </a:lnTo>
                  <a:lnTo>
                    <a:pt x="2277" y="1260"/>
                  </a:lnTo>
                  <a:lnTo>
                    <a:pt x="2333" y="1260"/>
                  </a:lnTo>
                  <a:lnTo>
                    <a:pt x="2388" y="1256"/>
                  </a:lnTo>
                  <a:lnTo>
                    <a:pt x="2444" y="1256"/>
                  </a:lnTo>
                  <a:lnTo>
                    <a:pt x="2500" y="1337"/>
                  </a:lnTo>
                  <a:lnTo>
                    <a:pt x="2555" y="1484"/>
                  </a:lnTo>
                  <a:lnTo>
                    <a:pt x="2611" y="1484"/>
                  </a:lnTo>
                  <a:lnTo>
                    <a:pt x="2666" y="1484"/>
                  </a:lnTo>
                  <a:lnTo>
                    <a:pt x="2722" y="1484"/>
                  </a:lnTo>
                  <a:lnTo>
                    <a:pt x="2777" y="1484"/>
                  </a:lnTo>
                  <a:lnTo>
                    <a:pt x="2833" y="1484"/>
                  </a:lnTo>
                  <a:lnTo>
                    <a:pt x="2888" y="1484"/>
                  </a:lnTo>
                  <a:lnTo>
                    <a:pt x="2944" y="1484"/>
                  </a:lnTo>
                  <a:lnTo>
                    <a:pt x="3000" y="1484"/>
                  </a:lnTo>
                  <a:lnTo>
                    <a:pt x="3055" y="1484"/>
                  </a:lnTo>
                  <a:lnTo>
                    <a:pt x="3111" y="1484"/>
                  </a:lnTo>
                  <a:lnTo>
                    <a:pt x="3166" y="1484"/>
                  </a:lnTo>
                  <a:lnTo>
                    <a:pt x="3222" y="1484"/>
                  </a:lnTo>
                  <a:lnTo>
                    <a:pt x="3277" y="1484"/>
                  </a:lnTo>
                  <a:lnTo>
                    <a:pt x="3333" y="1484"/>
                  </a:lnTo>
                  <a:lnTo>
                    <a:pt x="3388" y="1491"/>
                  </a:lnTo>
                  <a:lnTo>
                    <a:pt x="3444" y="1190"/>
                  </a:lnTo>
                  <a:lnTo>
                    <a:pt x="3500" y="1193"/>
                  </a:lnTo>
                  <a:lnTo>
                    <a:pt x="3555" y="1085"/>
                  </a:lnTo>
                  <a:lnTo>
                    <a:pt x="3611" y="794"/>
                  </a:lnTo>
                  <a:lnTo>
                    <a:pt x="3666" y="290"/>
                  </a:lnTo>
                  <a:lnTo>
                    <a:pt x="3722" y="287"/>
                  </a:lnTo>
                  <a:lnTo>
                    <a:pt x="3777" y="283"/>
                  </a:lnTo>
                  <a:lnTo>
                    <a:pt x="3833" y="280"/>
                  </a:lnTo>
                  <a:lnTo>
                    <a:pt x="3888" y="280"/>
                  </a:lnTo>
                  <a:lnTo>
                    <a:pt x="3944" y="280"/>
                  </a:lnTo>
                  <a:lnTo>
                    <a:pt x="4000" y="283"/>
                  </a:lnTo>
                  <a:lnTo>
                    <a:pt x="4055" y="280"/>
                  </a:lnTo>
                  <a:lnTo>
                    <a:pt x="4111" y="280"/>
                  </a:lnTo>
                  <a:lnTo>
                    <a:pt x="4166" y="280"/>
                  </a:lnTo>
                  <a:lnTo>
                    <a:pt x="4222" y="276"/>
                  </a:lnTo>
                  <a:lnTo>
                    <a:pt x="4277" y="280"/>
                  </a:lnTo>
                  <a:lnTo>
                    <a:pt x="4333" y="280"/>
                  </a:lnTo>
                  <a:lnTo>
                    <a:pt x="4388" y="276"/>
                  </a:lnTo>
                  <a:lnTo>
                    <a:pt x="4444" y="276"/>
                  </a:lnTo>
                  <a:lnTo>
                    <a:pt x="4500" y="276"/>
                  </a:lnTo>
                  <a:lnTo>
                    <a:pt x="4555" y="276"/>
                  </a:lnTo>
                  <a:lnTo>
                    <a:pt x="4611" y="276"/>
                  </a:lnTo>
                  <a:lnTo>
                    <a:pt x="4666" y="276"/>
                  </a:lnTo>
                  <a:lnTo>
                    <a:pt x="4722" y="276"/>
                  </a:lnTo>
                  <a:lnTo>
                    <a:pt x="4777" y="276"/>
                  </a:lnTo>
                  <a:lnTo>
                    <a:pt x="4833" y="276"/>
                  </a:lnTo>
                  <a:lnTo>
                    <a:pt x="4888" y="276"/>
                  </a:lnTo>
                  <a:lnTo>
                    <a:pt x="4944" y="276"/>
                  </a:lnTo>
                  <a:lnTo>
                    <a:pt x="5000" y="276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a-DK" sz="900"/>
            </a:p>
          </p:txBody>
        </p:sp>
        <p:sp>
          <p:nvSpPr>
            <p:cNvPr id="70" name="Text Box 101"/>
            <p:cNvSpPr txBox="1">
              <a:spLocks noChangeArrowheads="1"/>
            </p:cNvSpPr>
            <p:nvPr/>
          </p:nvSpPr>
          <p:spPr bwMode="auto">
            <a:xfrm>
              <a:off x="3820" y="3609"/>
              <a:ext cx="143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a-DK" altLang="da-DK" sz="900" b="1" dirty="0" err="1"/>
                <a:t>Lidocaine</a:t>
              </a:r>
              <a:r>
                <a:rPr lang="en-GB" altLang="da-DK" sz="900" dirty="0">
                  <a:latin typeface="Calibri" pitchFamily="34" charset="0"/>
                </a:rPr>
                <a:t> (5mg/kg in 30 min)</a:t>
              </a:r>
              <a:endParaRPr lang="en-GB" altLang="da-DK" sz="900" b="1" dirty="0"/>
            </a:p>
          </p:txBody>
        </p:sp>
      </p:grpSp>
      <p:grpSp>
        <p:nvGrpSpPr>
          <p:cNvPr id="30" name="Gruppe 29"/>
          <p:cNvGrpSpPr/>
          <p:nvPr/>
        </p:nvGrpSpPr>
        <p:grpSpPr>
          <a:xfrm>
            <a:off x="5420130" y="913683"/>
            <a:ext cx="3400342" cy="1340108"/>
            <a:chOff x="140392" y="435408"/>
            <a:chExt cx="3999560" cy="1597396"/>
          </a:xfrm>
        </p:grpSpPr>
        <p:pic>
          <p:nvPicPr>
            <p:cNvPr id="31" name="Picture 95" descr="C:\Documents and Settings\tsj\Dokumenter\Anders grafer\JyJesdi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92" y="435408"/>
              <a:ext cx="1893210" cy="1597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uppe 134"/>
            <p:cNvGrpSpPr>
              <a:grpSpLocks/>
            </p:cNvGrpSpPr>
            <p:nvPr/>
          </p:nvGrpSpPr>
          <p:grpSpPr bwMode="auto">
            <a:xfrm>
              <a:off x="2147740" y="435408"/>
              <a:ext cx="1992212" cy="1597396"/>
              <a:chOff x="5508104" y="4149080"/>
              <a:chExt cx="2880320" cy="2315507"/>
            </a:xfrm>
          </p:grpSpPr>
          <p:pic>
            <p:nvPicPr>
              <p:cNvPr id="33" name="Picture 97" descr="M:\Astrid-Nanna\P7160018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6000" contras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4149080"/>
                <a:ext cx="2880320" cy="231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" name="Lige pilforbindelse 33"/>
              <p:cNvCxnSpPr/>
              <p:nvPr/>
            </p:nvCxnSpPr>
            <p:spPr>
              <a:xfrm>
                <a:off x="6587827" y="5157549"/>
                <a:ext cx="431889" cy="5034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kstboks 132"/>
              <p:cNvSpPr txBox="1">
                <a:spLocks noChangeArrowheads="1"/>
              </p:cNvSpPr>
              <p:nvPr/>
            </p:nvSpPr>
            <p:spPr bwMode="auto">
              <a:xfrm>
                <a:off x="6243197" y="4797152"/>
                <a:ext cx="56105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da-DK" altLang="da-DK" dirty="0" err="1">
                    <a:latin typeface="Calibri" pitchFamily="34" charset="0"/>
                  </a:rPr>
                  <a:t>scar</a:t>
                </a:r>
                <a:endParaRPr lang="da-DK" altLang="da-DK" dirty="0">
                  <a:latin typeface="Calibri" pitchFamily="34" charset="0"/>
                </a:endParaRPr>
              </a:p>
            </p:txBody>
          </p:sp>
        </p:grpSp>
      </p:grpSp>
      <p:grpSp>
        <p:nvGrpSpPr>
          <p:cNvPr id="3" name="Gruppe 2"/>
          <p:cNvGrpSpPr/>
          <p:nvPr/>
        </p:nvGrpSpPr>
        <p:grpSpPr>
          <a:xfrm>
            <a:off x="179512" y="1168698"/>
            <a:ext cx="3959225" cy="1180182"/>
            <a:chOff x="179512" y="1168698"/>
            <a:chExt cx="3959225" cy="1180182"/>
          </a:xfrm>
        </p:grpSpPr>
        <p:pic>
          <p:nvPicPr>
            <p:cNvPr id="50187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9512" y="1168698"/>
              <a:ext cx="3959225" cy="948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Tekstboks 110"/>
            <p:cNvSpPr txBox="1"/>
            <p:nvPr/>
          </p:nvSpPr>
          <p:spPr>
            <a:xfrm>
              <a:off x="395536" y="2102659"/>
              <a:ext cx="1768433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Pain1987;28:69-75, BMJ 1986</a:t>
              </a:r>
              <a:endParaRPr lang="da-DK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kstboks 7"/>
          <p:cNvSpPr txBox="1"/>
          <p:nvPr/>
        </p:nvSpPr>
        <p:spPr>
          <a:xfrm>
            <a:off x="5821186" y="5991199"/>
            <a:ext cx="29992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 err="1" smtClean="0">
                <a:latin typeface="+mj-lt"/>
              </a:rPr>
              <a:t>Brennum</a:t>
            </a:r>
            <a:r>
              <a:rPr lang="da-DK" sz="900" dirty="0" smtClean="0">
                <a:latin typeface="+mj-lt"/>
              </a:rPr>
              <a:t> et al. 1992; </a:t>
            </a:r>
            <a:r>
              <a:rPr lang="da-DK" sz="900" dirty="0" err="1" smtClean="0">
                <a:latin typeface="+mj-lt"/>
              </a:rPr>
              <a:t>Koppert</a:t>
            </a:r>
            <a:r>
              <a:rPr lang="da-DK" sz="900" dirty="0" smtClean="0">
                <a:latin typeface="+mj-lt"/>
              </a:rPr>
              <a:t> </a:t>
            </a:r>
            <a:r>
              <a:rPr lang="da-DK" sz="900" dirty="0">
                <a:latin typeface="+mj-lt"/>
              </a:rPr>
              <a:t>et al, </a:t>
            </a:r>
            <a:r>
              <a:rPr lang="da-DK" sz="900" dirty="0" smtClean="0">
                <a:latin typeface="+mj-lt"/>
              </a:rPr>
              <a:t>1998; Attal et al , 2000, 2004; Finnerup et al., 2005;  Gottrup et al. ,2000; 2006; Gormsen et al., 2009 ; </a:t>
            </a:r>
            <a:r>
              <a:rPr lang="da-DK" sz="900" dirty="0" err="1" smtClean="0">
                <a:latin typeface="+mj-lt"/>
              </a:rPr>
              <a:t>Haroutunian</a:t>
            </a:r>
            <a:r>
              <a:rPr lang="da-DK" sz="900" dirty="0" smtClean="0">
                <a:latin typeface="+mj-lt"/>
              </a:rPr>
              <a:t>  et al ., 2014</a:t>
            </a:r>
            <a:endParaRPr lang="da-DK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65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323528" y="990600"/>
            <a:ext cx="6192688" cy="2515618"/>
            <a:chOff x="539552" y="4081734"/>
            <a:chExt cx="6192688" cy="251561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45" y="4081734"/>
              <a:ext cx="5139283" cy="1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kstboks 1"/>
            <p:cNvSpPr txBox="1"/>
            <p:nvPr/>
          </p:nvSpPr>
          <p:spPr>
            <a:xfrm>
              <a:off x="539552" y="5520134"/>
              <a:ext cx="6192688" cy="107721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a-DK" sz="1600" dirty="0" smtClean="0">
                  <a:latin typeface="+mn-lt"/>
                </a:rPr>
                <a:t>”</a:t>
              </a:r>
              <a:r>
                <a:rPr lang="da-DK" sz="1600" dirty="0" err="1" smtClean="0">
                  <a:latin typeface="+mn-lt"/>
                </a:rPr>
                <a:t>Systemically</a:t>
              </a:r>
              <a:r>
                <a:rPr lang="da-DK" sz="1600" dirty="0" smtClean="0">
                  <a:latin typeface="+mn-lt"/>
                </a:rPr>
                <a:t> </a:t>
              </a:r>
              <a:r>
                <a:rPr lang="da-DK" sz="1600" dirty="0" err="1">
                  <a:latin typeface="+mn-lt"/>
                </a:rPr>
                <a:t>applied</a:t>
              </a:r>
              <a:r>
                <a:rPr lang="da-DK" sz="1600" dirty="0">
                  <a:latin typeface="+mn-lt"/>
                </a:rPr>
                <a:t> </a:t>
              </a:r>
              <a:r>
                <a:rPr lang="da-DK" sz="1600" dirty="0" err="1" smtClean="0">
                  <a:latin typeface="+mn-lt"/>
                </a:rPr>
                <a:t>lidocaine</a:t>
              </a:r>
              <a:r>
                <a:rPr lang="da-DK" sz="1600" dirty="0">
                  <a:latin typeface="+mn-lt"/>
                </a:rPr>
                <a:t> </a:t>
              </a:r>
              <a:r>
                <a:rPr lang="en-US" sz="1600" dirty="0" smtClean="0">
                  <a:latin typeface="+mn-lt"/>
                </a:rPr>
                <a:t>exerts </a:t>
              </a:r>
              <a:r>
                <a:rPr lang="en-US" sz="1600" dirty="0" err="1">
                  <a:latin typeface="+mn-lt"/>
                </a:rPr>
                <a:t>antihyperalgesic</a:t>
              </a:r>
              <a:r>
                <a:rPr lang="en-US" sz="1600" dirty="0">
                  <a:latin typeface="+mn-lt"/>
                </a:rPr>
                <a:t> effects through its metabolite </a:t>
              </a:r>
              <a:r>
                <a:rPr lang="en-US" sz="1600" i="1" dirty="0" smtClean="0">
                  <a:latin typeface="+mn-lt"/>
                </a:rPr>
                <a:t>N-</a:t>
              </a:r>
              <a:r>
                <a:rPr lang="en-US" sz="1600" i="1" dirty="0" err="1" smtClean="0">
                  <a:latin typeface="+mn-lt"/>
                </a:rPr>
                <a:t>ethylglycine</a:t>
              </a:r>
              <a:r>
                <a:rPr lang="en-US" sz="1600" dirty="0" smtClean="0">
                  <a:latin typeface="+mn-lt"/>
                </a:rPr>
                <a:t> </a:t>
              </a:r>
              <a:r>
                <a:rPr lang="en-US" sz="1600" dirty="0">
                  <a:latin typeface="+mn-lt"/>
                </a:rPr>
                <a:t>in vivo, by enhancing spinal inhibition of pain processing through </a:t>
              </a:r>
              <a:r>
                <a:rPr lang="en-US" sz="1600" i="1" dirty="0" smtClean="0">
                  <a:latin typeface="+mn-lt"/>
                </a:rPr>
                <a:t>Glycine transporter 1 </a:t>
              </a:r>
              <a:r>
                <a:rPr lang="en-US" sz="1600" dirty="0" smtClean="0">
                  <a:latin typeface="+mn-lt"/>
                </a:rPr>
                <a:t>modulation </a:t>
              </a:r>
              <a:r>
                <a:rPr lang="en-US" sz="1600" dirty="0">
                  <a:latin typeface="+mn-lt"/>
                </a:rPr>
                <a:t>and subsequent increase of glycine concentrations at </a:t>
              </a:r>
              <a:r>
                <a:rPr lang="en-US" sz="1600" dirty="0" err="1">
                  <a:latin typeface="+mn-lt"/>
                </a:rPr>
                <a:t>glycinergic</a:t>
              </a:r>
              <a:r>
                <a:rPr lang="en-US" sz="1600" dirty="0">
                  <a:latin typeface="+mn-lt"/>
                </a:rPr>
                <a:t> inhibitory synapses</a:t>
              </a:r>
              <a:r>
                <a:rPr lang="en-US" sz="1600" dirty="0" smtClean="0">
                  <a:latin typeface="+mn-lt"/>
                </a:rPr>
                <a:t>.”</a:t>
              </a:r>
              <a:endParaRPr lang="da-DK" sz="1600" dirty="0">
                <a:latin typeface="+mn-lt"/>
              </a:endParaRPr>
            </a:p>
          </p:txBody>
        </p:sp>
      </p:grpSp>
      <p:grpSp>
        <p:nvGrpSpPr>
          <p:cNvPr id="6" name="Gruppe 5"/>
          <p:cNvGrpSpPr/>
          <p:nvPr/>
        </p:nvGrpSpPr>
        <p:grpSpPr>
          <a:xfrm>
            <a:off x="179512" y="4465037"/>
            <a:ext cx="6435427" cy="2131298"/>
            <a:chOff x="368821" y="1729750"/>
            <a:chExt cx="6435427" cy="213129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2"/>
            <a:stretch/>
          </p:blipFill>
          <p:spPr bwMode="auto">
            <a:xfrm>
              <a:off x="368821" y="1729750"/>
              <a:ext cx="5353050" cy="122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kstboks 2"/>
            <p:cNvSpPr txBox="1"/>
            <p:nvPr/>
          </p:nvSpPr>
          <p:spPr>
            <a:xfrm>
              <a:off x="683568" y="3030051"/>
              <a:ext cx="6120680" cy="8309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a-DK" sz="1600" dirty="0" smtClean="0">
                  <a:latin typeface="+mn-lt"/>
                </a:rPr>
                <a:t>”N-</a:t>
              </a:r>
              <a:r>
                <a:rPr lang="da-DK" sz="1600" dirty="0" err="1" smtClean="0">
                  <a:latin typeface="+mn-lt"/>
                </a:rPr>
                <a:t>ethylglycine</a:t>
              </a:r>
              <a:r>
                <a:rPr lang="da-DK" sz="1600" dirty="0" smtClean="0">
                  <a:latin typeface="+mn-lt"/>
                </a:rPr>
                <a:t> </a:t>
              </a:r>
              <a:r>
                <a:rPr lang="da-DK" sz="1600" dirty="0">
                  <a:latin typeface="+mn-lt"/>
                </a:rPr>
                <a:t>is a </a:t>
              </a:r>
              <a:r>
                <a:rPr lang="da-DK" sz="1600" dirty="0" err="1" smtClean="0">
                  <a:latin typeface="+mn-lt"/>
                </a:rPr>
                <a:t>substrate</a:t>
              </a:r>
              <a:r>
                <a:rPr lang="da-DK" sz="1600" dirty="0">
                  <a:latin typeface="+mn-lt"/>
                </a:rPr>
                <a:t> </a:t>
              </a:r>
              <a:r>
                <a:rPr lang="en-US" sz="1600" dirty="0" smtClean="0">
                  <a:latin typeface="+mn-lt"/>
                </a:rPr>
                <a:t>of </a:t>
              </a:r>
              <a:r>
                <a:rPr lang="en-US" sz="1600" dirty="0">
                  <a:latin typeface="+mn-lt"/>
                </a:rPr>
                <a:t>the glycine reuptake transporter GlyT1, thereby </a:t>
              </a:r>
              <a:r>
                <a:rPr lang="en-US" sz="1600" dirty="0" smtClean="0">
                  <a:latin typeface="+mn-lt"/>
                </a:rPr>
                <a:t>competing with </a:t>
              </a:r>
              <a:r>
                <a:rPr lang="en-US" sz="1600" dirty="0">
                  <a:latin typeface="+mn-lt"/>
                </a:rPr>
                <a:t>endogenous and </a:t>
              </a:r>
              <a:r>
                <a:rPr lang="en-US" sz="1600" dirty="0" err="1">
                  <a:latin typeface="+mn-lt"/>
                </a:rPr>
                <a:t>synaptically</a:t>
              </a:r>
              <a:r>
                <a:rPr lang="en-US" sz="1600" dirty="0">
                  <a:latin typeface="+mn-lt"/>
                </a:rPr>
                <a:t> released glycine for </a:t>
              </a:r>
              <a:r>
                <a:rPr lang="en-US" sz="1600" dirty="0" smtClean="0">
                  <a:latin typeface="+mn-lt"/>
                </a:rPr>
                <a:t>reuptake and </a:t>
              </a:r>
              <a:r>
                <a:rPr lang="en-US" sz="1600" dirty="0">
                  <a:latin typeface="+mn-lt"/>
                </a:rPr>
                <a:t>leading to increased extracellular </a:t>
              </a:r>
              <a:r>
                <a:rPr lang="da-DK" sz="1600" dirty="0" err="1" smtClean="0">
                  <a:latin typeface="+mn-lt"/>
                </a:rPr>
                <a:t>glycine</a:t>
              </a:r>
              <a:r>
                <a:rPr lang="da-DK" sz="1600" dirty="0" smtClean="0">
                  <a:latin typeface="+mn-lt"/>
                </a:rPr>
                <a:t> </a:t>
              </a:r>
              <a:r>
                <a:rPr lang="da-DK" sz="1600" dirty="0" err="1" smtClean="0">
                  <a:latin typeface="+mn-lt"/>
                </a:rPr>
                <a:t>levels</a:t>
              </a:r>
              <a:r>
                <a:rPr lang="da-DK" sz="1600" dirty="0" smtClean="0">
                  <a:latin typeface="+mn-lt"/>
                </a:rPr>
                <a:t>”.</a:t>
              </a:r>
              <a:endParaRPr lang="da-DK" sz="1600" dirty="0">
                <a:latin typeface="+mn-lt"/>
              </a:endParaRPr>
            </a:p>
          </p:txBody>
        </p:sp>
      </p:grpSp>
      <p:sp>
        <p:nvSpPr>
          <p:cNvPr id="4" name="Tekstboks 3"/>
          <p:cNvSpPr txBox="1"/>
          <p:nvPr/>
        </p:nvSpPr>
        <p:spPr>
          <a:xfrm>
            <a:off x="7767067" y="6442447"/>
            <a:ext cx="982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>
                <a:latin typeface="+mn-lt"/>
              </a:rPr>
              <a:t>Pain   2015</a:t>
            </a:r>
            <a:endParaRPr lang="da-DK" sz="1400" dirty="0">
              <a:latin typeface="+mn-lt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546626" y="271914"/>
            <a:ext cx="355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Central action of </a:t>
            </a:r>
            <a:r>
              <a:rPr lang="da-DK" b="1" dirty="0" err="1" smtClean="0">
                <a:solidFill>
                  <a:srgbClr val="C00000"/>
                </a:solidFill>
              </a:rPr>
              <a:t>lidocaine</a:t>
            </a:r>
            <a:r>
              <a:rPr lang="da-DK" b="1" dirty="0" smtClean="0">
                <a:solidFill>
                  <a:srgbClr val="C00000"/>
                </a:solidFill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</a:rPr>
              <a:t>revisited</a:t>
            </a:r>
            <a:endParaRPr lang="da-DK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www.normansoffice.co.uk/images/products/zoom/1295885389-54301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27676475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e 8"/>
          <p:cNvGrpSpPr/>
          <p:nvPr/>
        </p:nvGrpSpPr>
        <p:grpSpPr>
          <a:xfrm>
            <a:off x="3691256" y="1194718"/>
            <a:ext cx="5142195" cy="1092200"/>
            <a:chOff x="2876248" y="1194718"/>
            <a:chExt cx="5142195" cy="1092200"/>
          </a:xfrm>
        </p:grpSpPr>
        <p:sp>
          <p:nvSpPr>
            <p:cNvPr id="445" name="Freeform 6"/>
            <p:cNvSpPr>
              <a:spLocks noChangeAspect="1"/>
            </p:cNvSpPr>
            <p:nvPr/>
          </p:nvSpPr>
          <p:spPr bwMode="auto">
            <a:xfrm>
              <a:off x="6642080" y="1378868"/>
              <a:ext cx="1376363" cy="908050"/>
            </a:xfrm>
            <a:custGeom>
              <a:avLst/>
              <a:gdLst>
                <a:gd name="T0" fmla="*/ 0 w 6786"/>
                <a:gd name="T1" fmla="*/ 0 h 5163"/>
                <a:gd name="T2" fmla="*/ 0 w 6786"/>
                <a:gd name="T3" fmla="*/ 0 h 5163"/>
                <a:gd name="T4" fmla="*/ 0 w 6786"/>
                <a:gd name="T5" fmla="*/ 0 h 5163"/>
                <a:gd name="T6" fmla="*/ 0 w 6786"/>
                <a:gd name="T7" fmla="*/ 2147483647 h 5163"/>
                <a:gd name="T8" fmla="*/ 0 w 6786"/>
                <a:gd name="T9" fmla="*/ 2147483647 h 5163"/>
                <a:gd name="T10" fmla="*/ 0 w 6786"/>
                <a:gd name="T11" fmla="*/ 2147483647 h 5163"/>
                <a:gd name="T12" fmla="*/ 0 w 6786"/>
                <a:gd name="T13" fmla="*/ 2147483647 h 5163"/>
                <a:gd name="T14" fmla="*/ 0 w 6786"/>
                <a:gd name="T15" fmla="*/ 2147483647 h 5163"/>
                <a:gd name="T16" fmla="*/ 0 w 6786"/>
                <a:gd name="T17" fmla="*/ 2147483647 h 5163"/>
                <a:gd name="T18" fmla="*/ 0 w 6786"/>
                <a:gd name="T19" fmla="*/ 2147483647 h 5163"/>
                <a:gd name="T20" fmla="*/ 0 w 6786"/>
                <a:gd name="T21" fmla="*/ 2147483647 h 5163"/>
                <a:gd name="T22" fmla="*/ 0 w 6786"/>
                <a:gd name="T23" fmla="*/ 2147483647 h 5163"/>
                <a:gd name="T24" fmla="*/ 0 w 6786"/>
                <a:gd name="T25" fmla="*/ 2147483647 h 5163"/>
                <a:gd name="T26" fmla="*/ 0 w 6786"/>
                <a:gd name="T27" fmla="*/ 0 h 5163"/>
                <a:gd name="T28" fmla="*/ 0 w 6786"/>
                <a:gd name="T29" fmla="*/ 0 h 5163"/>
                <a:gd name="T30" fmla="*/ 0 w 6786"/>
                <a:gd name="T31" fmla="*/ 0 h 5163"/>
                <a:gd name="T32" fmla="*/ 0 w 6786"/>
                <a:gd name="T33" fmla="*/ 0 h 5163"/>
                <a:gd name="T34" fmla="*/ 0 w 6786"/>
                <a:gd name="T35" fmla="*/ 0 h 5163"/>
                <a:gd name="T36" fmla="*/ 0 w 6786"/>
                <a:gd name="T37" fmla="*/ 0 h 5163"/>
                <a:gd name="T38" fmla="*/ 0 w 6786"/>
                <a:gd name="T39" fmla="*/ 0 h 5163"/>
                <a:gd name="T40" fmla="*/ 0 w 6786"/>
                <a:gd name="T41" fmla="*/ 0 h 5163"/>
                <a:gd name="T42" fmla="*/ 0 w 6786"/>
                <a:gd name="T43" fmla="*/ 0 h 5163"/>
                <a:gd name="T44" fmla="*/ 0 w 6786"/>
                <a:gd name="T45" fmla="*/ 0 h 5163"/>
                <a:gd name="T46" fmla="*/ 0 w 6786"/>
                <a:gd name="T47" fmla="*/ 0 h 5163"/>
                <a:gd name="T48" fmla="*/ 0 w 6786"/>
                <a:gd name="T49" fmla="*/ 0 h 5163"/>
                <a:gd name="T50" fmla="*/ 0 w 6786"/>
                <a:gd name="T51" fmla="*/ 0 h 5163"/>
                <a:gd name="T52" fmla="*/ 0 w 6786"/>
                <a:gd name="T53" fmla="*/ 0 h 5163"/>
                <a:gd name="T54" fmla="*/ 0 w 6786"/>
                <a:gd name="T55" fmla="*/ 0 h 5163"/>
                <a:gd name="T56" fmla="*/ 0 w 6786"/>
                <a:gd name="T57" fmla="*/ 0 h 5163"/>
                <a:gd name="T58" fmla="*/ 0 w 6786"/>
                <a:gd name="T59" fmla="*/ 0 h 5163"/>
                <a:gd name="T60" fmla="*/ 0 w 6786"/>
                <a:gd name="T61" fmla="*/ 0 h 5163"/>
                <a:gd name="T62" fmla="*/ 0 w 6786"/>
                <a:gd name="T63" fmla="*/ 0 h 5163"/>
                <a:gd name="T64" fmla="*/ 0 w 6786"/>
                <a:gd name="T65" fmla="*/ 0 h 5163"/>
                <a:gd name="T66" fmla="*/ 0 w 6786"/>
                <a:gd name="T67" fmla="*/ 0 h 5163"/>
                <a:gd name="T68" fmla="*/ 0 w 6786"/>
                <a:gd name="T69" fmla="*/ 0 h 5163"/>
                <a:gd name="T70" fmla="*/ 0 w 6786"/>
                <a:gd name="T71" fmla="*/ 0 h 5163"/>
                <a:gd name="T72" fmla="*/ 0 w 6786"/>
                <a:gd name="T73" fmla="*/ 0 h 5163"/>
                <a:gd name="T74" fmla="*/ 0 w 6786"/>
                <a:gd name="T75" fmla="*/ 0 h 5163"/>
                <a:gd name="T76" fmla="*/ 0 w 6786"/>
                <a:gd name="T77" fmla="*/ 0 h 5163"/>
                <a:gd name="T78" fmla="*/ 0 w 6786"/>
                <a:gd name="T79" fmla="*/ 0 h 5163"/>
                <a:gd name="T80" fmla="*/ 0 w 6786"/>
                <a:gd name="T81" fmla="*/ 0 h 5163"/>
                <a:gd name="T82" fmla="*/ 0 w 6786"/>
                <a:gd name="T83" fmla="*/ 0 h 5163"/>
                <a:gd name="T84" fmla="*/ 0 w 6786"/>
                <a:gd name="T85" fmla="*/ 0 h 5163"/>
                <a:gd name="T86" fmla="*/ 0 w 6786"/>
                <a:gd name="T87" fmla="*/ 0 h 5163"/>
                <a:gd name="T88" fmla="*/ 0 w 6786"/>
                <a:gd name="T89" fmla="*/ 0 h 5163"/>
                <a:gd name="T90" fmla="*/ 0 w 6786"/>
                <a:gd name="T91" fmla="*/ 0 h 5163"/>
                <a:gd name="T92" fmla="*/ 0 w 6786"/>
                <a:gd name="T93" fmla="*/ 2147483647 h 5163"/>
                <a:gd name="T94" fmla="*/ 0 w 6786"/>
                <a:gd name="T95" fmla="*/ 2147483647 h 5163"/>
                <a:gd name="T96" fmla="*/ 0 w 6786"/>
                <a:gd name="T97" fmla="*/ 2147483647 h 5163"/>
                <a:gd name="T98" fmla="*/ 0 w 6786"/>
                <a:gd name="T99" fmla="*/ 2147483647 h 5163"/>
                <a:gd name="T100" fmla="*/ 0 w 6786"/>
                <a:gd name="T101" fmla="*/ 2147483647 h 5163"/>
                <a:gd name="T102" fmla="*/ 0 w 6786"/>
                <a:gd name="T103" fmla="*/ 2147483647 h 5163"/>
                <a:gd name="T104" fmla="*/ 0 w 6786"/>
                <a:gd name="T105" fmla="*/ 2147483647 h 5163"/>
                <a:gd name="T106" fmla="*/ 0 w 6786"/>
                <a:gd name="T107" fmla="*/ 2147483647 h 5163"/>
                <a:gd name="T108" fmla="*/ 0 w 6786"/>
                <a:gd name="T109" fmla="*/ 2147483647 h 5163"/>
                <a:gd name="T110" fmla="*/ 0 w 6786"/>
                <a:gd name="T111" fmla="*/ 2147483647 h 5163"/>
                <a:gd name="T112" fmla="*/ 0 w 6786"/>
                <a:gd name="T113" fmla="*/ 0 h 5163"/>
                <a:gd name="T114" fmla="*/ 0 w 6786"/>
                <a:gd name="T115" fmla="*/ 0 h 5163"/>
                <a:gd name="T116" fmla="*/ 0 w 6786"/>
                <a:gd name="T117" fmla="*/ 0 h 5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86"/>
                <a:gd name="T178" fmla="*/ 0 h 5163"/>
                <a:gd name="T179" fmla="*/ 6786 w 6786"/>
                <a:gd name="T180" fmla="*/ 5163 h 5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86" h="5163">
                  <a:moveTo>
                    <a:pt x="3346" y="3155"/>
                  </a:moveTo>
                  <a:lnTo>
                    <a:pt x="3372" y="3138"/>
                  </a:lnTo>
                  <a:lnTo>
                    <a:pt x="3416" y="3135"/>
                  </a:lnTo>
                  <a:lnTo>
                    <a:pt x="3441" y="3153"/>
                  </a:lnTo>
                  <a:lnTo>
                    <a:pt x="3462" y="3174"/>
                  </a:lnTo>
                  <a:lnTo>
                    <a:pt x="3471" y="3201"/>
                  </a:lnTo>
                  <a:lnTo>
                    <a:pt x="3474" y="3237"/>
                  </a:lnTo>
                  <a:lnTo>
                    <a:pt x="3474" y="3264"/>
                  </a:lnTo>
                  <a:lnTo>
                    <a:pt x="3471" y="3294"/>
                  </a:lnTo>
                  <a:lnTo>
                    <a:pt x="3468" y="3339"/>
                  </a:lnTo>
                  <a:lnTo>
                    <a:pt x="3465" y="3378"/>
                  </a:lnTo>
                  <a:lnTo>
                    <a:pt x="3465" y="3417"/>
                  </a:lnTo>
                  <a:lnTo>
                    <a:pt x="3462" y="3462"/>
                  </a:lnTo>
                  <a:lnTo>
                    <a:pt x="3459" y="3519"/>
                  </a:lnTo>
                  <a:lnTo>
                    <a:pt x="3456" y="3582"/>
                  </a:lnTo>
                  <a:lnTo>
                    <a:pt x="3453" y="3642"/>
                  </a:lnTo>
                  <a:lnTo>
                    <a:pt x="3447" y="3705"/>
                  </a:lnTo>
                  <a:lnTo>
                    <a:pt x="3444" y="3765"/>
                  </a:lnTo>
                  <a:lnTo>
                    <a:pt x="3441" y="3816"/>
                  </a:lnTo>
                  <a:lnTo>
                    <a:pt x="3444" y="3876"/>
                  </a:lnTo>
                  <a:lnTo>
                    <a:pt x="3444" y="3939"/>
                  </a:lnTo>
                  <a:lnTo>
                    <a:pt x="3447" y="4026"/>
                  </a:lnTo>
                  <a:lnTo>
                    <a:pt x="3450" y="4080"/>
                  </a:lnTo>
                  <a:lnTo>
                    <a:pt x="3450" y="4143"/>
                  </a:lnTo>
                  <a:lnTo>
                    <a:pt x="3453" y="4194"/>
                  </a:lnTo>
                  <a:lnTo>
                    <a:pt x="3453" y="4257"/>
                  </a:lnTo>
                  <a:lnTo>
                    <a:pt x="3459" y="4308"/>
                  </a:lnTo>
                  <a:lnTo>
                    <a:pt x="3465" y="4371"/>
                  </a:lnTo>
                  <a:lnTo>
                    <a:pt x="3471" y="4425"/>
                  </a:lnTo>
                  <a:lnTo>
                    <a:pt x="3476" y="4475"/>
                  </a:lnTo>
                  <a:lnTo>
                    <a:pt x="3483" y="4527"/>
                  </a:lnTo>
                  <a:lnTo>
                    <a:pt x="3495" y="4578"/>
                  </a:lnTo>
                  <a:lnTo>
                    <a:pt x="3507" y="4623"/>
                  </a:lnTo>
                  <a:lnTo>
                    <a:pt x="3516" y="4655"/>
                  </a:lnTo>
                  <a:lnTo>
                    <a:pt x="3525" y="4692"/>
                  </a:lnTo>
                  <a:lnTo>
                    <a:pt x="3546" y="4743"/>
                  </a:lnTo>
                  <a:lnTo>
                    <a:pt x="3567" y="4785"/>
                  </a:lnTo>
                  <a:lnTo>
                    <a:pt x="3594" y="4827"/>
                  </a:lnTo>
                  <a:lnTo>
                    <a:pt x="3627" y="4872"/>
                  </a:lnTo>
                  <a:lnTo>
                    <a:pt x="3660" y="4911"/>
                  </a:lnTo>
                  <a:lnTo>
                    <a:pt x="3696" y="4944"/>
                  </a:lnTo>
                  <a:lnTo>
                    <a:pt x="3738" y="4974"/>
                  </a:lnTo>
                  <a:lnTo>
                    <a:pt x="3780" y="5004"/>
                  </a:lnTo>
                  <a:lnTo>
                    <a:pt x="3810" y="5025"/>
                  </a:lnTo>
                  <a:lnTo>
                    <a:pt x="3840" y="5040"/>
                  </a:lnTo>
                  <a:lnTo>
                    <a:pt x="3885" y="5058"/>
                  </a:lnTo>
                  <a:lnTo>
                    <a:pt x="3936" y="5079"/>
                  </a:lnTo>
                  <a:lnTo>
                    <a:pt x="4002" y="5100"/>
                  </a:lnTo>
                  <a:lnTo>
                    <a:pt x="4047" y="5115"/>
                  </a:lnTo>
                  <a:lnTo>
                    <a:pt x="4086" y="5124"/>
                  </a:lnTo>
                  <a:lnTo>
                    <a:pt x="4128" y="5136"/>
                  </a:lnTo>
                  <a:lnTo>
                    <a:pt x="4197" y="5145"/>
                  </a:lnTo>
                  <a:lnTo>
                    <a:pt x="4251" y="5151"/>
                  </a:lnTo>
                  <a:lnTo>
                    <a:pt x="4308" y="5157"/>
                  </a:lnTo>
                  <a:lnTo>
                    <a:pt x="4356" y="5160"/>
                  </a:lnTo>
                  <a:lnTo>
                    <a:pt x="4413" y="5163"/>
                  </a:lnTo>
                  <a:lnTo>
                    <a:pt x="4470" y="5163"/>
                  </a:lnTo>
                  <a:lnTo>
                    <a:pt x="4536" y="5160"/>
                  </a:lnTo>
                  <a:lnTo>
                    <a:pt x="4611" y="5157"/>
                  </a:lnTo>
                  <a:lnTo>
                    <a:pt x="4671" y="5151"/>
                  </a:lnTo>
                  <a:lnTo>
                    <a:pt x="4719" y="5145"/>
                  </a:lnTo>
                  <a:lnTo>
                    <a:pt x="4776" y="5139"/>
                  </a:lnTo>
                  <a:lnTo>
                    <a:pt x="4836" y="5133"/>
                  </a:lnTo>
                  <a:lnTo>
                    <a:pt x="4884" y="5124"/>
                  </a:lnTo>
                  <a:lnTo>
                    <a:pt x="4956" y="5115"/>
                  </a:lnTo>
                  <a:lnTo>
                    <a:pt x="5025" y="5100"/>
                  </a:lnTo>
                  <a:lnTo>
                    <a:pt x="5112" y="5085"/>
                  </a:lnTo>
                  <a:lnTo>
                    <a:pt x="5190" y="5070"/>
                  </a:lnTo>
                  <a:lnTo>
                    <a:pt x="5265" y="5049"/>
                  </a:lnTo>
                  <a:lnTo>
                    <a:pt x="5328" y="5028"/>
                  </a:lnTo>
                  <a:lnTo>
                    <a:pt x="5382" y="5013"/>
                  </a:lnTo>
                  <a:lnTo>
                    <a:pt x="5433" y="4998"/>
                  </a:lnTo>
                  <a:lnTo>
                    <a:pt x="5478" y="4983"/>
                  </a:lnTo>
                  <a:lnTo>
                    <a:pt x="5526" y="4965"/>
                  </a:lnTo>
                  <a:lnTo>
                    <a:pt x="5580" y="4947"/>
                  </a:lnTo>
                  <a:lnTo>
                    <a:pt x="5652" y="4920"/>
                  </a:lnTo>
                  <a:lnTo>
                    <a:pt x="5706" y="4896"/>
                  </a:lnTo>
                  <a:lnTo>
                    <a:pt x="5757" y="4872"/>
                  </a:lnTo>
                  <a:lnTo>
                    <a:pt x="5799" y="4851"/>
                  </a:lnTo>
                  <a:lnTo>
                    <a:pt x="5844" y="4821"/>
                  </a:lnTo>
                  <a:lnTo>
                    <a:pt x="5889" y="4794"/>
                  </a:lnTo>
                  <a:lnTo>
                    <a:pt x="5946" y="4752"/>
                  </a:lnTo>
                  <a:lnTo>
                    <a:pt x="5994" y="4713"/>
                  </a:lnTo>
                  <a:lnTo>
                    <a:pt x="6048" y="4665"/>
                  </a:lnTo>
                  <a:lnTo>
                    <a:pt x="6093" y="4620"/>
                  </a:lnTo>
                  <a:lnTo>
                    <a:pt x="6141" y="4569"/>
                  </a:lnTo>
                  <a:lnTo>
                    <a:pt x="6177" y="4515"/>
                  </a:lnTo>
                  <a:lnTo>
                    <a:pt x="6228" y="4446"/>
                  </a:lnTo>
                  <a:lnTo>
                    <a:pt x="6261" y="4392"/>
                  </a:lnTo>
                  <a:lnTo>
                    <a:pt x="6288" y="4353"/>
                  </a:lnTo>
                  <a:lnTo>
                    <a:pt x="6315" y="4317"/>
                  </a:lnTo>
                  <a:lnTo>
                    <a:pt x="6345" y="4275"/>
                  </a:lnTo>
                  <a:lnTo>
                    <a:pt x="6372" y="4236"/>
                  </a:lnTo>
                  <a:lnTo>
                    <a:pt x="6405" y="4188"/>
                  </a:lnTo>
                  <a:lnTo>
                    <a:pt x="6432" y="4140"/>
                  </a:lnTo>
                  <a:lnTo>
                    <a:pt x="6459" y="4098"/>
                  </a:lnTo>
                  <a:lnTo>
                    <a:pt x="6486" y="4056"/>
                  </a:lnTo>
                  <a:lnTo>
                    <a:pt x="6516" y="3995"/>
                  </a:lnTo>
                  <a:lnTo>
                    <a:pt x="6546" y="3925"/>
                  </a:lnTo>
                  <a:lnTo>
                    <a:pt x="6582" y="3849"/>
                  </a:lnTo>
                  <a:lnTo>
                    <a:pt x="6606" y="3795"/>
                  </a:lnTo>
                  <a:lnTo>
                    <a:pt x="6630" y="3729"/>
                  </a:lnTo>
                  <a:lnTo>
                    <a:pt x="6648" y="3684"/>
                  </a:lnTo>
                  <a:lnTo>
                    <a:pt x="6666" y="3635"/>
                  </a:lnTo>
                  <a:lnTo>
                    <a:pt x="6687" y="3558"/>
                  </a:lnTo>
                  <a:lnTo>
                    <a:pt x="6706" y="3485"/>
                  </a:lnTo>
                  <a:lnTo>
                    <a:pt x="6720" y="3420"/>
                  </a:lnTo>
                  <a:lnTo>
                    <a:pt x="6738" y="3351"/>
                  </a:lnTo>
                  <a:lnTo>
                    <a:pt x="6750" y="3294"/>
                  </a:lnTo>
                  <a:lnTo>
                    <a:pt x="6756" y="3237"/>
                  </a:lnTo>
                  <a:lnTo>
                    <a:pt x="6768" y="3162"/>
                  </a:lnTo>
                  <a:lnTo>
                    <a:pt x="6776" y="3075"/>
                  </a:lnTo>
                  <a:lnTo>
                    <a:pt x="6783" y="2967"/>
                  </a:lnTo>
                  <a:lnTo>
                    <a:pt x="6786" y="2895"/>
                  </a:lnTo>
                  <a:lnTo>
                    <a:pt x="6786" y="2805"/>
                  </a:lnTo>
                  <a:lnTo>
                    <a:pt x="6786" y="2735"/>
                  </a:lnTo>
                  <a:lnTo>
                    <a:pt x="6780" y="2673"/>
                  </a:lnTo>
                  <a:lnTo>
                    <a:pt x="6774" y="2622"/>
                  </a:lnTo>
                  <a:lnTo>
                    <a:pt x="6766" y="2555"/>
                  </a:lnTo>
                  <a:lnTo>
                    <a:pt x="6753" y="2481"/>
                  </a:lnTo>
                  <a:lnTo>
                    <a:pt x="6746" y="2425"/>
                  </a:lnTo>
                  <a:lnTo>
                    <a:pt x="6732" y="2367"/>
                  </a:lnTo>
                  <a:lnTo>
                    <a:pt x="6720" y="2307"/>
                  </a:lnTo>
                  <a:lnTo>
                    <a:pt x="6706" y="2255"/>
                  </a:lnTo>
                  <a:lnTo>
                    <a:pt x="6690" y="2205"/>
                  </a:lnTo>
                  <a:lnTo>
                    <a:pt x="6672" y="2154"/>
                  </a:lnTo>
                  <a:lnTo>
                    <a:pt x="6654" y="2100"/>
                  </a:lnTo>
                  <a:lnTo>
                    <a:pt x="6639" y="2049"/>
                  </a:lnTo>
                  <a:lnTo>
                    <a:pt x="6615" y="1989"/>
                  </a:lnTo>
                  <a:lnTo>
                    <a:pt x="6579" y="1908"/>
                  </a:lnTo>
                  <a:lnTo>
                    <a:pt x="6546" y="1842"/>
                  </a:lnTo>
                  <a:lnTo>
                    <a:pt x="6507" y="1767"/>
                  </a:lnTo>
                  <a:lnTo>
                    <a:pt x="6476" y="1705"/>
                  </a:lnTo>
                  <a:lnTo>
                    <a:pt x="6426" y="1614"/>
                  </a:lnTo>
                  <a:lnTo>
                    <a:pt x="6387" y="1551"/>
                  </a:lnTo>
                  <a:lnTo>
                    <a:pt x="6354" y="1500"/>
                  </a:lnTo>
                  <a:lnTo>
                    <a:pt x="6309" y="1443"/>
                  </a:lnTo>
                  <a:lnTo>
                    <a:pt x="6273" y="1389"/>
                  </a:lnTo>
                  <a:lnTo>
                    <a:pt x="6234" y="1335"/>
                  </a:lnTo>
                  <a:lnTo>
                    <a:pt x="6177" y="1266"/>
                  </a:lnTo>
                  <a:lnTo>
                    <a:pt x="6135" y="1221"/>
                  </a:lnTo>
                  <a:lnTo>
                    <a:pt x="6081" y="1164"/>
                  </a:lnTo>
                  <a:lnTo>
                    <a:pt x="6021" y="1107"/>
                  </a:lnTo>
                  <a:lnTo>
                    <a:pt x="5979" y="1068"/>
                  </a:lnTo>
                  <a:lnTo>
                    <a:pt x="5901" y="993"/>
                  </a:lnTo>
                  <a:lnTo>
                    <a:pt x="5853" y="945"/>
                  </a:lnTo>
                  <a:lnTo>
                    <a:pt x="5806" y="895"/>
                  </a:lnTo>
                  <a:lnTo>
                    <a:pt x="5751" y="834"/>
                  </a:lnTo>
                  <a:lnTo>
                    <a:pt x="5706" y="795"/>
                  </a:lnTo>
                  <a:lnTo>
                    <a:pt x="5661" y="756"/>
                  </a:lnTo>
                  <a:lnTo>
                    <a:pt x="5616" y="717"/>
                  </a:lnTo>
                  <a:lnTo>
                    <a:pt x="5577" y="678"/>
                  </a:lnTo>
                  <a:lnTo>
                    <a:pt x="5526" y="633"/>
                  </a:lnTo>
                  <a:lnTo>
                    <a:pt x="5475" y="594"/>
                  </a:lnTo>
                  <a:lnTo>
                    <a:pt x="5427" y="558"/>
                  </a:lnTo>
                  <a:lnTo>
                    <a:pt x="5373" y="516"/>
                  </a:lnTo>
                  <a:lnTo>
                    <a:pt x="5319" y="471"/>
                  </a:lnTo>
                  <a:lnTo>
                    <a:pt x="5265" y="435"/>
                  </a:lnTo>
                  <a:lnTo>
                    <a:pt x="5211" y="396"/>
                  </a:lnTo>
                  <a:lnTo>
                    <a:pt x="5148" y="354"/>
                  </a:lnTo>
                  <a:lnTo>
                    <a:pt x="5112" y="327"/>
                  </a:lnTo>
                  <a:lnTo>
                    <a:pt x="5055" y="294"/>
                  </a:lnTo>
                  <a:lnTo>
                    <a:pt x="5013" y="270"/>
                  </a:lnTo>
                  <a:lnTo>
                    <a:pt x="4971" y="243"/>
                  </a:lnTo>
                  <a:lnTo>
                    <a:pt x="4917" y="216"/>
                  </a:lnTo>
                  <a:lnTo>
                    <a:pt x="4857" y="192"/>
                  </a:lnTo>
                  <a:lnTo>
                    <a:pt x="4809" y="174"/>
                  </a:lnTo>
                  <a:lnTo>
                    <a:pt x="4766" y="155"/>
                  </a:lnTo>
                  <a:lnTo>
                    <a:pt x="4722" y="138"/>
                  </a:lnTo>
                  <a:lnTo>
                    <a:pt x="4677" y="120"/>
                  </a:lnTo>
                  <a:lnTo>
                    <a:pt x="4626" y="102"/>
                  </a:lnTo>
                  <a:lnTo>
                    <a:pt x="4556" y="85"/>
                  </a:lnTo>
                  <a:lnTo>
                    <a:pt x="4494" y="66"/>
                  </a:lnTo>
                  <a:lnTo>
                    <a:pt x="4434" y="51"/>
                  </a:lnTo>
                  <a:lnTo>
                    <a:pt x="4377" y="42"/>
                  </a:lnTo>
                  <a:lnTo>
                    <a:pt x="4323" y="30"/>
                  </a:lnTo>
                  <a:lnTo>
                    <a:pt x="4260" y="18"/>
                  </a:lnTo>
                  <a:lnTo>
                    <a:pt x="4197" y="12"/>
                  </a:lnTo>
                  <a:lnTo>
                    <a:pt x="4137" y="6"/>
                  </a:lnTo>
                  <a:lnTo>
                    <a:pt x="4080" y="3"/>
                  </a:lnTo>
                  <a:lnTo>
                    <a:pt x="4017" y="3"/>
                  </a:lnTo>
                  <a:lnTo>
                    <a:pt x="3957" y="9"/>
                  </a:lnTo>
                  <a:lnTo>
                    <a:pt x="3897" y="21"/>
                  </a:lnTo>
                  <a:lnTo>
                    <a:pt x="3852" y="33"/>
                  </a:lnTo>
                  <a:lnTo>
                    <a:pt x="3786" y="55"/>
                  </a:lnTo>
                  <a:lnTo>
                    <a:pt x="3726" y="78"/>
                  </a:lnTo>
                  <a:lnTo>
                    <a:pt x="3666" y="115"/>
                  </a:lnTo>
                  <a:lnTo>
                    <a:pt x="3618" y="156"/>
                  </a:lnTo>
                  <a:lnTo>
                    <a:pt x="3582" y="186"/>
                  </a:lnTo>
                  <a:lnTo>
                    <a:pt x="3546" y="225"/>
                  </a:lnTo>
                  <a:lnTo>
                    <a:pt x="3519" y="261"/>
                  </a:lnTo>
                  <a:lnTo>
                    <a:pt x="3492" y="300"/>
                  </a:lnTo>
                  <a:lnTo>
                    <a:pt x="3462" y="345"/>
                  </a:lnTo>
                  <a:lnTo>
                    <a:pt x="3444" y="378"/>
                  </a:lnTo>
                  <a:lnTo>
                    <a:pt x="3436" y="405"/>
                  </a:lnTo>
                  <a:lnTo>
                    <a:pt x="3436" y="485"/>
                  </a:lnTo>
                  <a:lnTo>
                    <a:pt x="3436" y="645"/>
                  </a:lnTo>
                  <a:lnTo>
                    <a:pt x="3436" y="1035"/>
                  </a:lnTo>
                  <a:lnTo>
                    <a:pt x="3435" y="1239"/>
                  </a:lnTo>
                  <a:lnTo>
                    <a:pt x="3436" y="1385"/>
                  </a:lnTo>
                  <a:lnTo>
                    <a:pt x="3436" y="1625"/>
                  </a:lnTo>
                  <a:lnTo>
                    <a:pt x="3435" y="1743"/>
                  </a:lnTo>
                  <a:lnTo>
                    <a:pt x="3432" y="1836"/>
                  </a:lnTo>
                  <a:lnTo>
                    <a:pt x="3429" y="1896"/>
                  </a:lnTo>
                  <a:lnTo>
                    <a:pt x="3426" y="1947"/>
                  </a:lnTo>
                  <a:lnTo>
                    <a:pt x="3435" y="1962"/>
                  </a:lnTo>
                  <a:lnTo>
                    <a:pt x="3444" y="1986"/>
                  </a:lnTo>
                  <a:lnTo>
                    <a:pt x="3447" y="2010"/>
                  </a:lnTo>
                  <a:lnTo>
                    <a:pt x="3447" y="2040"/>
                  </a:lnTo>
                  <a:lnTo>
                    <a:pt x="3447" y="2073"/>
                  </a:lnTo>
                  <a:lnTo>
                    <a:pt x="3438" y="2100"/>
                  </a:lnTo>
                  <a:lnTo>
                    <a:pt x="3423" y="2124"/>
                  </a:lnTo>
                  <a:lnTo>
                    <a:pt x="3405" y="2142"/>
                  </a:lnTo>
                  <a:lnTo>
                    <a:pt x="3387" y="2124"/>
                  </a:lnTo>
                  <a:lnTo>
                    <a:pt x="3375" y="2100"/>
                  </a:lnTo>
                  <a:lnTo>
                    <a:pt x="3378" y="2076"/>
                  </a:lnTo>
                  <a:lnTo>
                    <a:pt x="3375" y="2046"/>
                  </a:lnTo>
                  <a:lnTo>
                    <a:pt x="3381" y="2010"/>
                  </a:lnTo>
                  <a:lnTo>
                    <a:pt x="3384" y="1986"/>
                  </a:lnTo>
                  <a:lnTo>
                    <a:pt x="3399" y="1962"/>
                  </a:lnTo>
                  <a:lnTo>
                    <a:pt x="3411" y="1944"/>
                  </a:lnTo>
                  <a:lnTo>
                    <a:pt x="3408" y="1896"/>
                  </a:lnTo>
                  <a:lnTo>
                    <a:pt x="3408" y="1833"/>
                  </a:lnTo>
                  <a:lnTo>
                    <a:pt x="3411" y="1746"/>
                  </a:lnTo>
                  <a:lnTo>
                    <a:pt x="3411" y="1626"/>
                  </a:lnTo>
                  <a:lnTo>
                    <a:pt x="3408" y="1386"/>
                  </a:lnTo>
                  <a:lnTo>
                    <a:pt x="3411" y="1236"/>
                  </a:lnTo>
                  <a:lnTo>
                    <a:pt x="3411" y="1032"/>
                  </a:lnTo>
                  <a:lnTo>
                    <a:pt x="3408" y="642"/>
                  </a:lnTo>
                  <a:lnTo>
                    <a:pt x="3411" y="483"/>
                  </a:lnTo>
                  <a:lnTo>
                    <a:pt x="3411" y="405"/>
                  </a:lnTo>
                  <a:lnTo>
                    <a:pt x="3402" y="381"/>
                  </a:lnTo>
                  <a:lnTo>
                    <a:pt x="3390" y="345"/>
                  </a:lnTo>
                  <a:lnTo>
                    <a:pt x="3369" y="306"/>
                  </a:lnTo>
                  <a:lnTo>
                    <a:pt x="3342" y="264"/>
                  </a:lnTo>
                  <a:lnTo>
                    <a:pt x="3312" y="231"/>
                  </a:lnTo>
                  <a:lnTo>
                    <a:pt x="3279" y="189"/>
                  </a:lnTo>
                  <a:lnTo>
                    <a:pt x="3240" y="150"/>
                  </a:lnTo>
                  <a:lnTo>
                    <a:pt x="3189" y="111"/>
                  </a:lnTo>
                  <a:lnTo>
                    <a:pt x="3126" y="78"/>
                  </a:lnTo>
                  <a:lnTo>
                    <a:pt x="3057" y="51"/>
                  </a:lnTo>
                  <a:lnTo>
                    <a:pt x="2991" y="27"/>
                  </a:lnTo>
                  <a:lnTo>
                    <a:pt x="2886" y="9"/>
                  </a:lnTo>
                  <a:lnTo>
                    <a:pt x="2775" y="0"/>
                  </a:lnTo>
                  <a:lnTo>
                    <a:pt x="2703" y="0"/>
                  </a:lnTo>
                  <a:lnTo>
                    <a:pt x="2625" y="6"/>
                  </a:lnTo>
                  <a:lnTo>
                    <a:pt x="2536" y="15"/>
                  </a:lnTo>
                  <a:lnTo>
                    <a:pt x="2457" y="30"/>
                  </a:lnTo>
                  <a:lnTo>
                    <a:pt x="2379" y="45"/>
                  </a:lnTo>
                  <a:lnTo>
                    <a:pt x="2325" y="57"/>
                  </a:lnTo>
                  <a:lnTo>
                    <a:pt x="2256" y="75"/>
                  </a:lnTo>
                  <a:lnTo>
                    <a:pt x="2156" y="105"/>
                  </a:lnTo>
                  <a:lnTo>
                    <a:pt x="2046" y="145"/>
                  </a:lnTo>
                  <a:lnTo>
                    <a:pt x="1953" y="180"/>
                  </a:lnTo>
                  <a:lnTo>
                    <a:pt x="1881" y="210"/>
                  </a:lnTo>
                  <a:lnTo>
                    <a:pt x="1815" y="246"/>
                  </a:lnTo>
                  <a:lnTo>
                    <a:pt x="1746" y="285"/>
                  </a:lnTo>
                  <a:lnTo>
                    <a:pt x="1695" y="318"/>
                  </a:lnTo>
                  <a:lnTo>
                    <a:pt x="1659" y="342"/>
                  </a:lnTo>
                  <a:lnTo>
                    <a:pt x="1611" y="375"/>
                  </a:lnTo>
                  <a:lnTo>
                    <a:pt x="1557" y="411"/>
                  </a:lnTo>
                  <a:lnTo>
                    <a:pt x="1515" y="441"/>
                  </a:lnTo>
                  <a:lnTo>
                    <a:pt x="1466" y="475"/>
                  </a:lnTo>
                  <a:lnTo>
                    <a:pt x="1398" y="525"/>
                  </a:lnTo>
                  <a:lnTo>
                    <a:pt x="1341" y="573"/>
                  </a:lnTo>
                  <a:lnTo>
                    <a:pt x="1284" y="615"/>
                  </a:lnTo>
                  <a:lnTo>
                    <a:pt x="1236" y="657"/>
                  </a:lnTo>
                  <a:lnTo>
                    <a:pt x="1191" y="699"/>
                  </a:lnTo>
                  <a:lnTo>
                    <a:pt x="1134" y="747"/>
                  </a:lnTo>
                  <a:lnTo>
                    <a:pt x="1074" y="798"/>
                  </a:lnTo>
                  <a:lnTo>
                    <a:pt x="1020" y="852"/>
                  </a:lnTo>
                  <a:lnTo>
                    <a:pt x="972" y="903"/>
                  </a:lnTo>
                  <a:lnTo>
                    <a:pt x="924" y="954"/>
                  </a:lnTo>
                  <a:lnTo>
                    <a:pt x="870" y="1005"/>
                  </a:lnTo>
                  <a:lnTo>
                    <a:pt x="825" y="1047"/>
                  </a:lnTo>
                  <a:lnTo>
                    <a:pt x="774" y="1098"/>
                  </a:lnTo>
                  <a:lnTo>
                    <a:pt x="735" y="1140"/>
                  </a:lnTo>
                  <a:lnTo>
                    <a:pt x="675" y="1200"/>
                  </a:lnTo>
                  <a:lnTo>
                    <a:pt x="624" y="1251"/>
                  </a:lnTo>
                  <a:lnTo>
                    <a:pt x="585" y="1302"/>
                  </a:lnTo>
                  <a:lnTo>
                    <a:pt x="546" y="1350"/>
                  </a:lnTo>
                  <a:lnTo>
                    <a:pt x="504" y="1404"/>
                  </a:lnTo>
                  <a:lnTo>
                    <a:pt x="462" y="1461"/>
                  </a:lnTo>
                  <a:lnTo>
                    <a:pt x="423" y="1524"/>
                  </a:lnTo>
                  <a:lnTo>
                    <a:pt x="387" y="1569"/>
                  </a:lnTo>
                  <a:lnTo>
                    <a:pt x="357" y="1623"/>
                  </a:lnTo>
                  <a:lnTo>
                    <a:pt x="318" y="1695"/>
                  </a:lnTo>
                  <a:lnTo>
                    <a:pt x="282" y="1758"/>
                  </a:lnTo>
                  <a:lnTo>
                    <a:pt x="246" y="1836"/>
                  </a:lnTo>
                  <a:lnTo>
                    <a:pt x="210" y="1899"/>
                  </a:lnTo>
                  <a:lnTo>
                    <a:pt x="183" y="1956"/>
                  </a:lnTo>
                  <a:lnTo>
                    <a:pt x="166" y="2015"/>
                  </a:lnTo>
                  <a:lnTo>
                    <a:pt x="144" y="2067"/>
                  </a:lnTo>
                  <a:lnTo>
                    <a:pt x="126" y="2125"/>
                  </a:lnTo>
                  <a:lnTo>
                    <a:pt x="111" y="2175"/>
                  </a:lnTo>
                  <a:lnTo>
                    <a:pt x="90" y="2226"/>
                  </a:lnTo>
                  <a:lnTo>
                    <a:pt x="75" y="2292"/>
                  </a:lnTo>
                  <a:lnTo>
                    <a:pt x="57" y="2349"/>
                  </a:lnTo>
                  <a:lnTo>
                    <a:pt x="42" y="2415"/>
                  </a:lnTo>
                  <a:lnTo>
                    <a:pt x="33" y="2478"/>
                  </a:lnTo>
                  <a:lnTo>
                    <a:pt x="27" y="2529"/>
                  </a:lnTo>
                  <a:lnTo>
                    <a:pt x="18" y="2583"/>
                  </a:lnTo>
                  <a:lnTo>
                    <a:pt x="12" y="2628"/>
                  </a:lnTo>
                  <a:lnTo>
                    <a:pt x="3" y="2697"/>
                  </a:lnTo>
                  <a:lnTo>
                    <a:pt x="0" y="2754"/>
                  </a:lnTo>
                  <a:lnTo>
                    <a:pt x="3" y="2814"/>
                  </a:lnTo>
                  <a:lnTo>
                    <a:pt x="3" y="2874"/>
                  </a:lnTo>
                  <a:lnTo>
                    <a:pt x="0" y="2946"/>
                  </a:lnTo>
                  <a:lnTo>
                    <a:pt x="6" y="2994"/>
                  </a:lnTo>
                  <a:lnTo>
                    <a:pt x="9" y="3048"/>
                  </a:lnTo>
                  <a:lnTo>
                    <a:pt x="12" y="3099"/>
                  </a:lnTo>
                  <a:lnTo>
                    <a:pt x="18" y="3153"/>
                  </a:lnTo>
                  <a:lnTo>
                    <a:pt x="27" y="3207"/>
                  </a:lnTo>
                  <a:lnTo>
                    <a:pt x="33" y="3258"/>
                  </a:lnTo>
                  <a:lnTo>
                    <a:pt x="45" y="3312"/>
                  </a:lnTo>
                  <a:lnTo>
                    <a:pt x="57" y="3372"/>
                  </a:lnTo>
                  <a:lnTo>
                    <a:pt x="69" y="3429"/>
                  </a:lnTo>
                  <a:lnTo>
                    <a:pt x="81" y="3492"/>
                  </a:lnTo>
                  <a:lnTo>
                    <a:pt x="106" y="3585"/>
                  </a:lnTo>
                  <a:lnTo>
                    <a:pt x="132" y="3648"/>
                  </a:lnTo>
                  <a:lnTo>
                    <a:pt x="150" y="3702"/>
                  </a:lnTo>
                  <a:lnTo>
                    <a:pt x="177" y="3774"/>
                  </a:lnTo>
                  <a:lnTo>
                    <a:pt x="201" y="3837"/>
                  </a:lnTo>
                  <a:lnTo>
                    <a:pt x="240" y="3924"/>
                  </a:lnTo>
                  <a:lnTo>
                    <a:pt x="270" y="3993"/>
                  </a:lnTo>
                  <a:lnTo>
                    <a:pt x="303" y="4056"/>
                  </a:lnTo>
                  <a:lnTo>
                    <a:pt x="348" y="4131"/>
                  </a:lnTo>
                  <a:lnTo>
                    <a:pt x="387" y="4188"/>
                  </a:lnTo>
                  <a:lnTo>
                    <a:pt x="423" y="4245"/>
                  </a:lnTo>
                  <a:lnTo>
                    <a:pt x="456" y="4302"/>
                  </a:lnTo>
                  <a:lnTo>
                    <a:pt x="495" y="4353"/>
                  </a:lnTo>
                  <a:lnTo>
                    <a:pt x="522" y="4398"/>
                  </a:lnTo>
                  <a:lnTo>
                    <a:pt x="552" y="4446"/>
                  </a:lnTo>
                  <a:lnTo>
                    <a:pt x="591" y="4497"/>
                  </a:lnTo>
                  <a:lnTo>
                    <a:pt x="624" y="4542"/>
                  </a:lnTo>
                  <a:lnTo>
                    <a:pt x="663" y="4584"/>
                  </a:lnTo>
                  <a:lnTo>
                    <a:pt x="699" y="4626"/>
                  </a:lnTo>
                  <a:lnTo>
                    <a:pt x="732" y="4656"/>
                  </a:lnTo>
                  <a:lnTo>
                    <a:pt x="771" y="4689"/>
                  </a:lnTo>
                  <a:lnTo>
                    <a:pt x="822" y="4731"/>
                  </a:lnTo>
                  <a:lnTo>
                    <a:pt x="861" y="4767"/>
                  </a:lnTo>
                  <a:lnTo>
                    <a:pt x="912" y="4806"/>
                  </a:lnTo>
                  <a:lnTo>
                    <a:pt x="966" y="4839"/>
                  </a:lnTo>
                  <a:lnTo>
                    <a:pt x="1026" y="4869"/>
                  </a:lnTo>
                  <a:lnTo>
                    <a:pt x="1074" y="4893"/>
                  </a:lnTo>
                  <a:lnTo>
                    <a:pt x="1134" y="4920"/>
                  </a:lnTo>
                  <a:lnTo>
                    <a:pt x="1188" y="4938"/>
                  </a:lnTo>
                  <a:lnTo>
                    <a:pt x="1245" y="4956"/>
                  </a:lnTo>
                  <a:lnTo>
                    <a:pt x="1317" y="4983"/>
                  </a:lnTo>
                  <a:lnTo>
                    <a:pt x="1386" y="5007"/>
                  </a:lnTo>
                  <a:lnTo>
                    <a:pt x="1479" y="5034"/>
                  </a:lnTo>
                  <a:lnTo>
                    <a:pt x="1545" y="5055"/>
                  </a:lnTo>
                  <a:lnTo>
                    <a:pt x="1611" y="5073"/>
                  </a:lnTo>
                  <a:lnTo>
                    <a:pt x="1674" y="5088"/>
                  </a:lnTo>
                  <a:lnTo>
                    <a:pt x="1734" y="5097"/>
                  </a:lnTo>
                  <a:lnTo>
                    <a:pt x="1809" y="5109"/>
                  </a:lnTo>
                  <a:lnTo>
                    <a:pt x="1875" y="5121"/>
                  </a:lnTo>
                  <a:lnTo>
                    <a:pt x="1926" y="5130"/>
                  </a:lnTo>
                  <a:lnTo>
                    <a:pt x="1989" y="5136"/>
                  </a:lnTo>
                  <a:lnTo>
                    <a:pt x="2046" y="5145"/>
                  </a:lnTo>
                  <a:lnTo>
                    <a:pt x="2118" y="5151"/>
                  </a:lnTo>
                  <a:lnTo>
                    <a:pt x="2202" y="5160"/>
                  </a:lnTo>
                  <a:lnTo>
                    <a:pt x="2301" y="5163"/>
                  </a:lnTo>
                  <a:lnTo>
                    <a:pt x="2373" y="5163"/>
                  </a:lnTo>
                  <a:lnTo>
                    <a:pt x="2451" y="5160"/>
                  </a:lnTo>
                  <a:lnTo>
                    <a:pt x="2508" y="5154"/>
                  </a:lnTo>
                  <a:lnTo>
                    <a:pt x="2565" y="5148"/>
                  </a:lnTo>
                  <a:lnTo>
                    <a:pt x="2619" y="5142"/>
                  </a:lnTo>
                  <a:lnTo>
                    <a:pt x="2667" y="5133"/>
                  </a:lnTo>
                  <a:lnTo>
                    <a:pt x="2721" y="5121"/>
                  </a:lnTo>
                  <a:lnTo>
                    <a:pt x="2757" y="5112"/>
                  </a:lnTo>
                  <a:lnTo>
                    <a:pt x="2802" y="5097"/>
                  </a:lnTo>
                  <a:lnTo>
                    <a:pt x="2847" y="5079"/>
                  </a:lnTo>
                  <a:lnTo>
                    <a:pt x="2883" y="5064"/>
                  </a:lnTo>
                  <a:lnTo>
                    <a:pt x="2928" y="5046"/>
                  </a:lnTo>
                  <a:lnTo>
                    <a:pt x="2979" y="5019"/>
                  </a:lnTo>
                  <a:lnTo>
                    <a:pt x="3036" y="4986"/>
                  </a:lnTo>
                  <a:lnTo>
                    <a:pt x="3087" y="4950"/>
                  </a:lnTo>
                  <a:lnTo>
                    <a:pt x="3123" y="4914"/>
                  </a:lnTo>
                  <a:lnTo>
                    <a:pt x="3156" y="4878"/>
                  </a:lnTo>
                  <a:lnTo>
                    <a:pt x="3195" y="4833"/>
                  </a:lnTo>
                  <a:lnTo>
                    <a:pt x="3225" y="4779"/>
                  </a:lnTo>
                  <a:lnTo>
                    <a:pt x="3249" y="4734"/>
                  </a:lnTo>
                  <a:lnTo>
                    <a:pt x="3267" y="4686"/>
                  </a:lnTo>
                  <a:lnTo>
                    <a:pt x="3279" y="4650"/>
                  </a:lnTo>
                  <a:lnTo>
                    <a:pt x="3288" y="4611"/>
                  </a:lnTo>
                  <a:lnTo>
                    <a:pt x="3297" y="4566"/>
                  </a:lnTo>
                  <a:lnTo>
                    <a:pt x="3309" y="4515"/>
                  </a:lnTo>
                  <a:lnTo>
                    <a:pt x="3315" y="4461"/>
                  </a:lnTo>
                  <a:lnTo>
                    <a:pt x="3321" y="4410"/>
                  </a:lnTo>
                  <a:lnTo>
                    <a:pt x="3327" y="4359"/>
                  </a:lnTo>
                  <a:lnTo>
                    <a:pt x="3333" y="4308"/>
                  </a:lnTo>
                  <a:lnTo>
                    <a:pt x="3336" y="4251"/>
                  </a:lnTo>
                  <a:lnTo>
                    <a:pt x="3339" y="4194"/>
                  </a:lnTo>
                  <a:lnTo>
                    <a:pt x="3342" y="4140"/>
                  </a:lnTo>
                  <a:lnTo>
                    <a:pt x="3345" y="4092"/>
                  </a:lnTo>
                  <a:lnTo>
                    <a:pt x="3345" y="4026"/>
                  </a:lnTo>
                  <a:lnTo>
                    <a:pt x="3342" y="3933"/>
                  </a:lnTo>
                  <a:lnTo>
                    <a:pt x="3345" y="3873"/>
                  </a:lnTo>
                  <a:lnTo>
                    <a:pt x="3345" y="3813"/>
                  </a:lnTo>
                  <a:lnTo>
                    <a:pt x="3342" y="3768"/>
                  </a:lnTo>
                  <a:lnTo>
                    <a:pt x="3336" y="3708"/>
                  </a:lnTo>
                  <a:lnTo>
                    <a:pt x="3330" y="3642"/>
                  </a:lnTo>
                  <a:lnTo>
                    <a:pt x="3327" y="3579"/>
                  </a:lnTo>
                  <a:lnTo>
                    <a:pt x="3327" y="3516"/>
                  </a:lnTo>
                  <a:lnTo>
                    <a:pt x="3321" y="3468"/>
                  </a:lnTo>
                  <a:lnTo>
                    <a:pt x="3318" y="3423"/>
                  </a:lnTo>
                  <a:lnTo>
                    <a:pt x="3318" y="3390"/>
                  </a:lnTo>
                  <a:lnTo>
                    <a:pt x="3318" y="3354"/>
                  </a:lnTo>
                  <a:lnTo>
                    <a:pt x="3315" y="3309"/>
                  </a:lnTo>
                  <a:lnTo>
                    <a:pt x="3318" y="3267"/>
                  </a:lnTo>
                  <a:lnTo>
                    <a:pt x="3318" y="3231"/>
                  </a:lnTo>
                  <a:lnTo>
                    <a:pt x="3318" y="3201"/>
                  </a:lnTo>
                  <a:lnTo>
                    <a:pt x="3327" y="3174"/>
                  </a:lnTo>
                  <a:lnTo>
                    <a:pt x="3346" y="31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8"/>
            <p:cNvSpPr>
              <a:spLocks noChangeAspect="1"/>
            </p:cNvSpPr>
            <p:nvPr/>
          </p:nvSpPr>
          <p:spPr bwMode="auto">
            <a:xfrm>
              <a:off x="6727805" y="1451893"/>
              <a:ext cx="1149350" cy="654050"/>
            </a:xfrm>
            <a:custGeom>
              <a:avLst/>
              <a:gdLst>
                <a:gd name="T0" fmla="*/ 0 w 5685"/>
                <a:gd name="T1" fmla="*/ 0 h 3693"/>
                <a:gd name="T2" fmla="*/ 0 w 5685"/>
                <a:gd name="T3" fmla="*/ 0 h 3693"/>
                <a:gd name="T4" fmla="*/ 0 w 5685"/>
                <a:gd name="T5" fmla="*/ 0 h 3693"/>
                <a:gd name="T6" fmla="*/ 0 w 5685"/>
                <a:gd name="T7" fmla="*/ 0 h 3693"/>
                <a:gd name="T8" fmla="*/ 0 w 5685"/>
                <a:gd name="T9" fmla="*/ 0 h 3693"/>
                <a:gd name="T10" fmla="*/ 0 w 5685"/>
                <a:gd name="T11" fmla="*/ 0 h 3693"/>
                <a:gd name="T12" fmla="*/ 0 w 5685"/>
                <a:gd name="T13" fmla="*/ 0 h 3693"/>
                <a:gd name="T14" fmla="*/ 0 w 5685"/>
                <a:gd name="T15" fmla="*/ 0 h 3693"/>
                <a:gd name="T16" fmla="*/ 0 w 5685"/>
                <a:gd name="T17" fmla="*/ 0 h 3693"/>
                <a:gd name="T18" fmla="*/ 0 w 5685"/>
                <a:gd name="T19" fmla="*/ 0 h 3693"/>
                <a:gd name="T20" fmla="*/ 0 w 5685"/>
                <a:gd name="T21" fmla="*/ 0 h 3693"/>
                <a:gd name="T22" fmla="*/ 0 w 5685"/>
                <a:gd name="T23" fmla="*/ 0 h 3693"/>
                <a:gd name="T24" fmla="*/ 0 w 5685"/>
                <a:gd name="T25" fmla="*/ 0 h 3693"/>
                <a:gd name="T26" fmla="*/ 0 w 5685"/>
                <a:gd name="T27" fmla="*/ 0 h 3693"/>
                <a:gd name="T28" fmla="*/ 0 w 5685"/>
                <a:gd name="T29" fmla="*/ 0 h 3693"/>
                <a:gd name="T30" fmla="*/ 0 w 5685"/>
                <a:gd name="T31" fmla="*/ 0 h 3693"/>
                <a:gd name="T32" fmla="*/ 0 w 5685"/>
                <a:gd name="T33" fmla="*/ 0 h 3693"/>
                <a:gd name="T34" fmla="*/ 0 w 5685"/>
                <a:gd name="T35" fmla="*/ 0 h 3693"/>
                <a:gd name="T36" fmla="*/ 0 w 5685"/>
                <a:gd name="T37" fmla="*/ 0 h 3693"/>
                <a:gd name="T38" fmla="*/ 0 w 5685"/>
                <a:gd name="T39" fmla="*/ 0 h 3693"/>
                <a:gd name="T40" fmla="*/ 0 w 5685"/>
                <a:gd name="T41" fmla="*/ 0 h 3693"/>
                <a:gd name="T42" fmla="*/ 0 w 5685"/>
                <a:gd name="T43" fmla="*/ 0 h 3693"/>
                <a:gd name="T44" fmla="*/ 0 w 5685"/>
                <a:gd name="T45" fmla="*/ 0 h 3693"/>
                <a:gd name="T46" fmla="*/ 0 w 5685"/>
                <a:gd name="T47" fmla="*/ 0 h 3693"/>
                <a:gd name="T48" fmla="*/ 0 w 5685"/>
                <a:gd name="T49" fmla="*/ 0 h 3693"/>
                <a:gd name="T50" fmla="*/ 0 w 5685"/>
                <a:gd name="T51" fmla="*/ 0 h 3693"/>
                <a:gd name="T52" fmla="*/ 0 w 5685"/>
                <a:gd name="T53" fmla="*/ 0 h 3693"/>
                <a:gd name="T54" fmla="*/ 0 w 5685"/>
                <a:gd name="T55" fmla="*/ 0 h 3693"/>
                <a:gd name="T56" fmla="*/ 0 w 5685"/>
                <a:gd name="T57" fmla="*/ 0 h 3693"/>
                <a:gd name="T58" fmla="*/ 0 w 5685"/>
                <a:gd name="T59" fmla="*/ 0 h 3693"/>
                <a:gd name="T60" fmla="*/ 0 w 5685"/>
                <a:gd name="T61" fmla="*/ 0 h 3693"/>
                <a:gd name="T62" fmla="*/ 0 w 5685"/>
                <a:gd name="T63" fmla="*/ 0 h 3693"/>
                <a:gd name="T64" fmla="*/ 0 w 5685"/>
                <a:gd name="T65" fmla="*/ 0 h 3693"/>
                <a:gd name="T66" fmla="*/ 0 w 5685"/>
                <a:gd name="T67" fmla="*/ 0 h 3693"/>
                <a:gd name="T68" fmla="*/ 0 w 5685"/>
                <a:gd name="T69" fmla="*/ 0 h 3693"/>
                <a:gd name="T70" fmla="*/ 0 w 5685"/>
                <a:gd name="T71" fmla="*/ 0 h 3693"/>
                <a:gd name="T72" fmla="*/ 0 w 5685"/>
                <a:gd name="T73" fmla="*/ 0 h 3693"/>
                <a:gd name="T74" fmla="*/ 0 w 5685"/>
                <a:gd name="T75" fmla="*/ 0 h 3693"/>
                <a:gd name="T76" fmla="*/ 0 w 5685"/>
                <a:gd name="T77" fmla="*/ 0 h 3693"/>
                <a:gd name="T78" fmla="*/ 0 w 5685"/>
                <a:gd name="T79" fmla="*/ 0 h 3693"/>
                <a:gd name="T80" fmla="*/ 0 w 5685"/>
                <a:gd name="T81" fmla="*/ 0 h 3693"/>
                <a:gd name="T82" fmla="*/ 0 w 5685"/>
                <a:gd name="T83" fmla="*/ 0 h 3693"/>
                <a:gd name="T84" fmla="*/ 0 w 5685"/>
                <a:gd name="T85" fmla="*/ 0 h 3693"/>
                <a:gd name="T86" fmla="*/ 0 w 5685"/>
                <a:gd name="T87" fmla="*/ 0 h 3693"/>
                <a:gd name="T88" fmla="*/ 0 w 5685"/>
                <a:gd name="T89" fmla="*/ 0 h 3693"/>
                <a:gd name="T90" fmla="*/ 0 w 5685"/>
                <a:gd name="T91" fmla="*/ 0 h 3693"/>
                <a:gd name="T92" fmla="*/ 0 w 5685"/>
                <a:gd name="T93" fmla="*/ 0 h 3693"/>
                <a:gd name="T94" fmla="*/ 0 w 5685"/>
                <a:gd name="T95" fmla="*/ 0 h 3693"/>
                <a:gd name="T96" fmla="*/ 0 w 5685"/>
                <a:gd name="T97" fmla="*/ 0 h 3693"/>
                <a:gd name="T98" fmla="*/ 0 w 5685"/>
                <a:gd name="T99" fmla="*/ 0 h 3693"/>
                <a:gd name="T100" fmla="*/ 0 w 5685"/>
                <a:gd name="T101" fmla="*/ 0 h 3693"/>
                <a:gd name="T102" fmla="*/ 0 w 5685"/>
                <a:gd name="T103" fmla="*/ 0 h 3693"/>
                <a:gd name="T104" fmla="*/ 0 w 5685"/>
                <a:gd name="T105" fmla="*/ 0 h 3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85"/>
                <a:gd name="T160" fmla="*/ 0 h 3693"/>
                <a:gd name="T161" fmla="*/ 5685 w 5685"/>
                <a:gd name="T162" fmla="*/ 3693 h 3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85" h="3693">
                  <a:moveTo>
                    <a:pt x="3309" y="1164"/>
                  </a:moveTo>
                  <a:lnTo>
                    <a:pt x="3347" y="1085"/>
                  </a:lnTo>
                  <a:lnTo>
                    <a:pt x="3396" y="987"/>
                  </a:lnTo>
                  <a:lnTo>
                    <a:pt x="3452" y="875"/>
                  </a:lnTo>
                  <a:lnTo>
                    <a:pt x="3495" y="798"/>
                  </a:lnTo>
                  <a:lnTo>
                    <a:pt x="3542" y="717"/>
                  </a:lnTo>
                  <a:lnTo>
                    <a:pt x="3585" y="636"/>
                  </a:lnTo>
                  <a:lnTo>
                    <a:pt x="3618" y="576"/>
                  </a:lnTo>
                  <a:lnTo>
                    <a:pt x="3651" y="519"/>
                  </a:lnTo>
                  <a:lnTo>
                    <a:pt x="3696" y="444"/>
                  </a:lnTo>
                  <a:lnTo>
                    <a:pt x="3741" y="378"/>
                  </a:lnTo>
                  <a:lnTo>
                    <a:pt x="3789" y="312"/>
                  </a:lnTo>
                  <a:lnTo>
                    <a:pt x="3837" y="258"/>
                  </a:lnTo>
                  <a:lnTo>
                    <a:pt x="3876" y="213"/>
                  </a:lnTo>
                  <a:lnTo>
                    <a:pt x="3933" y="165"/>
                  </a:lnTo>
                  <a:lnTo>
                    <a:pt x="3977" y="132"/>
                  </a:lnTo>
                  <a:lnTo>
                    <a:pt x="4029" y="102"/>
                  </a:lnTo>
                  <a:lnTo>
                    <a:pt x="4101" y="66"/>
                  </a:lnTo>
                  <a:lnTo>
                    <a:pt x="4161" y="39"/>
                  </a:lnTo>
                  <a:lnTo>
                    <a:pt x="4230" y="24"/>
                  </a:lnTo>
                  <a:lnTo>
                    <a:pt x="4296" y="15"/>
                  </a:lnTo>
                  <a:lnTo>
                    <a:pt x="4380" y="6"/>
                  </a:lnTo>
                  <a:lnTo>
                    <a:pt x="4464" y="3"/>
                  </a:lnTo>
                  <a:lnTo>
                    <a:pt x="4524" y="0"/>
                  </a:lnTo>
                  <a:lnTo>
                    <a:pt x="4602" y="6"/>
                  </a:lnTo>
                  <a:lnTo>
                    <a:pt x="4665" y="15"/>
                  </a:lnTo>
                  <a:lnTo>
                    <a:pt x="4734" y="27"/>
                  </a:lnTo>
                  <a:lnTo>
                    <a:pt x="4794" y="45"/>
                  </a:lnTo>
                  <a:lnTo>
                    <a:pt x="4848" y="60"/>
                  </a:lnTo>
                  <a:lnTo>
                    <a:pt x="4926" y="99"/>
                  </a:lnTo>
                  <a:lnTo>
                    <a:pt x="4980" y="135"/>
                  </a:lnTo>
                  <a:lnTo>
                    <a:pt x="5028" y="168"/>
                  </a:lnTo>
                  <a:lnTo>
                    <a:pt x="5058" y="207"/>
                  </a:lnTo>
                  <a:lnTo>
                    <a:pt x="5082" y="240"/>
                  </a:lnTo>
                  <a:lnTo>
                    <a:pt x="5097" y="270"/>
                  </a:lnTo>
                  <a:lnTo>
                    <a:pt x="5106" y="306"/>
                  </a:lnTo>
                  <a:lnTo>
                    <a:pt x="5109" y="345"/>
                  </a:lnTo>
                  <a:lnTo>
                    <a:pt x="5102" y="387"/>
                  </a:lnTo>
                  <a:lnTo>
                    <a:pt x="5091" y="423"/>
                  </a:lnTo>
                  <a:lnTo>
                    <a:pt x="5073" y="468"/>
                  </a:lnTo>
                  <a:lnTo>
                    <a:pt x="5049" y="525"/>
                  </a:lnTo>
                  <a:lnTo>
                    <a:pt x="5007" y="621"/>
                  </a:lnTo>
                  <a:lnTo>
                    <a:pt x="4968" y="708"/>
                  </a:lnTo>
                  <a:lnTo>
                    <a:pt x="4917" y="807"/>
                  </a:lnTo>
                  <a:lnTo>
                    <a:pt x="4857" y="933"/>
                  </a:lnTo>
                  <a:lnTo>
                    <a:pt x="4812" y="1032"/>
                  </a:lnTo>
                  <a:lnTo>
                    <a:pt x="4772" y="1107"/>
                  </a:lnTo>
                  <a:lnTo>
                    <a:pt x="4727" y="1197"/>
                  </a:lnTo>
                  <a:lnTo>
                    <a:pt x="4683" y="1278"/>
                  </a:lnTo>
                  <a:lnTo>
                    <a:pt x="4653" y="1338"/>
                  </a:lnTo>
                  <a:lnTo>
                    <a:pt x="4623" y="1401"/>
                  </a:lnTo>
                  <a:lnTo>
                    <a:pt x="4602" y="1452"/>
                  </a:lnTo>
                  <a:lnTo>
                    <a:pt x="4578" y="1515"/>
                  </a:lnTo>
                  <a:lnTo>
                    <a:pt x="4563" y="1569"/>
                  </a:lnTo>
                  <a:lnTo>
                    <a:pt x="4551" y="1623"/>
                  </a:lnTo>
                  <a:lnTo>
                    <a:pt x="4554" y="1674"/>
                  </a:lnTo>
                  <a:lnTo>
                    <a:pt x="4560" y="1713"/>
                  </a:lnTo>
                  <a:lnTo>
                    <a:pt x="4581" y="1758"/>
                  </a:lnTo>
                  <a:lnTo>
                    <a:pt x="4605" y="1797"/>
                  </a:lnTo>
                  <a:lnTo>
                    <a:pt x="4641" y="1842"/>
                  </a:lnTo>
                  <a:lnTo>
                    <a:pt x="4689" y="1872"/>
                  </a:lnTo>
                  <a:lnTo>
                    <a:pt x="4746" y="1908"/>
                  </a:lnTo>
                  <a:lnTo>
                    <a:pt x="4817" y="1947"/>
                  </a:lnTo>
                  <a:lnTo>
                    <a:pt x="4887" y="1980"/>
                  </a:lnTo>
                  <a:lnTo>
                    <a:pt x="4956" y="2001"/>
                  </a:lnTo>
                  <a:lnTo>
                    <a:pt x="5064" y="2031"/>
                  </a:lnTo>
                  <a:lnTo>
                    <a:pt x="5157" y="2052"/>
                  </a:lnTo>
                  <a:lnTo>
                    <a:pt x="5229" y="2070"/>
                  </a:lnTo>
                  <a:lnTo>
                    <a:pt x="5307" y="2091"/>
                  </a:lnTo>
                  <a:lnTo>
                    <a:pt x="5379" y="2112"/>
                  </a:lnTo>
                  <a:lnTo>
                    <a:pt x="5454" y="2133"/>
                  </a:lnTo>
                  <a:lnTo>
                    <a:pt x="5517" y="2157"/>
                  </a:lnTo>
                  <a:lnTo>
                    <a:pt x="5574" y="2196"/>
                  </a:lnTo>
                  <a:lnTo>
                    <a:pt x="5607" y="2232"/>
                  </a:lnTo>
                  <a:lnTo>
                    <a:pt x="5634" y="2265"/>
                  </a:lnTo>
                  <a:lnTo>
                    <a:pt x="5655" y="2313"/>
                  </a:lnTo>
                  <a:lnTo>
                    <a:pt x="5667" y="2355"/>
                  </a:lnTo>
                  <a:lnTo>
                    <a:pt x="5679" y="2400"/>
                  </a:lnTo>
                  <a:lnTo>
                    <a:pt x="5682" y="2439"/>
                  </a:lnTo>
                  <a:lnTo>
                    <a:pt x="5685" y="2478"/>
                  </a:lnTo>
                  <a:lnTo>
                    <a:pt x="5682" y="2532"/>
                  </a:lnTo>
                  <a:lnTo>
                    <a:pt x="5670" y="2580"/>
                  </a:lnTo>
                  <a:lnTo>
                    <a:pt x="5649" y="2645"/>
                  </a:lnTo>
                  <a:lnTo>
                    <a:pt x="5631" y="2697"/>
                  </a:lnTo>
                  <a:lnTo>
                    <a:pt x="5613" y="2745"/>
                  </a:lnTo>
                  <a:lnTo>
                    <a:pt x="5574" y="2823"/>
                  </a:lnTo>
                  <a:lnTo>
                    <a:pt x="5544" y="2886"/>
                  </a:lnTo>
                  <a:lnTo>
                    <a:pt x="5496" y="2955"/>
                  </a:lnTo>
                  <a:lnTo>
                    <a:pt x="5445" y="3030"/>
                  </a:lnTo>
                  <a:lnTo>
                    <a:pt x="5394" y="3096"/>
                  </a:lnTo>
                  <a:lnTo>
                    <a:pt x="5322" y="3171"/>
                  </a:lnTo>
                  <a:lnTo>
                    <a:pt x="5244" y="3243"/>
                  </a:lnTo>
                  <a:lnTo>
                    <a:pt x="5181" y="3294"/>
                  </a:lnTo>
                  <a:lnTo>
                    <a:pt x="5121" y="3345"/>
                  </a:lnTo>
                  <a:lnTo>
                    <a:pt x="5052" y="3399"/>
                  </a:lnTo>
                  <a:lnTo>
                    <a:pt x="4982" y="3440"/>
                  </a:lnTo>
                  <a:lnTo>
                    <a:pt x="4926" y="3477"/>
                  </a:lnTo>
                  <a:lnTo>
                    <a:pt x="4854" y="3516"/>
                  </a:lnTo>
                  <a:lnTo>
                    <a:pt x="4779" y="3546"/>
                  </a:lnTo>
                  <a:lnTo>
                    <a:pt x="4710" y="3579"/>
                  </a:lnTo>
                  <a:lnTo>
                    <a:pt x="4650" y="3600"/>
                  </a:lnTo>
                  <a:lnTo>
                    <a:pt x="4581" y="3627"/>
                  </a:lnTo>
                  <a:lnTo>
                    <a:pt x="4512" y="3645"/>
                  </a:lnTo>
                  <a:lnTo>
                    <a:pt x="4446" y="3666"/>
                  </a:lnTo>
                  <a:lnTo>
                    <a:pt x="4371" y="3678"/>
                  </a:lnTo>
                  <a:lnTo>
                    <a:pt x="4305" y="3684"/>
                  </a:lnTo>
                  <a:lnTo>
                    <a:pt x="4239" y="3687"/>
                  </a:lnTo>
                  <a:lnTo>
                    <a:pt x="4179" y="3693"/>
                  </a:lnTo>
                  <a:lnTo>
                    <a:pt x="4122" y="3693"/>
                  </a:lnTo>
                  <a:lnTo>
                    <a:pt x="4056" y="3684"/>
                  </a:lnTo>
                  <a:lnTo>
                    <a:pt x="4002" y="3669"/>
                  </a:lnTo>
                  <a:lnTo>
                    <a:pt x="3948" y="3657"/>
                  </a:lnTo>
                  <a:lnTo>
                    <a:pt x="3891" y="3636"/>
                  </a:lnTo>
                  <a:lnTo>
                    <a:pt x="3834" y="3609"/>
                  </a:lnTo>
                  <a:lnTo>
                    <a:pt x="3780" y="3576"/>
                  </a:lnTo>
                  <a:lnTo>
                    <a:pt x="3735" y="3537"/>
                  </a:lnTo>
                  <a:lnTo>
                    <a:pt x="3690" y="3495"/>
                  </a:lnTo>
                  <a:lnTo>
                    <a:pt x="3663" y="3459"/>
                  </a:lnTo>
                  <a:lnTo>
                    <a:pt x="3639" y="3423"/>
                  </a:lnTo>
                  <a:lnTo>
                    <a:pt x="3615" y="3390"/>
                  </a:lnTo>
                  <a:lnTo>
                    <a:pt x="3597" y="3360"/>
                  </a:lnTo>
                  <a:lnTo>
                    <a:pt x="3579" y="3318"/>
                  </a:lnTo>
                  <a:lnTo>
                    <a:pt x="3567" y="3276"/>
                  </a:lnTo>
                  <a:lnTo>
                    <a:pt x="3561" y="3219"/>
                  </a:lnTo>
                  <a:lnTo>
                    <a:pt x="3558" y="3162"/>
                  </a:lnTo>
                  <a:lnTo>
                    <a:pt x="3552" y="3084"/>
                  </a:lnTo>
                  <a:lnTo>
                    <a:pt x="3546" y="2988"/>
                  </a:lnTo>
                  <a:lnTo>
                    <a:pt x="3534" y="2892"/>
                  </a:lnTo>
                  <a:lnTo>
                    <a:pt x="3522" y="2796"/>
                  </a:lnTo>
                  <a:lnTo>
                    <a:pt x="3510" y="2706"/>
                  </a:lnTo>
                  <a:lnTo>
                    <a:pt x="3498" y="2631"/>
                  </a:lnTo>
                  <a:lnTo>
                    <a:pt x="3477" y="2550"/>
                  </a:lnTo>
                  <a:lnTo>
                    <a:pt x="3447" y="2457"/>
                  </a:lnTo>
                  <a:lnTo>
                    <a:pt x="3429" y="2394"/>
                  </a:lnTo>
                  <a:lnTo>
                    <a:pt x="3399" y="2331"/>
                  </a:lnTo>
                  <a:lnTo>
                    <a:pt x="3360" y="2271"/>
                  </a:lnTo>
                  <a:lnTo>
                    <a:pt x="3318" y="2217"/>
                  </a:lnTo>
                  <a:lnTo>
                    <a:pt x="3273" y="2169"/>
                  </a:lnTo>
                  <a:lnTo>
                    <a:pt x="3222" y="2118"/>
                  </a:lnTo>
                  <a:lnTo>
                    <a:pt x="3162" y="2082"/>
                  </a:lnTo>
                  <a:lnTo>
                    <a:pt x="3111" y="2058"/>
                  </a:lnTo>
                  <a:lnTo>
                    <a:pt x="3051" y="2037"/>
                  </a:lnTo>
                  <a:lnTo>
                    <a:pt x="2985" y="2019"/>
                  </a:lnTo>
                  <a:lnTo>
                    <a:pt x="2931" y="2010"/>
                  </a:lnTo>
                  <a:lnTo>
                    <a:pt x="2874" y="2007"/>
                  </a:lnTo>
                  <a:lnTo>
                    <a:pt x="2829" y="2007"/>
                  </a:lnTo>
                  <a:lnTo>
                    <a:pt x="2784" y="2010"/>
                  </a:lnTo>
                  <a:lnTo>
                    <a:pt x="2724" y="2019"/>
                  </a:lnTo>
                  <a:lnTo>
                    <a:pt x="2655" y="2031"/>
                  </a:lnTo>
                  <a:lnTo>
                    <a:pt x="2595" y="2049"/>
                  </a:lnTo>
                  <a:lnTo>
                    <a:pt x="2544" y="2073"/>
                  </a:lnTo>
                  <a:lnTo>
                    <a:pt x="2496" y="2103"/>
                  </a:lnTo>
                  <a:lnTo>
                    <a:pt x="2454" y="2130"/>
                  </a:lnTo>
                  <a:lnTo>
                    <a:pt x="2418" y="2163"/>
                  </a:lnTo>
                  <a:lnTo>
                    <a:pt x="2382" y="2202"/>
                  </a:lnTo>
                  <a:lnTo>
                    <a:pt x="2343" y="2244"/>
                  </a:lnTo>
                  <a:lnTo>
                    <a:pt x="2313" y="2286"/>
                  </a:lnTo>
                  <a:lnTo>
                    <a:pt x="2286" y="2328"/>
                  </a:lnTo>
                  <a:lnTo>
                    <a:pt x="2265" y="2385"/>
                  </a:lnTo>
                  <a:lnTo>
                    <a:pt x="2244" y="2436"/>
                  </a:lnTo>
                  <a:lnTo>
                    <a:pt x="2223" y="2496"/>
                  </a:lnTo>
                  <a:lnTo>
                    <a:pt x="2205" y="2562"/>
                  </a:lnTo>
                  <a:lnTo>
                    <a:pt x="2187" y="2643"/>
                  </a:lnTo>
                  <a:lnTo>
                    <a:pt x="2169" y="2730"/>
                  </a:lnTo>
                  <a:lnTo>
                    <a:pt x="2160" y="2796"/>
                  </a:lnTo>
                  <a:lnTo>
                    <a:pt x="2151" y="2871"/>
                  </a:lnTo>
                  <a:lnTo>
                    <a:pt x="2142" y="2955"/>
                  </a:lnTo>
                  <a:lnTo>
                    <a:pt x="2136" y="3012"/>
                  </a:lnTo>
                  <a:lnTo>
                    <a:pt x="2130" y="3150"/>
                  </a:lnTo>
                  <a:lnTo>
                    <a:pt x="2133" y="3084"/>
                  </a:lnTo>
                  <a:lnTo>
                    <a:pt x="2124" y="3204"/>
                  </a:lnTo>
                  <a:lnTo>
                    <a:pt x="2118" y="3255"/>
                  </a:lnTo>
                  <a:lnTo>
                    <a:pt x="2112" y="3297"/>
                  </a:lnTo>
                  <a:lnTo>
                    <a:pt x="2094" y="3342"/>
                  </a:lnTo>
                  <a:lnTo>
                    <a:pt x="2079" y="3378"/>
                  </a:lnTo>
                  <a:lnTo>
                    <a:pt x="2061" y="3408"/>
                  </a:lnTo>
                  <a:lnTo>
                    <a:pt x="2037" y="3444"/>
                  </a:lnTo>
                  <a:lnTo>
                    <a:pt x="2004" y="3485"/>
                  </a:lnTo>
                  <a:lnTo>
                    <a:pt x="1962" y="3525"/>
                  </a:lnTo>
                  <a:lnTo>
                    <a:pt x="1917" y="3567"/>
                  </a:lnTo>
                  <a:lnTo>
                    <a:pt x="1875" y="3594"/>
                  </a:lnTo>
                  <a:lnTo>
                    <a:pt x="1812" y="3630"/>
                  </a:lnTo>
                  <a:lnTo>
                    <a:pt x="1755" y="3648"/>
                  </a:lnTo>
                  <a:lnTo>
                    <a:pt x="1689" y="3665"/>
                  </a:lnTo>
                  <a:lnTo>
                    <a:pt x="1638" y="3678"/>
                  </a:lnTo>
                  <a:lnTo>
                    <a:pt x="1590" y="3687"/>
                  </a:lnTo>
                  <a:lnTo>
                    <a:pt x="1521" y="3690"/>
                  </a:lnTo>
                  <a:lnTo>
                    <a:pt x="1425" y="3687"/>
                  </a:lnTo>
                  <a:lnTo>
                    <a:pt x="1338" y="3681"/>
                  </a:lnTo>
                  <a:lnTo>
                    <a:pt x="1262" y="3665"/>
                  </a:lnTo>
                  <a:lnTo>
                    <a:pt x="1179" y="3650"/>
                  </a:lnTo>
                  <a:lnTo>
                    <a:pt x="1074" y="3615"/>
                  </a:lnTo>
                  <a:lnTo>
                    <a:pt x="969" y="3575"/>
                  </a:lnTo>
                  <a:lnTo>
                    <a:pt x="894" y="3543"/>
                  </a:lnTo>
                  <a:lnTo>
                    <a:pt x="810" y="3507"/>
                  </a:lnTo>
                  <a:lnTo>
                    <a:pt x="720" y="3456"/>
                  </a:lnTo>
                  <a:lnTo>
                    <a:pt x="636" y="3396"/>
                  </a:lnTo>
                  <a:lnTo>
                    <a:pt x="564" y="3342"/>
                  </a:lnTo>
                  <a:lnTo>
                    <a:pt x="474" y="3270"/>
                  </a:lnTo>
                  <a:lnTo>
                    <a:pt x="399" y="3207"/>
                  </a:lnTo>
                  <a:lnTo>
                    <a:pt x="339" y="3144"/>
                  </a:lnTo>
                  <a:lnTo>
                    <a:pt x="291" y="3093"/>
                  </a:lnTo>
                  <a:lnTo>
                    <a:pt x="246" y="3033"/>
                  </a:lnTo>
                  <a:lnTo>
                    <a:pt x="201" y="2970"/>
                  </a:lnTo>
                  <a:lnTo>
                    <a:pt x="162" y="2916"/>
                  </a:lnTo>
                  <a:lnTo>
                    <a:pt x="135" y="2868"/>
                  </a:lnTo>
                  <a:lnTo>
                    <a:pt x="99" y="2805"/>
                  </a:lnTo>
                  <a:lnTo>
                    <a:pt x="69" y="2727"/>
                  </a:lnTo>
                  <a:lnTo>
                    <a:pt x="42" y="2661"/>
                  </a:lnTo>
                  <a:lnTo>
                    <a:pt x="24" y="2607"/>
                  </a:lnTo>
                  <a:lnTo>
                    <a:pt x="12" y="2553"/>
                  </a:lnTo>
                  <a:lnTo>
                    <a:pt x="3" y="2508"/>
                  </a:lnTo>
                  <a:lnTo>
                    <a:pt x="0" y="2445"/>
                  </a:lnTo>
                  <a:lnTo>
                    <a:pt x="6" y="2394"/>
                  </a:lnTo>
                  <a:lnTo>
                    <a:pt x="15" y="2352"/>
                  </a:lnTo>
                  <a:lnTo>
                    <a:pt x="30" y="2316"/>
                  </a:lnTo>
                  <a:lnTo>
                    <a:pt x="45" y="2277"/>
                  </a:lnTo>
                  <a:lnTo>
                    <a:pt x="72" y="2238"/>
                  </a:lnTo>
                  <a:lnTo>
                    <a:pt x="93" y="2217"/>
                  </a:lnTo>
                  <a:lnTo>
                    <a:pt x="129" y="2184"/>
                  </a:lnTo>
                  <a:lnTo>
                    <a:pt x="168" y="2163"/>
                  </a:lnTo>
                  <a:lnTo>
                    <a:pt x="237" y="2130"/>
                  </a:lnTo>
                  <a:lnTo>
                    <a:pt x="300" y="2112"/>
                  </a:lnTo>
                  <a:lnTo>
                    <a:pt x="363" y="2094"/>
                  </a:lnTo>
                  <a:lnTo>
                    <a:pt x="426" y="2079"/>
                  </a:lnTo>
                  <a:lnTo>
                    <a:pt x="512" y="2060"/>
                  </a:lnTo>
                  <a:lnTo>
                    <a:pt x="576" y="2046"/>
                  </a:lnTo>
                  <a:lnTo>
                    <a:pt x="645" y="2025"/>
                  </a:lnTo>
                  <a:lnTo>
                    <a:pt x="722" y="2007"/>
                  </a:lnTo>
                  <a:lnTo>
                    <a:pt x="777" y="1986"/>
                  </a:lnTo>
                  <a:lnTo>
                    <a:pt x="852" y="1953"/>
                  </a:lnTo>
                  <a:lnTo>
                    <a:pt x="906" y="1929"/>
                  </a:lnTo>
                  <a:lnTo>
                    <a:pt x="975" y="1887"/>
                  </a:lnTo>
                  <a:lnTo>
                    <a:pt x="1011" y="1866"/>
                  </a:lnTo>
                  <a:lnTo>
                    <a:pt x="1050" y="1836"/>
                  </a:lnTo>
                  <a:lnTo>
                    <a:pt x="1074" y="1803"/>
                  </a:lnTo>
                  <a:lnTo>
                    <a:pt x="1095" y="1770"/>
                  </a:lnTo>
                  <a:lnTo>
                    <a:pt x="1113" y="1740"/>
                  </a:lnTo>
                  <a:lnTo>
                    <a:pt x="1125" y="1716"/>
                  </a:lnTo>
                  <a:lnTo>
                    <a:pt x="1134" y="1686"/>
                  </a:lnTo>
                  <a:lnTo>
                    <a:pt x="1137" y="1656"/>
                  </a:lnTo>
                  <a:lnTo>
                    <a:pt x="1137" y="1632"/>
                  </a:lnTo>
                  <a:lnTo>
                    <a:pt x="1131" y="1602"/>
                  </a:lnTo>
                  <a:lnTo>
                    <a:pt x="1125" y="1572"/>
                  </a:lnTo>
                  <a:lnTo>
                    <a:pt x="1116" y="1542"/>
                  </a:lnTo>
                  <a:lnTo>
                    <a:pt x="1104" y="1505"/>
                  </a:lnTo>
                  <a:lnTo>
                    <a:pt x="1080" y="1446"/>
                  </a:lnTo>
                  <a:lnTo>
                    <a:pt x="1056" y="1392"/>
                  </a:lnTo>
                  <a:lnTo>
                    <a:pt x="1035" y="1341"/>
                  </a:lnTo>
                  <a:lnTo>
                    <a:pt x="1002" y="1284"/>
                  </a:lnTo>
                  <a:lnTo>
                    <a:pt x="966" y="1215"/>
                  </a:lnTo>
                  <a:lnTo>
                    <a:pt x="924" y="1128"/>
                  </a:lnTo>
                  <a:lnTo>
                    <a:pt x="879" y="1040"/>
                  </a:lnTo>
                  <a:lnTo>
                    <a:pt x="846" y="975"/>
                  </a:lnTo>
                  <a:lnTo>
                    <a:pt x="819" y="905"/>
                  </a:lnTo>
                  <a:lnTo>
                    <a:pt x="774" y="816"/>
                  </a:lnTo>
                  <a:lnTo>
                    <a:pt x="726" y="732"/>
                  </a:lnTo>
                  <a:lnTo>
                    <a:pt x="684" y="635"/>
                  </a:lnTo>
                  <a:lnTo>
                    <a:pt x="648" y="555"/>
                  </a:lnTo>
                  <a:lnTo>
                    <a:pt x="612" y="477"/>
                  </a:lnTo>
                  <a:lnTo>
                    <a:pt x="587" y="395"/>
                  </a:lnTo>
                  <a:lnTo>
                    <a:pt x="582" y="342"/>
                  </a:lnTo>
                  <a:lnTo>
                    <a:pt x="582" y="306"/>
                  </a:lnTo>
                  <a:lnTo>
                    <a:pt x="588" y="279"/>
                  </a:lnTo>
                  <a:lnTo>
                    <a:pt x="600" y="243"/>
                  </a:lnTo>
                  <a:lnTo>
                    <a:pt x="621" y="210"/>
                  </a:lnTo>
                  <a:lnTo>
                    <a:pt x="654" y="177"/>
                  </a:lnTo>
                  <a:lnTo>
                    <a:pt x="678" y="147"/>
                  </a:lnTo>
                  <a:lnTo>
                    <a:pt x="717" y="120"/>
                  </a:lnTo>
                  <a:lnTo>
                    <a:pt x="765" y="93"/>
                  </a:lnTo>
                  <a:lnTo>
                    <a:pt x="807" y="75"/>
                  </a:lnTo>
                  <a:lnTo>
                    <a:pt x="882" y="48"/>
                  </a:lnTo>
                  <a:lnTo>
                    <a:pt x="954" y="24"/>
                  </a:lnTo>
                  <a:lnTo>
                    <a:pt x="1011" y="12"/>
                  </a:lnTo>
                  <a:lnTo>
                    <a:pt x="1095" y="3"/>
                  </a:lnTo>
                  <a:lnTo>
                    <a:pt x="1197" y="3"/>
                  </a:lnTo>
                  <a:lnTo>
                    <a:pt x="1269" y="6"/>
                  </a:lnTo>
                  <a:lnTo>
                    <a:pt x="1337" y="12"/>
                  </a:lnTo>
                  <a:lnTo>
                    <a:pt x="1386" y="18"/>
                  </a:lnTo>
                  <a:lnTo>
                    <a:pt x="1449" y="27"/>
                  </a:lnTo>
                  <a:lnTo>
                    <a:pt x="1512" y="36"/>
                  </a:lnTo>
                  <a:lnTo>
                    <a:pt x="1596" y="69"/>
                  </a:lnTo>
                  <a:lnTo>
                    <a:pt x="1659" y="102"/>
                  </a:lnTo>
                  <a:lnTo>
                    <a:pt x="1713" y="135"/>
                  </a:lnTo>
                  <a:lnTo>
                    <a:pt x="1755" y="165"/>
                  </a:lnTo>
                  <a:lnTo>
                    <a:pt x="1794" y="200"/>
                  </a:lnTo>
                  <a:lnTo>
                    <a:pt x="1830" y="240"/>
                  </a:lnTo>
                  <a:lnTo>
                    <a:pt x="1863" y="276"/>
                  </a:lnTo>
                  <a:lnTo>
                    <a:pt x="1908" y="327"/>
                  </a:lnTo>
                  <a:lnTo>
                    <a:pt x="1944" y="381"/>
                  </a:lnTo>
                  <a:lnTo>
                    <a:pt x="1997" y="455"/>
                  </a:lnTo>
                  <a:lnTo>
                    <a:pt x="2046" y="537"/>
                  </a:lnTo>
                  <a:lnTo>
                    <a:pt x="2082" y="597"/>
                  </a:lnTo>
                  <a:lnTo>
                    <a:pt x="2118" y="663"/>
                  </a:lnTo>
                  <a:lnTo>
                    <a:pt x="2163" y="750"/>
                  </a:lnTo>
                  <a:lnTo>
                    <a:pt x="2232" y="882"/>
                  </a:lnTo>
                  <a:lnTo>
                    <a:pt x="2274" y="957"/>
                  </a:lnTo>
                  <a:lnTo>
                    <a:pt x="2322" y="1047"/>
                  </a:lnTo>
                  <a:lnTo>
                    <a:pt x="2349" y="1113"/>
                  </a:lnTo>
                  <a:lnTo>
                    <a:pt x="2391" y="1182"/>
                  </a:lnTo>
                  <a:lnTo>
                    <a:pt x="2448" y="1284"/>
                  </a:lnTo>
                  <a:lnTo>
                    <a:pt x="2514" y="1385"/>
                  </a:lnTo>
                  <a:lnTo>
                    <a:pt x="2550" y="1446"/>
                  </a:lnTo>
                  <a:lnTo>
                    <a:pt x="2586" y="1503"/>
                  </a:lnTo>
                  <a:lnTo>
                    <a:pt x="2643" y="1554"/>
                  </a:lnTo>
                  <a:lnTo>
                    <a:pt x="2694" y="1590"/>
                  </a:lnTo>
                  <a:lnTo>
                    <a:pt x="2742" y="1614"/>
                  </a:lnTo>
                  <a:lnTo>
                    <a:pt x="2805" y="1629"/>
                  </a:lnTo>
                  <a:lnTo>
                    <a:pt x="2850" y="1632"/>
                  </a:lnTo>
                  <a:lnTo>
                    <a:pt x="2892" y="1626"/>
                  </a:lnTo>
                  <a:lnTo>
                    <a:pt x="2958" y="1605"/>
                  </a:lnTo>
                  <a:lnTo>
                    <a:pt x="3006" y="1581"/>
                  </a:lnTo>
                  <a:lnTo>
                    <a:pt x="3048" y="1551"/>
                  </a:lnTo>
                  <a:lnTo>
                    <a:pt x="3102" y="1497"/>
                  </a:lnTo>
                  <a:lnTo>
                    <a:pt x="3138" y="1446"/>
                  </a:lnTo>
                  <a:lnTo>
                    <a:pt x="3171" y="1395"/>
                  </a:lnTo>
                  <a:lnTo>
                    <a:pt x="3201" y="1341"/>
                  </a:lnTo>
                  <a:lnTo>
                    <a:pt x="3231" y="1299"/>
                  </a:lnTo>
                  <a:lnTo>
                    <a:pt x="3267" y="1233"/>
                  </a:lnTo>
                  <a:lnTo>
                    <a:pt x="3309" y="1164"/>
                  </a:lnTo>
                  <a:close/>
                </a:path>
              </a:pathLst>
            </a:custGeom>
            <a:solidFill>
              <a:schemeClr val="bg2"/>
            </a:solidFill>
            <a:ln w="9525">
              <a:round/>
              <a:headEnd/>
              <a:tailEnd/>
            </a:ln>
            <a:scene3d>
              <a:camera prst="legacyObliqueTop">
                <a:rot lat="16800000" lon="0" rev="0"/>
              </a:camera>
              <a:lightRig rig="legacyFlat3" dir="r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447" name="Freeform 31"/>
            <p:cNvSpPr>
              <a:spLocks/>
            </p:cNvSpPr>
            <p:nvPr/>
          </p:nvSpPr>
          <p:spPr bwMode="auto">
            <a:xfrm>
              <a:off x="4594145" y="1234405"/>
              <a:ext cx="233363" cy="114300"/>
            </a:xfrm>
            <a:custGeom>
              <a:avLst/>
              <a:gdLst>
                <a:gd name="T0" fmla="*/ 0 w 245"/>
                <a:gd name="T1" fmla="*/ 0 h 170"/>
                <a:gd name="T2" fmla="*/ 2147483647 w 245"/>
                <a:gd name="T3" fmla="*/ 2147483647 h 170"/>
                <a:gd name="T4" fmla="*/ 2147483647 w 245"/>
                <a:gd name="T5" fmla="*/ 2147483647 h 170"/>
                <a:gd name="T6" fmla="*/ 2147483647 w 245"/>
                <a:gd name="T7" fmla="*/ 2147483647 h 170"/>
                <a:gd name="T8" fmla="*/ 2147483647 w 245"/>
                <a:gd name="T9" fmla="*/ 2147483647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"/>
                <a:gd name="T16" fmla="*/ 0 h 170"/>
                <a:gd name="T17" fmla="*/ 245 w 245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" h="170">
                  <a:moveTo>
                    <a:pt x="0" y="0"/>
                  </a:moveTo>
                  <a:cubicBezTo>
                    <a:pt x="10" y="15"/>
                    <a:pt x="21" y="31"/>
                    <a:pt x="37" y="47"/>
                  </a:cubicBezTo>
                  <a:cubicBezTo>
                    <a:pt x="53" y="63"/>
                    <a:pt x="72" y="82"/>
                    <a:pt x="94" y="94"/>
                  </a:cubicBezTo>
                  <a:cubicBezTo>
                    <a:pt x="116" y="106"/>
                    <a:pt x="145" y="109"/>
                    <a:pt x="170" y="122"/>
                  </a:cubicBezTo>
                  <a:cubicBezTo>
                    <a:pt x="195" y="135"/>
                    <a:pt x="220" y="152"/>
                    <a:pt x="245" y="17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49" name="Freeform 33"/>
            <p:cNvSpPr>
              <a:spLocks/>
            </p:cNvSpPr>
            <p:nvPr/>
          </p:nvSpPr>
          <p:spPr bwMode="auto">
            <a:xfrm>
              <a:off x="4678283" y="1367755"/>
              <a:ext cx="187325" cy="106363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0" name="Freeform 34"/>
            <p:cNvSpPr>
              <a:spLocks/>
            </p:cNvSpPr>
            <p:nvPr/>
          </p:nvSpPr>
          <p:spPr bwMode="auto">
            <a:xfrm>
              <a:off x="4576683" y="1470943"/>
              <a:ext cx="420687" cy="41275"/>
            </a:xfrm>
            <a:custGeom>
              <a:avLst/>
              <a:gdLst>
                <a:gd name="T0" fmla="*/ 0 w 444"/>
                <a:gd name="T1" fmla="*/ 2147483647 h 60"/>
                <a:gd name="T2" fmla="*/ 2147483647 w 444"/>
                <a:gd name="T3" fmla="*/ 2147483647 h 60"/>
                <a:gd name="T4" fmla="*/ 2147483647 w 444"/>
                <a:gd name="T5" fmla="*/ 2147483647 h 60"/>
                <a:gd name="T6" fmla="*/ 2147483647 w 444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4"/>
                <a:gd name="T13" fmla="*/ 0 h 60"/>
                <a:gd name="T14" fmla="*/ 444 w 444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4" h="60">
                  <a:moveTo>
                    <a:pt x="0" y="60"/>
                  </a:moveTo>
                  <a:cubicBezTo>
                    <a:pt x="22" y="48"/>
                    <a:pt x="45" y="37"/>
                    <a:pt x="76" y="28"/>
                  </a:cubicBezTo>
                  <a:cubicBezTo>
                    <a:pt x="107" y="19"/>
                    <a:pt x="123" y="13"/>
                    <a:pt x="184" y="8"/>
                  </a:cubicBezTo>
                  <a:cubicBezTo>
                    <a:pt x="245" y="3"/>
                    <a:pt x="344" y="1"/>
                    <a:pt x="444" y="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1" name="Freeform 35"/>
            <p:cNvSpPr>
              <a:spLocks/>
            </p:cNvSpPr>
            <p:nvPr/>
          </p:nvSpPr>
          <p:spPr bwMode="auto">
            <a:xfrm>
              <a:off x="4713208" y="1470943"/>
              <a:ext cx="288925" cy="195262"/>
            </a:xfrm>
            <a:custGeom>
              <a:avLst/>
              <a:gdLst>
                <a:gd name="T0" fmla="*/ 0 w 304"/>
                <a:gd name="T1" fmla="*/ 2147483647 h 292"/>
                <a:gd name="T2" fmla="*/ 2147483647 w 304"/>
                <a:gd name="T3" fmla="*/ 2147483647 h 292"/>
                <a:gd name="T4" fmla="*/ 2147483647 w 304"/>
                <a:gd name="T5" fmla="*/ 2147483647 h 292"/>
                <a:gd name="T6" fmla="*/ 2147483647 w 304"/>
                <a:gd name="T7" fmla="*/ 2147483647 h 292"/>
                <a:gd name="T8" fmla="*/ 2147483647 w 304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92"/>
                <a:gd name="T17" fmla="*/ 304 w 304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92">
                  <a:moveTo>
                    <a:pt x="0" y="292"/>
                  </a:moveTo>
                  <a:cubicBezTo>
                    <a:pt x="2" y="259"/>
                    <a:pt x="5" y="227"/>
                    <a:pt x="20" y="200"/>
                  </a:cubicBezTo>
                  <a:cubicBezTo>
                    <a:pt x="35" y="173"/>
                    <a:pt x="61" y="153"/>
                    <a:pt x="92" y="128"/>
                  </a:cubicBezTo>
                  <a:cubicBezTo>
                    <a:pt x="123" y="103"/>
                    <a:pt x="169" y="69"/>
                    <a:pt x="204" y="48"/>
                  </a:cubicBezTo>
                  <a:cubicBezTo>
                    <a:pt x="239" y="27"/>
                    <a:pt x="271" y="13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2" name="Freeform 36"/>
            <p:cNvSpPr>
              <a:spLocks/>
            </p:cNvSpPr>
            <p:nvPr/>
          </p:nvSpPr>
          <p:spPr bwMode="auto">
            <a:xfrm>
              <a:off x="4835445" y="1469355"/>
              <a:ext cx="166688" cy="268288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3" name="Freeform 37"/>
            <p:cNvSpPr>
              <a:spLocks/>
            </p:cNvSpPr>
            <p:nvPr/>
          </p:nvSpPr>
          <p:spPr bwMode="auto">
            <a:xfrm>
              <a:off x="4746545" y="1194718"/>
              <a:ext cx="255588" cy="279400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4" name="Freeform 41"/>
            <p:cNvSpPr>
              <a:spLocks/>
            </p:cNvSpPr>
            <p:nvPr/>
          </p:nvSpPr>
          <p:spPr bwMode="auto">
            <a:xfrm>
              <a:off x="5325983" y="1372810"/>
              <a:ext cx="138112" cy="9683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0 h 420"/>
                <a:gd name="T4" fmla="*/ 2147483647 w 268"/>
                <a:gd name="T5" fmla="*/ 0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5" name="Freeform 42"/>
            <p:cNvSpPr>
              <a:spLocks/>
            </p:cNvSpPr>
            <p:nvPr/>
          </p:nvSpPr>
          <p:spPr bwMode="auto">
            <a:xfrm flipV="1">
              <a:off x="5108495" y="1474410"/>
              <a:ext cx="138113" cy="9683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0 h 420"/>
                <a:gd name="T4" fmla="*/ 2147483647 w 268"/>
                <a:gd name="T5" fmla="*/ 0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6" name="AutoShape 48"/>
            <p:cNvSpPr>
              <a:spLocks noChangeArrowheads="1"/>
            </p:cNvSpPr>
            <p:nvPr/>
          </p:nvSpPr>
          <p:spPr bwMode="auto">
            <a:xfrm rot="19243234">
              <a:off x="7002443" y="1642393"/>
              <a:ext cx="71437" cy="4286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a-DK" altLang="da-DK">
                <a:latin typeface="Calibri" pitchFamily="34" charset="0"/>
              </a:endParaRPr>
            </a:p>
          </p:txBody>
        </p:sp>
        <p:sp>
          <p:nvSpPr>
            <p:cNvPr id="457" name="Oval 49"/>
            <p:cNvSpPr>
              <a:spLocks noChangeArrowheads="1"/>
            </p:cNvSpPr>
            <p:nvPr/>
          </p:nvSpPr>
          <p:spPr bwMode="auto">
            <a:xfrm>
              <a:off x="7096105" y="1709068"/>
              <a:ext cx="92075" cy="635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a-DK" altLang="da-DK">
                <a:latin typeface="Calibri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697643" y="1466473"/>
              <a:ext cx="314325" cy="180975"/>
            </a:xfrm>
            <a:custGeom>
              <a:avLst/>
              <a:gdLst>
                <a:gd name="T0" fmla="*/ 0 w 200"/>
                <a:gd name="T1" fmla="*/ 0 h 140"/>
                <a:gd name="T2" fmla="*/ 2147483647 w 200"/>
                <a:gd name="T3" fmla="*/ 2147483647 h 140"/>
                <a:gd name="T4" fmla="*/ 2147483647 w 200"/>
                <a:gd name="T5" fmla="*/ 2147483647 h 140"/>
                <a:gd name="T6" fmla="*/ 0 60000 65536"/>
                <a:gd name="T7" fmla="*/ 0 60000 65536"/>
                <a:gd name="T8" fmla="*/ 0 60000 65536"/>
                <a:gd name="T9" fmla="*/ 0 w 200"/>
                <a:gd name="T10" fmla="*/ 0 h 140"/>
                <a:gd name="T11" fmla="*/ 200 w 200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140">
                  <a:moveTo>
                    <a:pt x="0" y="0"/>
                  </a:moveTo>
                  <a:cubicBezTo>
                    <a:pt x="49" y="10"/>
                    <a:pt x="99" y="21"/>
                    <a:pt x="132" y="44"/>
                  </a:cubicBezTo>
                  <a:cubicBezTo>
                    <a:pt x="165" y="67"/>
                    <a:pt x="182" y="103"/>
                    <a:pt x="200" y="140"/>
                  </a:cubicBezTo>
                </a:path>
              </a:pathLst>
            </a:custGeom>
            <a:noFill/>
            <a:ln w="63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7156430" y="1770980"/>
              <a:ext cx="269875" cy="217488"/>
            </a:xfrm>
            <a:custGeom>
              <a:avLst/>
              <a:gdLst>
                <a:gd name="T0" fmla="*/ 0 w 305"/>
                <a:gd name="T1" fmla="*/ 0 h 287"/>
                <a:gd name="T2" fmla="*/ 2147483647 w 305"/>
                <a:gd name="T3" fmla="*/ 2147483647 h 287"/>
                <a:gd name="T4" fmla="*/ 2147483647 w 305"/>
                <a:gd name="T5" fmla="*/ 2147483647 h 287"/>
                <a:gd name="T6" fmla="*/ 2147483647 w 305"/>
                <a:gd name="T7" fmla="*/ 214748364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5"/>
                <a:gd name="T13" fmla="*/ 0 h 287"/>
                <a:gd name="T14" fmla="*/ 305 w 305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5" h="287">
                  <a:moveTo>
                    <a:pt x="0" y="0"/>
                  </a:moveTo>
                  <a:cubicBezTo>
                    <a:pt x="27" y="37"/>
                    <a:pt x="55" y="75"/>
                    <a:pt x="100" y="104"/>
                  </a:cubicBezTo>
                  <a:cubicBezTo>
                    <a:pt x="145" y="133"/>
                    <a:pt x="239" y="141"/>
                    <a:pt x="272" y="172"/>
                  </a:cubicBezTo>
                  <a:cubicBezTo>
                    <a:pt x="305" y="203"/>
                    <a:pt x="290" y="263"/>
                    <a:pt x="295" y="287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7413605" y="1974180"/>
              <a:ext cx="514350" cy="179388"/>
            </a:xfrm>
            <a:custGeom>
              <a:avLst/>
              <a:gdLst>
                <a:gd name="T0" fmla="*/ 0 w 551"/>
                <a:gd name="T1" fmla="*/ 0 h 206"/>
                <a:gd name="T2" fmla="*/ 2147483647 w 551"/>
                <a:gd name="T3" fmla="*/ 2147483647 h 206"/>
                <a:gd name="T4" fmla="*/ 2147483647 w 551"/>
                <a:gd name="T5" fmla="*/ 2147483647 h 206"/>
                <a:gd name="T6" fmla="*/ 2147483647 w 551"/>
                <a:gd name="T7" fmla="*/ 2147483647 h 206"/>
                <a:gd name="T8" fmla="*/ 2147483647 w 551"/>
                <a:gd name="T9" fmla="*/ 2147483647 h 206"/>
                <a:gd name="T10" fmla="*/ 2147483647 w 551"/>
                <a:gd name="T11" fmla="*/ 2147483647 h 206"/>
                <a:gd name="T12" fmla="*/ 2147483647 w 551"/>
                <a:gd name="T13" fmla="*/ 2147483647 h 206"/>
                <a:gd name="T14" fmla="*/ 2147483647 w 551"/>
                <a:gd name="T15" fmla="*/ 2147483647 h 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1"/>
                <a:gd name="T25" fmla="*/ 0 h 206"/>
                <a:gd name="T26" fmla="*/ 551 w 551"/>
                <a:gd name="T27" fmla="*/ 206 h 2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1" h="206">
                  <a:moveTo>
                    <a:pt x="0" y="0"/>
                  </a:moveTo>
                  <a:cubicBezTo>
                    <a:pt x="2" y="12"/>
                    <a:pt x="6" y="51"/>
                    <a:pt x="12" y="72"/>
                  </a:cubicBezTo>
                  <a:cubicBezTo>
                    <a:pt x="18" y="93"/>
                    <a:pt x="19" y="108"/>
                    <a:pt x="38" y="127"/>
                  </a:cubicBezTo>
                  <a:cubicBezTo>
                    <a:pt x="57" y="146"/>
                    <a:pt x="87" y="171"/>
                    <a:pt x="125" y="184"/>
                  </a:cubicBezTo>
                  <a:cubicBezTo>
                    <a:pt x="163" y="197"/>
                    <a:pt x="214" y="204"/>
                    <a:pt x="263" y="205"/>
                  </a:cubicBezTo>
                  <a:cubicBezTo>
                    <a:pt x="312" y="206"/>
                    <a:pt x="378" y="201"/>
                    <a:pt x="419" y="187"/>
                  </a:cubicBezTo>
                  <a:cubicBezTo>
                    <a:pt x="460" y="173"/>
                    <a:pt x="487" y="148"/>
                    <a:pt x="509" y="118"/>
                  </a:cubicBezTo>
                  <a:cubicBezTo>
                    <a:pt x="531" y="88"/>
                    <a:pt x="542" y="28"/>
                    <a:pt x="551" y="4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61" name="Line 53"/>
            <p:cNvSpPr>
              <a:spLocks noChangeShapeType="1"/>
            </p:cNvSpPr>
            <p:nvPr/>
          </p:nvSpPr>
          <p:spPr bwMode="auto">
            <a:xfrm flipV="1">
              <a:off x="7926368" y="1207418"/>
              <a:ext cx="6350" cy="7747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cxnSp>
          <p:nvCxnSpPr>
            <p:cNvPr id="462" name="Lige forbindelse 461"/>
            <p:cNvCxnSpPr>
              <a:stCxn id="458" idx="0"/>
            </p:cNvCxnSpPr>
            <p:nvPr/>
          </p:nvCxnSpPr>
          <p:spPr>
            <a:xfrm flipH="1">
              <a:off x="5008061" y="1466473"/>
              <a:ext cx="1689582" cy="5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" name="Oval 39"/>
            <p:cNvSpPr>
              <a:spLocks noChangeArrowheads="1"/>
            </p:cNvSpPr>
            <p:nvPr/>
          </p:nvSpPr>
          <p:spPr bwMode="auto">
            <a:xfrm>
              <a:off x="6453727" y="1353313"/>
              <a:ext cx="90488" cy="6508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a-DK" altLang="da-DK">
                <a:latin typeface="Calibri" pitchFamily="34" charset="0"/>
              </a:endParaRPr>
            </a:p>
          </p:txBody>
        </p:sp>
        <p:sp>
          <p:nvSpPr>
            <p:cNvPr id="464" name="Line 40"/>
            <p:cNvSpPr>
              <a:spLocks noChangeShapeType="1"/>
            </p:cNvSpPr>
            <p:nvPr/>
          </p:nvSpPr>
          <p:spPr bwMode="auto">
            <a:xfrm>
              <a:off x="6495002" y="1408876"/>
              <a:ext cx="0" cy="762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465" name="Gruppe 464"/>
            <p:cNvGrpSpPr/>
            <p:nvPr/>
          </p:nvGrpSpPr>
          <p:grpSpPr>
            <a:xfrm>
              <a:off x="4455983" y="1662231"/>
              <a:ext cx="2607134" cy="542925"/>
              <a:chOff x="1532732" y="1844824"/>
              <a:chExt cx="2607134" cy="542925"/>
            </a:xfrm>
          </p:grpSpPr>
          <p:grpSp>
            <p:nvGrpSpPr>
              <p:cNvPr id="467" name="Gruppe 466"/>
              <p:cNvGrpSpPr/>
              <p:nvPr/>
            </p:nvGrpSpPr>
            <p:grpSpPr>
              <a:xfrm rot="10800000">
                <a:off x="3508169" y="2132856"/>
                <a:ext cx="127727" cy="240914"/>
                <a:chOff x="3445729" y="1123003"/>
                <a:chExt cx="117787" cy="288031"/>
              </a:xfrm>
            </p:grpSpPr>
            <p:cxnSp>
              <p:nvCxnSpPr>
                <p:cNvPr id="494" name="Lige forbindelse 493"/>
                <p:cNvCxnSpPr/>
                <p:nvPr/>
              </p:nvCxnSpPr>
              <p:spPr>
                <a:xfrm rot="10800000" flipH="1" flipV="1">
                  <a:off x="3518272" y="1195881"/>
                  <a:ext cx="4181" cy="215153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5" name="Ellipse 494"/>
                <p:cNvSpPr/>
                <p:nvPr/>
              </p:nvSpPr>
              <p:spPr>
                <a:xfrm>
                  <a:off x="3445729" y="1123003"/>
                  <a:ext cx="117787" cy="14575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468" name="Freeform 41"/>
              <p:cNvSpPr>
                <a:spLocks/>
              </p:cNvSpPr>
              <p:nvPr/>
            </p:nvSpPr>
            <p:spPr bwMode="auto">
              <a:xfrm>
                <a:off x="2282032" y="2020590"/>
                <a:ext cx="138112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9" name="Freeform 42"/>
              <p:cNvSpPr>
                <a:spLocks/>
              </p:cNvSpPr>
              <p:nvPr/>
            </p:nvSpPr>
            <p:spPr bwMode="auto">
              <a:xfrm flipV="1">
                <a:off x="2114699" y="2146895"/>
                <a:ext cx="138113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470" name="Lige forbindelse 469"/>
              <p:cNvCxnSpPr/>
              <p:nvPr/>
            </p:nvCxnSpPr>
            <p:spPr>
              <a:xfrm flipH="1">
                <a:off x="1964110" y="2114253"/>
                <a:ext cx="1689582" cy="5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" name="Ellipse 470"/>
              <p:cNvSpPr/>
              <p:nvPr/>
            </p:nvSpPr>
            <p:spPr>
              <a:xfrm>
                <a:off x="2241055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2" name="Ellipse 471"/>
              <p:cNvSpPr/>
              <p:nvPr/>
            </p:nvSpPr>
            <p:spPr>
              <a:xfrm>
                <a:off x="2457079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3" name="Ellipse 472"/>
              <p:cNvSpPr/>
              <p:nvPr/>
            </p:nvSpPr>
            <p:spPr>
              <a:xfrm>
                <a:off x="2673103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4" name="Ellipse 473"/>
              <p:cNvSpPr/>
              <p:nvPr/>
            </p:nvSpPr>
            <p:spPr>
              <a:xfrm>
                <a:off x="2889127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5" name="Ellipse 474"/>
              <p:cNvSpPr/>
              <p:nvPr/>
            </p:nvSpPr>
            <p:spPr>
              <a:xfrm>
                <a:off x="3105151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6" name="Ellipse 475"/>
              <p:cNvSpPr/>
              <p:nvPr/>
            </p:nvSpPr>
            <p:spPr>
              <a:xfrm>
                <a:off x="2457079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7" name="Ellipse 476"/>
              <p:cNvSpPr/>
              <p:nvPr/>
            </p:nvSpPr>
            <p:spPr>
              <a:xfrm>
                <a:off x="3563888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8" name="Ellipse 477"/>
              <p:cNvSpPr/>
              <p:nvPr/>
            </p:nvSpPr>
            <p:spPr>
              <a:xfrm>
                <a:off x="2698255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79" name="Ellipse 478"/>
              <p:cNvSpPr/>
              <p:nvPr/>
            </p:nvSpPr>
            <p:spPr>
              <a:xfrm>
                <a:off x="3537199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80" name="Ellipse 479"/>
              <p:cNvSpPr/>
              <p:nvPr/>
            </p:nvSpPr>
            <p:spPr>
              <a:xfrm>
                <a:off x="3321175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81" name="Ellipse 480"/>
              <p:cNvSpPr/>
              <p:nvPr/>
            </p:nvSpPr>
            <p:spPr>
              <a:xfrm>
                <a:off x="3321175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82" name="Ellipse 481"/>
              <p:cNvSpPr/>
              <p:nvPr/>
            </p:nvSpPr>
            <p:spPr>
              <a:xfrm>
                <a:off x="3105151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83" name="Ellipse 482"/>
              <p:cNvSpPr/>
              <p:nvPr/>
            </p:nvSpPr>
            <p:spPr>
              <a:xfrm>
                <a:off x="2915816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84" name="Ellipse 483"/>
              <p:cNvSpPr/>
              <p:nvPr/>
            </p:nvSpPr>
            <p:spPr>
              <a:xfrm>
                <a:off x="2051720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85" name="Freeform 50"/>
              <p:cNvSpPr>
                <a:spLocks/>
              </p:cNvSpPr>
              <p:nvPr/>
            </p:nvSpPr>
            <p:spPr bwMode="auto">
              <a:xfrm flipV="1">
                <a:off x="3753619" y="1951881"/>
                <a:ext cx="314325" cy="180975"/>
              </a:xfrm>
              <a:custGeom>
                <a:avLst/>
                <a:gdLst>
                  <a:gd name="T0" fmla="*/ 0 w 200"/>
                  <a:gd name="T1" fmla="*/ 0 h 140"/>
                  <a:gd name="T2" fmla="*/ 2147483647 w 200"/>
                  <a:gd name="T3" fmla="*/ 2147483647 h 140"/>
                  <a:gd name="T4" fmla="*/ 2147483647 w 200"/>
                  <a:gd name="T5" fmla="*/ 2147483647 h 140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140"/>
                  <a:gd name="T11" fmla="*/ 200 w 200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140">
                    <a:moveTo>
                      <a:pt x="0" y="0"/>
                    </a:moveTo>
                    <a:cubicBezTo>
                      <a:pt x="49" y="10"/>
                      <a:pt x="99" y="21"/>
                      <a:pt x="132" y="44"/>
                    </a:cubicBezTo>
                    <a:cubicBezTo>
                      <a:pt x="165" y="67"/>
                      <a:pt x="182" y="103"/>
                      <a:pt x="200" y="14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6" name="AutoShape 48"/>
              <p:cNvSpPr>
                <a:spLocks noChangeArrowheads="1"/>
              </p:cNvSpPr>
              <p:nvPr/>
            </p:nvSpPr>
            <p:spPr bwMode="auto">
              <a:xfrm rot="21190001">
                <a:off x="4003179" y="1957256"/>
                <a:ext cx="136687" cy="9196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487" name="Freeform 31"/>
              <p:cNvSpPr>
                <a:spLocks/>
              </p:cNvSpPr>
              <p:nvPr/>
            </p:nvSpPr>
            <p:spPr bwMode="auto">
              <a:xfrm>
                <a:off x="1550194" y="1884511"/>
                <a:ext cx="233363" cy="114300"/>
              </a:xfrm>
              <a:custGeom>
                <a:avLst/>
                <a:gdLst>
                  <a:gd name="T0" fmla="*/ 0 w 245"/>
                  <a:gd name="T1" fmla="*/ 0 h 170"/>
                  <a:gd name="T2" fmla="*/ 2147483647 w 245"/>
                  <a:gd name="T3" fmla="*/ 2147483647 h 170"/>
                  <a:gd name="T4" fmla="*/ 2147483647 w 245"/>
                  <a:gd name="T5" fmla="*/ 2147483647 h 170"/>
                  <a:gd name="T6" fmla="*/ 2147483647 w 245"/>
                  <a:gd name="T7" fmla="*/ 2147483647 h 170"/>
                  <a:gd name="T8" fmla="*/ 2147483647 w 245"/>
                  <a:gd name="T9" fmla="*/ 214748364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170"/>
                  <a:gd name="T17" fmla="*/ 245 w 24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170">
                    <a:moveTo>
                      <a:pt x="0" y="0"/>
                    </a:moveTo>
                    <a:cubicBezTo>
                      <a:pt x="10" y="15"/>
                      <a:pt x="21" y="31"/>
                      <a:pt x="37" y="47"/>
                    </a:cubicBezTo>
                    <a:cubicBezTo>
                      <a:pt x="53" y="63"/>
                      <a:pt x="72" y="82"/>
                      <a:pt x="94" y="94"/>
                    </a:cubicBezTo>
                    <a:cubicBezTo>
                      <a:pt x="116" y="106"/>
                      <a:pt x="145" y="109"/>
                      <a:pt x="170" y="122"/>
                    </a:cubicBezTo>
                    <a:cubicBezTo>
                      <a:pt x="195" y="135"/>
                      <a:pt x="220" y="152"/>
                      <a:pt x="245" y="17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8" name="Freeform 32"/>
              <p:cNvSpPr>
                <a:spLocks/>
              </p:cNvSpPr>
              <p:nvPr/>
            </p:nvSpPr>
            <p:spPr bwMode="auto">
              <a:xfrm>
                <a:off x="1774032" y="1871811"/>
                <a:ext cx="133350" cy="114300"/>
              </a:xfrm>
              <a:custGeom>
                <a:avLst/>
                <a:gdLst>
                  <a:gd name="T0" fmla="*/ 2147483647 w 141"/>
                  <a:gd name="T1" fmla="*/ 0 h 170"/>
                  <a:gd name="T2" fmla="*/ 2147483647 w 141"/>
                  <a:gd name="T3" fmla="*/ 2147483647 h 170"/>
                  <a:gd name="T4" fmla="*/ 2147483647 w 141"/>
                  <a:gd name="T5" fmla="*/ 2147483647 h 170"/>
                  <a:gd name="T6" fmla="*/ 0 w 141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170"/>
                  <a:gd name="T14" fmla="*/ 141 w 14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170">
                    <a:moveTo>
                      <a:pt x="141" y="0"/>
                    </a:moveTo>
                    <a:cubicBezTo>
                      <a:pt x="135" y="22"/>
                      <a:pt x="129" y="44"/>
                      <a:pt x="113" y="66"/>
                    </a:cubicBezTo>
                    <a:cubicBezTo>
                      <a:pt x="97" y="88"/>
                      <a:pt x="66" y="115"/>
                      <a:pt x="47" y="132"/>
                    </a:cubicBezTo>
                    <a:cubicBezTo>
                      <a:pt x="28" y="149"/>
                      <a:pt x="14" y="159"/>
                      <a:pt x="0" y="17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9" name="Freeform 33"/>
              <p:cNvSpPr>
                <a:spLocks/>
              </p:cNvSpPr>
              <p:nvPr/>
            </p:nvSpPr>
            <p:spPr bwMode="auto">
              <a:xfrm>
                <a:off x="1634332" y="2017861"/>
                <a:ext cx="187325" cy="106363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0" name="Freeform 34"/>
              <p:cNvSpPr>
                <a:spLocks/>
              </p:cNvSpPr>
              <p:nvPr/>
            </p:nvSpPr>
            <p:spPr bwMode="auto">
              <a:xfrm>
                <a:off x="1532732" y="2121049"/>
                <a:ext cx="420687" cy="41275"/>
              </a:xfrm>
              <a:custGeom>
                <a:avLst/>
                <a:gdLst>
                  <a:gd name="T0" fmla="*/ 0 w 444"/>
                  <a:gd name="T1" fmla="*/ 2147483647 h 60"/>
                  <a:gd name="T2" fmla="*/ 2147483647 w 444"/>
                  <a:gd name="T3" fmla="*/ 2147483647 h 60"/>
                  <a:gd name="T4" fmla="*/ 2147483647 w 444"/>
                  <a:gd name="T5" fmla="*/ 2147483647 h 60"/>
                  <a:gd name="T6" fmla="*/ 2147483647 w 44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60"/>
                  <a:gd name="T14" fmla="*/ 444 w 44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60">
                    <a:moveTo>
                      <a:pt x="0" y="60"/>
                    </a:moveTo>
                    <a:cubicBezTo>
                      <a:pt x="22" y="48"/>
                      <a:pt x="45" y="37"/>
                      <a:pt x="76" y="28"/>
                    </a:cubicBezTo>
                    <a:cubicBezTo>
                      <a:pt x="107" y="19"/>
                      <a:pt x="123" y="13"/>
                      <a:pt x="184" y="8"/>
                    </a:cubicBezTo>
                    <a:cubicBezTo>
                      <a:pt x="245" y="3"/>
                      <a:pt x="344" y="1"/>
                      <a:pt x="444" y="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" name="Freeform 35"/>
              <p:cNvSpPr>
                <a:spLocks/>
              </p:cNvSpPr>
              <p:nvPr/>
            </p:nvSpPr>
            <p:spPr bwMode="auto">
              <a:xfrm>
                <a:off x="1669257" y="2121049"/>
                <a:ext cx="288925" cy="195262"/>
              </a:xfrm>
              <a:custGeom>
                <a:avLst/>
                <a:gdLst>
                  <a:gd name="T0" fmla="*/ 0 w 304"/>
                  <a:gd name="T1" fmla="*/ 2147483647 h 292"/>
                  <a:gd name="T2" fmla="*/ 2147483647 w 304"/>
                  <a:gd name="T3" fmla="*/ 2147483647 h 292"/>
                  <a:gd name="T4" fmla="*/ 2147483647 w 304"/>
                  <a:gd name="T5" fmla="*/ 2147483647 h 292"/>
                  <a:gd name="T6" fmla="*/ 2147483647 w 304"/>
                  <a:gd name="T7" fmla="*/ 2147483647 h 292"/>
                  <a:gd name="T8" fmla="*/ 2147483647 w 3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92"/>
                  <a:gd name="T17" fmla="*/ 304 w 3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92">
                    <a:moveTo>
                      <a:pt x="0" y="292"/>
                    </a:moveTo>
                    <a:cubicBezTo>
                      <a:pt x="2" y="259"/>
                      <a:pt x="5" y="227"/>
                      <a:pt x="20" y="200"/>
                    </a:cubicBezTo>
                    <a:cubicBezTo>
                      <a:pt x="35" y="173"/>
                      <a:pt x="61" y="153"/>
                      <a:pt x="92" y="128"/>
                    </a:cubicBezTo>
                    <a:cubicBezTo>
                      <a:pt x="123" y="103"/>
                      <a:pt x="169" y="69"/>
                      <a:pt x="204" y="48"/>
                    </a:cubicBezTo>
                    <a:cubicBezTo>
                      <a:pt x="239" y="27"/>
                      <a:pt x="271" y="13"/>
                      <a:pt x="304" y="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2" name="Freeform 36"/>
              <p:cNvSpPr>
                <a:spLocks/>
              </p:cNvSpPr>
              <p:nvPr/>
            </p:nvSpPr>
            <p:spPr bwMode="auto">
              <a:xfrm>
                <a:off x="1748756" y="2119461"/>
                <a:ext cx="166688" cy="268288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3" name="Freeform 37"/>
              <p:cNvSpPr>
                <a:spLocks/>
              </p:cNvSpPr>
              <p:nvPr/>
            </p:nvSpPr>
            <p:spPr bwMode="auto">
              <a:xfrm>
                <a:off x="1702594" y="1844824"/>
                <a:ext cx="255588" cy="27940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66" name="Ellipse 465"/>
            <p:cNvSpPr/>
            <p:nvPr/>
          </p:nvSpPr>
          <p:spPr>
            <a:xfrm>
              <a:off x="4861342" y="1917124"/>
              <a:ext cx="242713" cy="72008"/>
            </a:xfrm>
            <a:prstGeom prst="ellipse">
              <a:avLst/>
            </a:prstGeom>
            <a:solidFill>
              <a:srgbClr val="FFC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32" name="Freeform 32"/>
            <p:cNvSpPr>
              <a:spLocks/>
            </p:cNvSpPr>
            <p:nvPr/>
          </p:nvSpPr>
          <p:spPr bwMode="auto">
            <a:xfrm>
              <a:off x="4817983" y="1221705"/>
              <a:ext cx="133350" cy="114300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33" name="Eksplosion 1 332"/>
            <p:cNvSpPr/>
            <p:nvPr/>
          </p:nvSpPr>
          <p:spPr>
            <a:xfrm>
              <a:off x="5560178" y="1833472"/>
              <a:ext cx="288032" cy="257329"/>
            </a:xfrm>
            <a:prstGeom prst="irregularSeal1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Tekstboks 6"/>
            <p:cNvSpPr txBox="1"/>
            <p:nvPr/>
          </p:nvSpPr>
          <p:spPr>
            <a:xfrm>
              <a:off x="2876248" y="1484784"/>
              <a:ext cx="14903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err="1" smtClean="0"/>
                <a:t>Selective</a:t>
              </a:r>
              <a:r>
                <a:rPr lang="da-DK" sz="1400" dirty="0" smtClean="0"/>
                <a:t> </a:t>
              </a:r>
              <a:r>
                <a:rPr lang="da-DK" sz="1400" dirty="0" err="1" smtClean="0"/>
                <a:t>injury</a:t>
              </a:r>
              <a:endParaRPr lang="da-DK" sz="1400" dirty="0" smtClean="0"/>
            </a:p>
            <a:p>
              <a:pPr algn="ctr"/>
              <a:r>
                <a:rPr lang="da-DK" sz="1400" dirty="0" smtClean="0"/>
                <a:t>A</a:t>
              </a:r>
              <a:r>
                <a:rPr lang="el-GR" sz="1400" dirty="0" smtClean="0"/>
                <a:t>β</a:t>
              </a:r>
              <a:r>
                <a:rPr lang="da-DK" sz="1400" dirty="0" smtClean="0"/>
                <a:t> </a:t>
              </a:r>
              <a:r>
                <a:rPr lang="da-DK" sz="1400" b="1" dirty="0" smtClean="0"/>
                <a:t>or</a:t>
              </a:r>
              <a:r>
                <a:rPr lang="da-DK" sz="1400" dirty="0" smtClean="0"/>
                <a:t> </a:t>
              </a:r>
              <a:r>
                <a:rPr lang="da-DK" sz="1400" dirty="0"/>
                <a:t>A</a:t>
              </a:r>
              <a:r>
                <a:rPr lang="da-DK" sz="1400" dirty="0" smtClean="0">
                  <a:sym typeface="Symbol"/>
                </a:rPr>
                <a:t>, </a:t>
              </a:r>
              <a:r>
                <a:rPr lang="da-DK" sz="1400" dirty="0">
                  <a:sym typeface="Symbol"/>
                </a:rPr>
                <a:t>C</a:t>
              </a:r>
              <a:r>
                <a:rPr lang="da-DK" sz="1400" dirty="0"/>
                <a:t> fibres </a:t>
              </a:r>
            </a:p>
          </p:txBody>
        </p:sp>
      </p:grpSp>
      <p:grpSp>
        <p:nvGrpSpPr>
          <p:cNvPr id="13" name="Gruppe 12"/>
          <p:cNvGrpSpPr/>
          <p:nvPr/>
        </p:nvGrpSpPr>
        <p:grpSpPr>
          <a:xfrm>
            <a:off x="3886200" y="3505200"/>
            <a:ext cx="4855173" cy="1556354"/>
            <a:chOff x="3245219" y="3666267"/>
            <a:chExt cx="4855173" cy="1556354"/>
          </a:xfrm>
        </p:grpSpPr>
        <p:pic>
          <p:nvPicPr>
            <p:cNvPr id="346" name="Picture 4" descr="Stahl Skalpe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16353">
              <a:off x="5275753" y="4204761"/>
              <a:ext cx="928309" cy="928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772" name="Picture 4" descr="Stahl Skalpe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16353">
              <a:off x="4953291" y="3666267"/>
              <a:ext cx="928309" cy="928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3" name="Freeform 6"/>
            <p:cNvSpPr>
              <a:spLocks noChangeAspect="1"/>
            </p:cNvSpPr>
            <p:nvPr/>
          </p:nvSpPr>
          <p:spPr bwMode="auto">
            <a:xfrm>
              <a:off x="6724029" y="4314571"/>
              <a:ext cx="1376363" cy="908050"/>
            </a:xfrm>
            <a:custGeom>
              <a:avLst/>
              <a:gdLst>
                <a:gd name="T0" fmla="*/ 0 w 6786"/>
                <a:gd name="T1" fmla="*/ 0 h 5163"/>
                <a:gd name="T2" fmla="*/ 0 w 6786"/>
                <a:gd name="T3" fmla="*/ 0 h 5163"/>
                <a:gd name="T4" fmla="*/ 0 w 6786"/>
                <a:gd name="T5" fmla="*/ 0 h 5163"/>
                <a:gd name="T6" fmla="*/ 0 w 6786"/>
                <a:gd name="T7" fmla="*/ 2147483647 h 5163"/>
                <a:gd name="T8" fmla="*/ 0 w 6786"/>
                <a:gd name="T9" fmla="*/ 2147483647 h 5163"/>
                <a:gd name="T10" fmla="*/ 0 w 6786"/>
                <a:gd name="T11" fmla="*/ 2147483647 h 5163"/>
                <a:gd name="T12" fmla="*/ 0 w 6786"/>
                <a:gd name="T13" fmla="*/ 2147483647 h 5163"/>
                <a:gd name="T14" fmla="*/ 0 w 6786"/>
                <a:gd name="T15" fmla="*/ 2147483647 h 5163"/>
                <a:gd name="T16" fmla="*/ 0 w 6786"/>
                <a:gd name="T17" fmla="*/ 2147483647 h 5163"/>
                <a:gd name="T18" fmla="*/ 0 w 6786"/>
                <a:gd name="T19" fmla="*/ 2147483647 h 5163"/>
                <a:gd name="T20" fmla="*/ 0 w 6786"/>
                <a:gd name="T21" fmla="*/ 2147483647 h 5163"/>
                <a:gd name="T22" fmla="*/ 0 w 6786"/>
                <a:gd name="T23" fmla="*/ 2147483647 h 5163"/>
                <a:gd name="T24" fmla="*/ 0 w 6786"/>
                <a:gd name="T25" fmla="*/ 2147483647 h 5163"/>
                <a:gd name="T26" fmla="*/ 0 w 6786"/>
                <a:gd name="T27" fmla="*/ 0 h 5163"/>
                <a:gd name="T28" fmla="*/ 0 w 6786"/>
                <a:gd name="T29" fmla="*/ 0 h 5163"/>
                <a:gd name="T30" fmla="*/ 0 w 6786"/>
                <a:gd name="T31" fmla="*/ 0 h 5163"/>
                <a:gd name="T32" fmla="*/ 0 w 6786"/>
                <a:gd name="T33" fmla="*/ 0 h 5163"/>
                <a:gd name="T34" fmla="*/ 0 w 6786"/>
                <a:gd name="T35" fmla="*/ 0 h 5163"/>
                <a:gd name="T36" fmla="*/ 0 w 6786"/>
                <a:gd name="T37" fmla="*/ 0 h 5163"/>
                <a:gd name="T38" fmla="*/ 0 w 6786"/>
                <a:gd name="T39" fmla="*/ 0 h 5163"/>
                <a:gd name="T40" fmla="*/ 0 w 6786"/>
                <a:gd name="T41" fmla="*/ 0 h 5163"/>
                <a:gd name="T42" fmla="*/ 0 w 6786"/>
                <a:gd name="T43" fmla="*/ 0 h 5163"/>
                <a:gd name="T44" fmla="*/ 0 w 6786"/>
                <a:gd name="T45" fmla="*/ 0 h 5163"/>
                <a:gd name="T46" fmla="*/ 0 w 6786"/>
                <a:gd name="T47" fmla="*/ 0 h 5163"/>
                <a:gd name="T48" fmla="*/ 0 w 6786"/>
                <a:gd name="T49" fmla="*/ 0 h 5163"/>
                <a:gd name="T50" fmla="*/ 0 w 6786"/>
                <a:gd name="T51" fmla="*/ 0 h 5163"/>
                <a:gd name="T52" fmla="*/ 0 w 6786"/>
                <a:gd name="T53" fmla="*/ 0 h 5163"/>
                <a:gd name="T54" fmla="*/ 0 w 6786"/>
                <a:gd name="T55" fmla="*/ 0 h 5163"/>
                <a:gd name="T56" fmla="*/ 0 w 6786"/>
                <a:gd name="T57" fmla="*/ 0 h 5163"/>
                <a:gd name="T58" fmla="*/ 0 w 6786"/>
                <a:gd name="T59" fmla="*/ 0 h 5163"/>
                <a:gd name="T60" fmla="*/ 0 w 6786"/>
                <a:gd name="T61" fmla="*/ 0 h 5163"/>
                <a:gd name="T62" fmla="*/ 0 w 6786"/>
                <a:gd name="T63" fmla="*/ 0 h 5163"/>
                <a:gd name="T64" fmla="*/ 0 w 6786"/>
                <a:gd name="T65" fmla="*/ 0 h 5163"/>
                <a:gd name="T66" fmla="*/ 0 w 6786"/>
                <a:gd name="T67" fmla="*/ 0 h 5163"/>
                <a:gd name="T68" fmla="*/ 0 w 6786"/>
                <a:gd name="T69" fmla="*/ 0 h 5163"/>
                <a:gd name="T70" fmla="*/ 0 w 6786"/>
                <a:gd name="T71" fmla="*/ 0 h 5163"/>
                <a:gd name="T72" fmla="*/ 0 w 6786"/>
                <a:gd name="T73" fmla="*/ 0 h 5163"/>
                <a:gd name="T74" fmla="*/ 0 w 6786"/>
                <a:gd name="T75" fmla="*/ 0 h 5163"/>
                <a:gd name="T76" fmla="*/ 0 w 6786"/>
                <a:gd name="T77" fmla="*/ 0 h 5163"/>
                <a:gd name="T78" fmla="*/ 0 w 6786"/>
                <a:gd name="T79" fmla="*/ 0 h 5163"/>
                <a:gd name="T80" fmla="*/ 0 w 6786"/>
                <a:gd name="T81" fmla="*/ 0 h 5163"/>
                <a:gd name="T82" fmla="*/ 0 w 6786"/>
                <a:gd name="T83" fmla="*/ 0 h 5163"/>
                <a:gd name="T84" fmla="*/ 0 w 6786"/>
                <a:gd name="T85" fmla="*/ 0 h 5163"/>
                <a:gd name="T86" fmla="*/ 0 w 6786"/>
                <a:gd name="T87" fmla="*/ 0 h 5163"/>
                <a:gd name="T88" fmla="*/ 0 w 6786"/>
                <a:gd name="T89" fmla="*/ 0 h 5163"/>
                <a:gd name="T90" fmla="*/ 0 w 6786"/>
                <a:gd name="T91" fmla="*/ 0 h 5163"/>
                <a:gd name="T92" fmla="*/ 0 w 6786"/>
                <a:gd name="T93" fmla="*/ 2147483647 h 5163"/>
                <a:gd name="T94" fmla="*/ 0 w 6786"/>
                <a:gd name="T95" fmla="*/ 2147483647 h 5163"/>
                <a:gd name="T96" fmla="*/ 0 w 6786"/>
                <a:gd name="T97" fmla="*/ 2147483647 h 5163"/>
                <a:gd name="T98" fmla="*/ 0 w 6786"/>
                <a:gd name="T99" fmla="*/ 2147483647 h 5163"/>
                <a:gd name="T100" fmla="*/ 0 w 6786"/>
                <a:gd name="T101" fmla="*/ 2147483647 h 5163"/>
                <a:gd name="T102" fmla="*/ 0 w 6786"/>
                <a:gd name="T103" fmla="*/ 2147483647 h 5163"/>
                <a:gd name="T104" fmla="*/ 0 w 6786"/>
                <a:gd name="T105" fmla="*/ 2147483647 h 5163"/>
                <a:gd name="T106" fmla="*/ 0 w 6786"/>
                <a:gd name="T107" fmla="*/ 2147483647 h 5163"/>
                <a:gd name="T108" fmla="*/ 0 w 6786"/>
                <a:gd name="T109" fmla="*/ 2147483647 h 5163"/>
                <a:gd name="T110" fmla="*/ 0 w 6786"/>
                <a:gd name="T111" fmla="*/ 2147483647 h 5163"/>
                <a:gd name="T112" fmla="*/ 0 w 6786"/>
                <a:gd name="T113" fmla="*/ 0 h 5163"/>
                <a:gd name="T114" fmla="*/ 0 w 6786"/>
                <a:gd name="T115" fmla="*/ 0 h 5163"/>
                <a:gd name="T116" fmla="*/ 0 w 6786"/>
                <a:gd name="T117" fmla="*/ 0 h 5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86"/>
                <a:gd name="T178" fmla="*/ 0 h 5163"/>
                <a:gd name="T179" fmla="*/ 6786 w 6786"/>
                <a:gd name="T180" fmla="*/ 5163 h 5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86" h="5163">
                  <a:moveTo>
                    <a:pt x="3346" y="3155"/>
                  </a:moveTo>
                  <a:lnTo>
                    <a:pt x="3372" y="3138"/>
                  </a:lnTo>
                  <a:lnTo>
                    <a:pt x="3416" y="3135"/>
                  </a:lnTo>
                  <a:lnTo>
                    <a:pt x="3441" y="3153"/>
                  </a:lnTo>
                  <a:lnTo>
                    <a:pt x="3462" y="3174"/>
                  </a:lnTo>
                  <a:lnTo>
                    <a:pt x="3471" y="3201"/>
                  </a:lnTo>
                  <a:lnTo>
                    <a:pt x="3474" y="3237"/>
                  </a:lnTo>
                  <a:lnTo>
                    <a:pt x="3474" y="3264"/>
                  </a:lnTo>
                  <a:lnTo>
                    <a:pt x="3471" y="3294"/>
                  </a:lnTo>
                  <a:lnTo>
                    <a:pt x="3468" y="3339"/>
                  </a:lnTo>
                  <a:lnTo>
                    <a:pt x="3465" y="3378"/>
                  </a:lnTo>
                  <a:lnTo>
                    <a:pt x="3465" y="3417"/>
                  </a:lnTo>
                  <a:lnTo>
                    <a:pt x="3462" y="3462"/>
                  </a:lnTo>
                  <a:lnTo>
                    <a:pt x="3459" y="3519"/>
                  </a:lnTo>
                  <a:lnTo>
                    <a:pt x="3456" y="3582"/>
                  </a:lnTo>
                  <a:lnTo>
                    <a:pt x="3453" y="3642"/>
                  </a:lnTo>
                  <a:lnTo>
                    <a:pt x="3447" y="3705"/>
                  </a:lnTo>
                  <a:lnTo>
                    <a:pt x="3444" y="3765"/>
                  </a:lnTo>
                  <a:lnTo>
                    <a:pt x="3441" y="3816"/>
                  </a:lnTo>
                  <a:lnTo>
                    <a:pt x="3444" y="3876"/>
                  </a:lnTo>
                  <a:lnTo>
                    <a:pt x="3444" y="3939"/>
                  </a:lnTo>
                  <a:lnTo>
                    <a:pt x="3447" y="4026"/>
                  </a:lnTo>
                  <a:lnTo>
                    <a:pt x="3450" y="4080"/>
                  </a:lnTo>
                  <a:lnTo>
                    <a:pt x="3450" y="4143"/>
                  </a:lnTo>
                  <a:lnTo>
                    <a:pt x="3453" y="4194"/>
                  </a:lnTo>
                  <a:lnTo>
                    <a:pt x="3453" y="4257"/>
                  </a:lnTo>
                  <a:lnTo>
                    <a:pt x="3459" y="4308"/>
                  </a:lnTo>
                  <a:lnTo>
                    <a:pt x="3465" y="4371"/>
                  </a:lnTo>
                  <a:lnTo>
                    <a:pt x="3471" y="4425"/>
                  </a:lnTo>
                  <a:lnTo>
                    <a:pt x="3476" y="4475"/>
                  </a:lnTo>
                  <a:lnTo>
                    <a:pt x="3483" y="4527"/>
                  </a:lnTo>
                  <a:lnTo>
                    <a:pt x="3495" y="4578"/>
                  </a:lnTo>
                  <a:lnTo>
                    <a:pt x="3507" y="4623"/>
                  </a:lnTo>
                  <a:lnTo>
                    <a:pt x="3516" y="4655"/>
                  </a:lnTo>
                  <a:lnTo>
                    <a:pt x="3525" y="4692"/>
                  </a:lnTo>
                  <a:lnTo>
                    <a:pt x="3546" y="4743"/>
                  </a:lnTo>
                  <a:lnTo>
                    <a:pt x="3567" y="4785"/>
                  </a:lnTo>
                  <a:lnTo>
                    <a:pt x="3594" y="4827"/>
                  </a:lnTo>
                  <a:lnTo>
                    <a:pt x="3627" y="4872"/>
                  </a:lnTo>
                  <a:lnTo>
                    <a:pt x="3660" y="4911"/>
                  </a:lnTo>
                  <a:lnTo>
                    <a:pt x="3696" y="4944"/>
                  </a:lnTo>
                  <a:lnTo>
                    <a:pt x="3738" y="4974"/>
                  </a:lnTo>
                  <a:lnTo>
                    <a:pt x="3780" y="5004"/>
                  </a:lnTo>
                  <a:lnTo>
                    <a:pt x="3810" y="5025"/>
                  </a:lnTo>
                  <a:lnTo>
                    <a:pt x="3840" y="5040"/>
                  </a:lnTo>
                  <a:lnTo>
                    <a:pt x="3885" y="5058"/>
                  </a:lnTo>
                  <a:lnTo>
                    <a:pt x="3936" y="5079"/>
                  </a:lnTo>
                  <a:lnTo>
                    <a:pt x="4002" y="5100"/>
                  </a:lnTo>
                  <a:lnTo>
                    <a:pt x="4047" y="5115"/>
                  </a:lnTo>
                  <a:lnTo>
                    <a:pt x="4086" y="5124"/>
                  </a:lnTo>
                  <a:lnTo>
                    <a:pt x="4128" y="5136"/>
                  </a:lnTo>
                  <a:lnTo>
                    <a:pt x="4197" y="5145"/>
                  </a:lnTo>
                  <a:lnTo>
                    <a:pt x="4251" y="5151"/>
                  </a:lnTo>
                  <a:lnTo>
                    <a:pt x="4308" y="5157"/>
                  </a:lnTo>
                  <a:lnTo>
                    <a:pt x="4356" y="5160"/>
                  </a:lnTo>
                  <a:lnTo>
                    <a:pt x="4413" y="5163"/>
                  </a:lnTo>
                  <a:lnTo>
                    <a:pt x="4470" y="5163"/>
                  </a:lnTo>
                  <a:lnTo>
                    <a:pt x="4536" y="5160"/>
                  </a:lnTo>
                  <a:lnTo>
                    <a:pt x="4611" y="5157"/>
                  </a:lnTo>
                  <a:lnTo>
                    <a:pt x="4671" y="5151"/>
                  </a:lnTo>
                  <a:lnTo>
                    <a:pt x="4719" y="5145"/>
                  </a:lnTo>
                  <a:lnTo>
                    <a:pt x="4776" y="5139"/>
                  </a:lnTo>
                  <a:lnTo>
                    <a:pt x="4836" y="5133"/>
                  </a:lnTo>
                  <a:lnTo>
                    <a:pt x="4884" y="5124"/>
                  </a:lnTo>
                  <a:lnTo>
                    <a:pt x="4956" y="5115"/>
                  </a:lnTo>
                  <a:lnTo>
                    <a:pt x="5025" y="5100"/>
                  </a:lnTo>
                  <a:lnTo>
                    <a:pt x="5112" y="5085"/>
                  </a:lnTo>
                  <a:lnTo>
                    <a:pt x="5190" y="5070"/>
                  </a:lnTo>
                  <a:lnTo>
                    <a:pt x="5265" y="5049"/>
                  </a:lnTo>
                  <a:lnTo>
                    <a:pt x="5328" y="5028"/>
                  </a:lnTo>
                  <a:lnTo>
                    <a:pt x="5382" y="5013"/>
                  </a:lnTo>
                  <a:lnTo>
                    <a:pt x="5433" y="4998"/>
                  </a:lnTo>
                  <a:lnTo>
                    <a:pt x="5478" y="4983"/>
                  </a:lnTo>
                  <a:lnTo>
                    <a:pt x="5526" y="4965"/>
                  </a:lnTo>
                  <a:lnTo>
                    <a:pt x="5580" y="4947"/>
                  </a:lnTo>
                  <a:lnTo>
                    <a:pt x="5652" y="4920"/>
                  </a:lnTo>
                  <a:lnTo>
                    <a:pt x="5706" y="4896"/>
                  </a:lnTo>
                  <a:lnTo>
                    <a:pt x="5757" y="4872"/>
                  </a:lnTo>
                  <a:lnTo>
                    <a:pt x="5799" y="4851"/>
                  </a:lnTo>
                  <a:lnTo>
                    <a:pt x="5844" y="4821"/>
                  </a:lnTo>
                  <a:lnTo>
                    <a:pt x="5889" y="4794"/>
                  </a:lnTo>
                  <a:lnTo>
                    <a:pt x="5946" y="4752"/>
                  </a:lnTo>
                  <a:lnTo>
                    <a:pt x="5994" y="4713"/>
                  </a:lnTo>
                  <a:lnTo>
                    <a:pt x="6048" y="4665"/>
                  </a:lnTo>
                  <a:lnTo>
                    <a:pt x="6093" y="4620"/>
                  </a:lnTo>
                  <a:lnTo>
                    <a:pt x="6141" y="4569"/>
                  </a:lnTo>
                  <a:lnTo>
                    <a:pt x="6177" y="4515"/>
                  </a:lnTo>
                  <a:lnTo>
                    <a:pt x="6228" y="4446"/>
                  </a:lnTo>
                  <a:lnTo>
                    <a:pt x="6261" y="4392"/>
                  </a:lnTo>
                  <a:lnTo>
                    <a:pt x="6288" y="4353"/>
                  </a:lnTo>
                  <a:lnTo>
                    <a:pt x="6315" y="4317"/>
                  </a:lnTo>
                  <a:lnTo>
                    <a:pt x="6345" y="4275"/>
                  </a:lnTo>
                  <a:lnTo>
                    <a:pt x="6372" y="4236"/>
                  </a:lnTo>
                  <a:lnTo>
                    <a:pt x="6405" y="4188"/>
                  </a:lnTo>
                  <a:lnTo>
                    <a:pt x="6432" y="4140"/>
                  </a:lnTo>
                  <a:lnTo>
                    <a:pt x="6459" y="4098"/>
                  </a:lnTo>
                  <a:lnTo>
                    <a:pt x="6486" y="4056"/>
                  </a:lnTo>
                  <a:lnTo>
                    <a:pt x="6516" y="3995"/>
                  </a:lnTo>
                  <a:lnTo>
                    <a:pt x="6546" y="3925"/>
                  </a:lnTo>
                  <a:lnTo>
                    <a:pt x="6582" y="3849"/>
                  </a:lnTo>
                  <a:lnTo>
                    <a:pt x="6606" y="3795"/>
                  </a:lnTo>
                  <a:lnTo>
                    <a:pt x="6630" y="3729"/>
                  </a:lnTo>
                  <a:lnTo>
                    <a:pt x="6648" y="3684"/>
                  </a:lnTo>
                  <a:lnTo>
                    <a:pt x="6666" y="3635"/>
                  </a:lnTo>
                  <a:lnTo>
                    <a:pt x="6687" y="3558"/>
                  </a:lnTo>
                  <a:lnTo>
                    <a:pt x="6706" y="3485"/>
                  </a:lnTo>
                  <a:lnTo>
                    <a:pt x="6720" y="3420"/>
                  </a:lnTo>
                  <a:lnTo>
                    <a:pt x="6738" y="3351"/>
                  </a:lnTo>
                  <a:lnTo>
                    <a:pt x="6750" y="3294"/>
                  </a:lnTo>
                  <a:lnTo>
                    <a:pt x="6756" y="3237"/>
                  </a:lnTo>
                  <a:lnTo>
                    <a:pt x="6768" y="3162"/>
                  </a:lnTo>
                  <a:lnTo>
                    <a:pt x="6776" y="3075"/>
                  </a:lnTo>
                  <a:lnTo>
                    <a:pt x="6783" y="2967"/>
                  </a:lnTo>
                  <a:lnTo>
                    <a:pt x="6786" y="2895"/>
                  </a:lnTo>
                  <a:lnTo>
                    <a:pt x="6786" y="2805"/>
                  </a:lnTo>
                  <a:lnTo>
                    <a:pt x="6786" y="2735"/>
                  </a:lnTo>
                  <a:lnTo>
                    <a:pt x="6780" y="2673"/>
                  </a:lnTo>
                  <a:lnTo>
                    <a:pt x="6774" y="2622"/>
                  </a:lnTo>
                  <a:lnTo>
                    <a:pt x="6766" y="2555"/>
                  </a:lnTo>
                  <a:lnTo>
                    <a:pt x="6753" y="2481"/>
                  </a:lnTo>
                  <a:lnTo>
                    <a:pt x="6746" y="2425"/>
                  </a:lnTo>
                  <a:lnTo>
                    <a:pt x="6732" y="2367"/>
                  </a:lnTo>
                  <a:lnTo>
                    <a:pt x="6720" y="2307"/>
                  </a:lnTo>
                  <a:lnTo>
                    <a:pt x="6706" y="2255"/>
                  </a:lnTo>
                  <a:lnTo>
                    <a:pt x="6690" y="2205"/>
                  </a:lnTo>
                  <a:lnTo>
                    <a:pt x="6672" y="2154"/>
                  </a:lnTo>
                  <a:lnTo>
                    <a:pt x="6654" y="2100"/>
                  </a:lnTo>
                  <a:lnTo>
                    <a:pt x="6639" y="2049"/>
                  </a:lnTo>
                  <a:lnTo>
                    <a:pt x="6615" y="1989"/>
                  </a:lnTo>
                  <a:lnTo>
                    <a:pt x="6579" y="1908"/>
                  </a:lnTo>
                  <a:lnTo>
                    <a:pt x="6546" y="1842"/>
                  </a:lnTo>
                  <a:lnTo>
                    <a:pt x="6507" y="1767"/>
                  </a:lnTo>
                  <a:lnTo>
                    <a:pt x="6476" y="1705"/>
                  </a:lnTo>
                  <a:lnTo>
                    <a:pt x="6426" y="1614"/>
                  </a:lnTo>
                  <a:lnTo>
                    <a:pt x="6387" y="1551"/>
                  </a:lnTo>
                  <a:lnTo>
                    <a:pt x="6354" y="1500"/>
                  </a:lnTo>
                  <a:lnTo>
                    <a:pt x="6309" y="1443"/>
                  </a:lnTo>
                  <a:lnTo>
                    <a:pt x="6273" y="1389"/>
                  </a:lnTo>
                  <a:lnTo>
                    <a:pt x="6234" y="1335"/>
                  </a:lnTo>
                  <a:lnTo>
                    <a:pt x="6177" y="1266"/>
                  </a:lnTo>
                  <a:lnTo>
                    <a:pt x="6135" y="1221"/>
                  </a:lnTo>
                  <a:lnTo>
                    <a:pt x="6081" y="1164"/>
                  </a:lnTo>
                  <a:lnTo>
                    <a:pt x="6021" y="1107"/>
                  </a:lnTo>
                  <a:lnTo>
                    <a:pt x="5979" y="1068"/>
                  </a:lnTo>
                  <a:lnTo>
                    <a:pt x="5901" y="993"/>
                  </a:lnTo>
                  <a:lnTo>
                    <a:pt x="5853" y="945"/>
                  </a:lnTo>
                  <a:lnTo>
                    <a:pt x="5806" y="895"/>
                  </a:lnTo>
                  <a:lnTo>
                    <a:pt x="5751" y="834"/>
                  </a:lnTo>
                  <a:lnTo>
                    <a:pt x="5706" y="795"/>
                  </a:lnTo>
                  <a:lnTo>
                    <a:pt x="5661" y="756"/>
                  </a:lnTo>
                  <a:lnTo>
                    <a:pt x="5616" y="717"/>
                  </a:lnTo>
                  <a:lnTo>
                    <a:pt x="5577" y="678"/>
                  </a:lnTo>
                  <a:lnTo>
                    <a:pt x="5526" y="633"/>
                  </a:lnTo>
                  <a:lnTo>
                    <a:pt x="5475" y="594"/>
                  </a:lnTo>
                  <a:lnTo>
                    <a:pt x="5427" y="558"/>
                  </a:lnTo>
                  <a:lnTo>
                    <a:pt x="5373" y="516"/>
                  </a:lnTo>
                  <a:lnTo>
                    <a:pt x="5319" y="471"/>
                  </a:lnTo>
                  <a:lnTo>
                    <a:pt x="5265" y="435"/>
                  </a:lnTo>
                  <a:lnTo>
                    <a:pt x="5211" y="396"/>
                  </a:lnTo>
                  <a:lnTo>
                    <a:pt x="5148" y="354"/>
                  </a:lnTo>
                  <a:lnTo>
                    <a:pt x="5112" y="327"/>
                  </a:lnTo>
                  <a:lnTo>
                    <a:pt x="5055" y="294"/>
                  </a:lnTo>
                  <a:lnTo>
                    <a:pt x="5013" y="270"/>
                  </a:lnTo>
                  <a:lnTo>
                    <a:pt x="4971" y="243"/>
                  </a:lnTo>
                  <a:lnTo>
                    <a:pt x="4917" y="216"/>
                  </a:lnTo>
                  <a:lnTo>
                    <a:pt x="4857" y="192"/>
                  </a:lnTo>
                  <a:lnTo>
                    <a:pt x="4809" y="174"/>
                  </a:lnTo>
                  <a:lnTo>
                    <a:pt x="4766" y="155"/>
                  </a:lnTo>
                  <a:lnTo>
                    <a:pt x="4722" y="138"/>
                  </a:lnTo>
                  <a:lnTo>
                    <a:pt x="4677" y="120"/>
                  </a:lnTo>
                  <a:lnTo>
                    <a:pt x="4626" y="102"/>
                  </a:lnTo>
                  <a:lnTo>
                    <a:pt x="4556" y="85"/>
                  </a:lnTo>
                  <a:lnTo>
                    <a:pt x="4494" y="66"/>
                  </a:lnTo>
                  <a:lnTo>
                    <a:pt x="4434" y="51"/>
                  </a:lnTo>
                  <a:lnTo>
                    <a:pt x="4377" y="42"/>
                  </a:lnTo>
                  <a:lnTo>
                    <a:pt x="4323" y="30"/>
                  </a:lnTo>
                  <a:lnTo>
                    <a:pt x="4260" y="18"/>
                  </a:lnTo>
                  <a:lnTo>
                    <a:pt x="4197" y="12"/>
                  </a:lnTo>
                  <a:lnTo>
                    <a:pt x="4137" y="6"/>
                  </a:lnTo>
                  <a:lnTo>
                    <a:pt x="4080" y="3"/>
                  </a:lnTo>
                  <a:lnTo>
                    <a:pt x="4017" y="3"/>
                  </a:lnTo>
                  <a:lnTo>
                    <a:pt x="3957" y="9"/>
                  </a:lnTo>
                  <a:lnTo>
                    <a:pt x="3897" y="21"/>
                  </a:lnTo>
                  <a:lnTo>
                    <a:pt x="3852" y="33"/>
                  </a:lnTo>
                  <a:lnTo>
                    <a:pt x="3786" y="55"/>
                  </a:lnTo>
                  <a:lnTo>
                    <a:pt x="3726" y="78"/>
                  </a:lnTo>
                  <a:lnTo>
                    <a:pt x="3666" y="115"/>
                  </a:lnTo>
                  <a:lnTo>
                    <a:pt x="3618" y="156"/>
                  </a:lnTo>
                  <a:lnTo>
                    <a:pt x="3582" y="186"/>
                  </a:lnTo>
                  <a:lnTo>
                    <a:pt x="3546" y="225"/>
                  </a:lnTo>
                  <a:lnTo>
                    <a:pt x="3519" y="261"/>
                  </a:lnTo>
                  <a:lnTo>
                    <a:pt x="3492" y="300"/>
                  </a:lnTo>
                  <a:lnTo>
                    <a:pt x="3462" y="345"/>
                  </a:lnTo>
                  <a:lnTo>
                    <a:pt x="3444" y="378"/>
                  </a:lnTo>
                  <a:lnTo>
                    <a:pt x="3436" y="405"/>
                  </a:lnTo>
                  <a:lnTo>
                    <a:pt x="3436" y="485"/>
                  </a:lnTo>
                  <a:lnTo>
                    <a:pt x="3436" y="645"/>
                  </a:lnTo>
                  <a:lnTo>
                    <a:pt x="3436" y="1035"/>
                  </a:lnTo>
                  <a:lnTo>
                    <a:pt x="3435" y="1239"/>
                  </a:lnTo>
                  <a:lnTo>
                    <a:pt x="3436" y="1385"/>
                  </a:lnTo>
                  <a:lnTo>
                    <a:pt x="3436" y="1625"/>
                  </a:lnTo>
                  <a:lnTo>
                    <a:pt x="3435" y="1743"/>
                  </a:lnTo>
                  <a:lnTo>
                    <a:pt x="3432" y="1836"/>
                  </a:lnTo>
                  <a:lnTo>
                    <a:pt x="3429" y="1896"/>
                  </a:lnTo>
                  <a:lnTo>
                    <a:pt x="3426" y="1947"/>
                  </a:lnTo>
                  <a:lnTo>
                    <a:pt x="3435" y="1962"/>
                  </a:lnTo>
                  <a:lnTo>
                    <a:pt x="3444" y="1986"/>
                  </a:lnTo>
                  <a:lnTo>
                    <a:pt x="3447" y="2010"/>
                  </a:lnTo>
                  <a:lnTo>
                    <a:pt x="3447" y="2040"/>
                  </a:lnTo>
                  <a:lnTo>
                    <a:pt x="3447" y="2073"/>
                  </a:lnTo>
                  <a:lnTo>
                    <a:pt x="3438" y="2100"/>
                  </a:lnTo>
                  <a:lnTo>
                    <a:pt x="3423" y="2124"/>
                  </a:lnTo>
                  <a:lnTo>
                    <a:pt x="3405" y="2142"/>
                  </a:lnTo>
                  <a:lnTo>
                    <a:pt x="3387" y="2124"/>
                  </a:lnTo>
                  <a:lnTo>
                    <a:pt x="3375" y="2100"/>
                  </a:lnTo>
                  <a:lnTo>
                    <a:pt x="3378" y="2076"/>
                  </a:lnTo>
                  <a:lnTo>
                    <a:pt x="3375" y="2046"/>
                  </a:lnTo>
                  <a:lnTo>
                    <a:pt x="3381" y="2010"/>
                  </a:lnTo>
                  <a:lnTo>
                    <a:pt x="3384" y="1986"/>
                  </a:lnTo>
                  <a:lnTo>
                    <a:pt x="3399" y="1962"/>
                  </a:lnTo>
                  <a:lnTo>
                    <a:pt x="3411" y="1944"/>
                  </a:lnTo>
                  <a:lnTo>
                    <a:pt x="3408" y="1896"/>
                  </a:lnTo>
                  <a:lnTo>
                    <a:pt x="3408" y="1833"/>
                  </a:lnTo>
                  <a:lnTo>
                    <a:pt x="3411" y="1746"/>
                  </a:lnTo>
                  <a:lnTo>
                    <a:pt x="3411" y="1626"/>
                  </a:lnTo>
                  <a:lnTo>
                    <a:pt x="3408" y="1386"/>
                  </a:lnTo>
                  <a:lnTo>
                    <a:pt x="3411" y="1236"/>
                  </a:lnTo>
                  <a:lnTo>
                    <a:pt x="3411" y="1032"/>
                  </a:lnTo>
                  <a:lnTo>
                    <a:pt x="3408" y="642"/>
                  </a:lnTo>
                  <a:lnTo>
                    <a:pt x="3411" y="483"/>
                  </a:lnTo>
                  <a:lnTo>
                    <a:pt x="3411" y="405"/>
                  </a:lnTo>
                  <a:lnTo>
                    <a:pt x="3402" y="381"/>
                  </a:lnTo>
                  <a:lnTo>
                    <a:pt x="3390" y="345"/>
                  </a:lnTo>
                  <a:lnTo>
                    <a:pt x="3369" y="306"/>
                  </a:lnTo>
                  <a:lnTo>
                    <a:pt x="3342" y="264"/>
                  </a:lnTo>
                  <a:lnTo>
                    <a:pt x="3312" y="231"/>
                  </a:lnTo>
                  <a:lnTo>
                    <a:pt x="3279" y="189"/>
                  </a:lnTo>
                  <a:lnTo>
                    <a:pt x="3240" y="150"/>
                  </a:lnTo>
                  <a:lnTo>
                    <a:pt x="3189" y="111"/>
                  </a:lnTo>
                  <a:lnTo>
                    <a:pt x="3126" y="78"/>
                  </a:lnTo>
                  <a:lnTo>
                    <a:pt x="3057" y="51"/>
                  </a:lnTo>
                  <a:lnTo>
                    <a:pt x="2991" y="27"/>
                  </a:lnTo>
                  <a:lnTo>
                    <a:pt x="2886" y="9"/>
                  </a:lnTo>
                  <a:lnTo>
                    <a:pt x="2775" y="0"/>
                  </a:lnTo>
                  <a:lnTo>
                    <a:pt x="2703" y="0"/>
                  </a:lnTo>
                  <a:lnTo>
                    <a:pt x="2625" y="6"/>
                  </a:lnTo>
                  <a:lnTo>
                    <a:pt x="2536" y="15"/>
                  </a:lnTo>
                  <a:lnTo>
                    <a:pt x="2457" y="30"/>
                  </a:lnTo>
                  <a:lnTo>
                    <a:pt x="2379" y="45"/>
                  </a:lnTo>
                  <a:lnTo>
                    <a:pt x="2325" y="57"/>
                  </a:lnTo>
                  <a:lnTo>
                    <a:pt x="2256" y="75"/>
                  </a:lnTo>
                  <a:lnTo>
                    <a:pt x="2156" y="105"/>
                  </a:lnTo>
                  <a:lnTo>
                    <a:pt x="2046" y="145"/>
                  </a:lnTo>
                  <a:lnTo>
                    <a:pt x="1953" y="180"/>
                  </a:lnTo>
                  <a:lnTo>
                    <a:pt x="1881" y="210"/>
                  </a:lnTo>
                  <a:lnTo>
                    <a:pt x="1815" y="246"/>
                  </a:lnTo>
                  <a:lnTo>
                    <a:pt x="1746" y="285"/>
                  </a:lnTo>
                  <a:lnTo>
                    <a:pt x="1695" y="318"/>
                  </a:lnTo>
                  <a:lnTo>
                    <a:pt x="1659" y="342"/>
                  </a:lnTo>
                  <a:lnTo>
                    <a:pt x="1611" y="375"/>
                  </a:lnTo>
                  <a:lnTo>
                    <a:pt x="1557" y="411"/>
                  </a:lnTo>
                  <a:lnTo>
                    <a:pt x="1515" y="441"/>
                  </a:lnTo>
                  <a:lnTo>
                    <a:pt x="1466" y="475"/>
                  </a:lnTo>
                  <a:lnTo>
                    <a:pt x="1398" y="525"/>
                  </a:lnTo>
                  <a:lnTo>
                    <a:pt x="1341" y="573"/>
                  </a:lnTo>
                  <a:lnTo>
                    <a:pt x="1284" y="615"/>
                  </a:lnTo>
                  <a:lnTo>
                    <a:pt x="1236" y="657"/>
                  </a:lnTo>
                  <a:lnTo>
                    <a:pt x="1191" y="699"/>
                  </a:lnTo>
                  <a:lnTo>
                    <a:pt x="1134" y="747"/>
                  </a:lnTo>
                  <a:lnTo>
                    <a:pt x="1074" y="798"/>
                  </a:lnTo>
                  <a:lnTo>
                    <a:pt x="1020" y="852"/>
                  </a:lnTo>
                  <a:lnTo>
                    <a:pt x="972" y="903"/>
                  </a:lnTo>
                  <a:lnTo>
                    <a:pt x="924" y="954"/>
                  </a:lnTo>
                  <a:lnTo>
                    <a:pt x="870" y="1005"/>
                  </a:lnTo>
                  <a:lnTo>
                    <a:pt x="825" y="1047"/>
                  </a:lnTo>
                  <a:lnTo>
                    <a:pt x="774" y="1098"/>
                  </a:lnTo>
                  <a:lnTo>
                    <a:pt x="735" y="1140"/>
                  </a:lnTo>
                  <a:lnTo>
                    <a:pt x="675" y="1200"/>
                  </a:lnTo>
                  <a:lnTo>
                    <a:pt x="624" y="1251"/>
                  </a:lnTo>
                  <a:lnTo>
                    <a:pt x="585" y="1302"/>
                  </a:lnTo>
                  <a:lnTo>
                    <a:pt x="546" y="1350"/>
                  </a:lnTo>
                  <a:lnTo>
                    <a:pt x="504" y="1404"/>
                  </a:lnTo>
                  <a:lnTo>
                    <a:pt x="462" y="1461"/>
                  </a:lnTo>
                  <a:lnTo>
                    <a:pt x="423" y="1524"/>
                  </a:lnTo>
                  <a:lnTo>
                    <a:pt x="387" y="1569"/>
                  </a:lnTo>
                  <a:lnTo>
                    <a:pt x="357" y="1623"/>
                  </a:lnTo>
                  <a:lnTo>
                    <a:pt x="318" y="1695"/>
                  </a:lnTo>
                  <a:lnTo>
                    <a:pt x="282" y="1758"/>
                  </a:lnTo>
                  <a:lnTo>
                    <a:pt x="246" y="1836"/>
                  </a:lnTo>
                  <a:lnTo>
                    <a:pt x="210" y="1899"/>
                  </a:lnTo>
                  <a:lnTo>
                    <a:pt x="183" y="1956"/>
                  </a:lnTo>
                  <a:lnTo>
                    <a:pt x="166" y="2015"/>
                  </a:lnTo>
                  <a:lnTo>
                    <a:pt x="144" y="2067"/>
                  </a:lnTo>
                  <a:lnTo>
                    <a:pt x="126" y="2125"/>
                  </a:lnTo>
                  <a:lnTo>
                    <a:pt x="111" y="2175"/>
                  </a:lnTo>
                  <a:lnTo>
                    <a:pt x="90" y="2226"/>
                  </a:lnTo>
                  <a:lnTo>
                    <a:pt x="75" y="2292"/>
                  </a:lnTo>
                  <a:lnTo>
                    <a:pt x="57" y="2349"/>
                  </a:lnTo>
                  <a:lnTo>
                    <a:pt x="42" y="2415"/>
                  </a:lnTo>
                  <a:lnTo>
                    <a:pt x="33" y="2478"/>
                  </a:lnTo>
                  <a:lnTo>
                    <a:pt x="27" y="2529"/>
                  </a:lnTo>
                  <a:lnTo>
                    <a:pt x="18" y="2583"/>
                  </a:lnTo>
                  <a:lnTo>
                    <a:pt x="12" y="2628"/>
                  </a:lnTo>
                  <a:lnTo>
                    <a:pt x="3" y="2697"/>
                  </a:lnTo>
                  <a:lnTo>
                    <a:pt x="0" y="2754"/>
                  </a:lnTo>
                  <a:lnTo>
                    <a:pt x="3" y="2814"/>
                  </a:lnTo>
                  <a:lnTo>
                    <a:pt x="3" y="2874"/>
                  </a:lnTo>
                  <a:lnTo>
                    <a:pt x="0" y="2946"/>
                  </a:lnTo>
                  <a:lnTo>
                    <a:pt x="6" y="2994"/>
                  </a:lnTo>
                  <a:lnTo>
                    <a:pt x="9" y="3048"/>
                  </a:lnTo>
                  <a:lnTo>
                    <a:pt x="12" y="3099"/>
                  </a:lnTo>
                  <a:lnTo>
                    <a:pt x="18" y="3153"/>
                  </a:lnTo>
                  <a:lnTo>
                    <a:pt x="27" y="3207"/>
                  </a:lnTo>
                  <a:lnTo>
                    <a:pt x="33" y="3258"/>
                  </a:lnTo>
                  <a:lnTo>
                    <a:pt x="45" y="3312"/>
                  </a:lnTo>
                  <a:lnTo>
                    <a:pt x="57" y="3372"/>
                  </a:lnTo>
                  <a:lnTo>
                    <a:pt x="69" y="3429"/>
                  </a:lnTo>
                  <a:lnTo>
                    <a:pt x="81" y="3492"/>
                  </a:lnTo>
                  <a:lnTo>
                    <a:pt x="106" y="3585"/>
                  </a:lnTo>
                  <a:lnTo>
                    <a:pt x="132" y="3648"/>
                  </a:lnTo>
                  <a:lnTo>
                    <a:pt x="150" y="3702"/>
                  </a:lnTo>
                  <a:lnTo>
                    <a:pt x="177" y="3774"/>
                  </a:lnTo>
                  <a:lnTo>
                    <a:pt x="201" y="3837"/>
                  </a:lnTo>
                  <a:lnTo>
                    <a:pt x="240" y="3924"/>
                  </a:lnTo>
                  <a:lnTo>
                    <a:pt x="270" y="3993"/>
                  </a:lnTo>
                  <a:lnTo>
                    <a:pt x="303" y="4056"/>
                  </a:lnTo>
                  <a:lnTo>
                    <a:pt x="348" y="4131"/>
                  </a:lnTo>
                  <a:lnTo>
                    <a:pt x="387" y="4188"/>
                  </a:lnTo>
                  <a:lnTo>
                    <a:pt x="423" y="4245"/>
                  </a:lnTo>
                  <a:lnTo>
                    <a:pt x="456" y="4302"/>
                  </a:lnTo>
                  <a:lnTo>
                    <a:pt x="495" y="4353"/>
                  </a:lnTo>
                  <a:lnTo>
                    <a:pt x="522" y="4398"/>
                  </a:lnTo>
                  <a:lnTo>
                    <a:pt x="552" y="4446"/>
                  </a:lnTo>
                  <a:lnTo>
                    <a:pt x="591" y="4497"/>
                  </a:lnTo>
                  <a:lnTo>
                    <a:pt x="624" y="4542"/>
                  </a:lnTo>
                  <a:lnTo>
                    <a:pt x="663" y="4584"/>
                  </a:lnTo>
                  <a:lnTo>
                    <a:pt x="699" y="4626"/>
                  </a:lnTo>
                  <a:lnTo>
                    <a:pt x="732" y="4656"/>
                  </a:lnTo>
                  <a:lnTo>
                    <a:pt x="771" y="4689"/>
                  </a:lnTo>
                  <a:lnTo>
                    <a:pt x="822" y="4731"/>
                  </a:lnTo>
                  <a:lnTo>
                    <a:pt x="861" y="4767"/>
                  </a:lnTo>
                  <a:lnTo>
                    <a:pt x="912" y="4806"/>
                  </a:lnTo>
                  <a:lnTo>
                    <a:pt x="966" y="4839"/>
                  </a:lnTo>
                  <a:lnTo>
                    <a:pt x="1026" y="4869"/>
                  </a:lnTo>
                  <a:lnTo>
                    <a:pt x="1074" y="4893"/>
                  </a:lnTo>
                  <a:lnTo>
                    <a:pt x="1134" y="4920"/>
                  </a:lnTo>
                  <a:lnTo>
                    <a:pt x="1188" y="4938"/>
                  </a:lnTo>
                  <a:lnTo>
                    <a:pt x="1245" y="4956"/>
                  </a:lnTo>
                  <a:lnTo>
                    <a:pt x="1317" y="4983"/>
                  </a:lnTo>
                  <a:lnTo>
                    <a:pt x="1386" y="5007"/>
                  </a:lnTo>
                  <a:lnTo>
                    <a:pt x="1479" y="5034"/>
                  </a:lnTo>
                  <a:lnTo>
                    <a:pt x="1545" y="5055"/>
                  </a:lnTo>
                  <a:lnTo>
                    <a:pt x="1611" y="5073"/>
                  </a:lnTo>
                  <a:lnTo>
                    <a:pt x="1674" y="5088"/>
                  </a:lnTo>
                  <a:lnTo>
                    <a:pt x="1734" y="5097"/>
                  </a:lnTo>
                  <a:lnTo>
                    <a:pt x="1809" y="5109"/>
                  </a:lnTo>
                  <a:lnTo>
                    <a:pt x="1875" y="5121"/>
                  </a:lnTo>
                  <a:lnTo>
                    <a:pt x="1926" y="5130"/>
                  </a:lnTo>
                  <a:lnTo>
                    <a:pt x="1989" y="5136"/>
                  </a:lnTo>
                  <a:lnTo>
                    <a:pt x="2046" y="5145"/>
                  </a:lnTo>
                  <a:lnTo>
                    <a:pt x="2118" y="5151"/>
                  </a:lnTo>
                  <a:lnTo>
                    <a:pt x="2202" y="5160"/>
                  </a:lnTo>
                  <a:lnTo>
                    <a:pt x="2301" y="5163"/>
                  </a:lnTo>
                  <a:lnTo>
                    <a:pt x="2373" y="5163"/>
                  </a:lnTo>
                  <a:lnTo>
                    <a:pt x="2451" y="5160"/>
                  </a:lnTo>
                  <a:lnTo>
                    <a:pt x="2508" y="5154"/>
                  </a:lnTo>
                  <a:lnTo>
                    <a:pt x="2565" y="5148"/>
                  </a:lnTo>
                  <a:lnTo>
                    <a:pt x="2619" y="5142"/>
                  </a:lnTo>
                  <a:lnTo>
                    <a:pt x="2667" y="5133"/>
                  </a:lnTo>
                  <a:lnTo>
                    <a:pt x="2721" y="5121"/>
                  </a:lnTo>
                  <a:lnTo>
                    <a:pt x="2757" y="5112"/>
                  </a:lnTo>
                  <a:lnTo>
                    <a:pt x="2802" y="5097"/>
                  </a:lnTo>
                  <a:lnTo>
                    <a:pt x="2847" y="5079"/>
                  </a:lnTo>
                  <a:lnTo>
                    <a:pt x="2883" y="5064"/>
                  </a:lnTo>
                  <a:lnTo>
                    <a:pt x="2928" y="5046"/>
                  </a:lnTo>
                  <a:lnTo>
                    <a:pt x="2979" y="5019"/>
                  </a:lnTo>
                  <a:lnTo>
                    <a:pt x="3036" y="4986"/>
                  </a:lnTo>
                  <a:lnTo>
                    <a:pt x="3087" y="4950"/>
                  </a:lnTo>
                  <a:lnTo>
                    <a:pt x="3123" y="4914"/>
                  </a:lnTo>
                  <a:lnTo>
                    <a:pt x="3156" y="4878"/>
                  </a:lnTo>
                  <a:lnTo>
                    <a:pt x="3195" y="4833"/>
                  </a:lnTo>
                  <a:lnTo>
                    <a:pt x="3225" y="4779"/>
                  </a:lnTo>
                  <a:lnTo>
                    <a:pt x="3249" y="4734"/>
                  </a:lnTo>
                  <a:lnTo>
                    <a:pt x="3267" y="4686"/>
                  </a:lnTo>
                  <a:lnTo>
                    <a:pt x="3279" y="4650"/>
                  </a:lnTo>
                  <a:lnTo>
                    <a:pt x="3288" y="4611"/>
                  </a:lnTo>
                  <a:lnTo>
                    <a:pt x="3297" y="4566"/>
                  </a:lnTo>
                  <a:lnTo>
                    <a:pt x="3309" y="4515"/>
                  </a:lnTo>
                  <a:lnTo>
                    <a:pt x="3315" y="4461"/>
                  </a:lnTo>
                  <a:lnTo>
                    <a:pt x="3321" y="4410"/>
                  </a:lnTo>
                  <a:lnTo>
                    <a:pt x="3327" y="4359"/>
                  </a:lnTo>
                  <a:lnTo>
                    <a:pt x="3333" y="4308"/>
                  </a:lnTo>
                  <a:lnTo>
                    <a:pt x="3336" y="4251"/>
                  </a:lnTo>
                  <a:lnTo>
                    <a:pt x="3339" y="4194"/>
                  </a:lnTo>
                  <a:lnTo>
                    <a:pt x="3342" y="4140"/>
                  </a:lnTo>
                  <a:lnTo>
                    <a:pt x="3345" y="4092"/>
                  </a:lnTo>
                  <a:lnTo>
                    <a:pt x="3345" y="4026"/>
                  </a:lnTo>
                  <a:lnTo>
                    <a:pt x="3342" y="3933"/>
                  </a:lnTo>
                  <a:lnTo>
                    <a:pt x="3345" y="3873"/>
                  </a:lnTo>
                  <a:lnTo>
                    <a:pt x="3345" y="3813"/>
                  </a:lnTo>
                  <a:lnTo>
                    <a:pt x="3342" y="3768"/>
                  </a:lnTo>
                  <a:lnTo>
                    <a:pt x="3336" y="3708"/>
                  </a:lnTo>
                  <a:lnTo>
                    <a:pt x="3330" y="3642"/>
                  </a:lnTo>
                  <a:lnTo>
                    <a:pt x="3327" y="3579"/>
                  </a:lnTo>
                  <a:lnTo>
                    <a:pt x="3327" y="3516"/>
                  </a:lnTo>
                  <a:lnTo>
                    <a:pt x="3321" y="3468"/>
                  </a:lnTo>
                  <a:lnTo>
                    <a:pt x="3318" y="3423"/>
                  </a:lnTo>
                  <a:lnTo>
                    <a:pt x="3318" y="3390"/>
                  </a:lnTo>
                  <a:lnTo>
                    <a:pt x="3318" y="3354"/>
                  </a:lnTo>
                  <a:lnTo>
                    <a:pt x="3315" y="3309"/>
                  </a:lnTo>
                  <a:lnTo>
                    <a:pt x="3318" y="3267"/>
                  </a:lnTo>
                  <a:lnTo>
                    <a:pt x="3318" y="3231"/>
                  </a:lnTo>
                  <a:lnTo>
                    <a:pt x="3318" y="3201"/>
                  </a:lnTo>
                  <a:lnTo>
                    <a:pt x="3327" y="3174"/>
                  </a:lnTo>
                  <a:lnTo>
                    <a:pt x="3346" y="31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8"/>
            <p:cNvSpPr>
              <a:spLocks noChangeAspect="1"/>
            </p:cNvSpPr>
            <p:nvPr/>
          </p:nvSpPr>
          <p:spPr bwMode="auto">
            <a:xfrm>
              <a:off x="6809754" y="4387596"/>
              <a:ext cx="1149350" cy="654050"/>
            </a:xfrm>
            <a:custGeom>
              <a:avLst/>
              <a:gdLst>
                <a:gd name="T0" fmla="*/ 0 w 5685"/>
                <a:gd name="T1" fmla="*/ 0 h 3693"/>
                <a:gd name="T2" fmla="*/ 0 w 5685"/>
                <a:gd name="T3" fmla="*/ 0 h 3693"/>
                <a:gd name="T4" fmla="*/ 0 w 5685"/>
                <a:gd name="T5" fmla="*/ 0 h 3693"/>
                <a:gd name="T6" fmla="*/ 0 w 5685"/>
                <a:gd name="T7" fmla="*/ 0 h 3693"/>
                <a:gd name="T8" fmla="*/ 0 w 5685"/>
                <a:gd name="T9" fmla="*/ 0 h 3693"/>
                <a:gd name="T10" fmla="*/ 0 w 5685"/>
                <a:gd name="T11" fmla="*/ 0 h 3693"/>
                <a:gd name="T12" fmla="*/ 0 w 5685"/>
                <a:gd name="T13" fmla="*/ 0 h 3693"/>
                <a:gd name="T14" fmla="*/ 0 w 5685"/>
                <a:gd name="T15" fmla="*/ 0 h 3693"/>
                <a:gd name="T16" fmla="*/ 0 w 5685"/>
                <a:gd name="T17" fmla="*/ 0 h 3693"/>
                <a:gd name="T18" fmla="*/ 0 w 5685"/>
                <a:gd name="T19" fmla="*/ 0 h 3693"/>
                <a:gd name="T20" fmla="*/ 0 w 5685"/>
                <a:gd name="T21" fmla="*/ 0 h 3693"/>
                <a:gd name="T22" fmla="*/ 0 w 5685"/>
                <a:gd name="T23" fmla="*/ 0 h 3693"/>
                <a:gd name="T24" fmla="*/ 0 w 5685"/>
                <a:gd name="T25" fmla="*/ 0 h 3693"/>
                <a:gd name="T26" fmla="*/ 0 w 5685"/>
                <a:gd name="T27" fmla="*/ 0 h 3693"/>
                <a:gd name="T28" fmla="*/ 0 w 5685"/>
                <a:gd name="T29" fmla="*/ 0 h 3693"/>
                <a:gd name="T30" fmla="*/ 0 w 5685"/>
                <a:gd name="T31" fmla="*/ 0 h 3693"/>
                <a:gd name="T32" fmla="*/ 0 w 5685"/>
                <a:gd name="T33" fmla="*/ 0 h 3693"/>
                <a:gd name="T34" fmla="*/ 0 w 5685"/>
                <a:gd name="T35" fmla="*/ 0 h 3693"/>
                <a:gd name="T36" fmla="*/ 0 w 5685"/>
                <a:gd name="T37" fmla="*/ 0 h 3693"/>
                <a:gd name="T38" fmla="*/ 0 w 5685"/>
                <a:gd name="T39" fmla="*/ 0 h 3693"/>
                <a:gd name="T40" fmla="*/ 0 w 5685"/>
                <a:gd name="T41" fmla="*/ 0 h 3693"/>
                <a:gd name="T42" fmla="*/ 0 w 5685"/>
                <a:gd name="T43" fmla="*/ 0 h 3693"/>
                <a:gd name="T44" fmla="*/ 0 w 5685"/>
                <a:gd name="T45" fmla="*/ 0 h 3693"/>
                <a:gd name="T46" fmla="*/ 0 w 5685"/>
                <a:gd name="T47" fmla="*/ 0 h 3693"/>
                <a:gd name="T48" fmla="*/ 0 w 5685"/>
                <a:gd name="T49" fmla="*/ 0 h 3693"/>
                <a:gd name="T50" fmla="*/ 0 w 5685"/>
                <a:gd name="T51" fmla="*/ 0 h 3693"/>
                <a:gd name="T52" fmla="*/ 0 w 5685"/>
                <a:gd name="T53" fmla="*/ 0 h 3693"/>
                <a:gd name="T54" fmla="*/ 0 w 5685"/>
                <a:gd name="T55" fmla="*/ 0 h 3693"/>
                <a:gd name="T56" fmla="*/ 0 w 5685"/>
                <a:gd name="T57" fmla="*/ 0 h 3693"/>
                <a:gd name="T58" fmla="*/ 0 w 5685"/>
                <a:gd name="T59" fmla="*/ 0 h 3693"/>
                <a:gd name="T60" fmla="*/ 0 w 5685"/>
                <a:gd name="T61" fmla="*/ 0 h 3693"/>
                <a:gd name="T62" fmla="*/ 0 w 5685"/>
                <a:gd name="T63" fmla="*/ 0 h 3693"/>
                <a:gd name="T64" fmla="*/ 0 w 5685"/>
                <a:gd name="T65" fmla="*/ 0 h 3693"/>
                <a:gd name="T66" fmla="*/ 0 w 5685"/>
                <a:gd name="T67" fmla="*/ 0 h 3693"/>
                <a:gd name="T68" fmla="*/ 0 w 5685"/>
                <a:gd name="T69" fmla="*/ 0 h 3693"/>
                <a:gd name="T70" fmla="*/ 0 w 5685"/>
                <a:gd name="T71" fmla="*/ 0 h 3693"/>
                <a:gd name="T72" fmla="*/ 0 w 5685"/>
                <a:gd name="T73" fmla="*/ 0 h 3693"/>
                <a:gd name="T74" fmla="*/ 0 w 5685"/>
                <a:gd name="T75" fmla="*/ 0 h 3693"/>
                <a:gd name="T76" fmla="*/ 0 w 5685"/>
                <a:gd name="T77" fmla="*/ 0 h 3693"/>
                <a:gd name="T78" fmla="*/ 0 w 5685"/>
                <a:gd name="T79" fmla="*/ 0 h 3693"/>
                <a:gd name="T80" fmla="*/ 0 w 5685"/>
                <a:gd name="T81" fmla="*/ 0 h 3693"/>
                <a:gd name="T82" fmla="*/ 0 w 5685"/>
                <a:gd name="T83" fmla="*/ 0 h 3693"/>
                <a:gd name="T84" fmla="*/ 0 w 5685"/>
                <a:gd name="T85" fmla="*/ 0 h 3693"/>
                <a:gd name="T86" fmla="*/ 0 w 5685"/>
                <a:gd name="T87" fmla="*/ 0 h 3693"/>
                <a:gd name="T88" fmla="*/ 0 w 5685"/>
                <a:gd name="T89" fmla="*/ 0 h 3693"/>
                <a:gd name="T90" fmla="*/ 0 w 5685"/>
                <a:gd name="T91" fmla="*/ 0 h 3693"/>
                <a:gd name="T92" fmla="*/ 0 w 5685"/>
                <a:gd name="T93" fmla="*/ 0 h 3693"/>
                <a:gd name="T94" fmla="*/ 0 w 5685"/>
                <a:gd name="T95" fmla="*/ 0 h 3693"/>
                <a:gd name="T96" fmla="*/ 0 w 5685"/>
                <a:gd name="T97" fmla="*/ 0 h 3693"/>
                <a:gd name="T98" fmla="*/ 0 w 5685"/>
                <a:gd name="T99" fmla="*/ 0 h 3693"/>
                <a:gd name="T100" fmla="*/ 0 w 5685"/>
                <a:gd name="T101" fmla="*/ 0 h 3693"/>
                <a:gd name="T102" fmla="*/ 0 w 5685"/>
                <a:gd name="T103" fmla="*/ 0 h 3693"/>
                <a:gd name="T104" fmla="*/ 0 w 5685"/>
                <a:gd name="T105" fmla="*/ 0 h 3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85"/>
                <a:gd name="T160" fmla="*/ 0 h 3693"/>
                <a:gd name="T161" fmla="*/ 5685 w 5685"/>
                <a:gd name="T162" fmla="*/ 3693 h 3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85" h="3693">
                  <a:moveTo>
                    <a:pt x="3309" y="1164"/>
                  </a:moveTo>
                  <a:lnTo>
                    <a:pt x="3347" y="1085"/>
                  </a:lnTo>
                  <a:lnTo>
                    <a:pt x="3396" y="987"/>
                  </a:lnTo>
                  <a:lnTo>
                    <a:pt x="3452" y="875"/>
                  </a:lnTo>
                  <a:lnTo>
                    <a:pt x="3495" y="798"/>
                  </a:lnTo>
                  <a:lnTo>
                    <a:pt x="3542" y="717"/>
                  </a:lnTo>
                  <a:lnTo>
                    <a:pt x="3585" y="636"/>
                  </a:lnTo>
                  <a:lnTo>
                    <a:pt x="3618" y="576"/>
                  </a:lnTo>
                  <a:lnTo>
                    <a:pt x="3651" y="519"/>
                  </a:lnTo>
                  <a:lnTo>
                    <a:pt x="3696" y="444"/>
                  </a:lnTo>
                  <a:lnTo>
                    <a:pt x="3741" y="378"/>
                  </a:lnTo>
                  <a:lnTo>
                    <a:pt x="3789" y="312"/>
                  </a:lnTo>
                  <a:lnTo>
                    <a:pt x="3837" y="258"/>
                  </a:lnTo>
                  <a:lnTo>
                    <a:pt x="3876" y="213"/>
                  </a:lnTo>
                  <a:lnTo>
                    <a:pt x="3933" y="165"/>
                  </a:lnTo>
                  <a:lnTo>
                    <a:pt x="3977" y="132"/>
                  </a:lnTo>
                  <a:lnTo>
                    <a:pt x="4029" y="102"/>
                  </a:lnTo>
                  <a:lnTo>
                    <a:pt x="4101" y="66"/>
                  </a:lnTo>
                  <a:lnTo>
                    <a:pt x="4161" y="39"/>
                  </a:lnTo>
                  <a:lnTo>
                    <a:pt x="4230" y="24"/>
                  </a:lnTo>
                  <a:lnTo>
                    <a:pt x="4296" y="15"/>
                  </a:lnTo>
                  <a:lnTo>
                    <a:pt x="4380" y="6"/>
                  </a:lnTo>
                  <a:lnTo>
                    <a:pt x="4464" y="3"/>
                  </a:lnTo>
                  <a:lnTo>
                    <a:pt x="4524" y="0"/>
                  </a:lnTo>
                  <a:lnTo>
                    <a:pt x="4602" y="6"/>
                  </a:lnTo>
                  <a:lnTo>
                    <a:pt x="4665" y="15"/>
                  </a:lnTo>
                  <a:lnTo>
                    <a:pt x="4734" y="27"/>
                  </a:lnTo>
                  <a:lnTo>
                    <a:pt x="4794" y="45"/>
                  </a:lnTo>
                  <a:lnTo>
                    <a:pt x="4848" y="60"/>
                  </a:lnTo>
                  <a:lnTo>
                    <a:pt x="4926" y="99"/>
                  </a:lnTo>
                  <a:lnTo>
                    <a:pt x="4980" y="135"/>
                  </a:lnTo>
                  <a:lnTo>
                    <a:pt x="5028" y="168"/>
                  </a:lnTo>
                  <a:lnTo>
                    <a:pt x="5058" y="207"/>
                  </a:lnTo>
                  <a:lnTo>
                    <a:pt x="5082" y="240"/>
                  </a:lnTo>
                  <a:lnTo>
                    <a:pt x="5097" y="270"/>
                  </a:lnTo>
                  <a:lnTo>
                    <a:pt x="5106" y="306"/>
                  </a:lnTo>
                  <a:lnTo>
                    <a:pt x="5109" y="345"/>
                  </a:lnTo>
                  <a:lnTo>
                    <a:pt x="5102" y="387"/>
                  </a:lnTo>
                  <a:lnTo>
                    <a:pt x="5091" y="423"/>
                  </a:lnTo>
                  <a:lnTo>
                    <a:pt x="5073" y="468"/>
                  </a:lnTo>
                  <a:lnTo>
                    <a:pt x="5049" y="525"/>
                  </a:lnTo>
                  <a:lnTo>
                    <a:pt x="5007" y="621"/>
                  </a:lnTo>
                  <a:lnTo>
                    <a:pt x="4968" y="708"/>
                  </a:lnTo>
                  <a:lnTo>
                    <a:pt x="4917" y="807"/>
                  </a:lnTo>
                  <a:lnTo>
                    <a:pt x="4857" y="933"/>
                  </a:lnTo>
                  <a:lnTo>
                    <a:pt x="4812" y="1032"/>
                  </a:lnTo>
                  <a:lnTo>
                    <a:pt x="4772" y="1107"/>
                  </a:lnTo>
                  <a:lnTo>
                    <a:pt x="4727" y="1197"/>
                  </a:lnTo>
                  <a:lnTo>
                    <a:pt x="4683" y="1278"/>
                  </a:lnTo>
                  <a:lnTo>
                    <a:pt x="4653" y="1338"/>
                  </a:lnTo>
                  <a:lnTo>
                    <a:pt x="4623" y="1401"/>
                  </a:lnTo>
                  <a:lnTo>
                    <a:pt x="4602" y="1452"/>
                  </a:lnTo>
                  <a:lnTo>
                    <a:pt x="4578" y="1515"/>
                  </a:lnTo>
                  <a:lnTo>
                    <a:pt x="4563" y="1569"/>
                  </a:lnTo>
                  <a:lnTo>
                    <a:pt x="4551" y="1623"/>
                  </a:lnTo>
                  <a:lnTo>
                    <a:pt x="4554" y="1674"/>
                  </a:lnTo>
                  <a:lnTo>
                    <a:pt x="4560" y="1713"/>
                  </a:lnTo>
                  <a:lnTo>
                    <a:pt x="4581" y="1758"/>
                  </a:lnTo>
                  <a:lnTo>
                    <a:pt x="4605" y="1797"/>
                  </a:lnTo>
                  <a:lnTo>
                    <a:pt x="4641" y="1842"/>
                  </a:lnTo>
                  <a:lnTo>
                    <a:pt x="4689" y="1872"/>
                  </a:lnTo>
                  <a:lnTo>
                    <a:pt x="4746" y="1908"/>
                  </a:lnTo>
                  <a:lnTo>
                    <a:pt x="4817" y="1947"/>
                  </a:lnTo>
                  <a:lnTo>
                    <a:pt x="4887" y="1980"/>
                  </a:lnTo>
                  <a:lnTo>
                    <a:pt x="4956" y="2001"/>
                  </a:lnTo>
                  <a:lnTo>
                    <a:pt x="5064" y="2031"/>
                  </a:lnTo>
                  <a:lnTo>
                    <a:pt x="5157" y="2052"/>
                  </a:lnTo>
                  <a:lnTo>
                    <a:pt x="5229" y="2070"/>
                  </a:lnTo>
                  <a:lnTo>
                    <a:pt x="5307" y="2091"/>
                  </a:lnTo>
                  <a:lnTo>
                    <a:pt x="5379" y="2112"/>
                  </a:lnTo>
                  <a:lnTo>
                    <a:pt x="5454" y="2133"/>
                  </a:lnTo>
                  <a:lnTo>
                    <a:pt x="5517" y="2157"/>
                  </a:lnTo>
                  <a:lnTo>
                    <a:pt x="5574" y="2196"/>
                  </a:lnTo>
                  <a:lnTo>
                    <a:pt x="5607" y="2232"/>
                  </a:lnTo>
                  <a:lnTo>
                    <a:pt x="5634" y="2265"/>
                  </a:lnTo>
                  <a:lnTo>
                    <a:pt x="5655" y="2313"/>
                  </a:lnTo>
                  <a:lnTo>
                    <a:pt x="5667" y="2355"/>
                  </a:lnTo>
                  <a:lnTo>
                    <a:pt x="5679" y="2400"/>
                  </a:lnTo>
                  <a:lnTo>
                    <a:pt x="5682" y="2439"/>
                  </a:lnTo>
                  <a:lnTo>
                    <a:pt x="5685" y="2478"/>
                  </a:lnTo>
                  <a:lnTo>
                    <a:pt x="5682" y="2532"/>
                  </a:lnTo>
                  <a:lnTo>
                    <a:pt x="5670" y="2580"/>
                  </a:lnTo>
                  <a:lnTo>
                    <a:pt x="5649" y="2645"/>
                  </a:lnTo>
                  <a:lnTo>
                    <a:pt x="5631" y="2697"/>
                  </a:lnTo>
                  <a:lnTo>
                    <a:pt x="5613" y="2745"/>
                  </a:lnTo>
                  <a:lnTo>
                    <a:pt x="5574" y="2823"/>
                  </a:lnTo>
                  <a:lnTo>
                    <a:pt x="5544" y="2886"/>
                  </a:lnTo>
                  <a:lnTo>
                    <a:pt x="5496" y="2955"/>
                  </a:lnTo>
                  <a:lnTo>
                    <a:pt x="5445" y="3030"/>
                  </a:lnTo>
                  <a:lnTo>
                    <a:pt x="5394" y="3096"/>
                  </a:lnTo>
                  <a:lnTo>
                    <a:pt x="5322" y="3171"/>
                  </a:lnTo>
                  <a:lnTo>
                    <a:pt x="5244" y="3243"/>
                  </a:lnTo>
                  <a:lnTo>
                    <a:pt x="5181" y="3294"/>
                  </a:lnTo>
                  <a:lnTo>
                    <a:pt x="5121" y="3345"/>
                  </a:lnTo>
                  <a:lnTo>
                    <a:pt x="5052" y="3399"/>
                  </a:lnTo>
                  <a:lnTo>
                    <a:pt x="4982" y="3440"/>
                  </a:lnTo>
                  <a:lnTo>
                    <a:pt x="4926" y="3477"/>
                  </a:lnTo>
                  <a:lnTo>
                    <a:pt x="4854" y="3516"/>
                  </a:lnTo>
                  <a:lnTo>
                    <a:pt x="4779" y="3546"/>
                  </a:lnTo>
                  <a:lnTo>
                    <a:pt x="4710" y="3579"/>
                  </a:lnTo>
                  <a:lnTo>
                    <a:pt x="4650" y="3600"/>
                  </a:lnTo>
                  <a:lnTo>
                    <a:pt x="4581" y="3627"/>
                  </a:lnTo>
                  <a:lnTo>
                    <a:pt x="4512" y="3645"/>
                  </a:lnTo>
                  <a:lnTo>
                    <a:pt x="4446" y="3666"/>
                  </a:lnTo>
                  <a:lnTo>
                    <a:pt x="4371" y="3678"/>
                  </a:lnTo>
                  <a:lnTo>
                    <a:pt x="4305" y="3684"/>
                  </a:lnTo>
                  <a:lnTo>
                    <a:pt x="4239" y="3687"/>
                  </a:lnTo>
                  <a:lnTo>
                    <a:pt x="4179" y="3693"/>
                  </a:lnTo>
                  <a:lnTo>
                    <a:pt x="4122" y="3693"/>
                  </a:lnTo>
                  <a:lnTo>
                    <a:pt x="4056" y="3684"/>
                  </a:lnTo>
                  <a:lnTo>
                    <a:pt x="4002" y="3669"/>
                  </a:lnTo>
                  <a:lnTo>
                    <a:pt x="3948" y="3657"/>
                  </a:lnTo>
                  <a:lnTo>
                    <a:pt x="3891" y="3636"/>
                  </a:lnTo>
                  <a:lnTo>
                    <a:pt x="3834" y="3609"/>
                  </a:lnTo>
                  <a:lnTo>
                    <a:pt x="3780" y="3576"/>
                  </a:lnTo>
                  <a:lnTo>
                    <a:pt x="3735" y="3537"/>
                  </a:lnTo>
                  <a:lnTo>
                    <a:pt x="3690" y="3495"/>
                  </a:lnTo>
                  <a:lnTo>
                    <a:pt x="3663" y="3459"/>
                  </a:lnTo>
                  <a:lnTo>
                    <a:pt x="3639" y="3423"/>
                  </a:lnTo>
                  <a:lnTo>
                    <a:pt x="3615" y="3390"/>
                  </a:lnTo>
                  <a:lnTo>
                    <a:pt x="3597" y="3360"/>
                  </a:lnTo>
                  <a:lnTo>
                    <a:pt x="3579" y="3318"/>
                  </a:lnTo>
                  <a:lnTo>
                    <a:pt x="3567" y="3276"/>
                  </a:lnTo>
                  <a:lnTo>
                    <a:pt x="3561" y="3219"/>
                  </a:lnTo>
                  <a:lnTo>
                    <a:pt x="3558" y="3162"/>
                  </a:lnTo>
                  <a:lnTo>
                    <a:pt x="3552" y="3084"/>
                  </a:lnTo>
                  <a:lnTo>
                    <a:pt x="3546" y="2988"/>
                  </a:lnTo>
                  <a:lnTo>
                    <a:pt x="3534" y="2892"/>
                  </a:lnTo>
                  <a:lnTo>
                    <a:pt x="3522" y="2796"/>
                  </a:lnTo>
                  <a:lnTo>
                    <a:pt x="3510" y="2706"/>
                  </a:lnTo>
                  <a:lnTo>
                    <a:pt x="3498" y="2631"/>
                  </a:lnTo>
                  <a:lnTo>
                    <a:pt x="3477" y="2550"/>
                  </a:lnTo>
                  <a:lnTo>
                    <a:pt x="3447" y="2457"/>
                  </a:lnTo>
                  <a:lnTo>
                    <a:pt x="3429" y="2394"/>
                  </a:lnTo>
                  <a:lnTo>
                    <a:pt x="3399" y="2331"/>
                  </a:lnTo>
                  <a:lnTo>
                    <a:pt x="3360" y="2271"/>
                  </a:lnTo>
                  <a:lnTo>
                    <a:pt x="3318" y="2217"/>
                  </a:lnTo>
                  <a:lnTo>
                    <a:pt x="3273" y="2169"/>
                  </a:lnTo>
                  <a:lnTo>
                    <a:pt x="3222" y="2118"/>
                  </a:lnTo>
                  <a:lnTo>
                    <a:pt x="3162" y="2082"/>
                  </a:lnTo>
                  <a:lnTo>
                    <a:pt x="3111" y="2058"/>
                  </a:lnTo>
                  <a:lnTo>
                    <a:pt x="3051" y="2037"/>
                  </a:lnTo>
                  <a:lnTo>
                    <a:pt x="2985" y="2019"/>
                  </a:lnTo>
                  <a:lnTo>
                    <a:pt x="2931" y="2010"/>
                  </a:lnTo>
                  <a:lnTo>
                    <a:pt x="2874" y="2007"/>
                  </a:lnTo>
                  <a:lnTo>
                    <a:pt x="2829" y="2007"/>
                  </a:lnTo>
                  <a:lnTo>
                    <a:pt x="2784" y="2010"/>
                  </a:lnTo>
                  <a:lnTo>
                    <a:pt x="2724" y="2019"/>
                  </a:lnTo>
                  <a:lnTo>
                    <a:pt x="2655" y="2031"/>
                  </a:lnTo>
                  <a:lnTo>
                    <a:pt x="2595" y="2049"/>
                  </a:lnTo>
                  <a:lnTo>
                    <a:pt x="2544" y="2073"/>
                  </a:lnTo>
                  <a:lnTo>
                    <a:pt x="2496" y="2103"/>
                  </a:lnTo>
                  <a:lnTo>
                    <a:pt x="2454" y="2130"/>
                  </a:lnTo>
                  <a:lnTo>
                    <a:pt x="2418" y="2163"/>
                  </a:lnTo>
                  <a:lnTo>
                    <a:pt x="2382" y="2202"/>
                  </a:lnTo>
                  <a:lnTo>
                    <a:pt x="2343" y="2244"/>
                  </a:lnTo>
                  <a:lnTo>
                    <a:pt x="2313" y="2286"/>
                  </a:lnTo>
                  <a:lnTo>
                    <a:pt x="2286" y="2328"/>
                  </a:lnTo>
                  <a:lnTo>
                    <a:pt x="2265" y="2385"/>
                  </a:lnTo>
                  <a:lnTo>
                    <a:pt x="2244" y="2436"/>
                  </a:lnTo>
                  <a:lnTo>
                    <a:pt x="2223" y="2496"/>
                  </a:lnTo>
                  <a:lnTo>
                    <a:pt x="2205" y="2562"/>
                  </a:lnTo>
                  <a:lnTo>
                    <a:pt x="2187" y="2643"/>
                  </a:lnTo>
                  <a:lnTo>
                    <a:pt x="2169" y="2730"/>
                  </a:lnTo>
                  <a:lnTo>
                    <a:pt x="2160" y="2796"/>
                  </a:lnTo>
                  <a:lnTo>
                    <a:pt x="2151" y="2871"/>
                  </a:lnTo>
                  <a:lnTo>
                    <a:pt x="2142" y="2955"/>
                  </a:lnTo>
                  <a:lnTo>
                    <a:pt x="2136" y="3012"/>
                  </a:lnTo>
                  <a:lnTo>
                    <a:pt x="2130" y="3150"/>
                  </a:lnTo>
                  <a:lnTo>
                    <a:pt x="2133" y="3084"/>
                  </a:lnTo>
                  <a:lnTo>
                    <a:pt x="2124" y="3204"/>
                  </a:lnTo>
                  <a:lnTo>
                    <a:pt x="2118" y="3255"/>
                  </a:lnTo>
                  <a:lnTo>
                    <a:pt x="2112" y="3297"/>
                  </a:lnTo>
                  <a:lnTo>
                    <a:pt x="2094" y="3342"/>
                  </a:lnTo>
                  <a:lnTo>
                    <a:pt x="2079" y="3378"/>
                  </a:lnTo>
                  <a:lnTo>
                    <a:pt x="2061" y="3408"/>
                  </a:lnTo>
                  <a:lnTo>
                    <a:pt x="2037" y="3444"/>
                  </a:lnTo>
                  <a:lnTo>
                    <a:pt x="2004" y="3485"/>
                  </a:lnTo>
                  <a:lnTo>
                    <a:pt x="1962" y="3525"/>
                  </a:lnTo>
                  <a:lnTo>
                    <a:pt x="1917" y="3567"/>
                  </a:lnTo>
                  <a:lnTo>
                    <a:pt x="1875" y="3594"/>
                  </a:lnTo>
                  <a:lnTo>
                    <a:pt x="1812" y="3630"/>
                  </a:lnTo>
                  <a:lnTo>
                    <a:pt x="1755" y="3648"/>
                  </a:lnTo>
                  <a:lnTo>
                    <a:pt x="1689" y="3665"/>
                  </a:lnTo>
                  <a:lnTo>
                    <a:pt x="1638" y="3678"/>
                  </a:lnTo>
                  <a:lnTo>
                    <a:pt x="1590" y="3687"/>
                  </a:lnTo>
                  <a:lnTo>
                    <a:pt x="1521" y="3690"/>
                  </a:lnTo>
                  <a:lnTo>
                    <a:pt x="1425" y="3687"/>
                  </a:lnTo>
                  <a:lnTo>
                    <a:pt x="1338" y="3681"/>
                  </a:lnTo>
                  <a:lnTo>
                    <a:pt x="1262" y="3665"/>
                  </a:lnTo>
                  <a:lnTo>
                    <a:pt x="1179" y="3650"/>
                  </a:lnTo>
                  <a:lnTo>
                    <a:pt x="1074" y="3615"/>
                  </a:lnTo>
                  <a:lnTo>
                    <a:pt x="969" y="3575"/>
                  </a:lnTo>
                  <a:lnTo>
                    <a:pt x="894" y="3543"/>
                  </a:lnTo>
                  <a:lnTo>
                    <a:pt x="810" y="3507"/>
                  </a:lnTo>
                  <a:lnTo>
                    <a:pt x="720" y="3456"/>
                  </a:lnTo>
                  <a:lnTo>
                    <a:pt x="636" y="3396"/>
                  </a:lnTo>
                  <a:lnTo>
                    <a:pt x="564" y="3342"/>
                  </a:lnTo>
                  <a:lnTo>
                    <a:pt x="474" y="3270"/>
                  </a:lnTo>
                  <a:lnTo>
                    <a:pt x="399" y="3207"/>
                  </a:lnTo>
                  <a:lnTo>
                    <a:pt x="339" y="3144"/>
                  </a:lnTo>
                  <a:lnTo>
                    <a:pt x="291" y="3093"/>
                  </a:lnTo>
                  <a:lnTo>
                    <a:pt x="246" y="3033"/>
                  </a:lnTo>
                  <a:lnTo>
                    <a:pt x="201" y="2970"/>
                  </a:lnTo>
                  <a:lnTo>
                    <a:pt x="162" y="2916"/>
                  </a:lnTo>
                  <a:lnTo>
                    <a:pt x="135" y="2868"/>
                  </a:lnTo>
                  <a:lnTo>
                    <a:pt x="99" y="2805"/>
                  </a:lnTo>
                  <a:lnTo>
                    <a:pt x="69" y="2727"/>
                  </a:lnTo>
                  <a:lnTo>
                    <a:pt x="42" y="2661"/>
                  </a:lnTo>
                  <a:lnTo>
                    <a:pt x="24" y="2607"/>
                  </a:lnTo>
                  <a:lnTo>
                    <a:pt x="12" y="2553"/>
                  </a:lnTo>
                  <a:lnTo>
                    <a:pt x="3" y="2508"/>
                  </a:lnTo>
                  <a:lnTo>
                    <a:pt x="0" y="2445"/>
                  </a:lnTo>
                  <a:lnTo>
                    <a:pt x="6" y="2394"/>
                  </a:lnTo>
                  <a:lnTo>
                    <a:pt x="15" y="2352"/>
                  </a:lnTo>
                  <a:lnTo>
                    <a:pt x="30" y="2316"/>
                  </a:lnTo>
                  <a:lnTo>
                    <a:pt x="45" y="2277"/>
                  </a:lnTo>
                  <a:lnTo>
                    <a:pt x="72" y="2238"/>
                  </a:lnTo>
                  <a:lnTo>
                    <a:pt x="93" y="2217"/>
                  </a:lnTo>
                  <a:lnTo>
                    <a:pt x="129" y="2184"/>
                  </a:lnTo>
                  <a:lnTo>
                    <a:pt x="168" y="2163"/>
                  </a:lnTo>
                  <a:lnTo>
                    <a:pt x="237" y="2130"/>
                  </a:lnTo>
                  <a:lnTo>
                    <a:pt x="300" y="2112"/>
                  </a:lnTo>
                  <a:lnTo>
                    <a:pt x="363" y="2094"/>
                  </a:lnTo>
                  <a:lnTo>
                    <a:pt x="426" y="2079"/>
                  </a:lnTo>
                  <a:lnTo>
                    <a:pt x="512" y="2060"/>
                  </a:lnTo>
                  <a:lnTo>
                    <a:pt x="576" y="2046"/>
                  </a:lnTo>
                  <a:lnTo>
                    <a:pt x="645" y="2025"/>
                  </a:lnTo>
                  <a:lnTo>
                    <a:pt x="722" y="2007"/>
                  </a:lnTo>
                  <a:lnTo>
                    <a:pt x="777" y="1986"/>
                  </a:lnTo>
                  <a:lnTo>
                    <a:pt x="852" y="1953"/>
                  </a:lnTo>
                  <a:lnTo>
                    <a:pt x="906" y="1929"/>
                  </a:lnTo>
                  <a:lnTo>
                    <a:pt x="975" y="1887"/>
                  </a:lnTo>
                  <a:lnTo>
                    <a:pt x="1011" y="1866"/>
                  </a:lnTo>
                  <a:lnTo>
                    <a:pt x="1050" y="1836"/>
                  </a:lnTo>
                  <a:lnTo>
                    <a:pt x="1074" y="1803"/>
                  </a:lnTo>
                  <a:lnTo>
                    <a:pt x="1095" y="1770"/>
                  </a:lnTo>
                  <a:lnTo>
                    <a:pt x="1113" y="1740"/>
                  </a:lnTo>
                  <a:lnTo>
                    <a:pt x="1125" y="1716"/>
                  </a:lnTo>
                  <a:lnTo>
                    <a:pt x="1134" y="1686"/>
                  </a:lnTo>
                  <a:lnTo>
                    <a:pt x="1137" y="1656"/>
                  </a:lnTo>
                  <a:lnTo>
                    <a:pt x="1137" y="1632"/>
                  </a:lnTo>
                  <a:lnTo>
                    <a:pt x="1131" y="1602"/>
                  </a:lnTo>
                  <a:lnTo>
                    <a:pt x="1125" y="1572"/>
                  </a:lnTo>
                  <a:lnTo>
                    <a:pt x="1116" y="1542"/>
                  </a:lnTo>
                  <a:lnTo>
                    <a:pt x="1104" y="1505"/>
                  </a:lnTo>
                  <a:lnTo>
                    <a:pt x="1080" y="1446"/>
                  </a:lnTo>
                  <a:lnTo>
                    <a:pt x="1056" y="1392"/>
                  </a:lnTo>
                  <a:lnTo>
                    <a:pt x="1035" y="1341"/>
                  </a:lnTo>
                  <a:lnTo>
                    <a:pt x="1002" y="1284"/>
                  </a:lnTo>
                  <a:lnTo>
                    <a:pt x="966" y="1215"/>
                  </a:lnTo>
                  <a:lnTo>
                    <a:pt x="924" y="1128"/>
                  </a:lnTo>
                  <a:lnTo>
                    <a:pt x="879" y="1040"/>
                  </a:lnTo>
                  <a:lnTo>
                    <a:pt x="846" y="975"/>
                  </a:lnTo>
                  <a:lnTo>
                    <a:pt x="819" y="905"/>
                  </a:lnTo>
                  <a:lnTo>
                    <a:pt x="774" y="816"/>
                  </a:lnTo>
                  <a:lnTo>
                    <a:pt x="726" y="732"/>
                  </a:lnTo>
                  <a:lnTo>
                    <a:pt x="684" y="635"/>
                  </a:lnTo>
                  <a:lnTo>
                    <a:pt x="648" y="555"/>
                  </a:lnTo>
                  <a:lnTo>
                    <a:pt x="612" y="477"/>
                  </a:lnTo>
                  <a:lnTo>
                    <a:pt x="587" y="395"/>
                  </a:lnTo>
                  <a:lnTo>
                    <a:pt x="582" y="342"/>
                  </a:lnTo>
                  <a:lnTo>
                    <a:pt x="582" y="306"/>
                  </a:lnTo>
                  <a:lnTo>
                    <a:pt x="588" y="279"/>
                  </a:lnTo>
                  <a:lnTo>
                    <a:pt x="600" y="243"/>
                  </a:lnTo>
                  <a:lnTo>
                    <a:pt x="621" y="210"/>
                  </a:lnTo>
                  <a:lnTo>
                    <a:pt x="654" y="177"/>
                  </a:lnTo>
                  <a:lnTo>
                    <a:pt x="678" y="147"/>
                  </a:lnTo>
                  <a:lnTo>
                    <a:pt x="717" y="120"/>
                  </a:lnTo>
                  <a:lnTo>
                    <a:pt x="765" y="93"/>
                  </a:lnTo>
                  <a:lnTo>
                    <a:pt x="807" y="75"/>
                  </a:lnTo>
                  <a:lnTo>
                    <a:pt x="882" y="48"/>
                  </a:lnTo>
                  <a:lnTo>
                    <a:pt x="954" y="24"/>
                  </a:lnTo>
                  <a:lnTo>
                    <a:pt x="1011" y="12"/>
                  </a:lnTo>
                  <a:lnTo>
                    <a:pt x="1095" y="3"/>
                  </a:lnTo>
                  <a:lnTo>
                    <a:pt x="1197" y="3"/>
                  </a:lnTo>
                  <a:lnTo>
                    <a:pt x="1269" y="6"/>
                  </a:lnTo>
                  <a:lnTo>
                    <a:pt x="1337" y="12"/>
                  </a:lnTo>
                  <a:lnTo>
                    <a:pt x="1386" y="18"/>
                  </a:lnTo>
                  <a:lnTo>
                    <a:pt x="1449" y="27"/>
                  </a:lnTo>
                  <a:lnTo>
                    <a:pt x="1512" y="36"/>
                  </a:lnTo>
                  <a:lnTo>
                    <a:pt x="1596" y="69"/>
                  </a:lnTo>
                  <a:lnTo>
                    <a:pt x="1659" y="102"/>
                  </a:lnTo>
                  <a:lnTo>
                    <a:pt x="1713" y="135"/>
                  </a:lnTo>
                  <a:lnTo>
                    <a:pt x="1755" y="165"/>
                  </a:lnTo>
                  <a:lnTo>
                    <a:pt x="1794" y="200"/>
                  </a:lnTo>
                  <a:lnTo>
                    <a:pt x="1830" y="240"/>
                  </a:lnTo>
                  <a:lnTo>
                    <a:pt x="1863" y="276"/>
                  </a:lnTo>
                  <a:lnTo>
                    <a:pt x="1908" y="327"/>
                  </a:lnTo>
                  <a:lnTo>
                    <a:pt x="1944" y="381"/>
                  </a:lnTo>
                  <a:lnTo>
                    <a:pt x="1997" y="455"/>
                  </a:lnTo>
                  <a:lnTo>
                    <a:pt x="2046" y="537"/>
                  </a:lnTo>
                  <a:lnTo>
                    <a:pt x="2082" y="597"/>
                  </a:lnTo>
                  <a:lnTo>
                    <a:pt x="2118" y="663"/>
                  </a:lnTo>
                  <a:lnTo>
                    <a:pt x="2163" y="750"/>
                  </a:lnTo>
                  <a:lnTo>
                    <a:pt x="2232" y="882"/>
                  </a:lnTo>
                  <a:lnTo>
                    <a:pt x="2274" y="957"/>
                  </a:lnTo>
                  <a:lnTo>
                    <a:pt x="2322" y="1047"/>
                  </a:lnTo>
                  <a:lnTo>
                    <a:pt x="2349" y="1113"/>
                  </a:lnTo>
                  <a:lnTo>
                    <a:pt x="2391" y="1182"/>
                  </a:lnTo>
                  <a:lnTo>
                    <a:pt x="2448" y="1284"/>
                  </a:lnTo>
                  <a:lnTo>
                    <a:pt x="2514" y="1385"/>
                  </a:lnTo>
                  <a:lnTo>
                    <a:pt x="2550" y="1446"/>
                  </a:lnTo>
                  <a:lnTo>
                    <a:pt x="2586" y="1503"/>
                  </a:lnTo>
                  <a:lnTo>
                    <a:pt x="2643" y="1554"/>
                  </a:lnTo>
                  <a:lnTo>
                    <a:pt x="2694" y="1590"/>
                  </a:lnTo>
                  <a:lnTo>
                    <a:pt x="2742" y="1614"/>
                  </a:lnTo>
                  <a:lnTo>
                    <a:pt x="2805" y="1629"/>
                  </a:lnTo>
                  <a:lnTo>
                    <a:pt x="2850" y="1632"/>
                  </a:lnTo>
                  <a:lnTo>
                    <a:pt x="2892" y="1626"/>
                  </a:lnTo>
                  <a:lnTo>
                    <a:pt x="2958" y="1605"/>
                  </a:lnTo>
                  <a:lnTo>
                    <a:pt x="3006" y="1581"/>
                  </a:lnTo>
                  <a:lnTo>
                    <a:pt x="3048" y="1551"/>
                  </a:lnTo>
                  <a:lnTo>
                    <a:pt x="3102" y="1497"/>
                  </a:lnTo>
                  <a:lnTo>
                    <a:pt x="3138" y="1446"/>
                  </a:lnTo>
                  <a:lnTo>
                    <a:pt x="3171" y="1395"/>
                  </a:lnTo>
                  <a:lnTo>
                    <a:pt x="3201" y="1341"/>
                  </a:lnTo>
                  <a:lnTo>
                    <a:pt x="3231" y="1299"/>
                  </a:lnTo>
                  <a:lnTo>
                    <a:pt x="3267" y="1233"/>
                  </a:lnTo>
                  <a:lnTo>
                    <a:pt x="3309" y="1164"/>
                  </a:lnTo>
                  <a:close/>
                </a:path>
              </a:pathLst>
            </a:custGeom>
            <a:solidFill>
              <a:schemeClr val="bg2"/>
            </a:solidFill>
            <a:ln w="9525">
              <a:round/>
              <a:headEnd/>
              <a:tailEnd/>
            </a:ln>
            <a:scene3d>
              <a:camera prst="legacyObliqueTop">
                <a:rot lat="16800000" lon="0" rev="0"/>
              </a:camera>
              <a:lightRig rig="legacyFlat3" dir="r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395" name="Freeform 31"/>
            <p:cNvSpPr>
              <a:spLocks/>
            </p:cNvSpPr>
            <p:nvPr/>
          </p:nvSpPr>
          <p:spPr bwMode="auto">
            <a:xfrm>
              <a:off x="4676094" y="4170108"/>
              <a:ext cx="233363" cy="114300"/>
            </a:xfrm>
            <a:custGeom>
              <a:avLst/>
              <a:gdLst>
                <a:gd name="T0" fmla="*/ 0 w 245"/>
                <a:gd name="T1" fmla="*/ 0 h 170"/>
                <a:gd name="T2" fmla="*/ 2147483647 w 245"/>
                <a:gd name="T3" fmla="*/ 2147483647 h 170"/>
                <a:gd name="T4" fmla="*/ 2147483647 w 245"/>
                <a:gd name="T5" fmla="*/ 2147483647 h 170"/>
                <a:gd name="T6" fmla="*/ 2147483647 w 245"/>
                <a:gd name="T7" fmla="*/ 2147483647 h 170"/>
                <a:gd name="T8" fmla="*/ 2147483647 w 245"/>
                <a:gd name="T9" fmla="*/ 2147483647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"/>
                <a:gd name="T16" fmla="*/ 0 h 170"/>
                <a:gd name="T17" fmla="*/ 245 w 245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" h="170">
                  <a:moveTo>
                    <a:pt x="0" y="0"/>
                  </a:moveTo>
                  <a:cubicBezTo>
                    <a:pt x="10" y="15"/>
                    <a:pt x="21" y="31"/>
                    <a:pt x="37" y="47"/>
                  </a:cubicBezTo>
                  <a:cubicBezTo>
                    <a:pt x="53" y="63"/>
                    <a:pt x="72" y="82"/>
                    <a:pt x="94" y="94"/>
                  </a:cubicBezTo>
                  <a:cubicBezTo>
                    <a:pt x="116" y="106"/>
                    <a:pt x="145" y="109"/>
                    <a:pt x="170" y="122"/>
                  </a:cubicBezTo>
                  <a:cubicBezTo>
                    <a:pt x="195" y="135"/>
                    <a:pt x="220" y="152"/>
                    <a:pt x="245" y="17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96" name="Freeform 32"/>
            <p:cNvSpPr>
              <a:spLocks/>
            </p:cNvSpPr>
            <p:nvPr/>
          </p:nvSpPr>
          <p:spPr bwMode="auto">
            <a:xfrm>
              <a:off x="4899932" y="4157408"/>
              <a:ext cx="133350" cy="114300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97" name="Freeform 33"/>
            <p:cNvSpPr>
              <a:spLocks/>
            </p:cNvSpPr>
            <p:nvPr/>
          </p:nvSpPr>
          <p:spPr bwMode="auto">
            <a:xfrm>
              <a:off x="4760232" y="4303458"/>
              <a:ext cx="187325" cy="106363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98" name="Freeform 34"/>
            <p:cNvSpPr>
              <a:spLocks/>
            </p:cNvSpPr>
            <p:nvPr/>
          </p:nvSpPr>
          <p:spPr bwMode="auto">
            <a:xfrm>
              <a:off x="4658632" y="4406646"/>
              <a:ext cx="420687" cy="41275"/>
            </a:xfrm>
            <a:custGeom>
              <a:avLst/>
              <a:gdLst>
                <a:gd name="T0" fmla="*/ 0 w 444"/>
                <a:gd name="T1" fmla="*/ 2147483647 h 60"/>
                <a:gd name="T2" fmla="*/ 2147483647 w 444"/>
                <a:gd name="T3" fmla="*/ 2147483647 h 60"/>
                <a:gd name="T4" fmla="*/ 2147483647 w 444"/>
                <a:gd name="T5" fmla="*/ 2147483647 h 60"/>
                <a:gd name="T6" fmla="*/ 2147483647 w 444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4"/>
                <a:gd name="T13" fmla="*/ 0 h 60"/>
                <a:gd name="T14" fmla="*/ 444 w 444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4" h="60">
                  <a:moveTo>
                    <a:pt x="0" y="60"/>
                  </a:moveTo>
                  <a:cubicBezTo>
                    <a:pt x="22" y="48"/>
                    <a:pt x="45" y="37"/>
                    <a:pt x="76" y="28"/>
                  </a:cubicBezTo>
                  <a:cubicBezTo>
                    <a:pt x="107" y="19"/>
                    <a:pt x="123" y="13"/>
                    <a:pt x="184" y="8"/>
                  </a:cubicBezTo>
                  <a:cubicBezTo>
                    <a:pt x="245" y="3"/>
                    <a:pt x="344" y="1"/>
                    <a:pt x="444" y="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99" name="Freeform 35"/>
            <p:cNvSpPr>
              <a:spLocks/>
            </p:cNvSpPr>
            <p:nvPr/>
          </p:nvSpPr>
          <p:spPr bwMode="auto">
            <a:xfrm>
              <a:off x="4795157" y="4406646"/>
              <a:ext cx="288925" cy="195262"/>
            </a:xfrm>
            <a:custGeom>
              <a:avLst/>
              <a:gdLst>
                <a:gd name="T0" fmla="*/ 0 w 304"/>
                <a:gd name="T1" fmla="*/ 2147483647 h 292"/>
                <a:gd name="T2" fmla="*/ 2147483647 w 304"/>
                <a:gd name="T3" fmla="*/ 2147483647 h 292"/>
                <a:gd name="T4" fmla="*/ 2147483647 w 304"/>
                <a:gd name="T5" fmla="*/ 2147483647 h 292"/>
                <a:gd name="T6" fmla="*/ 2147483647 w 304"/>
                <a:gd name="T7" fmla="*/ 2147483647 h 292"/>
                <a:gd name="T8" fmla="*/ 2147483647 w 304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92"/>
                <a:gd name="T17" fmla="*/ 304 w 304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92">
                  <a:moveTo>
                    <a:pt x="0" y="292"/>
                  </a:moveTo>
                  <a:cubicBezTo>
                    <a:pt x="2" y="259"/>
                    <a:pt x="5" y="227"/>
                    <a:pt x="20" y="200"/>
                  </a:cubicBezTo>
                  <a:cubicBezTo>
                    <a:pt x="35" y="173"/>
                    <a:pt x="61" y="153"/>
                    <a:pt x="92" y="128"/>
                  </a:cubicBezTo>
                  <a:cubicBezTo>
                    <a:pt x="123" y="103"/>
                    <a:pt x="169" y="69"/>
                    <a:pt x="204" y="48"/>
                  </a:cubicBezTo>
                  <a:cubicBezTo>
                    <a:pt x="239" y="27"/>
                    <a:pt x="271" y="13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0" name="Freeform 36"/>
            <p:cNvSpPr>
              <a:spLocks/>
            </p:cNvSpPr>
            <p:nvPr/>
          </p:nvSpPr>
          <p:spPr bwMode="auto">
            <a:xfrm>
              <a:off x="4917394" y="4405058"/>
              <a:ext cx="166688" cy="268288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1" name="Freeform 37"/>
            <p:cNvSpPr>
              <a:spLocks/>
            </p:cNvSpPr>
            <p:nvPr/>
          </p:nvSpPr>
          <p:spPr bwMode="auto">
            <a:xfrm>
              <a:off x="4828494" y="4130421"/>
              <a:ext cx="255588" cy="279400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2" name="Freeform 41"/>
            <p:cNvSpPr>
              <a:spLocks/>
            </p:cNvSpPr>
            <p:nvPr/>
          </p:nvSpPr>
          <p:spPr bwMode="auto">
            <a:xfrm>
              <a:off x="5407932" y="4308513"/>
              <a:ext cx="138112" cy="9683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0 h 420"/>
                <a:gd name="T4" fmla="*/ 2147483647 w 268"/>
                <a:gd name="T5" fmla="*/ 0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3" name="Freeform 42"/>
            <p:cNvSpPr>
              <a:spLocks/>
            </p:cNvSpPr>
            <p:nvPr/>
          </p:nvSpPr>
          <p:spPr bwMode="auto">
            <a:xfrm flipV="1">
              <a:off x="5190444" y="4410113"/>
              <a:ext cx="138113" cy="9683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0 h 420"/>
                <a:gd name="T4" fmla="*/ 2147483647 w 268"/>
                <a:gd name="T5" fmla="*/ 0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4" name="AutoShape 48"/>
            <p:cNvSpPr>
              <a:spLocks noChangeArrowheads="1"/>
            </p:cNvSpPr>
            <p:nvPr/>
          </p:nvSpPr>
          <p:spPr bwMode="auto">
            <a:xfrm rot="19243234">
              <a:off x="7084392" y="4578096"/>
              <a:ext cx="71437" cy="4286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a-DK" altLang="da-DK">
                <a:latin typeface="Calibri" pitchFamily="34" charset="0"/>
              </a:endParaRPr>
            </a:p>
          </p:txBody>
        </p:sp>
        <p:sp>
          <p:nvSpPr>
            <p:cNvPr id="405" name="Oval 49"/>
            <p:cNvSpPr>
              <a:spLocks noChangeArrowheads="1"/>
            </p:cNvSpPr>
            <p:nvPr/>
          </p:nvSpPr>
          <p:spPr bwMode="auto">
            <a:xfrm>
              <a:off x="7178054" y="4644771"/>
              <a:ext cx="92075" cy="635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a-DK" altLang="da-DK">
                <a:latin typeface="Calibri" pitchFamily="34" charset="0"/>
              </a:endParaRPr>
            </a:p>
          </p:txBody>
        </p:sp>
        <p:sp>
          <p:nvSpPr>
            <p:cNvPr id="406" name="Freeform 50"/>
            <p:cNvSpPr>
              <a:spLocks/>
            </p:cNvSpPr>
            <p:nvPr/>
          </p:nvSpPr>
          <p:spPr bwMode="auto">
            <a:xfrm>
              <a:off x="6779592" y="4402176"/>
              <a:ext cx="314325" cy="180975"/>
            </a:xfrm>
            <a:custGeom>
              <a:avLst/>
              <a:gdLst>
                <a:gd name="T0" fmla="*/ 0 w 200"/>
                <a:gd name="T1" fmla="*/ 0 h 140"/>
                <a:gd name="T2" fmla="*/ 2147483647 w 200"/>
                <a:gd name="T3" fmla="*/ 2147483647 h 140"/>
                <a:gd name="T4" fmla="*/ 2147483647 w 200"/>
                <a:gd name="T5" fmla="*/ 2147483647 h 140"/>
                <a:gd name="T6" fmla="*/ 0 60000 65536"/>
                <a:gd name="T7" fmla="*/ 0 60000 65536"/>
                <a:gd name="T8" fmla="*/ 0 60000 65536"/>
                <a:gd name="T9" fmla="*/ 0 w 200"/>
                <a:gd name="T10" fmla="*/ 0 h 140"/>
                <a:gd name="T11" fmla="*/ 200 w 200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140">
                  <a:moveTo>
                    <a:pt x="0" y="0"/>
                  </a:moveTo>
                  <a:cubicBezTo>
                    <a:pt x="49" y="10"/>
                    <a:pt x="99" y="21"/>
                    <a:pt x="132" y="44"/>
                  </a:cubicBezTo>
                  <a:cubicBezTo>
                    <a:pt x="165" y="67"/>
                    <a:pt x="182" y="103"/>
                    <a:pt x="200" y="140"/>
                  </a:cubicBezTo>
                </a:path>
              </a:pathLst>
            </a:custGeom>
            <a:noFill/>
            <a:ln w="63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7" name="Freeform 51"/>
            <p:cNvSpPr>
              <a:spLocks/>
            </p:cNvSpPr>
            <p:nvPr/>
          </p:nvSpPr>
          <p:spPr bwMode="auto">
            <a:xfrm>
              <a:off x="7238379" y="4706683"/>
              <a:ext cx="269875" cy="217488"/>
            </a:xfrm>
            <a:custGeom>
              <a:avLst/>
              <a:gdLst>
                <a:gd name="T0" fmla="*/ 0 w 305"/>
                <a:gd name="T1" fmla="*/ 0 h 287"/>
                <a:gd name="T2" fmla="*/ 2147483647 w 305"/>
                <a:gd name="T3" fmla="*/ 2147483647 h 287"/>
                <a:gd name="T4" fmla="*/ 2147483647 w 305"/>
                <a:gd name="T5" fmla="*/ 2147483647 h 287"/>
                <a:gd name="T6" fmla="*/ 2147483647 w 305"/>
                <a:gd name="T7" fmla="*/ 214748364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5"/>
                <a:gd name="T13" fmla="*/ 0 h 287"/>
                <a:gd name="T14" fmla="*/ 305 w 305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5" h="287">
                  <a:moveTo>
                    <a:pt x="0" y="0"/>
                  </a:moveTo>
                  <a:cubicBezTo>
                    <a:pt x="27" y="37"/>
                    <a:pt x="55" y="75"/>
                    <a:pt x="100" y="104"/>
                  </a:cubicBezTo>
                  <a:cubicBezTo>
                    <a:pt x="145" y="133"/>
                    <a:pt x="239" y="141"/>
                    <a:pt x="272" y="172"/>
                  </a:cubicBezTo>
                  <a:cubicBezTo>
                    <a:pt x="305" y="203"/>
                    <a:pt x="290" y="263"/>
                    <a:pt x="295" y="287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8" name="Freeform 52"/>
            <p:cNvSpPr>
              <a:spLocks/>
            </p:cNvSpPr>
            <p:nvPr/>
          </p:nvSpPr>
          <p:spPr bwMode="auto">
            <a:xfrm>
              <a:off x="7495554" y="4909883"/>
              <a:ext cx="514350" cy="179388"/>
            </a:xfrm>
            <a:custGeom>
              <a:avLst/>
              <a:gdLst>
                <a:gd name="T0" fmla="*/ 0 w 551"/>
                <a:gd name="T1" fmla="*/ 0 h 206"/>
                <a:gd name="T2" fmla="*/ 2147483647 w 551"/>
                <a:gd name="T3" fmla="*/ 2147483647 h 206"/>
                <a:gd name="T4" fmla="*/ 2147483647 w 551"/>
                <a:gd name="T5" fmla="*/ 2147483647 h 206"/>
                <a:gd name="T6" fmla="*/ 2147483647 w 551"/>
                <a:gd name="T7" fmla="*/ 2147483647 h 206"/>
                <a:gd name="T8" fmla="*/ 2147483647 w 551"/>
                <a:gd name="T9" fmla="*/ 2147483647 h 206"/>
                <a:gd name="T10" fmla="*/ 2147483647 w 551"/>
                <a:gd name="T11" fmla="*/ 2147483647 h 206"/>
                <a:gd name="T12" fmla="*/ 2147483647 w 551"/>
                <a:gd name="T13" fmla="*/ 2147483647 h 206"/>
                <a:gd name="T14" fmla="*/ 2147483647 w 551"/>
                <a:gd name="T15" fmla="*/ 2147483647 h 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1"/>
                <a:gd name="T25" fmla="*/ 0 h 206"/>
                <a:gd name="T26" fmla="*/ 551 w 551"/>
                <a:gd name="T27" fmla="*/ 206 h 2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1" h="206">
                  <a:moveTo>
                    <a:pt x="0" y="0"/>
                  </a:moveTo>
                  <a:cubicBezTo>
                    <a:pt x="2" y="12"/>
                    <a:pt x="6" y="51"/>
                    <a:pt x="12" y="72"/>
                  </a:cubicBezTo>
                  <a:cubicBezTo>
                    <a:pt x="18" y="93"/>
                    <a:pt x="19" y="108"/>
                    <a:pt x="38" y="127"/>
                  </a:cubicBezTo>
                  <a:cubicBezTo>
                    <a:pt x="57" y="146"/>
                    <a:pt x="87" y="171"/>
                    <a:pt x="125" y="184"/>
                  </a:cubicBezTo>
                  <a:cubicBezTo>
                    <a:pt x="163" y="197"/>
                    <a:pt x="214" y="204"/>
                    <a:pt x="263" y="205"/>
                  </a:cubicBezTo>
                  <a:cubicBezTo>
                    <a:pt x="312" y="206"/>
                    <a:pt x="378" y="201"/>
                    <a:pt x="419" y="187"/>
                  </a:cubicBezTo>
                  <a:cubicBezTo>
                    <a:pt x="460" y="173"/>
                    <a:pt x="487" y="148"/>
                    <a:pt x="509" y="118"/>
                  </a:cubicBezTo>
                  <a:cubicBezTo>
                    <a:pt x="531" y="88"/>
                    <a:pt x="542" y="28"/>
                    <a:pt x="551" y="4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09" name="Line 53"/>
            <p:cNvSpPr>
              <a:spLocks noChangeShapeType="1"/>
            </p:cNvSpPr>
            <p:nvPr/>
          </p:nvSpPr>
          <p:spPr bwMode="auto">
            <a:xfrm flipV="1">
              <a:off x="8008317" y="4143121"/>
              <a:ext cx="6350" cy="7747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cxnSp>
          <p:nvCxnSpPr>
            <p:cNvPr id="410" name="Lige forbindelse 409"/>
            <p:cNvCxnSpPr>
              <a:stCxn id="406" idx="0"/>
            </p:cNvCxnSpPr>
            <p:nvPr/>
          </p:nvCxnSpPr>
          <p:spPr>
            <a:xfrm flipH="1">
              <a:off x="5090010" y="4402176"/>
              <a:ext cx="1689582" cy="5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Oval 39"/>
            <p:cNvSpPr>
              <a:spLocks noChangeArrowheads="1"/>
            </p:cNvSpPr>
            <p:nvPr/>
          </p:nvSpPr>
          <p:spPr bwMode="auto">
            <a:xfrm>
              <a:off x="6535676" y="4289016"/>
              <a:ext cx="90488" cy="65088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da-DK" altLang="da-DK">
                <a:latin typeface="Calibri" pitchFamily="34" charset="0"/>
              </a:endParaRPr>
            </a:p>
          </p:txBody>
        </p:sp>
        <p:sp>
          <p:nvSpPr>
            <p:cNvPr id="412" name="Line 40"/>
            <p:cNvSpPr>
              <a:spLocks noChangeShapeType="1"/>
            </p:cNvSpPr>
            <p:nvPr/>
          </p:nvSpPr>
          <p:spPr bwMode="auto">
            <a:xfrm>
              <a:off x="6576951" y="4344579"/>
              <a:ext cx="0" cy="762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413" name="Gruppe 412"/>
            <p:cNvGrpSpPr/>
            <p:nvPr/>
          </p:nvGrpSpPr>
          <p:grpSpPr>
            <a:xfrm>
              <a:off x="4537932" y="4597934"/>
              <a:ext cx="2607134" cy="542925"/>
              <a:chOff x="1532732" y="1844824"/>
              <a:chExt cx="2607134" cy="542925"/>
            </a:xfrm>
          </p:grpSpPr>
          <p:grpSp>
            <p:nvGrpSpPr>
              <p:cNvPr id="415" name="Gruppe 414"/>
              <p:cNvGrpSpPr/>
              <p:nvPr/>
            </p:nvGrpSpPr>
            <p:grpSpPr>
              <a:xfrm rot="10800000">
                <a:off x="3508169" y="2132856"/>
                <a:ext cx="127727" cy="240914"/>
                <a:chOff x="3445729" y="1123003"/>
                <a:chExt cx="117787" cy="288031"/>
              </a:xfrm>
            </p:grpSpPr>
            <p:cxnSp>
              <p:nvCxnSpPr>
                <p:cNvPr id="442" name="Lige forbindelse 441"/>
                <p:cNvCxnSpPr/>
                <p:nvPr/>
              </p:nvCxnSpPr>
              <p:spPr>
                <a:xfrm rot="10800000" flipH="1" flipV="1">
                  <a:off x="3518272" y="1195881"/>
                  <a:ext cx="4181" cy="215153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3" name="Ellipse 442"/>
                <p:cNvSpPr/>
                <p:nvPr/>
              </p:nvSpPr>
              <p:spPr>
                <a:xfrm>
                  <a:off x="3445729" y="1123003"/>
                  <a:ext cx="117787" cy="14575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416" name="Freeform 41"/>
              <p:cNvSpPr>
                <a:spLocks/>
              </p:cNvSpPr>
              <p:nvPr/>
            </p:nvSpPr>
            <p:spPr bwMode="auto">
              <a:xfrm>
                <a:off x="2282032" y="2020590"/>
                <a:ext cx="138112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7" name="Freeform 42"/>
              <p:cNvSpPr>
                <a:spLocks/>
              </p:cNvSpPr>
              <p:nvPr/>
            </p:nvSpPr>
            <p:spPr bwMode="auto">
              <a:xfrm flipV="1">
                <a:off x="2114699" y="2146895"/>
                <a:ext cx="138113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418" name="Lige forbindelse 417"/>
              <p:cNvCxnSpPr/>
              <p:nvPr/>
            </p:nvCxnSpPr>
            <p:spPr>
              <a:xfrm flipH="1">
                <a:off x="1964110" y="2114253"/>
                <a:ext cx="1689582" cy="5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9" name="Ellipse 418"/>
              <p:cNvSpPr/>
              <p:nvPr/>
            </p:nvSpPr>
            <p:spPr>
              <a:xfrm>
                <a:off x="2241055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0" name="Ellipse 419"/>
              <p:cNvSpPr/>
              <p:nvPr/>
            </p:nvSpPr>
            <p:spPr>
              <a:xfrm>
                <a:off x="2457079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1" name="Ellipse 420"/>
              <p:cNvSpPr/>
              <p:nvPr/>
            </p:nvSpPr>
            <p:spPr>
              <a:xfrm>
                <a:off x="2673103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2" name="Ellipse 421"/>
              <p:cNvSpPr/>
              <p:nvPr/>
            </p:nvSpPr>
            <p:spPr>
              <a:xfrm>
                <a:off x="2889127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3" name="Ellipse 422"/>
              <p:cNvSpPr/>
              <p:nvPr/>
            </p:nvSpPr>
            <p:spPr>
              <a:xfrm>
                <a:off x="3105151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4" name="Ellipse 423"/>
              <p:cNvSpPr/>
              <p:nvPr/>
            </p:nvSpPr>
            <p:spPr>
              <a:xfrm>
                <a:off x="2457079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5" name="Ellipse 424"/>
              <p:cNvSpPr/>
              <p:nvPr/>
            </p:nvSpPr>
            <p:spPr>
              <a:xfrm>
                <a:off x="3563888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6" name="Ellipse 425"/>
              <p:cNvSpPr/>
              <p:nvPr/>
            </p:nvSpPr>
            <p:spPr>
              <a:xfrm>
                <a:off x="2698255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7" name="Ellipse 426"/>
              <p:cNvSpPr/>
              <p:nvPr/>
            </p:nvSpPr>
            <p:spPr>
              <a:xfrm>
                <a:off x="3537199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8" name="Ellipse 427"/>
              <p:cNvSpPr/>
              <p:nvPr/>
            </p:nvSpPr>
            <p:spPr>
              <a:xfrm>
                <a:off x="3321175" y="2132856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9" name="Ellipse 428"/>
              <p:cNvSpPr/>
              <p:nvPr/>
            </p:nvSpPr>
            <p:spPr>
              <a:xfrm>
                <a:off x="3321175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30" name="Ellipse 429"/>
              <p:cNvSpPr/>
              <p:nvPr/>
            </p:nvSpPr>
            <p:spPr>
              <a:xfrm>
                <a:off x="3105151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31" name="Ellipse 430"/>
              <p:cNvSpPr/>
              <p:nvPr/>
            </p:nvSpPr>
            <p:spPr>
              <a:xfrm>
                <a:off x="2915816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32" name="Ellipse 431"/>
              <p:cNvSpPr/>
              <p:nvPr/>
            </p:nvSpPr>
            <p:spPr>
              <a:xfrm>
                <a:off x="2051720" y="2060848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33" name="Freeform 50"/>
              <p:cNvSpPr>
                <a:spLocks/>
              </p:cNvSpPr>
              <p:nvPr/>
            </p:nvSpPr>
            <p:spPr bwMode="auto">
              <a:xfrm flipV="1">
                <a:off x="3753619" y="1951881"/>
                <a:ext cx="314325" cy="180975"/>
              </a:xfrm>
              <a:custGeom>
                <a:avLst/>
                <a:gdLst>
                  <a:gd name="T0" fmla="*/ 0 w 200"/>
                  <a:gd name="T1" fmla="*/ 0 h 140"/>
                  <a:gd name="T2" fmla="*/ 2147483647 w 200"/>
                  <a:gd name="T3" fmla="*/ 2147483647 h 140"/>
                  <a:gd name="T4" fmla="*/ 2147483647 w 200"/>
                  <a:gd name="T5" fmla="*/ 2147483647 h 140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140"/>
                  <a:gd name="T11" fmla="*/ 200 w 200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140">
                    <a:moveTo>
                      <a:pt x="0" y="0"/>
                    </a:moveTo>
                    <a:cubicBezTo>
                      <a:pt x="49" y="10"/>
                      <a:pt x="99" y="21"/>
                      <a:pt x="132" y="44"/>
                    </a:cubicBezTo>
                    <a:cubicBezTo>
                      <a:pt x="165" y="67"/>
                      <a:pt x="182" y="103"/>
                      <a:pt x="200" y="14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4" name="AutoShape 48"/>
              <p:cNvSpPr>
                <a:spLocks noChangeArrowheads="1"/>
              </p:cNvSpPr>
              <p:nvPr/>
            </p:nvSpPr>
            <p:spPr bwMode="auto">
              <a:xfrm rot="21190001">
                <a:off x="4003179" y="1957256"/>
                <a:ext cx="136687" cy="91966"/>
              </a:xfrm>
              <a:prstGeom prst="triangle">
                <a:avLst>
                  <a:gd name="adj" fmla="val 50000"/>
                </a:avLst>
              </a:prstGeom>
              <a:solidFill>
                <a:srgbClr val="0070C0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435" name="Freeform 31"/>
              <p:cNvSpPr>
                <a:spLocks/>
              </p:cNvSpPr>
              <p:nvPr/>
            </p:nvSpPr>
            <p:spPr bwMode="auto">
              <a:xfrm>
                <a:off x="1550194" y="1884511"/>
                <a:ext cx="233363" cy="114300"/>
              </a:xfrm>
              <a:custGeom>
                <a:avLst/>
                <a:gdLst>
                  <a:gd name="T0" fmla="*/ 0 w 245"/>
                  <a:gd name="T1" fmla="*/ 0 h 170"/>
                  <a:gd name="T2" fmla="*/ 2147483647 w 245"/>
                  <a:gd name="T3" fmla="*/ 2147483647 h 170"/>
                  <a:gd name="T4" fmla="*/ 2147483647 w 245"/>
                  <a:gd name="T5" fmla="*/ 2147483647 h 170"/>
                  <a:gd name="T6" fmla="*/ 2147483647 w 245"/>
                  <a:gd name="T7" fmla="*/ 2147483647 h 170"/>
                  <a:gd name="T8" fmla="*/ 2147483647 w 245"/>
                  <a:gd name="T9" fmla="*/ 214748364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170"/>
                  <a:gd name="T17" fmla="*/ 245 w 24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170">
                    <a:moveTo>
                      <a:pt x="0" y="0"/>
                    </a:moveTo>
                    <a:cubicBezTo>
                      <a:pt x="10" y="15"/>
                      <a:pt x="21" y="31"/>
                      <a:pt x="37" y="47"/>
                    </a:cubicBezTo>
                    <a:cubicBezTo>
                      <a:pt x="53" y="63"/>
                      <a:pt x="72" y="82"/>
                      <a:pt x="94" y="94"/>
                    </a:cubicBezTo>
                    <a:cubicBezTo>
                      <a:pt x="116" y="106"/>
                      <a:pt x="145" y="109"/>
                      <a:pt x="170" y="122"/>
                    </a:cubicBezTo>
                    <a:cubicBezTo>
                      <a:pt x="195" y="135"/>
                      <a:pt x="220" y="152"/>
                      <a:pt x="245" y="17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6" name="Freeform 32"/>
              <p:cNvSpPr>
                <a:spLocks/>
              </p:cNvSpPr>
              <p:nvPr/>
            </p:nvSpPr>
            <p:spPr bwMode="auto">
              <a:xfrm>
                <a:off x="1774032" y="1871811"/>
                <a:ext cx="133350" cy="114300"/>
              </a:xfrm>
              <a:custGeom>
                <a:avLst/>
                <a:gdLst>
                  <a:gd name="T0" fmla="*/ 2147483647 w 141"/>
                  <a:gd name="T1" fmla="*/ 0 h 170"/>
                  <a:gd name="T2" fmla="*/ 2147483647 w 141"/>
                  <a:gd name="T3" fmla="*/ 2147483647 h 170"/>
                  <a:gd name="T4" fmla="*/ 2147483647 w 141"/>
                  <a:gd name="T5" fmla="*/ 2147483647 h 170"/>
                  <a:gd name="T6" fmla="*/ 0 w 141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170"/>
                  <a:gd name="T14" fmla="*/ 141 w 14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170">
                    <a:moveTo>
                      <a:pt x="141" y="0"/>
                    </a:moveTo>
                    <a:cubicBezTo>
                      <a:pt x="135" y="22"/>
                      <a:pt x="129" y="44"/>
                      <a:pt x="113" y="66"/>
                    </a:cubicBezTo>
                    <a:cubicBezTo>
                      <a:pt x="97" y="88"/>
                      <a:pt x="66" y="115"/>
                      <a:pt x="47" y="132"/>
                    </a:cubicBezTo>
                    <a:cubicBezTo>
                      <a:pt x="28" y="149"/>
                      <a:pt x="14" y="159"/>
                      <a:pt x="0" y="17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7" name="Freeform 33"/>
              <p:cNvSpPr>
                <a:spLocks/>
              </p:cNvSpPr>
              <p:nvPr/>
            </p:nvSpPr>
            <p:spPr bwMode="auto">
              <a:xfrm>
                <a:off x="1634332" y="2017861"/>
                <a:ext cx="187325" cy="106363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8" name="Freeform 34"/>
              <p:cNvSpPr>
                <a:spLocks/>
              </p:cNvSpPr>
              <p:nvPr/>
            </p:nvSpPr>
            <p:spPr bwMode="auto">
              <a:xfrm>
                <a:off x="1532732" y="2121049"/>
                <a:ext cx="420687" cy="41275"/>
              </a:xfrm>
              <a:custGeom>
                <a:avLst/>
                <a:gdLst>
                  <a:gd name="T0" fmla="*/ 0 w 444"/>
                  <a:gd name="T1" fmla="*/ 2147483647 h 60"/>
                  <a:gd name="T2" fmla="*/ 2147483647 w 444"/>
                  <a:gd name="T3" fmla="*/ 2147483647 h 60"/>
                  <a:gd name="T4" fmla="*/ 2147483647 w 444"/>
                  <a:gd name="T5" fmla="*/ 2147483647 h 60"/>
                  <a:gd name="T6" fmla="*/ 2147483647 w 44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60"/>
                  <a:gd name="T14" fmla="*/ 444 w 44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60">
                    <a:moveTo>
                      <a:pt x="0" y="60"/>
                    </a:moveTo>
                    <a:cubicBezTo>
                      <a:pt x="22" y="48"/>
                      <a:pt x="45" y="37"/>
                      <a:pt x="76" y="28"/>
                    </a:cubicBezTo>
                    <a:cubicBezTo>
                      <a:pt x="107" y="19"/>
                      <a:pt x="123" y="13"/>
                      <a:pt x="184" y="8"/>
                    </a:cubicBezTo>
                    <a:cubicBezTo>
                      <a:pt x="245" y="3"/>
                      <a:pt x="344" y="1"/>
                      <a:pt x="444" y="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9" name="Freeform 35"/>
              <p:cNvSpPr>
                <a:spLocks/>
              </p:cNvSpPr>
              <p:nvPr/>
            </p:nvSpPr>
            <p:spPr bwMode="auto">
              <a:xfrm>
                <a:off x="1669257" y="2121049"/>
                <a:ext cx="288925" cy="195262"/>
              </a:xfrm>
              <a:custGeom>
                <a:avLst/>
                <a:gdLst>
                  <a:gd name="T0" fmla="*/ 0 w 304"/>
                  <a:gd name="T1" fmla="*/ 2147483647 h 292"/>
                  <a:gd name="T2" fmla="*/ 2147483647 w 304"/>
                  <a:gd name="T3" fmla="*/ 2147483647 h 292"/>
                  <a:gd name="T4" fmla="*/ 2147483647 w 304"/>
                  <a:gd name="T5" fmla="*/ 2147483647 h 292"/>
                  <a:gd name="T6" fmla="*/ 2147483647 w 304"/>
                  <a:gd name="T7" fmla="*/ 2147483647 h 292"/>
                  <a:gd name="T8" fmla="*/ 2147483647 w 3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92"/>
                  <a:gd name="T17" fmla="*/ 304 w 3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92">
                    <a:moveTo>
                      <a:pt x="0" y="292"/>
                    </a:moveTo>
                    <a:cubicBezTo>
                      <a:pt x="2" y="259"/>
                      <a:pt x="5" y="227"/>
                      <a:pt x="20" y="200"/>
                    </a:cubicBezTo>
                    <a:cubicBezTo>
                      <a:pt x="35" y="173"/>
                      <a:pt x="61" y="153"/>
                      <a:pt x="92" y="128"/>
                    </a:cubicBezTo>
                    <a:cubicBezTo>
                      <a:pt x="123" y="103"/>
                      <a:pt x="169" y="69"/>
                      <a:pt x="204" y="48"/>
                    </a:cubicBezTo>
                    <a:cubicBezTo>
                      <a:pt x="239" y="27"/>
                      <a:pt x="271" y="13"/>
                      <a:pt x="304" y="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0" name="Freeform 36"/>
              <p:cNvSpPr>
                <a:spLocks/>
              </p:cNvSpPr>
              <p:nvPr/>
            </p:nvSpPr>
            <p:spPr bwMode="auto">
              <a:xfrm>
                <a:off x="1748756" y="2119461"/>
                <a:ext cx="166688" cy="268288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1" name="Freeform 37"/>
              <p:cNvSpPr>
                <a:spLocks/>
              </p:cNvSpPr>
              <p:nvPr/>
            </p:nvSpPr>
            <p:spPr bwMode="auto">
              <a:xfrm>
                <a:off x="1702594" y="1844824"/>
                <a:ext cx="255588" cy="27940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14" name="Ellipse 413"/>
            <p:cNvSpPr/>
            <p:nvPr/>
          </p:nvSpPr>
          <p:spPr>
            <a:xfrm>
              <a:off x="4943291" y="4852827"/>
              <a:ext cx="242713" cy="72008"/>
            </a:xfrm>
            <a:prstGeom prst="ellipse">
              <a:avLst/>
            </a:prstGeom>
            <a:solidFill>
              <a:srgbClr val="FFC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4" name="Tekstboks 343"/>
            <p:cNvSpPr txBox="1"/>
            <p:nvPr/>
          </p:nvSpPr>
          <p:spPr>
            <a:xfrm>
              <a:off x="3245219" y="4417367"/>
              <a:ext cx="8947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/>
                <a:t>Nerve cut</a:t>
              </a:r>
              <a:endParaRPr lang="da-DK" sz="1400" dirty="0"/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3546174" y="2480816"/>
            <a:ext cx="5196648" cy="1092200"/>
            <a:chOff x="2731166" y="2480816"/>
            <a:chExt cx="5196648" cy="1092200"/>
          </a:xfrm>
        </p:grpSpPr>
        <p:grpSp>
          <p:nvGrpSpPr>
            <p:cNvPr id="3" name="Gruppe 2"/>
            <p:cNvGrpSpPr/>
            <p:nvPr/>
          </p:nvGrpSpPr>
          <p:grpSpPr>
            <a:xfrm>
              <a:off x="4382816" y="2480816"/>
              <a:ext cx="3544998" cy="1092200"/>
              <a:chOff x="810978" y="2445618"/>
              <a:chExt cx="3544998" cy="1092200"/>
            </a:xfrm>
          </p:grpSpPr>
          <p:sp>
            <p:nvSpPr>
              <p:cNvPr id="246" name="Freeform 6"/>
              <p:cNvSpPr>
                <a:spLocks noChangeAspect="1"/>
              </p:cNvSpPr>
              <p:nvPr/>
            </p:nvSpPr>
            <p:spPr bwMode="auto">
              <a:xfrm>
                <a:off x="2979613" y="2629768"/>
                <a:ext cx="1376363" cy="908050"/>
              </a:xfrm>
              <a:custGeom>
                <a:avLst/>
                <a:gdLst>
                  <a:gd name="T0" fmla="*/ 0 w 6786"/>
                  <a:gd name="T1" fmla="*/ 0 h 5163"/>
                  <a:gd name="T2" fmla="*/ 0 w 6786"/>
                  <a:gd name="T3" fmla="*/ 0 h 5163"/>
                  <a:gd name="T4" fmla="*/ 0 w 6786"/>
                  <a:gd name="T5" fmla="*/ 0 h 5163"/>
                  <a:gd name="T6" fmla="*/ 0 w 6786"/>
                  <a:gd name="T7" fmla="*/ 2147483647 h 5163"/>
                  <a:gd name="T8" fmla="*/ 0 w 6786"/>
                  <a:gd name="T9" fmla="*/ 2147483647 h 5163"/>
                  <a:gd name="T10" fmla="*/ 0 w 6786"/>
                  <a:gd name="T11" fmla="*/ 2147483647 h 5163"/>
                  <a:gd name="T12" fmla="*/ 0 w 6786"/>
                  <a:gd name="T13" fmla="*/ 2147483647 h 5163"/>
                  <a:gd name="T14" fmla="*/ 0 w 6786"/>
                  <a:gd name="T15" fmla="*/ 2147483647 h 5163"/>
                  <a:gd name="T16" fmla="*/ 0 w 6786"/>
                  <a:gd name="T17" fmla="*/ 2147483647 h 5163"/>
                  <a:gd name="T18" fmla="*/ 0 w 6786"/>
                  <a:gd name="T19" fmla="*/ 2147483647 h 5163"/>
                  <a:gd name="T20" fmla="*/ 0 w 6786"/>
                  <a:gd name="T21" fmla="*/ 2147483647 h 5163"/>
                  <a:gd name="T22" fmla="*/ 0 w 6786"/>
                  <a:gd name="T23" fmla="*/ 2147483647 h 5163"/>
                  <a:gd name="T24" fmla="*/ 0 w 6786"/>
                  <a:gd name="T25" fmla="*/ 2147483647 h 5163"/>
                  <a:gd name="T26" fmla="*/ 0 w 6786"/>
                  <a:gd name="T27" fmla="*/ 0 h 5163"/>
                  <a:gd name="T28" fmla="*/ 0 w 6786"/>
                  <a:gd name="T29" fmla="*/ 0 h 5163"/>
                  <a:gd name="T30" fmla="*/ 0 w 6786"/>
                  <a:gd name="T31" fmla="*/ 0 h 5163"/>
                  <a:gd name="T32" fmla="*/ 0 w 6786"/>
                  <a:gd name="T33" fmla="*/ 0 h 5163"/>
                  <a:gd name="T34" fmla="*/ 0 w 6786"/>
                  <a:gd name="T35" fmla="*/ 0 h 5163"/>
                  <a:gd name="T36" fmla="*/ 0 w 6786"/>
                  <a:gd name="T37" fmla="*/ 0 h 5163"/>
                  <a:gd name="T38" fmla="*/ 0 w 6786"/>
                  <a:gd name="T39" fmla="*/ 0 h 5163"/>
                  <a:gd name="T40" fmla="*/ 0 w 6786"/>
                  <a:gd name="T41" fmla="*/ 0 h 5163"/>
                  <a:gd name="T42" fmla="*/ 0 w 6786"/>
                  <a:gd name="T43" fmla="*/ 0 h 5163"/>
                  <a:gd name="T44" fmla="*/ 0 w 6786"/>
                  <a:gd name="T45" fmla="*/ 0 h 5163"/>
                  <a:gd name="T46" fmla="*/ 0 w 6786"/>
                  <a:gd name="T47" fmla="*/ 0 h 5163"/>
                  <a:gd name="T48" fmla="*/ 0 w 6786"/>
                  <a:gd name="T49" fmla="*/ 0 h 5163"/>
                  <a:gd name="T50" fmla="*/ 0 w 6786"/>
                  <a:gd name="T51" fmla="*/ 0 h 5163"/>
                  <a:gd name="T52" fmla="*/ 0 w 6786"/>
                  <a:gd name="T53" fmla="*/ 0 h 5163"/>
                  <a:gd name="T54" fmla="*/ 0 w 6786"/>
                  <a:gd name="T55" fmla="*/ 0 h 5163"/>
                  <a:gd name="T56" fmla="*/ 0 w 6786"/>
                  <a:gd name="T57" fmla="*/ 0 h 5163"/>
                  <a:gd name="T58" fmla="*/ 0 w 6786"/>
                  <a:gd name="T59" fmla="*/ 0 h 5163"/>
                  <a:gd name="T60" fmla="*/ 0 w 6786"/>
                  <a:gd name="T61" fmla="*/ 0 h 5163"/>
                  <a:gd name="T62" fmla="*/ 0 w 6786"/>
                  <a:gd name="T63" fmla="*/ 0 h 5163"/>
                  <a:gd name="T64" fmla="*/ 0 w 6786"/>
                  <a:gd name="T65" fmla="*/ 0 h 5163"/>
                  <a:gd name="T66" fmla="*/ 0 w 6786"/>
                  <a:gd name="T67" fmla="*/ 0 h 5163"/>
                  <a:gd name="T68" fmla="*/ 0 w 6786"/>
                  <a:gd name="T69" fmla="*/ 0 h 5163"/>
                  <a:gd name="T70" fmla="*/ 0 w 6786"/>
                  <a:gd name="T71" fmla="*/ 0 h 5163"/>
                  <a:gd name="T72" fmla="*/ 0 w 6786"/>
                  <a:gd name="T73" fmla="*/ 0 h 5163"/>
                  <a:gd name="T74" fmla="*/ 0 w 6786"/>
                  <a:gd name="T75" fmla="*/ 0 h 5163"/>
                  <a:gd name="T76" fmla="*/ 0 w 6786"/>
                  <a:gd name="T77" fmla="*/ 0 h 5163"/>
                  <a:gd name="T78" fmla="*/ 0 w 6786"/>
                  <a:gd name="T79" fmla="*/ 0 h 5163"/>
                  <a:gd name="T80" fmla="*/ 0 w 6786"/>
                  <a:gd name="T81" fmla="*/ 0 h 5163"/>
                  <a:gd name="T82" fmla="*/ 0 w 6786"/>
                  <a:gd name="T83" fmla="*/ 0 h 5163"/>
                  <a:gd name="T84" fmla="*/ 0 w 6786"/>
                  <a:gd name="T85" fmla="*/ 0 h 5163"/>
                  <a:gd name="T86" fmla="*/ 0 w 6786"/>
                  <a:gd name="T87" fmla="*/ 0 h 5163"/>
                  <a:gd name="T88" fmla="*/ 0 w 6786"/>
                  <a:gd name="T89" fmla="*/ 0 h 5163"/>
                  <a:gd name="T90" fmla="*/ 0 w 6786"/>
                  <a:gd name="T91" fmla="*/ 0 h 5163"/>
                  <a:gd name="T92" fmla="*/ 0 w 6786"/>
                  <a:gd name="T93" fmla="*/ 2147483647 h 5163"/>
                  <a:gd name="T94" fmla="*/ 0 w 6786"/>
                  <a:gd name="T95" fmla="*/ 2147483647 h 5163"/>
                  <a:gd name="T96" fmla="*/ 0 w 6786"/>
                  <a:gd name="T97" fmla="*/ 2147483647 h 5163"/>
                  <a:gd name="T98" fmla="*/ 0 w 6786"/>
                  <a:gd name="T99" fmla="*/ 2147483647 h 5163"/>
                  <a:gd name="T100" fmla="*/ 0 w 6786"/>
                  <a:gd name="T101" fmla="*/ 2147483647 h 5163"/>
                  <a:gd name="T102" fmla="*/ 0 w 6786"/>
                  <a:gd name="T103" fmla="*/ 2147483647 h 5163"/>
                  <a:gd name="T104" fmla="*/ 0 w 6786"/>
                  <a:gd name="T105" fmla="*/ 2147483647 h 5163"/>
                  <a:gd name="T106" fmla="*/ 0 w 6786"/>
                  <a:gd name="T107" fmla="*/ 2147483647 h 5163"/>
                  <a:gd name="T108" fmla="*/ 0 w 6786"/>
                  <a:gd name="T109" fmla="*/ 2147483647 h 5163"/>
                  <a:gd name="T110" fmla="*/ 0 w 6786"/>
                  <a:gd name="T111" fmla="*/ 2147483647 h 5163"/>
                  <a:gd name="T112" fmla="*/ 0 w 6786"/>
                  <a:gd name="T113" fmla="*/ 0 h 5163"/>
                  <a:gd name="T114" fmla="*/ 0 w 6786"/>
                  <a:gd name="T115" fmla="*/ 0 h 5163"/>
                  <a:gd name="T116" fmla="*/ 0 w 6786"/>
                  <a:gd name="T117" fmla="*/ 0 h 5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786"/>
                  <a:gd name="T178" fmla="*/ 0 h 5163"/>
                  <a:gd name="T179" fmla="*/ 6786 w 6786"/>
                  <a:gd name="T180" fmla="*/ 5163 h 51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786" h="5163">
                    <a:moveTo>
                      <a:pt x="3346" y="3155"/>
                    </a:moveTo>
                    <a:lnTo>
                      <a:pt x="3372" y="3138"/>
                    </a:lnTo>
                    <a:lnTo>
                      <a:pt x="3416" y="3135"/>
                    </a:lnTo>
                    <a:lnTo>
                      <a:pt x="3441" y="3153"/>
                    </a:lnTo>
                    <a:lnTo>
                      <a:pt x="3462" y="3174"/>
                    </a:lnTo>
                    <a:lnTo>
                      <a:pt x="3471" y="3201"/>
                    </a:lnTo>
                    <a:lnTo>
                      <a:pt x="3474" y="3237"/>
                    </a:lnTo>
                    <a:lnTo>
                      <a:pt x="3474" y="3264"/>
                    </a:lnTo>
                    <a:lnTo>
                      <a:pt x="3471" y="3294"/>
                    </a:lnTo>
                    <a:lnTo>
                      <a:pt x="3468" y="3339"/>
                    </a:lnTo>
                    <a:lnTo>
                      <a:pt x="3465" y="3378"/>
                    </a:lnTo>
                    <a:lnTo>
                      <a:pt x="3465" y="3417"/>
                    </a:lnTo>
                    <a:lnTo>
                      <a:pt x="3462" y="3462"/>
                    </a:lnTo>
                    <a:lnTo>
                      <a:pt x="3459" y="3519"/>
                    </a:lnTo>
                    <a:lnTo>
                      <a:pt x="3456" y="3582"/>
                    </a:lnTo>
                    <a:lnTo>
                      <a:pt x="3453" y="3642"/>
                    </a:lnTo>
                    <a:lnTo>
                      <a:pt x="3447" y="3705"/>
                    </a:lnTo>
                    <a:lnTo>
                      <a:pt x="3444" y="3765"/>
                    </a:lnTo>
                    <a:lnTo>
                      <a:pt x="3441" y="3816"/>
                    </a:lnTo>
                    <a:lnTo>
                      <a:pt x="3444" y="3876"/>
                    </a:lnTo>
                    <a:lnTo>
                      <a:pt x="3444" y="3939"/>
                    </a:lnTo>
                    <a:lnTo>
                      <a:pt x="3447" y="4026"/>
                    </a:lnTo>
                    <a:lnTo>
                      <a:pt x="3450" y="4080"/>
                    </a:lnTo>
                    <a:lnTo>
                      <a:pt x="3450" y="4143"/>
                    </a:lnTo>
                    <a:lnTo>
                      <a:pt x="3453" y="4194"/>
                    </a:lnTo>
                    <a:lnTo>
                      <a:pt x="3453" y="4257"/>
                    </a:lnTo>
                    <a:lnTo>
                      <a:pt x="3459" y="4308"/>
                    </a:lnTo>
                    <a:lnTo>
                      <a:pt x="3465" y="4371"/>
                    </a:lnTo>
                    <a:lnTo>
                      <a:pt x="3471" y="4425"/>
                    </a:lnTo>
                    <a:lnTo>
                      <a:pt x="3476" y="4475"/>
                    </a:lnTo>
                    <a:lnTo>
                      <a:pt x="3483" y="4527"/>
                    </a:lnTo>
                    <a:lnTo>
                      <a:pt x="3495" y="4578"/>
                    </a:lnTo>
                    <a:lnTo>
                      <a:pt x="3507" y="4623"/>
                    </a:lnTo>
                    <a:lnTo>
                      <a:pt x="3516" y="4655"/>
                    </a:lnTo>
                    <a:lnTo>
                      <a:pt x="3525" y="4692"/>
                    </a:lnTo>
                    <a:lnTo>
                      <a:pt x="3546" y="4743"/>
                    </a:lnTo>
                    <a:lnTo>
                      <a:pt x="3567" y="4785"/>
                    </a:lnTo>
                    <a:lnTo>
                      <a:pt x="3594" y="4827"/>
                    </a:lnTo>
                    <a:lnTo>
                      <a:pt x="3627" y="4872"/>
                    </a:lnTo>
                    <a:lnTo>
                      <a:pt x="3660" y="4911"/>
                    </a:lnTo>
                    <a:lnTo>
                      <a:pt x="3696" y="4944"/>
                    </a:lnTo>
                    <a:lnTo>
                      <a:pt x="3738" y="4974"/>
                    </a:lnTo>
                    <a:lnTo>
                      <a:pt x="3780" y="5004"/>
                    </a:lnTo>
                    <a:lnTo>
                      <a:pt x="3810" y="5025"/>
                    </a:lnTo>
                    <a:lnTo>
                      <a:pt x="3840" y="5040"/>
                    </a:lnTo>
                    <a:lnTo>
                      <a:pt x="3885" y="5058"/>
                    </a:lnTo>
                    <a:lnTo>
                      <a:pt x="3936" y="5079"/>
                    </a:lnTo>
                    <a:lnTo>
                      <a:pt x="4002" y="5100"/>
                    </a:lnTo>
                    <a:lnTo>
                      <a:pt x="4047" y="5115"/>
                    </a:lnTo>
                    <a:lnTo>
                      <a:pt x="4086" y="5124"/>
                    </a:lnTo>
                    <a:lnTo>
                      <a:pt x="4128" y="5136"/>
                    </a:lnTo>
                    <a:lnTo>
                      <a:pt x="4197" y="5145"/>
                    </a:lnTo>
                    <a:lnTo>
                      <a:pt x="4251" y="5151"/>
                    </a:lnTo>
                    <a:lnTo>
                      <a:pt x="4308" y="5157"/>
                    </a:lnTo>
                    <a:lnTo>
                      <a:pt x="4356" y="5160"/>
                    </a:lnTo>
                    <a:lnTo>
                      <a:pt x="4413" y="5163"/>
                    </a:lnTo>
                    <a:lnTo>
                      <a:pt x="4470" y="5163"/>
                    </a:lnTo>
                    <a:lnTo>
                      <a:pt x="4536" y="5160"/>
                    </a:lnTo>
                    <a:lnTo>
                      <a:pt x="4611" y="5157"/>
                    </a:lnTo>
                    <a:lnTo>
                      <a:pt x="4671" y="5151"/>
                    </a:lnTo>
                    <a:lnTo>
                      <a:pt x="4719" y="5145"/>
                    </a:lnTo>
                    <a:lnTo>
                      <a:pt x="4776" y="5139"/>
                    </a:lnTo>
                    <a:lnTo>
                      <a:pt x="4836" y="5133"/>
                    </a:lnTo>
                    <a:lnTo>
                      <a:pt x="4884" y="5124"/>
                    </a:lnTo>
                    <a:lnTo>
                      <a:pt x="4956" y="5115"/>
                    </a:lnTo>
                    <a:lnTo>
                      <a:pt x="5025" y="5100"/>
                    </a:lnTo>
                    <a:lnTo>
                      <a:pt x="5112" y="5085"/>
                    </a:lnTo>
                    <a:lnTo>
                      <a:pt x="5190" y="5070"/>
                    </a:lnTo>
                    <a:lnTo>
                      <a:pt x="5265" y="5049"/>
                    </a:lnTo>
                    <a:lnTo>
                      <a:pt x="5328" y="5028"/>
                    </a:lnTo>
                    <a:lnTo>
                      <a:pt x="5382" y="5013"/>
                    </a:lnTo>
                    <a:lnTo>
                      <a:pt x="5433" y="4998"/>
                    </a:lnTo>
                    <a:lnTo>
                      <a:pt x="5478" y="4983"/>
                    </a:lnTo>
                    <a:lnTo>
                      <a:pt x="5526" y="4965"/>
                    </a:lnTo>
                    <a:lnTo>
                      <a:pt x="5580" y="4947"/>
                    </a:lnTo>
                    <a:lnTo>
                      <a:pt x="5652" y="4920"/>
                    </a:lnTo>
                    <a:lnTo>
                      <a:pt x="5706" y="4896"/>
                    </a:lnTo>
                    <a:lnTo>
                      <a:pt x="5757" y="4872"/>
                    </a:lnTo>
                    <a:lnTo>
                      <a:pt x="5799" y="4851"/>
                    </a:lnTo>
                    <a:lnTo>
                      <a:pt x="5844" y="4821"/>
                    </a:lnTo>
                    <a:lnTo>
                      <a:pt x="5889" y="4794"/>
                    </a:lnTo>
                    <a:lnTo>
                      <a:pt x="5946" y="4752"/>
                    </a:lnTo>
                    <a:lnTo>
                      <a:pt x="5994" y="4713"/>
                    </a:lnTo>
                    <a:lnTo>
                      <a:pt x="6048" y="4665"/>
                    </a:lnTo>
                    <a:lnTo>
                      <a:pt x="6093" y="4620"/>
                    </a:lnTo>
                    <a:lnTo>
                      <a:pt x="6141" y="4569"/>
                    </a:lnTo>
                    <a:lnTo>
                      <a:pt x="6177" y="4515"/>
                    </a:lnTo>
                    <a:lnTo>
                      <a:pt x="6228" y="4446"/>
                    </a:lnTo>
                    <a:lnTo>
                      <a:pt x="6261" y="4392"/>
                    </a:lnTo>
                    <a:lnTo>
                      <a:pt x="6288" y="4353"/>
                    </a:lnTo>
                    <a:lnTo>
                      <a:pt x="6315" y="4317"/>
                    </a:lnTo>
                    <a:lnTo>
                      <a:pt x="6345" y="4275"/>
                    </a:lnTo>
                    <a:lnTo>
                      <a:pt x="6372" y="4236"/>
                    </a:lnTo>
                    <a:lnTo>
                      <a:pt x="6405" y="4188"/>
                    </a:lnTo>
                    <a:lnTo>
                      <a:pt x="6432" y="4140"/>
                    </a:lnTo>
                    <a:lnTo>
                      <a:pt x="6459" y="4098"/>
                    </a:lnTo>
                    <a:lnTo>
                      <a:pt x="6486" y="4056"/>
                    </a:lnTo>
                    <a:lnTo>
                      <a:pt x="6516" y="3995"/>
                    </a:lnTo>
                    <a:lnTo>
                      <a:pt x="6546" y="3925"/>
                    </a:lnTo>
                    <a:lnTo>
                      <a:pt x="6582" y="3849"/>
                    </a:lnTo>
                    <a:lnTo>
                      <a:pt x="6606" y="3795"/>
                    </a:lnTo>
                    <a:lnTo>
                      <a:pt x="6630" y="3729"/>
                    </a:lnTo>
                    <a:lnTo>
                      <a:pt x="6648" y="3684"/>
                    </a:lnTo>
                    <a:lnTo>
                      <a:pt x="6666" y="3635"/>
                    </a:lnTo>
                    <a:lnTo>
                      <a:pt x="6687" y="3558"/>
                    </a:lnTo>
                    <a:lnTo>
                      <a:pt x="6706" y="3485"/>
                    </a:lnTo>
                    <a:lnTo>
                      <a:pt x="6720" y="3420"/>
                    </a:lnTo>
                    <a:lnTo>
                      <a:pt x="6738" y="3351"/>
                    </a:lnTo>
                    <a:lnTo>
                      <a:pt x="6750" y="3294"/>
                    </a:lnTo>
                    <a:lnTo>
                      <a:pt x="6756" y="3237"/>
                    </a:lnTo>
                    <a:lnTo>
                      <a:pt x="6768" y="3162"/>
                    </a:lnTo>
                    <a:lnTo>
                      <a:pt x="6776" y="3075"/>
                    </a:lnTo>
                    <a:lnTo>
                      <a:pt x="6783" y="2967"/>
                    </a:lnTo>
                    <a:lnTo>
                      <a:pt x="6786" y="2895"/>
                    </a:lnTo>
                    <a:lnTo>
                      <a:pt x="6786" y="2805"/>
                    </a:lnTo>
                    <a:lnTo>
                      <a:pt x="6786" y="2735"/>
                    </a:lnTo>
                    <a:lnTo>
                      <a:pt x="6780" y="2673"/>
                    </a:lnTo>
                    <a:lnTo>
                      <a:pt x="6774" y="2622"/>
                    </a:lnTo>
                    <a:lnTo>
                      <a:pt x="6766" y="2555"/>
                    </a:lnTo>
                    <a:lnTo>
                      <a:pt x="6753" y="2481"/>
                    </a:lnTo>
                    <a:lnTo>
                      <a:pt x="6746" y="2425"/>
                    </a:lnTo>
                    <a:lnTo>
                      <a:pt x="6732" y="2367"/>
                    </a:lnTo>
                    <a:lnTo>
                      <a:pt x="6720" y="2307"/>
                    </a:lnTo>
                    <a:lnTo>
                      <a:pt x="6706" y="2255"/>
                    </a:lnTo>
                    <a:lnTo>
                      <a:pt x="6690" y="2205"/>
                    </a:lnTo>
                    <a:lnTo>
                      <a:pt x="6672" y="2154"/>
                    </a:lnTo>
                    <a:lnTo>
                      <a:pt x="6654" y="2100"/>
                    </a:lnTo>
                    <a:lnTo>
                      <a:pt x="6639" y="2049"/>
                    </a:lnTo>
                    <a:lnTo>
                      <a:pt x="6615" y="1989"/>
                    </a:lnTo>
                    <a:lnTo>
                      <a:pt x="6579" y="1908"/>
                    </a:lnTo>
                    <a:lnTo>
                      <a:pt x="6546" y="1842"/>
                    </a:lnTo>
                    <a:lnTo>
                      <a:pt x="6507" y="1767"/>
                    </a:lnTo>
                    <a:lnTo>
                      <a:pt x="6476" y="1705"/>
                    </a:lnTo>
                    <a:lnTo>
                      <a:pt x="6426" y="1614"/>
                    </a:lnTo>
                    <a:lnTo>
                      <a:pt x="6387" y="1551"/>
                    </a:lnTo>
                    <a:lnTo>
                      <a:pt x="6354" y="1500"/>
                    </a:lnTo>
                    <a:lnTo>
                      <a:pt x="6309" y="1443"/>
                    </a:lnTo>
                    <a:lnTo>
                      <a:pt x="6273" y="1389"/>
                    </a:lnTo>
                    <a:lnTo>
                      <a:pt x="6234" y="1335"/>
                    </a:lnTo>
                    <a:lnTo>
                      <a:pt x="6177" y="1266"/>
                    </a:lnTo>
                    <a:lnTo>
                      <a:pt x="6135" y="1221"/>
                    </a:lnTo>
                    <a:lnTo>
                      <a:pt x="6081" y="1164"/>
                    </a:lnTo>
                    <a:lnTo>
                      <a:pt x="6021" y="1107"/>
                    </a:lnTo>
                    <a:lnTo>
                      <a:pt x="5979" y="1068"/>
                    </a:lnTo>
                    <a:lnTo>
                      <a:pt x="5901" y="993"/>
                    </a:lnTo>
                    <a:lnTo>
                      <a:pt x="5853" y="945"/>
                    </a:lnTo>
                    <a:lnTo>
                      <a:pt x="5806" y="895"/>
                    </a:lnTo>
                    <a:lnTo>
                      <a:pt x="5751" y="834"/>
                    </a:lnTo>
                    <a:lnTo>
                      <a:pt x="5706" y="795"/>
                    </a:lnTo>
                    <a:lnTo>
                      <a:pt x="5661" y="756"/>
                    </a:lnTo>
                    <a:lnTo>
                      <a:pt x="5616" y="717"/>
                    </a:lnTo>
                    <a:lnTo>
                      <a:pt x="5577" y="678"/>
                    </a:lnTo>
                    <a:lnTo>
                      <a:pt x="5526" y="633"/>
                    </a:lnTo>
                    <a:lnTo>
                      <a:pt x="5475" y="594"/>
                    </a:lnTo>
                    <a:lnTo>
                      <a:pt x="5427" y="558"/>
                    </a:lnTo>
                    <a:lnTo>
                      <a:pt x="5373" y="516"/>
                    </a:lnTo>
                    <a:lnTo>
                      <a:pt x="5319" y="471"/>
                    </a:lnTo>
                    <a:lnTo>
                      <a:pt x="5265" y="435"/>
                    </a:lnTo>
                    <a:lnTo>
                      <a:pt x="5211" y="396"/>
                    </a:lnTo>
                    <a:lnTo>
                      <a:pt x="5148" y="354"/>
                    </a:lnTo>
                    <a:lnTo>
                      <a:pt x="5112" y="327"/>
                    </a:lnTo>
                    <a:lnTo>
                      <a:pt x="5055" y="294"/>
                    </a:lnTo>
                    <a:lnTo>
                      <a:pt x="5013" y="270"/>
                    </a:lnTo>
                    <a:lnTo>
                      <a:pt x="4971" y="243"/>
                    </a:lnTo>
                    <a:lnTo>
                      <a:pt x="4917" y="216"/>
                    </a:lnTo>
                    <a:lnTo>
                      <a:pt x="4857" y="192"/>
                    </a:lnTo>
                    <a:lnTo>
                      <a:pt x="4809" y="174"/>
                    </a:lnTo>
                    <a:lnTo>
                      <a:pt x="4766" y="155"/>
                    </a:lnTo>
                    <a:lnTo>
                      <a:pt x="4722" y="138"/>
                    </a:lnTo>
                    <a:lnTo>
                      <a:pt x="4677" y="120"/>
                    </a:lnTo>
                    <a:lnTo>
                      <a:pt x="4626" y="102"/>
                    </a:lnTo>
                    <a:lnTo>
                      <a:pt x="4556" y="85"/>
                    </a:lnTo>
                    <a:lnTo>
                      <a:pt x="4494" y="66"/>
                    </a:lnTo>
                    <a:lnTo>
                      <a:pt x="4434" y="51"/>
                    </a:lnTo>
                    <a:lnTo>
                      <a:pt x="4377" y="42"/>
                    </a:lnTo>
                    <a:lnTo>
                      <a:pt x="4323" y="30"/>
                    </a:lnTo>
                    <a:lnTo>
                      <a:pt x="4260" y="18"/>
                    </a:lnTo>
                    <a:lnTo>
                      <a:pt x="4197" y="12"/>
                    </a:lnTo>
                    <a:lnTo>
                      <a:pt x="4137" y="6"/>
                    </a:lnTo>
                    <a:lnTo>
                      <a:pt x="4080" y="3"/>
                    </a:lnTo>
                    <a:lnTo>
                      <a:pt x="4017" y="3"/>
                    </a:lnTo>
                    <a:lnTo>
                      <a:pt x="3957" y="9"/>
                    </a:lnTo>
                    <a:lnTo>
                      <a:pt x="3897" y="21"/>
                    </a:lnTo>
                    <a:lnTo>
                      <a:pt x="3852" y="33"/>
                    </a:lnTo>
                    <a:lnTo>
                      <a:pt x="3786" y="55"/>
                    </a:lnTo>
                    <a:lnTo>
                      <a:pt x="3726" y="78"/>
                    </a:lnTo>
                    <a:lnTo>
                      <a:pt x="3666" y="115"/>
                    </a:lnTo>
                    <a:lnTo>
                      <a:pt x="3618" y="156"/>
                    </a:lnTo>
                    <a:lnTo>
                      <a:pt x="3582" y="186"/>
                    </a:lnTo>
                    <a:lnTo>
                      <a:pt x="3546" y="225"/>
                    </a:lnTo>
                    <a:lnTo>
                      <a:pt x="3519" y="261"/>
                    </a:lnTo>
                    <a:lnTo>
                      <a:pt x="3492" y="300"/>
                    </a:lnTo>
                    <a:lnTo>
                      <a:pt x="3462" y="345"/>
                    </a:lnTo>
                    <a:lnTo>
                      <a:pt x="3444" y="378"/>
                    </a:lnTo>
                    <a:lnTo>
                      <a:pt x="3436" y="405"/>
                    </a:lnTo>
                    <a:lnTo>
                      <a:pt x="3436" y="485"/>
                    </a:lnTo>
                    <a:lnTo>
                      <a:pt x="3436" y="645"/>
                    </a:lnTo>
                    <a:lnTo>
                      <a:pt x="3436" y="1035"/>
                    </a:lnTo>
                    <a:lnTo>
                      <a:pt x="3435" y="1239"/>
                    </a:lnTo>
                    <a:lnTo>
                      <a:pt x="3436" y="1385"/>
                    </a:lnTo>
                    <a:lnTo>
                      <a:pt x="3436" y="1625"/>
                    </a:lnTo>
                    <a:lnTo>
                      <a:pt x="3435" y="1743"/>
                    </a:lnTo>
                    <a:lnTo>
                      <a:pt x="3432" y="1836"/>
                    </a:lnTo>
                    <a:lnTo>
                      <a:pt x="3429" y="1896"/>
                    </a:lnTo>
                    <a:lnTo>
                      <a:pt x="3426" y="1947"/>
                    </a:lnTo>
                    <a:lnTo>
                      <a:pt x="3435" y="1962"/>
                    </a:lnTo>
                    <a:lnTo>
                      <a:pt x="3444" y="1986"/>
                    </a:lnTo>
                    <a:lnTo>
                      <a:pt x="3447" y="2010"/>
                    </a:lnTo>
                    <a:lnTo>
                      <a:pt x="3447" y="2040"/>
                    </a:lnTo>
                    <a:lnTo>
                      <a:pt x="3447" y="2073"/>
                    </a:lnTo>
                    <a:lnTo>
                      <a:pt x="3438" y="2100"/>
                    </a:lnTo>
                    <a:lnTo>
                      <a:pt x="3423" y="2124"/>
                    </a:lnTo>
                    <a:lnTo>
                      <a:pt x="3405" y="2142"/>
                    </a:lnTo>
                    <a:lnTo>
                      <a:pt x="3387" y="2124"/>
                    </a:lnTo>
                    <a:lnTo>
                      <a:pt x="3375" y="2100"/>
                    </a:lnTo>
                    <a:lnTo>
                      <a:pt x="3378" y="2076"/>
                    </a:lnTo>
                    <a:lnTo>
                      <a:pt x="3375" y="2046"/>
                    </a:lnTo>
                    <a:lnTo>
                      <a:pt x="3381" y="2010"/>
                    </a:lnTo>
                    <a:lnTo>
                      <a:pt x="3384" y="1986"/>
                    </a:lnTo>
                    <a:lnTo>
                      <a:pt x="3399" y="1962"/>
                    </a:lnTo>
                    <a:lnTo>
                      <a:pt x="3411" y="1944"/>
                    </a:lnTo>
                    <a:lnTo>
                      <a:pt x="3408" y="1896"/>
                    </a:lnTo>
                    <a:lnTo>
                      <a:pt x="3408" y="1833"/>
                    </a:lnTo>
                    <a:lnTo>
                      <a:pt x="3411" y="1746"/>
                    </a:lnTo>
                    <a:lnTo>
                      <a:pt x="3411" y="1626"/>
                    </a:lnTo>
                    <a:lnTo>
                      <a:pt x="3408" y="1386"/>
                    </a:lnTo>
                    <a:lnTo>
                      <a:pt x="3411" y="1236"/>
                    </a:lnTo>
                    <a:lnTo>
                      <a:pt x="3411" y="1032"/>
                    </a:lnTo>
                    <a:lnTo>
                      <a:pt x="3408" y="642"/>
                    </a:lnTo>
                    <a:lnTo>
                      <a:pt x="3411" y="483"/>
                    </a:lnTo>
                    <a:lnTo>
                      <a:pt x="3411" y="405"/>
                    </a:lnTo>
                    <a:lnTo>
                      <a:pt x="3402" y="381"/>
                    </a:lnTo>
                    <a:lnTo>
                      <a:pt x="3390" y="345"/>
                    </a:lnTo>
                    <a:lnTo>
                      <a:pt x="3369" y="306"/>
                    </a:lnTo>
                    <a:lnTo>
                      <a:pt x="3342" y="264"/>
                    </a:lnTo>
                    <a:lnTo>
                      <a:pt x="3312" y="231"/>
                    </a:lnTo>
                    <a:lnTo>
                      <a:pt x="3279" y="189"/>
                    </a:lnTo>
                    <a:lnTo>
                      <a:pt x="3240" y="150"/>
                    </a:lnTo>
                    <a:lnTo>
                      <a:pt x="3189" y="111"/>
                    </a:lnTo>
                    <a:lnTo>
                      <a:pt x="3126" y="78"/>
                    </a:lnTo>
                    <a:lnTo>
                      <a:pt x="3057" y="51"/>
                    </a:lnTo>
                    <a:lnTo>
                      <a:pt x="2991" y="27"/>
                    </a:lnTo>
                    <a:lnTo>
                      <a:pt x="2886" y="9"/>
                    </a:lnTo>
                    <a:lnTo>
                      <a:pt x="2775" y="0"/>
                    </a:lnTo>
                    <a:lnTo>
                      <a:pt x="2703" y="0"/>
                    </a:lnTo>
                    <a:lnTo>
                      <a:pt x="2625" y="6"/>
                    </a:lnTo>
                    <a:lnTo>
                      <a:pt x="2536" y="15"/>
                    </a:lnTo>
                    <a:lnTo>
                      <a:pt x="2457" y="30"/>
                    </a:lnTo>
                    <a:lnTo>
                      <a:pt x="2379" y="45"/>
                    </a:lnTo>
                    <a:lnTo>
                      <a:pt x="2325" y="57"/>
                    </a:lnTo>
                    <a:lnTo>
                      <a:pt x="2256" y="75"/>
                    </a:lnTo>
                    <a:lnTo>
                      <a:pt x="2156" y="105"/>
                    </a:lnTo>
                    <a:lnTo>
                      <a:pt x="2046" y="145"/>
                    </a:lnTo>
                    <a:lnTo>
                      <a:pt x="1953" y="180"/>
                    </a:lnTo>
                    <a:lnTo>
                      <a:pt x="1881" y="210"/>
                    </a:lnTo>
                    <a:lnTo>
                      <a:pt x="1815" y="246"/>
                    </a:lnTo>
                    <a:lnTo>
                      <a:pt x="1746" y="285"/>
                    </a:lnTo>
                    <a:lnTo>
                      <a:pt x="1695" y="318"/>
                    </a:lnTo>
                    <a:lnTo>
                      <a:pt x="1659" y="342"/>
                    </a:lnTo>
                    <a:lnTo>
                      <a:pt x="1611" y="375"/>
                    </a:lnTo>
                    <a:lnTo>
                      <a:pt x="1557" y="411"/>
                    </a:lnTo>
                    <a:lnTo>
                      <a:pt x="1515" y="441"/>
                    </a:lnTo>
                    <a:lnTo>
                      <a:pt x="1466" y="475"/>
                    </a:lnTo>
                    <a:lnTo>
                      <a:pt x="1398" y="525"/>
                    </a:lnTo>
                    <a:lnTo>
                      <a:pt x="1341" y="573"/>
                    </a:lnTo>
                    <a:lnTo>
                      <a:pt x="1284" y="615"/>
                    </a:lnTo>
                    <a:lnTo>
                      <a:pt x="1236" y="657"/>
                    </a:lnTo>
                    <a:lnTo>
                      <a:pt x="1191" y="699"/>
                    </a:lnTo>
                    <a:lnTo>
                      <a:pt x="1134" y="747"/>
                    </a:lnTo>
                    <a:lnTo>
                      <a:pt x="1074" y="798"/>
                    </a:lnTo>
                    <a:lnTo>
                      <a:pt x="1020" y="852"/>
                    </a:lnTo>
                    <a:lnTo>
                      <a:pt x="972" y="903"/>
                    </a:lnTo>
                    <a:lnTo>
                      <a:pt x="924" y="954"/>
                    </a:lnTo>
                    <a:lnTo>
                      <a:pt x="870" y="1005"/>
                    </a:lnTo>
                    <a:lnTo>
                      <a:pt x="825" y="1047"/>
                    </a:lnTo>
                    <a:lnTo>
                      <a:pt x="774" y="1098"/>
                    </a:lnTo>
                    <a:lnTo>
                      <a:pt x="735" y="1140"/>
                    </a:lnTo>
                    <a:lnTo>
                      <a:pt x="675" y="1200"/>
                    </a:lnTo>
                    <a:lnTo>
                      <a:pt x="624" y="1251"/>
                    </a:lnTo>
                    <a:lnTo>
                      <a:pt x="585" y="1302"/>
                    </a:lnTo>
                    <a:lnTo>
                      <a:pt x="546" y="1350"/>
                    </a:lnTo>
                    <a:lnTo>
                      <a:pt x="504" y="1404"/>
                    </a:lnTo>
                    <a:lnTo>
                      <a:pt x="462" y="1461"/>
                    </a:lnTo>
                    <a:lnTo>
                      <a:pt x="423" y="1524"/>
                    </a:lnTo>
                    <a:lnTo>
                      <a:pt x="387" y="1569"/>
                    </a:lnTo>
                    <a:lnTo>
                      <a:pt x="357" y="1623"/>
                    </a:lnTo>
                    <a:lnTo>
                      <a:pt x="318" y="1695"/>
                    </a:lnTo>
                    <a:lnTo>
                      <a:pt x="282" y="1758"/>
                    </a:lnTo>
                    <a:lnTo>
                      <a:pt x="246" y="1836"/>
                    </a:lnTo>
                    <a:lnTo>
                      <a:pt x="210" y="1899"/>
                    </a:lnTo>
                    <a:lnTo>
                      <a:pt x="183" y="1956"/>
                    </a:lnTo>
                    <a:lnTo>
                      <a:pt x="166" y="2015"/>
                    </a:lnTo>
                    <a:lnTo>
                      <a:pt x="144" y="2067"/>
                    </a:lnTo>
                    <a:lnTo>
                      <a:pt x="126" y="2125"/>
                    </a:lnTo>
                    <a:lnTo>
                      <a:pt x="111" y="2175"/>
                    </a:lnTo>
                    <a:lnTo>
                      <a:pt x="90" y="2226"/>
                    </a:lnTo>
                    <a:lnTo>
                      <a:pt x="75" y="2292"/>
                    </a:lnTo>
                    <a:lnTo>
                      <a:pt x="57" y="2349"/>
                    </a:lnTo>
                    <a:lnTo>
                      <a:pt x="42" y="2415"/>
                    </a:lnTo>
                    <a:lnTo>
                      <a:pt x="33" y="2478"/>
                    </a:lnTo>
                    <a:lnTo>
                      <a:pt x="27" y="2529"/>
                    </a:lnTo>
                    <a:lnTo>
                      <a:pt x="18" y="2583"/>
                    </a:lnTo>
                    <a:lnTo>
                      <a:pt x="12" y="2628"/>
                    </a:lnTo>
                    <a:lnTo>
                      <a:pt x="3" y="2697"/>
                    </a:lnTo>
                    <a:lnTo>
                      <a:pt x="0" y="2754"/>
                    </a:lnTo>
                    <a:lnTo>
                      <a:pt x="3" y="2814"/>
                    </a:lnTo>
                    <a:lnTo>
                      <a:pt x="3" y="2874"/>
                    </a:lnTo>
                    <a:lnTo>
                      <a:pt x="0" y="2946"/>
                    </a:lnTo>
                    <a:lnTo>
                      <a:pt x="6" y="2994"/>
                    </a:lnTo>
                    <a:lnTo>
                      <a:pt x="9" y="3048"/>
                    </a:lnTo>
                    <a:lnTo>
                      <a:pt x="12" y="3099"/>
                    </a:lnTo>
                    <a:lnTo>
                      <a:pt x="18" y="3153"/>
                    </a:lnTo>
                    <a:lnTo>
                      <a:pt x="27" y="3207"/>
                    </a:lnTo>
                    <a:lnTo>
                      <a:pt x="33" y="3258"/>
                    </a:lnTo>
                    <a:lnTo>
                      <a:pt x="45" y="3312"/>
                    </a:lnTo>
                    <a:lnTo>
                      <a:pt x="57" y="3372"/>
                    </a:lnTo>
                    <a:lnTo>
                      <a:pt x="69" y="3429"/>
                    </a:lnTo>
                    <a:lnTo>
                      <a:pt x="81" y="3492"/>
                    </a:lnTo>
                    <a:lnTo>
                      <a:pt x="106" y="3585"/>
                    </a:lnTo>
                    <a:lnTo>
                      <a:pt x="132" y="3648"/>
                    </a:lnTo>
                    <a:lnTo>
                      <a:pt x="150" y="3702"/>
                    </a:lnTo>
                    <a:lnTo>
                      <a:pt x="177" y="3774"/>
                    </a:lnTo>
                    <a:lnTo>
                      <a:pt x="201" y="3837"/>
                    </a:lnTo>
                    <a:lnTo>
                      <a:pt x="240" y="3924"/>
                    </a:lnTo>
                    <a:lnTo>
                      <a:pt x="270" y="3993"/>
                    </a:lnTo>
                    <a:lnTo>
                      <a:pt x="303" y="4056"/>
                    </a:lnTo>
                    <a:lnTo>
                      <a:pt x="348" y="4131"/>
                    </a:lnTo>
                    <a:lnTo>
                      <a:pt x="387" y="4188"/>
                    </a:lnTo>
                    <a:lnTo>
                      <a:pt x="423" y="4245"/>
                    </a:lnTo>
                    <a:lnTo>
                      <a:pt x="456" y="4302"/>
                    </a:lnTo>
                    <a:lnTo>
                      <a:pt x="495" y="4353"/>
                    </a:lnTo>
                    <a:lnTo>
                      <a:pt x="522" y="4398"/>
                    </a:lnTo>
                    <a:lnTo>
                      <a:pt x="552" y="4446"/>
                    </a:lnTo>
                    <a:lnTo>
                      <a:pt x="591" y="4497"/>
                    </a:lnTo>
                    <a:lnTo>
                      <a:pt x="624" y="4542"/>
                    </a:lnTo>
                    <a:lnTo>
                      <a:pt x="663" y="4584"/>
                    </a:lnTo>
                    <a:lnTo>
                      <a:pt x="699" y="4626"/>
                    </a:lnTo>
                    <a:lnTo>
                      <a:pt x="732" y="4656"/>
                    </a:lnTo>
                    <a:lnTo>
                      <a:pt x="771" y="4689"/>
                    </a:lnTo>
                    <a:lnTo>
                      <a:pt x="822" y="4731"/>
                    </a:lnTo>
                    <a:lnTo>
                      <a:pt x="861" y="4767"/>
                    </a:lnTo>
                    <a:lnTo>
                      <a:pt x="912" y="4806"/>
                    </a:lnTo>
                    <a:lnTo>
                      <a:pt x="966" y="4839"/>
                    </a:lnTo>
                    <a:lnTo>
                      <a:pt x="1026" y="4869"/>
                    </a:lnTo>
                    <a:lnTo>
                      <a:pt x="1074" y="4893"/>
                    </a:lnTo>
                    <a:lnTo>
                      <a:pt x="1134" y="4920"/>
                    </a:lnTo>
                    <a:lnTo>
                      <a:pt x="1188" y="4938"/>
                    </a:lnTo>
                    <a:lnTo>
                      <a:pt x="1245" y="4956"/>
                    </a:lnTo>
                    <a:lnTo>
                      <a:pt x="1317" y="4983"/>
                    </a:lnTo>
                    <a:lnTo>
                      <a:pt x="1386" y="5007"/>
                    </a:lnTo>
                    <a:lnTo>
                      <a:pt x="1479" y="5034"/>
                    </a:lnTo>
                    <a:lnTo>
                      <a:pt x="1545" y="5055"/>
                    </a:lnTo>
                    <a:lnTo>
                      <a:pt x="1611" y="5073"/>
                    </a:lnTo>
                    <a:lnTo>
                      <a:pt x="1674" y="5088"/>
                    </a:lnTo>
                    <a:lnTo>
                      <a:pt x="1734" y="5097"/>
                    </a:lnTo>
                    <a:lnTo>
                      <a:pt x="1809" y="5109"/>
                    </a:lnTo>
                    <a:lnTo>
                      <a:pt x="1875" y="5121"/>
                    </a:lnTo>
                    <a:lnTo>
                      <a:pt x="1926" y="5130"/>
                    </a:lnTo>
                    <a:lnTo>
                      <a:pt x="1989" y="5136"/>
                    </a:lnTo>
                    <a:lnTo>
                      <a:pt x="2046" y="5145"/>
                    </a:lnTo>
                    <a:lnTo>
                      <a:pt x="2118" y="5151"/>
                    </a:lnTo>
                    <a:lnTo>
                      <a:pt x="2202" y="5160"/>
                    </a:lnTo>
                    <a:lnTo>
                      <a:pt x="2301" y="5163"/>
                    </a:lnTo>
                    <a:lnTo>
                      <a:pt x="2373" y="5163"/>
                    </a:lnTo>
                    <a:lnTo>
                      <a:pt x="2451" y="5160"/>
                    </a:lnTo>
                    <a:lnTo>
                      <a:pt x="2508" y="5154"/>
                    </a:lnTo>
                    <a:lnTo>
                      <a:pt x="2565" y="5148"/>
                    </a:lnTo>
                    <a:lnTo>
                      <a:pt x="2619" y="5142"/>
                    </a:lnTo>
                    <a:lnTo>
                      <a:pt x="2667" y="5133"/>
                    </a:lnTo>
                    <a:lnTo>
                      <a:pt x="2721" y="5121"/>
                    </a:lnTo>
                    <a:lnTo>
                      <a:pt x="2757" y="5112"/>
                    </a:lnTo>
                    <a:lnTo>
                      <a:pt x="2802" y="5097"/>
                    </a:lnTo>
                    <a:lnTo>
                      <a:pt x="2847" y="5079"/>
                    </a:lnTo>
                    <a:lnTo>
                      <a:pt x="2883" y="5064"/>
                    </a:lnTo>
                    <a:lnTo>
                      <a:pt x="2928" y="5046"/>
                    </a:lnTo>
                    <a:lnTo>
                      <a:pt x="2979" y="5019"/>
                    </a:lnTo>
                    <a:lnTo>
                      <a:pt x="3036" y="4986"/>
                    </a:lnTo>
                    <a:lnTo>
                      <a:pt x="3087" y="4950"/>
                    </a:lnTo>
                    <a:lnTo>
                      <a:pt x="3123" y="4914"/>
                    </a:lnTo>
                    <a:lnTo>
                      <a:pt x="3156" y="4878"/>
                    </a:lnTo>
                    <a:lnTo>
                      <a:pt x="3195" y="4833"/>
                    </a:lnTo>
                    <a:lnTo>
                      <a:pt x="3225" y="4779"/>
                    </a:lnTo>
                    <a:lnTo>
                      <a:pt x="3249" y="4734"/>
                    </a:lnTo>
                    <a:lnTo>
                      <a:pt x="3267" y="4686"/>
                    </a:lnTo>
                    <a:lnTo>
                      <a:pt x="3279" y="4650"/>
                    </a:lnTo>
                    <a:lnTo>
                      <a:pt x="3288" y="4611"/>
                    </a:lnTo>
                    <a:lnTo>
                      <a:pt x="3297" y="4566"/>
                    </a:lnTo>
                    <a:lnTo>
                      <a:pt x="3309" y="4515"/>
                    </a:lnTo>
                    <a:lnTo>
                      <a:pt x="3315" y="4461"/>
                    </a:lnTo>
                    <a:lnTo>
                      <a:pt x="3321" y="4410"/>
                    </a:lnTo>
                    <a:lnTo>
                      <a:pt x="3327" y="4359"/>
                    </a:lnTo>
                    <a:lnTo>
                      <a:pt x="3333" y="4308"/>
                    </a:lnTo>
                    <a:lnTo>
                      <a:pt x="3336" y="4251"/>
                    </a:lnTo>
                    <a:lnTo>
                      <a:pt x="3339" y="4194"/>
                    </a:lnTo>
                    <a:lnTo>
                      <a:pt x="3342" y="4140"/>
                    </a:lnTo>
                    <a:lnTo>
                      <a:pt x="3345" y="4092"/>
                    </a:lnTo>
                    <a:lnTo>
                      <a:pt x="3345" y="4026"/>
                    </a:lnTo>
                    <a:lnTo>
                      <a:pt x="3342" y="3933"/>
                    </a:lnTo>
                    <a:lnTo>
                      <a:pt x="3345" y="3873"/>
                    </a:lnTo>
                    <a:lnTo>
                      <a:pt x="3345" y="3813"/>
                    </a:lnTo>
                    <a:lnTo>
                      <a:pt x="3342" y="3768"/>
                    </a:lnTo>
                    <a:lnTo>
                      <a:pt x="3336" y="3708"/>
                    </a:lnTo>
                    <a:lnTo>
                      <a:pt x="3330" y="3642"/>
                    </a:lnTo>
                    <a:lnTo>
                      <a:pt x="3327" y="3579"/>
                    </a:lnTo>
                    <a:lnTo>
                      <a:pt x="3327" y="3516"/>
                    </a:lnTo>
                    <a:lnTo>
                      <a:pt x="3321" y="3468"/>
                    </a:lnTo>
                    <a:lnTo>
                      <a:pt x="3318" y="3423"/>
                    </a:lnTo>
                    <a:lnTo>
                      <a:pt x="3318" y="3390"/>
                    </a:lnTo>
                    <a:lnTo>
                      <a:pt x="3318" y="3354"/>
                    </a:lnTo>
                    <a:lnTo>
                      <a:pt x="3315" y="3309"/>
                    </a:lnTo>
                    <a:lnTo>
                      <a:pt x="3318" y="3267"/>
                    </a:lnTo>
                    <a:lnTo>
                      <a:pt x="3318" y="3231"/>
                    </a:lnTo>
                    <a:lnTo>
                      <a:pt x="3318" y="3201"/>
                    </a:lnTo>
                    <a:lnTo>
                      <a:pt x="3327" y="3174"/>
                    </a:lnTo>
                    <a:lnTo>
                      <a:pt x="3346" y="315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8"/>
              <p:cNvSpPr>
                <a:spLocks noChangeAspect="1"/>
              </p:cNvSpPr>
              <p:nvPr/>
            </p:nvSpPr>
            <p:spPr bwMode="auto">
              <a:xfrm>
                <a:off x="3065338" y="2702793"/>
                <a:ext cx="1149350" cy="654050"/>
              </a:xfrm>
              <a:custGeom>
                <a:avLst/>
                <a:gdLst>
                  <a:gd name="T0" fmla="*/ 0 w 5685"/>
                  <a:gd name="T1" fmla="*/ 0 h 3693"/>
                  <a:gd name="T2" fmla="*/ 0 w 5685"/>
                  <a:gd name="T3" fmla="*/ 0 h 3693"/>
                  <a:gd name="T4" fmla="*/ 0 w 5685"/>
                  <a:gd name="T5" fmla="*/ 0 h 3693"/>
                  <a:gd name="T6" fmla="*/ 0 w 5685"/>
                  <a:gd name="T7" fmla="*/ 0 h 3693"/>
                  <a:gd name="T8" fmla="*/ 0 w 5685"/>
                  <a:gd name="T9" fmla="*/ 0 h 3693"/>
                  <a:gd name="T10" fmla="*/ 0 w 5685"/>
                  <a:gd name="T11" fmla="*/ 0 h 3693"/>
                  <a:gd name="T12" fmla="*/ 0 w 5685"/>
                  <a:gd name="T13" fmla="*/ 0 h 3693"/>
                  <a:gd name="T14" fmla="*/ 0 w 5685"/>
                  <a:gd name="T15" fmla="*/ 0 h 3693"/>
                  <a:gd name="T16" fmla="*/ 0 w 5685"/>
                  <a:gd name="T17" fmla="*/ 0 h 3693"/>
                  <a:gd name="T18" fmla="*/ 0 w 5685"/>
                  <a:gd name="T19" fmla="*/ 0 h 3693"/>
                  <a:gd name="T20" fmla="*/ 0 w 5685"/>
                  <a:gd name="T21" fmla="*/ 0 h 3693"/>
                  <a:gd name="T22" fmla="*/ 0 w 5685"/>
                  <a:gd name="T23" fmla="*/ 0 h 3693"/>
                  <a:gd name="T24" fmla="*/ 0 w 5685"/>
                  <a:gd name="T25" fmla="*/ 0 h 3693"/>
                  <a:gd name="T26" fmla="*/ 0 w 5685"/>
                  <a:gd name="T27" fmla="*/ 0 h 3693"/>
                  <a:gd name="T28" fmla="*/ 0 w 5685"/>
                  <a:gd name="T29" fmla="*/ 0 h 3693"/>
                  <a:gd name="T30" fmla="*/ 0 w 5685"/>
                  <a:gd name="T31" fmla="*/ 0 h 3693"/>
                  <a:gd name="T32" fmla="*/ 0 w 5685"/>
                  <a:gd name="T33" fmla="*/ 0 h 3693"/>
                  <a:gd name="T34" fmla="*/ 0 w 5685"/>
                  <a:gd name="T35" fmla="*/ 0 h 3693"/>
                  <a:gd name="T36" fmla="*/ 0 w 5685"/>
                  <a:gd name="T37" fmla="*/ 0 h 3693"/>
                  <a:gd name="T38" fmla="*/ 0 w 5685"/>
                  <a:gd name="T39" fmla="*/ 0 h 3693"/>
                  <a:gd name="T40" fmla="*/ 0 w 5685"/>
                  <a:gd name="T41" fmla="*/ 0 h 3693"/>
                  <a:gd name="T42" fmla="*/ 0 w 5685"/>
                  <a:gd name="T43" fmla="*/ 0 h 3693"/>
                  <a:gd name="T44" fmla="*/ 0 w 5685"/>
                  <a:gd name="T45" fmla="*/ 0 h 3693"/>
                  <a:gd name="T46" fmla="*/ 0 w 5685"/>
                  <a:gd name="T47" fmla="*/ 0 h 3693"/>
                  <a:gd name="T48" fmla="*/ 0 w 5685"/>
                  <a:gd name="T49" fmla="*/ 0 h 3693"/>
                  <a:gd name="T50" fmla="*/ 0 w 5685"/>
                  <a:gd name="T51" fmla="*/ 0 h 3693"/>
                  <a:gd name="T52" fmla="*/ 0 w 5685"/>
                  <a:gd name="T53" fmla="*/ 0 h 3693"/>
                  <a:gd name="T54" fmla="*/ 0 w 5685"/>
                  <a:gd name="T55" fmla="*/ 0 h 3693"/>
                  <a:gd name="T56" fmla="*/ 0 w 5685"/>
                  <a:gd name="T57" fmla="*/ 0 h 3693"/>
                  <a:gd name="T58" fmla="*/ 0 w 5685"/>
                  <a:gd name="T59" fmla="*/ 0 h 3693"/>
                  <a:gd name="T60" fmla="*/ 0 w 5685"/>
                  <a:gd name="T61" fmla="*/ 0 h 3693"/>
                  <a:gd name="T62" fmla="*/ 0 w 5685"/>
                  <a:gd name="T63" fmla="*/ 0 h 3693"/>
                  <a:gd name="T64" fmla="*/ 0 w 5685"/>
                  <a:gd name="T65" fmla="*/ 0 h 3693"/>
                  <a:gd name="T66" fmla="*/ 0 w 5685"/>
                  <a:gd name="T67" fmla="*/ 0 h 3693"/>
                  <a:gd name="T68" fmla="*/ 0 w 5685"/>
                  <a:gd name="T69" fmla="*/ 0 h 3693"/>
                  <a:gd name="T70" fmla="*/ 0 w 5685"/>
                  <a:gd name="T71" fmla="*/ 0 h 3693"/>
                  <a:gd name="T72" fmla="*/ 0 w 5685"/>
                  <a:gd name="T73" fmla="*/ 0 h 3693"/>
                  <a:gd name="T74" fmla="*/ 0 w 5685"/>
                  <a:gd name="T75" fmla="*/ 0 h 3693"/>
                  <a:gd name="T76" fmla="*/ 0 w 5685"/>
                  <a:gd name="T77" fmla="*/ 0 h 3693"/>
                  <a:gd name="T78" fmla="*/ 0 w 5685"/>
                  <a:gd name="T79" fmla="*/ 0 h 3693"/>
                  <a:gd name="T80" fmla="*/ 0 w 5685"/>
                  <a:gd name="T81" fmla="*/ 0 h 3693"/>
                  <a:gd name="T82" fmla="*/ 0 w 5685"/>
                  <a:gd name="T83" fmla="*/ 0 h 3693"/>
                  <a:gd name="T84" fmla="*/ 0 w 5685"/>
                  <a:gd name="T85" fmla="*/ 0 h 3693"/>
                  <a:gd name="T86" fmla="*/ 0 w 5685"/>
                  <a:gd name="T87" fmla="*/ 0 h 3693"/>
                  <a:gd name="T88" fmla="*/ 0 w 5685"/>
                  <a:gd name="T89" fmla="*/ 0 h 3693"/>
                  <a:gd name="T90" fmla="*/ 0 w 5685"/>
                  <a:gd name="T91" fmla="*/ 0 h 3693"/>
                  <a:gd name="T92" fmla="*/ 0 w 5685"/>
                  <a:gd name="T93" fmla="*/ 0 h 3693"/>
                  <a:gd name="T94" fmla="*/ 0 w 5685"/>
                  <a:gd name="T95" fmla="*/ 0 h 3693"/>
                  <a:gd name="T96" fmla="*/ 0 w 5685"/>
                  <a:gd name="T97" fmla="*/ 0 h 3693"/>
                  <a:gd name="T98" fmla="*/ 0 w 5685"/>
                  <a:gd name="T99" fmla="*/ 0 h 3693"/>
                  <a:gd name="T100" fmla="*/ 0 w 5685"/>
                  <a:gd name="T101" fmla="*/ 0 h 3693"/>
                  <a:gd name="T102" fmla="*/ 0 w 5685"/>
                  <a:gd name="T103" fmla="*/ 0 h 3693"/>
                  <a:gd name="T104" fmla="*/ 0 w 5685"/>
                  <a:gd name="T105" fmla="*/ 0 h 369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85"/>
                  <a:gd name="T160" fmla="*/ 0 h 3693"/>
                  <a:gd name="T161" fmla="*/ 5685 w 5685"/>
                  <a:gd name="T162" fmla="*/ 3693 h 369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85" h="3693">
                    <a:moveTo>
                      <a:pt x="3309" y="1164"/>
                    </a:moveTo>
                    <a:lnTo>
                      <a:pt x="3347" y="1085"/>
                    </a:lnTo>
                    <a:lnTo>
                      <a:pt x="3396" y="987"/>
                    </a:lnTo>
                    <a:lnTo>
                      <a:pt x="3452" y="875"/>
                    </a:lnTo>
                    <a:lnTo>
                      <a:pt x="3495" y="798"/>
                    </a:lnTo>
                    <a:lnTo>
                      <a:pt x="3542" y="717"/>
                    </a:lnTo>
                    <a:lnTo>
                      <a:pt x="3585" y="636"/>
                    </a:lnTo>
                    <a:lnTo>
                      <a:pt x="3618" y="576"/>
                    </a:lnTo>
                    <a:lnTo>
                      <a:pt x="3651" y="519"/>
                    </a:lnTo>
                    <a:lnTo>
                      <a:pt x="3696" y="444"/>
                    </a:lnTo>
                    <a:lnTo>
                      <a:pt x="3741" y="378"/>
                    </a:lnTo>
                    <a:lnTo>
                      <a:pt x="3789" y="312"/>
                    </a:lnTo>
                    <a:lnTo>
                      <a:pt x="3837" y="258"/>
                    </a:lnTo>
                    <a:lnTo>
                      <a:pt x="3876" y="213"/>
                    </a:lnTo>
                    <a:lnTo>
                      <a:pt x="3933" y="165"/>
                    </a:lnTo>
                    <a:lnTo>
                      <a:pt x="3977" y="132"/>
                    </a:lnTo>
                    <a:lnTo>
                      <a:pt x="4029" y="102"/>
                    </a:lnTo>
                    <a:lnTo>
                      <a:pt x="4101" y="66"/>
                    </a:lnTo>
                    <a:lnTo>
                      <a:pt x="4161" y="39"/>
                    </a:lnTo>
                    <a:lnTo>
                      <a:pt x="4230" y="24"/>
                    </a:lnTo>
                    <a:lnTo>
                      <a:pt x="4296" y="15"/>
                    </a:lnTo>
                    <a:lnTo>
                      <a:pt x="4380" y="6"/>
                    </a:lnTo>
                    <a:lnTo>
                      <a:pt x="4464" y="3"/>
                    </a:lnTo>
                    <a:lnTo>
                      <a:pt x="4524" y="0"/>
                    </a:lnTo>
                    <a:lnTo>
                      <a:pt x="4602" y="6"/>
                    </a:lnTo>
                    <a:lnTo>
                      <a:pt x="4665" y="15"/>
                    </a:lnTo>
                    <a:lnTo>
                      <a:pt x="4734" y="27"/>
                    </a:lnTo>
                    <a:lnTo>
                      <a:pt x="4794" y="45"/>
                    </a:lnTo>
                    <a:lnTo>
                      <a:pt x="4848" y="60"/>
                    </a:lnTo>
                    <a:lnTo>
                      <a:pt x="4926" y="99"/>
                    </a:lnTo>
                    <a:lnTo>
                      <a:pt x="4980" y="135"/>
                    </a:lnTo>
                    <a:lnTo>
                      <a:pt x="5028" y="168"/>
                    </a:lnTo>
                    <a:lnTo>
                      <a:pt x="5058" y="207"/>
                    </a:lnTo>
                    <a:lnTo>
                      <a:pt x="5082" y="240"/>
                    </a:lnTo>
                    <a:lnTo>
                      <a:pt x="5097" y="270"/>
                    </a:lnTo>
                    <a:lnTo>
                      <a:pt x="5106" y="306"/>
                    </a:lnTo>
                    <a:lnTo>
                      <a:pt x="5109" y="345"/>
                    </a:lnTo>
                    <a:lnTo>
                      <a:pt x="5102" y="387"/>
                    </a:lnTo>
                    <a:lnTo>
                      <a:pt x="5091" y="423"/>
                    </a:lnTo>
                    <a:lnTo>
                      <a:pt x="5073" y="468"/>
                    </a:lnTo>
                    <a:lnTo>
                      <a:pt x="5049" y="525"/>
                    </a:lnTo>
                    <a:lnTo>
                      <a:pt x="5007" y="621"/>
                    </a:lnTo>
                    <a:lnTo>
                      <a:pt x="4968" y="708"/>
                    </a:lnTo>
                    <a:lnTo>
                      <a:pt x="4917" y="807"/>
                    </a:lnTo>
                    <a:lnTo>
                      <a:pt x="4857" y="933"/>
                    </a:lnTo>
                    <a:lnTo>
                      <a:pt x="4812" y="1032"/>
                    </a:lnTo>
                    <a:lnTo>
                      <a:pt x="4772" y="1107"/>
                    </a:lnTo>
                    <a:lnTo>
                      <a:pt x="4727" y="1197"/>
                    </a:lnTo>
                    <a:lnTo>
                      <a:pt x="4683" y="1278"/>
                    </a:lnTo>
                    <a:lnTo>
                      <a:pt x="4653" y="1338"/>
                    </a:lnTo>
                    <a:lnTo>
                      <a:pt x="4623" y="1401"/>
                    </a:lnTo>
                    <a:lnTo>
                      <a:pt x="4602" y="1452"/>
                    </a:lnTo>
                    <a:lnTo>
                      <a:pt x="4578" y="1515"/>
                    </a:lnTo>
                    <a:lnTo>
                      <a:pt x="4563" y="1569"/>
                    </a:lnTo>
                    <a:lnTo>
                      <a:pt x="4551" y="1623"/>
                    </a:lnTo>
                    <a:lnTo>
                      <a:pt x="4554" y="1674"/>
                    </a:lnTo>
                    <a:lnTo>
                      <a:pt x="4560" y="1713"/>
                    </a:lnTo>
                    <a:lnTo>
                      <a:pt x="4581" y="1758"/>
                    </a:lnTo>
                    <a:lnTo>
                      <a:pt x="4605" y="1797"/>
                    </a:lnTo>
                    <a:lnTo>
                      <a:pt x="4641" y="1842"/>
                    </a:lnTo>
                    <a:lnTo>
                      <a:pt x="4689" y="1872"/>
                    </a:lnTo>
                    <a:lnTo>
                      <a:pt x="4746" y="1908"/>
                    </a:lnTo>
                    <a:lnTo>
                      <a:pt x="4817" y="1947"/>
                    </a:lnTo>
                    <a:lnTo>
                      <a:pt x="4887" y="1980"/>
                    </a:lnTo>
                    <a:lnTo>
                      <a:pt x="4956" y="2001"/>
                    </a:lnTo>
                    <a:lnTo>
                      <a:pt x="5064" y="2031"/>
                    </a:lnTo>
                    <a:lnTo>
                      <a:pt x="5157" y="2052"/>
                    </a:lnTo>
                    <a:lnTo>
                      <a:pt x="5229" y="2070"/>
                    </a:lnTo>
                    <a:lnTo>
                      <a:pt x="5307" y="2091"/>
                    </a:lnTo>
                    <a:lnTo>
                      <a:pt x="5379" y="2112"/>
                    </a:lnTo>
                    <a:lnTo>
                      <a:pt x="5454" y="2133"/>
                    </a:lnTo>
                    <a:lnTo>
                      <a:pt x="5517" y="2157"/>
                    </a:lnTo>
                    <a:lnTo>
                      <a:pt x="5574" y="2196"/>
                    </a:lnTo>
                    <a:lnTo>
                      <a:pt x="5607" y="2232"/>
                    </a:lnTo>
                    <a:lnTo>
                      <a:pt x="5634" y="2265"/>
                    </a:lnTo>
                    <a:lnTo>
                      <a:pt x="5655" y="2313"/>
                    </a:lnTo>
                    <a:lnTo>
                      <a:pt x="5667" y="2355"/>
                    </a:lnTo>
                    <a:lnTo>
                      <a:pt x="5679" y="2400"/>
                    </a:lnTo>
                    <a:lnTo>
                      <a:pt x="5682" y="2439"/>
                    </a:lnTo>
                    <a:lnTo>
                      <a:pt x="5685" y="2478"/>
                    </a:lnTo>
                    <a:lnTo>
                      <a:pt x="5682" y="2532"/>
                    </a:lnTo>
                    <a:lnTo>
                      <a:pt x="5670" y="2580"/>
                    </a:lnTo>
                    <a:lnTo>
                      <a:pt x="5649" y="2645"/>
                    </a:lnTo>
                    <a:lnTo>
                      <a:pt x="5631" y="2697"/>
                    </a:lnTo>
                    <a:lnTo>
                      <a:pt x="5613" y="2745"/>
                    </a:lnTo>
                    <a:lnTo>
                      <a:pt x="5574" y="2823"/>
                    </a:lnTo>
                    <a:lnTo>
                      <a:pt x="5544" y="2886"/>
                    </a:lnTo>
                    <a:lnTo>
                      <a:pt x="5496" y="2955"/>
                    </a:lnTo>
                    <a:lnTo>
                      <a:pt x="5445" y="3030"/>
                    </a:lnTo>
                    <a:lnTo>
                      <a:pt x="5394" y="3096"/>
                    </a:lnTo>
                    <a:lnTo>
                      <a:pt x="5322" y="3171"/>
                    </a:lnTo>
                    <a:lnTo>
                      <a:pt x="5244" y="3243"/>
                    </a:lnTo>
                    <a:lnTo>
                      <a:pt x="5181" y="3294"/>
                    </a:lnTo>
                    <a:lnTo>
                      <a:pt x="5121" y="3345"/>
                    </a:lnTo>
                    <a:lnTo>
                      <a:pt x="5052" y="3399"/>
                    </a:lnTo>
                    <a:lnTo>
                      <a:pt x="4982" y="3440"/>
                    </a:lnTo>
                    <a:lnTo>
                      <a:pt x="4926" y="3477"/>
                    </a:lnTo>
                    <a:lnTo>
                      <a:pt x="4854" y="3516"/>
                    </a:lnTo>
                    <a:lnTo>
                      <a:pt x="4779" y="3546"/>
                    </a:lnTo>
                    <a:lnTo>
                      <a:pt x="4710" y="3579"/>
                    </a:lnTo>
                    <a:lnTo>
                      <a:pt x="4650" y="3600"/>
                    </a:lnTo>
                    <a:lnTo>
                      <a:pt x="4581" y="3627"/>
                    </a:lnTo>
                    <a:lnTo>
                      <a:pt x="4512" y="3645"/>
                    </a:lnTo>
                    <a:lnTo>
                      <a:pt x="4446" y="3666"/>
                    </a:lnTo>
                    <a:lnTo>
                      <a:pt x="4371" y="3678"/>
                    </a:lnTo>
                    <a:lnTo>
                      <a:pt x="4305" y="3684"/>
                    </a:lnTo>
                    <a:lnTo>
                      <a:pt x="4239" y="3687"/>
                    </a:lnTo>
                    <a:lnTo>
                      <a:pt x="4179" y="3693"/>
                    </a:lnTo>
                    <a:lnTo>
                      <a:pt x="4122" y="3693"/>
                    </a:lnTo>
                    <a:lnTo>
                      <a:pt x="4056" y="3684"/>
                    </a:lnTo>
                    <a:lnTo>
                      <a:pt x="4002" y="3669"/>
                    </a:lnTo>
                    <a:lnTo>
                      <a:pt x="3948" y="3657"/>
                    </a:lnTo>
                    <a:lnTo>
                      <a:pt x="3891" y="3636"/>
                    </a:lnTo>
                    <a:lnTo>
                      <a:pt x="3834" y="3609"/>
                    </a:lnTo>
                    <a:lnTo>
                      <a:pt x="3780" y="3576"/>
                    </a:lnTo>
                    <a:lnTo>
                      <a:pt x="3735" y="3537"/>
                    </a:lnTo>
                    <a:lnTo>
                      <a:pt x="3690" y="3495"/>
                    </a:lnTo>
                    <a:lnTo>
                      <a:pt x="3663" y="3459"/>
                    </a:lnTo>
                    <a:lnTo>
                      <a:pt x="3639" y="3423"/>
                    </a:lnTo>
                    <a:lnTo>
                      <a:pt x="3615" y="3390"/>
                    </a:lnTo>
                    <a:lnTo>
                      <a:pt x="3597" y="3360"/>
                    </a:lnTo>
                    <a:lnTo>
                      <a:pt x="3579" y="3318"/>
                    </a:lnTo>
                    <a:lnTo>
                      <a:pt x="3567" y="3276"/>
                    </a:lnTo>
                    <a:lnTo>
                      <a:pt x="3561" y="3219"/>
                    </a:lnTo>
                    <a:lnTo>
                      <a:pt x="3558" y="3162"/>
                    </a:lnTo>
                    <a:lnTo>
                      <a:pt x="3552" y="3084"/>
                    </a:lnTo>
                    <a:lnTo>
                      <a:pt x="3546" y="2988"/>
                    </a:lnTo>
                    <a:lnTo>
                      <a:pt x="3534" y="2892"/>
                    </a:lnTo>
                    <a:lnTo>
                      <a:pt x="3522" y="2796"/>
                    </a:lnTo>
                    <a:lnTo>
                      <a:pt x="3510" y="2706"/>
                    </a:lnTo>
                    <a:lnTo>
                      <a:pt x="3498" y="2631"/>
                    </a:lnTo>
                    <a:lnTo>
                      <a:pt x="3477" y="2550"/>
                    </a:lnTo>
                    <a:lnTo>
                      <a:pt x="3447" y="2457"/>
                    </a:lnTo>
                    <a:lnTo>
                      <a:pt x="3429" y="2394"/>
                    </a:lnTo>
                    <a:lnTo>
                      <a:pt x="3399" y="2331"/>
                    </a:lnTo>
                    <a:lnTo>
                      <a:pt x="3360" y="2271"/>
                    </a:lnTo>
                    <a:lnTo>
                      <a:pt x="3318" y="2217"/>
                    </a:lnTo>
                    <a:lnTo>
                      <a:pt x="3273" y="2169"/>
                    </a:lnTo>
                    <a:lnTo>
                      <a:pt x="3222" y="2118"/>
                    </a:lnTo>
                    <a:lnTo>
                      <a:pt x="3162" y="2082"/>
                    </a:lnTo>
                    <a:lnTo>
                      <a:pt x="3111" y="2058"/>
                    </a:lnTo>
                    <a:lnTo>
                      <a:pt x="3051" y="2037"/>
                    </a:lnTo>
                    <a:lnTo>
                      <a:pt x="2985" y="2019"/>
                    </a:lnTo>
                    <a:lnTo>
                      <a:pt x="2931" y="2010"/>
                    </a:lnTo>
                    <a:lnTo>
                      <a:pt x="2874" y="2007"/>
                    </a:lnTo>
                    <a:lnTo>
                      <a:pt x="2829" y="2007"/>
                    </a:lnTo>
                    <a:lnTo>
                      <a:pt x="2784" y="2010"/>
                    </a:lnTo>
                    <a:lnTo>
                      <a:pt x="2724" y="2019"/>
                    </a:lnTo>
                    <a:lnTo>
                      <a:pt x="2655" y="2031"/>
                    </a:lnTo>
                    <a:lnTo>
                      <a:pt x="2595" y="2049"/>
                    </a:lnTo>
                    <a:lnTo>
                      <a:pt x="2544" y="2073"/>
                    </a:lnTo>
                    <a:lnTo>
                      <a:pt x="2496" y="2103"/>
                    </a:lnTo>
                    <a:lnTo>
                      <a:pt x="2454" y="2130"/>
                    </a:lnTo>
                    <a:lnTo>
                      <a:pt x="2418" y="2163"/>
                    </a:lnTo>
                    <a:lnTo>
                      <a:pt x="2382" y="2202"/>
                    </a:lnTo>
                    <a:lnTo>
                      <a:pt x="2343" y="2244"/>
                    </a:lnTo>
                    <a:lnTo>
                      <a:pt x="2313" y="2286"/>
                    </a:lnTo>
                    <a:lnTo>
                      <a:pt x="2286" y="2328"/>
                    </a:lnTo>
                    <a:lnTo>
                      <a:pt x="2265" y="2385"/>
                    </a:lnTo>
                    <a:lnTo>
                      <a:pt x="2244" y="2436"/>
                    </a:lnTo>
                    <a:lnTo>
                      <a:pt x="2223" y="2496"/>
                    </a:lnTo>
                    <a:lnTo>
                      <a:pt x="2205" y="2562"/>
                    </a:lnTo>
                    <a:lnTo>
                      <a:pt x="2187" y="2643"/>
                    </a:lnTo>
                    <a:lnTo>
                      <a:pt x="2169" y="2730"/>
                    </a:lnTo>
                    <a:lnTo>
                      <a:pt x="2160" y="2796"/>
                    </a:lnTo>
                    <a:lnTo>
                      <a:pt x="2151" y="2871"/>
                    </a:lnTo>
                    <a:lnTo>
                      <a:pt x="2142" y="2955"/>
                    </a:lnTo>
                    <a:lnTo>
                      <a:pt x="2136" y="3012"/>
                    </a:lnTo>
                    <a:lnTo>
                      <a:pt x="2130" y="3150"/>
                    </a:lnTo>
                    <a:lnTo>
                      <a:pt x="2133" y="3084"/>
                    </a:lnTo>
                    <a:lnTo>
                      <a:pt x="2124" y="3204"/>
                    </a:lnTo>
                    <a:lnTo>
                      <a:pt x="2118" y="3255"/>
                    </a:lnTo>
                    <a:lnTo>
                      <a:pt x="2112" y="3297"/>
                    </a:lnTo>
                    <a:lnTo>
                      <a:pt x="2094" y="3342"/>
                    </a:lnTo>
                    <a:lnTo>
                      <a:pt x="2079" y="3378"/>
                    </a:lnTo>
                    <a:lnTo>
                      <a:pt x="2061" y="3408"/>
                    </a:lnTo>
                    <a:lnTo>
                      <a:pt x="2037" y="3444"/>
                    </a:lnTo>
                    <a:lnTo>
                      <a:pt x="2004" y="3485"/>
                    </a:lnTo>
                    <a:lnTo>
                      <a:pt x="1962" y="3525"/>
                    </a:lnTo>
                    <a:lnTo>
                      <a:pt x="1917" y="3567"/>
                    </a:lnTo>
                    <a:lnTo>
                      <a:pt x="1875" y="3594"/>
                    </a:lnTo>
                    <a:lnTo>
                      <a:pt x="1812" y="3630"/>
                    </a:lnTo>
                    <a:lnTo>
                      <a:pt x="1755" y="3648"/>
                    </a:lnTo>
                    <a:lnTo>
                      <a:pt x="1689" y="3665"/>
                    </a:lnTo>
                    <a:lnTo>
                      <a:pt x="1638" y="3678"/>
                    </a:lnTo>
                    <a:lnTo>
                      <a:pt x="1590" y="3687"/>
                    </a:lnTo>
                    <a:lnTo>
                      <a:pt x="1521" y="3690"/>
                    </a:lnTo>
                    <a:lnTo>
                      <a:pt x="1425" y="3687"/>
                    </a:lnTo>
                    <a:lnTo>
                      <a:pt x="1338" y="3681"/>
                    </a:lnTo>
                    <a:lnTo>
                      <a:pt x="1262" y="3665"/>
                    </a:lnTo>
                    <a:lnTo>
                      <a:pt x="1179" y="3650"/>
                    </a:lnTo>
                    <a:lnTo>
                      <a:pt x="1074" y="3615"/>
                    </a:lnTo>
                    <a:lnTo>
                      <a:pt x="969" y="3575"/>
                    </a:lnTo>
                    <a:lnTo>
                      <a:pt x="894" y="3543"/>
                    </a:lnTo>
                    <a:lnTo>
                      <a:pt x="810" y="3507"/>
                    </a:lnTo>
                    <a:lnTo>
                      <a:pt x="720" y="3456"/>
                    </a:lnTo>
                    <a:lnTo>
                      <a:pt x="636" y="3396"/>
                    </a:lnTo>
                    <a:lnTo>
                      <a:pt x="564" y="3342"/>
                    </a:lnTo>
                    <a:lnTo>
                      <a:pt x="474" y="3270"/>
                    </a:lnTo>
                    <a:lnTo>
                      <a:pt x="399" y="3207"/>
                    </a:lnTo>
                    <a:lnTo>
                      <a:pt x="339" y="3144"/>
                    </a:lnTo>
                    <a:lnTo>
                      <a:pt x="291" y="3093"/>
                    </a:lnTo>
                    <a:lnTo>
                      <a:pt x="246" y="3033"/>
                    </a:lnTo>
                    <a:lnTo>
                      <a:pt x="201" y="2970"/>
                    </a:lnTo>
                    <a:lnTo>
                      <a:pt x="162" y="2916"/>
                    </a:lnTo>
                    <a:lnTo>
                      <a:pt x="135" y="2868"/>
                    </a:lnTo>
                    <a:lnTo>
                      <a:pt x="99" y="2805"/>
                    </a:lnTo>
                    <a:lnTo>
                      <a:pt x="69" y="2727"/>
                    </a:lnTo>
                    <a:lnTo>
                      <a:pt x="42" y="2661"/>
                    </a:lnTo>
                    <a:lnTo>
                      <a:pt x="24" y="2607"/>
                    </a:lnTo>
                    <a:lnTo>
                      <a:pt x="12" y="2553"/>
                    </a:lnTo>
                    <a:lnTo>
                      <a:pt x="3" y="2508"/>
                    </a:lnTo>
                    <a:lnTo>
                      <a:pt x="0" y="2445"/>
                    </a:lnTo>
                    <a:lnTo>
                      <a:pt x="6" y="2394"/>
                    </a:lnTo>
                    <a:lnTo>
                      <a:pt x="15" y="2352"/>
                    </a:lnTo>
                    <a:lnTo>
                      <a:pt x="30" y="2316"/>
                    </a:lnTo>
                    <a:lnTo>
                      <a:pt x="45" y="2277"/>
                    </a:lnTo>
                    <a:lnTo>
                      <a:pt x="72" y="2238"/>
                    </a:lnTo>
                    <a:lnTo>
                      <a:pt x="93" y="2217"/>
                    </a:lnTo>
                    <a:lnTo>
                      <a:pt x="129" y="2184"/>
                    </a:lnTo>
                    <a:lnTo>
                      <a:pt x="168" y="2163"/>
                    </a:lnTo>
                    <a:lnTo>
                      <a:pt x="237" y="2130"/>
                    </a:lnTo>
                    <a:lnTo>
                      <a:pt x="300" y="2112"/>
                    </a:lnTo>
                    <a:lnTo>
                      <a:pt x="363" y="2094"/>
                    </a:lnTo>
                    <a:lnTo>
                      <a:pt x="426" y="2079"/>
                    </a:lnTo>
                    <a:lnTo>
                      <a:pt x="512" y="2060"/>
                    </a:lnTo>
                    <a:lnTo>
                      <a:pt x="576" y="2046"/>
                    </a:lnTo>
                    <a:lnTo>
                      <a:pt x="645" y="2025"/>
                    </a:lnTo>
                    <a:lnTo>
                      <a:pt x="722" y="2007"/>
                    </a:lnTo>
                    <a:lnTo>
                      <a:pt x="777" y="1986"/>
                    </a:lnTo>
                    <a:lnTo>
                      <a:pt x="852" y="1953"/>
                    </a:lnTo>
                    <a:lnTo>
                      <a:pt x="906" y="1929"/>
                    </a:lnTo>
                    <a:lnTo>
                      <a:pt x="975" y="1887"/>
                    </a:lnTo>
                    <a:lnTo>
                      <a:pt x="1011" y="1866"/>
                    </a:lnTo>
                    <a:lnTo>
                      <a:pt x="1050" y="1836"/>
                    </a:lnTo>
                    <a:lnTo>
                      <a:pt x="1074" y="1803"/>
                    </a:lnTo>
                    <a:lnTo>
                      <a:pt x="1095" y="1770"/>
                    </a:lnTo>
                    <a:lnTo>
                      <a:pt x="1113" y="1740"/>
                    </a:lnTo>
                    <a:lnTo>
                      <a:pt x="1125" y="1716"/>
                    </a:lnTo>
                    <a:lnTo>
                      <a:pt x="1134" y="1686"/>
                    </a:lnTo>
                    <a:lnTo>
                      <a:pt x="1137" y="1656"/>
                    </a:lnTo>
                    <a:lnTo>
                      <a:pt x="1137" y="1632"/>
                    </a:lnTo>
                    <a:lnTo>
                      <a:pt x="1131" y="1602"/>
                    </a:lnTo>
                    <a:lnTo>
                      <a:pt x="1125" y="1572"/>
                    </a:lnTo>
                    <a:lnTo>
                      <a:pt x="1116" y="1542"/>
                    </a:lnTo>
                    <a:lnTo>
                      <a:pt x="1104" y="1505"/>
                    </a:lnTo>
                    <a:lnTo>
                      <a:pt x="1080" y="1446"/>
                    </a:lnTo>
                    <a:lnTo>
                      <a:pt x="1056" y="1392"/>
                    </a:lnTo>
                    <a:lnTo>
                      <a:pt x="1035" y="1341"/>
                    </a:lnTo>
                    <a:lnTo>
                      <a:pt x="1002" y="1284"/>
                    </a:lnTo>
                    <a:lnTo>
                      <a:pt x="966" y="1215"/>
                    </a:lnTo>
                    <a:lnTo>
                      <a:pt x="924" y="1128"/>
                    </a:lnTo>
                    <a:lnTo>
                      <a:pt x="879" y="1040"/>
                    </a:lnTo>
                    <a:lnTo>
                      <a:pt x="846" y="975"/>
                    </a:lnTo>
                    <a:lnTo>
                      <a:pt x="819" y="905"/>
                    </a:lnTo>
                    <a:lnTo>
                      <a:pt x="774" y="816"/>
                    </a:lnTo>
                    <a:lnTo>
                      <a:pt x="726" y="732"/>
                    </a:lnTo>
                    <a:lnTo>
                      <a:pt x="684" y="635"/>
                    </a:lnTo>
                    <a:lnTo>
                      <a:pt x="648" y="555"/>
                    </a:lnTo>
                    <a:lnTo>
                      <a:pt x="612" y="477"/>
                    </a:lnTo>
                    <a:lnTo>
                      <a:pt x="587" y="395"/>
                    </a:lnTo>
                    <a:lnTo>
                      <a:pt x="582" y="342"/>
                    </a:lnTo>
                    <a:lnTo>
                      <a:pt x="582" y="306"/>
                    </a:lnTo>
                    <a:lnTo>
                      <a:pt x="588" y="279"/>
                    </a:lnTo>
                    <a:lnTo>
                      <a:pt x="600" y="243"/>
                    </a:lnTo>
                    <a:lnTo>
                      <a:pt x="621" y="210"/>
                    </a:lnTo>
                    <a:lnTo>
                      <a:pt x="654" y="177"/>
                    </a:lnTo>
                    <a:lnTo>
                      <a:pt x="678" y="147"/>
                    </a:lnTo>
                    <a:lnTo>
                      <a:pt x="717" y="120"/>
                    </a:lnTo>
                    <a:lnTo>
                      <a:pt x="765" y="93"/>
                    </a:lnTo>
                    <a:lnTo>
                      <a:pt x="807" y="75"/>
                    </a:lnTo>
                    <a:lnTo>
                      <a:pt x="882" y="48"/>
                    </a:lnTo>
                    <a:lnTo>
                      <a:pt x="954" y="24"/>
                    </a:lnTo>
                    <a:lnTo>
                      <a:pt x="1011" y="12"/>
                    </a:lnTo>
                    <a:lnTo>
                      <a:pt x="1095" y="3"/>
                    </a:lnTo>
                    <a:lnTo>
                      <a:pt x="1197" y="3"/>
                    </a:lnTo>
                    <a:lnTo>
                      <a:pt x="1269" y="6"/>
                    </a:lnTo>
                    <a:lnTo>
                      <a:pt x="1337" y="12"/>
                    </a:lnTo>
                    <a:lnTo>
                      <a:pt x="1386" y="18"/>
                    </a:lnTo>
                    <a:lnTo>
                      <a:pt x="1449" y="27"/>
                    </a:lnTo>
                    <a:lnTo>
                      <a:pt x="1512" y="36"/>
                    </a:lnTo>
                    <a:lnTo>
                      <a:pt x="1596" y="69"/>
                    </a:lnTo>
                    <a:lnTo>
                      <a:pt x="1659" y="102"/>
                    </a:lnTo>
                    <a:lnTo>
                      <a:pt x="1713" y="135"/>
                    </a:lnTo>
                    <a:lnTo>
                      <a:pt x="1755" y="165"/>
                    </a:lnTo>
                    <a:lnTo>
                      <a:pt x="1794" y="200"/>
                    </a:lnTo>
                    <a:lnTo>
                      <a:pt x="1830" y="240"/>
                    </a:lnTo>
                    <a:lnTo>
                      <a:pt x="1863" y="276"/>
                    </a:lnTo>
                    <a:lnTo>
                      <a:pt x="1908" y="327"/>
                    </a:lnTo>
                    <a:lnTo>
                      <a:pt x="1944" y="381"/>
                    </a:lnTo>
                    <a:lnTo>
                      <a:pt x="1997" y="455"/>
                    </a:lnTo>
                    <a:lnTo>
                      <a:pt x="2046" y="537"/>
                    </a:lnTo>
                    <a:lnTo>
                      <a:pt x="2082" y="597"/>
                    </a:lnTo>
                    <a:lnTo>
                      <a:pt x="2118" y="663"/>
                    </a:lnTo>
                    <a:lnTo>
                      <a:pt x="2163" y="750"/>
                    </a:lnTo>
                    <a:lnTo>
                      <a:pt x="2232" y="882"/>
                    </a:lnTo>
                    <a:lnTo>
                      <a:pt x="2274" y="957"/>
                    </a:lnTo>
                    <a:lnTo>
                      <a:pt x="2322" y="1047"/>
                    </a:lnTo>
                    <a:lnTo>
                      <a:pt x="2349" y="1113"/>
                    </a:lnTo>
                    <a:lnTo>
                      <a:pt x="2391" y="1182"/>
                    </a:lnTo>
                    <a:lnTo>
                      <a:pt x="2448" y="1284"/>
                    </a:lnTo>
                    <a:lnTo>
                      <a:pt x="2514" y="1385"/>
                    </a:lnTo>
                    <a:lnTo>
                      <a:pt x="2550" y="1446"/>
                    </a:lnTo>
                    <a:lnTo>
                      <a:pt x="2586" y="1503"/>
                    </a:lnTo>
                    <a:lnTo>
                      <a:pt x="2643" y="1554"/>
                    </a:lnTo>
                    <a:lnTo>
                      <a:pt x="2694" y="1590"/>
                    </a:lnTo>
                    <a:lnTo>
                      <a:pt x="2742" y="1614"/>
                    </a:lnTo>
                    <a:lnTo>
                      <a:pt x="2805" y="1629"/>
                    </a:lnTo>
                    <a:lnTo>
                      <a:pt x="2850" y="1632"/>
                    </a:lnTo>
                    <a:lnTo>
                      <a:pt x="2892" y="1626"/>
                    </a:lnTo>
                    <a:lnTo>
                      <a:pt x="2958" y="1605"/>
                    </a:lnTo>
                    <a:lnTo>
                      <a:pt x="3006" y="1581"/>
                    </a:lnTo>
                    <a:lnTo>
                      <a:pt x="3048" y="1551"/>
                    </a:lnTo>
                    <a:lnTo>
                      <a:pt x="3102" y="1497"/>
                    </a:lnTo>
                    <a:lnTo>
                      <a:pt x="3138" y="1446"/>
                    </a:lnTo>
                    <a:lnTo>
                      <a:pt x="3171" y="1395"/>
                    </a:lnTo>
                    <a:lnTo>
                      <a:pt x="3201" y="1341"/>
                    </a:lnTo>
                    <a:lnTo>
                      <a:pt x="3231" y="1299"/>
                    </a:lnTo>
                    <a:lnTo>
                      <a:pt x="3267" y="1233"/>
                    </a:lnTo>
                    <a:lnTo>
                      <a:pt x="3309" y="116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round/>
                <a:headEnd/>
                <a:tailEnd/>
              </a:ln>
              <a:scene3d>
                <a:camera prst="legacyObliqueTop">
                  <a:rot lat="16800000" lon="0" rev="0"/>
                </a:camera>
                <a:lightRig rig="legacyFlat3" dir="r"/>
              </a:scene3d>
              <a:sp3d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50" name="Freeform 33"/>
              <p:cNvSpPr>
                <a:spLocks/>
              </p:cNvSpPr>
              <p:nvPr/>
            </p:nvSpPr>
            <p:spPr bwMode="auto">
              <a:xfrm>
                <a:off x="1015816" y="2618655"/>
                <a:ext cx="187325" cy="106363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1" name="Freeform 34"/>
              <p:cNvSpPr>
                <a:spLocks/>
              </p:cNvSpPr>
              <p:nvPr/>
            </p:nvSpPr>
            <p:spPr bwMode="auto">
              <a:xfrm>
                <a:off x="914216" y="2721843"/>
                <a:ext cx="420687" cy="41275"/>
              </a:xfrm>
              <a:custGeom>
                <a:avLst/>
                <a:gdLst>
                  <a:gd name="T0" fmla="*/ 0 w 444"/>
                  <a:gd name="T1" fmla="*/ 2147483647 h 60"/>
                  <a:gd name="T2" fmla="*/ 2147483647 w 444"/>
                  <a:gd name="T3" fmla="*/ 2147483647 h 60"/>
                  <a:gd name="T4" fmla="*/ 2147483647 w 444"/>
                  <a:gd name="T5" fmla="*/ 2147483647 h 60"/>
                  <a:gd name="T6" fmla="*/ 2147483647 w 44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60"/>
                  <a:gd name="T14" fmla="*/ 444 w 44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60">
                    <a:moveTo>
                      <a:pt x="0" y="60"/>
                    </a:moveTo>
                    <a:cubicBezTo>
                      <a:pt x="22" y="48"/>
                      <a:pt x="45" y="37"/>
                      <a:pt x="76" y="28"/>
                    </a:cubicBezTo>
                    <a:cubicBezTo>
                      <a:pt x="107" y="19"/>
                      <a:pt x="123" y="13"/>
                      <a:pt x="184" y="8"/>
                    </a:cubicBezTo>
                    <a:cubicBezTo>
                      <a:pt x="245" y="3"/>
                      <a:pt x="344" y="1"/>
                      <a:pt x="444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2" name="Freeform 35"/>
              <p:cNvSpPr>
                <a:spLocks/>
              </p:cNvSpPr>
              <p:nvPr/>
            </p:nvSpPr>
            <p:spPr bwMode="auto">
              <a:xfrm>
                <a:off x="1050741" y="2721843"/>
                <a:ext cx="288925" cy="195262"/>
              </a:xfrm>
              <a:custGeom>
                <a:avLst/>
                <a:gdLst>
                  <a:gd name="T0" fmla="*/ 0 w 304"/>
                  <a:gd name="T1" fmla="*/ 2147483647 h 292"/>
                  <a:gd name="T2" fmla="*/ 2147483647 w 304"/>
                  <a:gd name="T3" fmla="*/ 2147483647 h 292"/>
                  <a:gd name="T4" fmla="*/ 2147483647 w 304"/>
                  <a:gd name="T5" fmla="*/ 2147483647 h 292"/>
                  <a:gd name="T6" fmla="*/ 2147483647 w 304"/>
                  <a:gd name="T7" fmla="*/ 2147483647 h 292"/>
                  <a:gd name="T8" fmla="*/ 2147483647 w 3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92"/>
                  <a:gd name="T17" fmla="*/ 304 w 3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92">
                    <a:moveTo>
                      <a:pt x="0" y="292"/>
                    </a:moveTo>
                    <a:cubicBezTo>
                      <a:pt x="2" y="259"/>
                      <a:pt x="5" y="227"/>
                      <a:pt x="20" y="200"/>
                    </a:cubicBezTo>
                    <a:cubicBezTo>
                      <a:pt x="35" y="173"/>
                      <a:pt x="61" y="153"/>
                      <a:pt x="92" y="128"/>
                    </a:cubicBezTo>
                    <a:cubicBezTo>
                      <a:pt x="123" y="103"/>
                      <a:pt x="169" y="69"/>
                      <a:pt x="204" y="48"/>
                    </a:cubicBezTo>
                    <a:cubicBezTo>
                      <a:pt x="239" y="27"/>
                      <a:pt x="271" y="13"/>
                      <a:pt x="304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4" name="Freeform 37"/>
              <p:cNvSpPr>
                <a:spLocks/>
              </p:cNvSpPr>
              <p:nvPr/>
            </p:nvSpPr>
            <p:spPr bwMode="auto">
              <a:xfrm>
                <a:off x="1084078" y="2445618"/>
                <a:ext cx="255588" cy="27940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8" name="Freeform 41"/>
              <p:cNvSpPr>
                <a:spLocks/>
              </p:cNvSpPr>
              <p:nvPr/>
            </p:nvSpPr>
            <p:spPr bwMode="auto">
              <a:xfrm>
                <a:off x="1663516" y="2623710"/>
                <a:ext cx="138112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9" name="Freeform 42"/>
              <p:cNvSpPr>
                <a:spLocks/>
              </p:cNvSpPr>
              <p:nvPr/>
            </p:nvSpPr>
            <p:spPr bwMode="auto">
              <a:xfrm flipV="1">
                <a:off x="1446028" y="2725310"/>
                <a:ext cx="138113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0" name="AutoShape 48"/>
              <p:cNvSpPr>
                <a:spLocks noChangeArrowheads="1"/>
              </p:cNvSpPr>
              <p:nvPr/>
            </p:nvSpPr>
            <p:spPr bwMode="auto">
              <a:xfrm rot="19243234">
                <a:off x="3339976" y="2893293"/>
                <a:ext cx="71437" cy="4286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261" name="Oval 49"/>
              <p:cNvSpPr>
                <a:spLocks noChangeArrowheads="1"/>
              </p:cNvSpPr>
              <p:nvPr/>
            </p:nvSpPr>
            <p:spPr bwMode="auto">
              <a:xfrm>
                <a:off x="3433638" y="2959968"/>
                <a:ext cx="92075" cy="635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262" name="Freeform 50"/>
              <p:cNvSpPr>
                <a:spLocks/>
              </p:cNvSpPr>
              <p:nvPr/>
            </p:nvSpPr>
            <p:spPr bwMode="auto">
              <a:xfrm>
                <a:off x="3035176" y="2717373"/>
                <a:ext cx="314325" cy="180975"/>
              </a:xfrm>
              <a:custGeom>
                <a:avLst/>
                <a:gdLst>
                  <a:gd name="T0" fmla="*/ 0 w 200"/>
                  <a:gd name="T1" fmla="*/ 0 h 140"/>
                  <a:gd name="T2" fmla="*/ 2147483647 w 200"/>
                  <a:gd name="T3" fmla="*/ 2147483647 h 140"/>
                  <a:gd name="T4" fmla="*/ 2147483647 w 200"/>
                  <a:gd name="T5" fmla="*/ 2147483647 h 140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140"/>
                  <a:gd name="T11" fmla="*/ 200 w 200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140">
                    <a:moveTo>
                      <a:pt x="0" y="0"/>
                    </a:moveTo>
                    <a:cubicBezTo>
                      <a:pt x="49" y="10"/>
                      <a:pt x="99" y="21"/>
                      <a:pt x="132" y="44"/>
                    </a:cubicBezTo>
                    <a:cubicBezTo>
                      <a:pt x="165" y="67"/>
                      <a:pt x="182" y="103"/>
                      <a:pt x="200" y="140"/>
                    </a:cubicBezTo>
                  </a:path>
                </a:pathLst>
              </a:custGeom>
              <a:noFill/>
              <a:ln w="63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3" name="Freeform 51"/>
              <p:cNvSpPr>
                <a:spLocks/>
              </p:cNvSpPr>
              <p:nvPr/>
            </p:nvSpPr>
            <p:spPr bwMode="auto">
              <a:xfrm>
                <a:off x="3493963" y="3021880"/>
                <a:ext cx="269875" cy="217488"/>
              </a:xfrm>
              <a:custGeom>
                <a:avLst/>
                <a:gdLst>
                  <a:gd name="T0" fmla="*/ 0 w 305"/>
                  <a:gd name="T1" fmla="*/ 0 h 287"/>
                  <a:gd name="T2" fmla="*/ 2147483647 w 305"/>
                  <a:gd name="T3" fmla="*/ 2147483647 h 287"/>
                  <a:gd name="T4" fmla="*/ 2147483647 w 305"/>
                  <a:gd name="T5" fmla="*/ 2147483647 h 287"/>
                  <a:gd name="T6" fmla="*/ 2147483647 w 305"/>
                  <a:gd name="T7" fmla="*/ 2147483647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5"/>
                  <a:gd name="T13" fmla="*/ 0 h 287"/>
                  <a:gd name="T14" fmla="*/ 305 w 305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5" h="287">
                    <a:moveTo>
                      <a:pt x="0" y="0"/>
                    </a:moveTo>
                    <a:cubicBezTo>
                      <a:pt x="27" y="37"/>
                      <a:pt x="55" y="75"/>
                      <a:pt x="100" y="104"/>
                    </a:cubicBezTo>
                    <a:cubicBezTo>
                      <a:pt x="145" y="133"/>
                      <a:pt x="239" y="141"/>
                      <a:pt x="272" y="172"/>
                    </a:cubicBezTo>
                    <a:cubicBezTo>
                      <a:pt x="305" y="203"/>
                      <a:pt x="290" y="263"/>
                      <a:pt x="295" y="287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4" name="Freeform 52"/>
              <p:cNvSpPr>
                <a:spLocks/>
              </p:cNvSpPr>
              <p:nvPr/>
            </p:nvSpPr>
            <p:spPr bwMode="auto">
              <a:xfrm>
                <a:off x="3751138" y="3225080"/>
                <a:ext cx="514350" cy="179388"/>
              </a:xfrm>
              <a:custGeom>
                <a:avLst/>
                <a:gdLst>
                  <a:gd name="T0" fmla="*/ 0 w 551"/>
                  <a:gd name="T1" fmla="*/ 0 h 206"/>
                  <a:gd name="T2" fmla="*/ 2147483647 w 551"/>
                  <a:gd name="T3" fmla="*/ 2147483647 h 206"/>
                  <a:gd name="T4" fmla="*/ 2147483647 w 551"/>
                  <a:gd name="T5" fmla="*/ 2147483647 h 206"/>
                  <a:gd name="T6" fmla="*/ 2147483647 w 551"/>
                  <a:gd name="T7" fmla="*/ 2147483647 h 206"/>
                  <a:gd name="T8" fmla="*/ 2147483647 w 551"/>
                  <a:gd name="T9" fmla="*/ 2147483647 h 206"/>
                  <a:gd name="T10" fmla="*/ 2147483647 w 551"/>
                  <a:gd name="T11" fmla="*/ 2147483647 h 206"/>
                  <a:gd name="T12" fmla="*/ 2147483647 w 551"/>
                  <a:gd name="T13" fmla="*/ 2147483647 h 206"/>
                  <a:gd name="T14" fmla="*/ 2147483647 w 551"/>
                  <a:gd name="T15" fmla="*/ 2147483647 h 2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1"/>
                  <a:gd name="T25" fmla="*/ 0 h 206"/>
                  <a:gd name="T26" fmla="*/ 551 w 551"/>
                  <a:gd name="T27" fmla="*/ 206 h 2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1" h="206">
                    <a:moveTo>
                      <a:pt x="0" y="0"/>
                    </a:moveTo>
                    <a:cubicBezTo>
                      <a:pt x="2" y="12"/>
                      <a:pt x="6" y="51"/>
                      <a:pt x="12" y="72"/>
                    </a:cubicBezTo>
                    <a:cubicBezTo>
                      <a:pt x="18" y="93"/>
                      <a:pt x="19" y="108"/>
                      <a:pt x="38" y="127"/>
                    </a:cubicBezTo>
                    <a:cubicBezTo>
                      <a:pt x="57" y="146"/>
                      <a:pt x="87" y="171"/>
                      <a:pt x="125" y="184"/>
                    </a:cubicBezTo>
                    <a:cubicBezTo>
                      <a:pt x="163" y="197"/>
                      <a:pt x="214" y="204"/>
                      <a:pt x="263" y="205"/>
                    </a:cubicBezTo>
                    <a:cubicBezTo>
                      <a:pt x="312" y="206"/>
                      <a:pt x="378" y="201"/>
                      <a:pt x="419" y="187"/>
                    </a:cubicBezTo>
                    <a:cubicBezTo>
                      <a:pt x="460" y="173"/>
                      <a:pt x="487" y="148"/>
                      <a:pt x="509" y="118"/>
                    </a:cubicBezTo>
                    <a:cubicBezTo>
                      <a:pt x="531" y="88"/>
                      <a:pt x="542" y="28"/>
                      <a:pt x="551" y="4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" name="Line 53"/>
              <p:cNvSpPr>
                <a:spLocks noChangeShapeType="1"/>
              </p:cNvSpPr>
              <p:nvPr/>
            </p:nvSpPr>
            <p:spPr bwMode="auto">
              <a:xfrm flipV="1">
                <a:off x="4263901" y="2458318"/>
                <a:ext cx="6350" cy="77470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8" name="Lige forbindelse 7"/>
              <p:cNvCxnSpPr>
                <a:stCxn id="262" idx="0"/>
              </p:cNvCxnSpPr>
              <p:nvPr/>
            </p:nvCxnSpPr>
            <p:spPr>
              <a:xfrm flipH="1">
                <a:off x="1345594" y="2717373"/>
                <a:ext cx="1689582" cy="5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Oval 39"/>
              <p:cNvSpPr>
                <a:spLocks noChangeArrowheads="1"/>
              </p:cNvSpPr>
              <p:nvPr/>
            </p:nvSpPr>
            <p:spPr bwMode="auto">
              <a:xfrm>
                <a:off x="2791260" y="2604213"/>
                <a:ext cx="90488" cy="65088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293" name="Line 40"/>
              <p:cNvSpPr>
                <a:spLocks noChangeShapeType="1"/>
              </p:cNvSpPr>
              <p:nvPr/>
            </p:nvSpPr>
            <p:spPr bwMode="auto">
              <a:xfrm>
                <a:off x="2832535" y="2659776"/>
                <a:ext cx="0" cy="7620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5" name="Gruppe 24"/>
              <p:cNvGrpSpPr/>
              <p:nvPr/>
            </p:nvGrpSpPr>
            <p:grpSpPr>
              <a:xfrm>
                <a:off x="810978" y="2913131"/>
                <a:ext cx="2589672" cy="542925"/>
                <a:chOff x="1550194" y="1844824"/>
                <a:chExt cx="2589672" cy="542925"/>
              </a:xfrm>
            </p:grpSpPr>
            <p:grpSp>
              <p:nvGrpSpPr>
                <p:cNvPr id="23" name="Gruppe 22"/>
                <p:cNvGrpSpPr/>
                <p:nvPr/>
              </p:nvGrpSpPr>
              <p:grpSpPr>
                <a:xfrm rot="10800000">
                  <a:off x="3508169" y="2132856"/>
                  <a:ext cx="127727" cy="240914"/>
                  <a:chOff x="3445729" y="1123003"/>
                  <a:chExt cx="117787" cy="288031"/>
                </a:xfrm>
              </p:grpSpPr>
              <p:cxnSp>
                <p:nvCxnSpPr>
                  <p:cNvPr id="20" name="Lige forbindelse 19"/>
                  <p:cNvCxnSpPr/>
                  <p:nvPr/>
                </p:nvCxnSpPr>
                <p:spPr>
                  <a:xfrm rot="10800000" flipH="1" flipV="1">
                    <a:off x="3518272" y="1195881"/>
                    <a:ext cx="4181" cy="215153"/>
                  </a:xfrm>
                  <a:prstGeom prst="line">
                    <a:avLst/>
                  </a:prstGeom>
                  <a:ln w="2857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Ellipse 11"/>
                  <p:cNvSpPr/>
                  <p:nvPr/>
                </p:nvSpPr>
                <p:spPr>
                  <a:xfrm>
                    <a:off x="3445729" y="1123003"/>
                    <a:ext cx="117787" cy="145757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270" name="Freeform 41"/>
                <p:cNvSpPr>
                  <a:spLocks/>
                </p:cNvSpPr>
                <p:nvPr/>
              </p:nvSpPr>
              <p:spPr bwMode="auto">
                <a:xfrm>
                  <a:off x="2282032" y="2020590"/>
                  <a:ext cx="138112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42"/>
                <p:cNvSpPr>
                  <a:spLocks/>
                </p:cNvSpPr>
                <p:nvPr/>
              </p:nvSpPr>
              <p:spPr bwMode="auto">
                <a:xfrm flipV="1">
                  <a:off x="2114699" y="2146895"/>
                  <a:ext cx="138113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272" name="Lige forbindelse 271"/>
                <p:cNvCxnSpPr/>
                <p:nvPr/>
              </p:nvCxnSpPr>
              <p:spPr>
                <a:xfrm flipH="1">
                  <a:off x="1964110" y="2114253"/>
                  <a:ext cx="1689582" cy="5794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Ellipse 10"/>
                <p:cNvSpPr/>
                <p:nvPr/>
              </p:nvSpPr>
              <p:spPr>
                <a:xfrm>
                  <a:off x="2241055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74" name="Ellipse 273"/>
                <p:cNvSpPr/>
                <p:nvPr/>
              </p:nvSpPr>
              <p:spPr>
                <a:xfrm>
                  <a:off x="2673103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78" name="Ellipse 277"/>
                <p:cNvSpPr/>
                <p:nvPr/>
              </p:nvSpPr>
              <p:spPr>
                <a:xfrm>
                  <a:off x="3105151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79" name="Ellipse 278"/>
                <p:cNvSpPr/>
                <p:nvPr/>
              </p:nvSpPr>
              <p:spPr>
                <a:xfrm>
                  <a:off x="2457079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80" name="Ellipse 279"/>
                <p:cNvSpPr/>
                <p:nvPr/>
              </p:nvSpPr>
              <p:spPr>
                <a:xfrm>
                  <a:off x="3563888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81" name="Ellipse 280"/>
                <p:cNvSpPr/>
                <p:nvPr/>
              </p:nvSpPr>
              <p:spPr>
                <a:xfrm>
                  <a:off x="2764247" y="2038065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82" name="Ellipse 281"/>
                <p:cNvSpPr/>
                <p:nvPr/>
              </p:nvSpPr>
              <p:spPr>
                <a:xfrm>
                  <a:off x="3537199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83" name="Ellipse 282"/>
                <p:cNvSpPr/>
                <p:nvPr/>
              </p:nvSpPr>
              <p:spPr>
                <a:xfrm>
                  <a:off x="3321175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84" name="Ellipse 283"/>
                <p:cNvSpPr/>
                <p:nvPr/>
              </p:nvSpPr>
              <p:spPr>
                <a:xfrm>
                  <a:off x="3321175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87" name="Ellipse 286"/>
                <p:cNvSpPr/>
                <p:nvPr/>
              </p:nvSpPr>
              <p:spPr>
                <a:xfrm>
                  <a:off x="2051720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288" name="Freeform 50"/>
                <p:cNvSpPr>
                  <a:spLocks/>
                </p:cNvSpPr>
                <p:nvPr/>
              </p:nvSpPr>
              <p:spPr bwMode="auto">
                <a:xfrm flipV="1">
                  <a:off x="3753619" y="1951881"/>
                  <a:ext cx="314325" cy="180975"/>
                </a:xfrm>
                <a:custGeom>
                  <a:avLst/>
                  <a:gdLst>
                    <a:gd name="T0" fmla="*/ 0 w 200"/>
                    <a:gd name="T1" fmla="*/ 0 h 140"/>
                    <a:gd name="T2" fmla="*/ 2147483647 w 200"/>
                    <a:gd name="T3" fmla="*/ 2147483647 h 140"/>
                    <a:gd name="T4" fmla="*/ 2147483647 w 200"/>
                    <a:gd name="T5" fmla="*/ 2147483647 h 140"/>
                    <a:gd name="T6" fmla="*/ 0 60000 65536"/>
                    <a:gd name="T7" fmla="*/ 0 60000 65536"/>
                    <a:gd name="T8" fmla="*/ 0 60000 65536"/>
                    <a:gd name="T9" fmla="*/ 0 w 200"/>
                    <a:gd name="T10" fmla="*/ 0 h 140"/>
                    <a:gd name="T11" fmla="*/ 200 w 200"/>
                    <a:gd name="T12" fmla="*/ 140 h 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" h="140">
                      <a:moveTo>
                        <a:pt x="0" y="0"/>
                      </a:moveTo>
                      <a:cubicBezTo>
                        <a:pt x="49" y="10"/>
                        <a:pt x="99" y="21"/>
                        <a:pt x="132" y="44"/>
                      </a:cubicBezTo>
                      <a:cubicBezTo>
                        <a:pt x="165" y="67"/>
                        <a:pt x="182" y="103"/>
                        <a:pt x="200" y="1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AutoShape 48"/>
                <p:cNvSpPr>
                  <a:spLocks noChangeArrowheads="1"/>
                </p:cNvSpPr>
                <p:nvPr/>
              </p:nvSpPr>
              <p:spPr bwMode="auto">
                <a:xfrm rot="21190001">
                  <a:off x="4003179" y="1938294"/>
                  <a:ext cx="136687" cy="9196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squar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294" name="Freeform 31"/>
                <p:cNvSpPr>
                  <a:spLocks/>
                </p:cNvSpPr>
                <p:nvPr/>
              </p:nvSpPr>
              <p:spPr bwMode="auto">
                <a:xfrm>
                  <a:off x="1550194" y="1884511"/>
                  <a:ext cx="233363" cy="114300"/>
                </a:xfrm>
                <a:custGeom>
                  <a:avLst/>
                  <a:gdLst>
                    <a:gd name="T0" fmla="*/ 0 w 245"/>
                    <a:gd name="T1" fmla="*/ 0 h 170"/>
                    <a:gd name="T2" fmla="*/ 2147483647 w 245"/>
                    <a:gd name="T3" fmla="*/ 2147483647 h 170"/>
                    <a:gd name="T4" fmla="*/ 2147483647 w 245"/>
                    <a:gd name="T5" fmla="*/ 2147483647 h 170"/>
                    <a:gd name="T6" fmla="*/ 2147483647 w 245"/>
                    <a:gd name="T7" fmla="*/ 2147483647 h 170"/>
                    <a:gd name="T8" fmla="*/ 2147483647 w 245"/>
                    <a:gd name="T9" fmla="*/ 2147483647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5"/>
                    <a:gd name="T16" fmla="*/ 0 h 170"/>
                    <a:gd name="T17" fmla="*/ 245 w 245"/>
                    <a:gd name="T18" fmla="*/ 170 h 1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5" h="170">
                      <a:moveTo>
                        <a:pt x="0" y="0"/>
                      </a:moveTo>
                      <a:cubicBezTo>
                        <a:pt x="10" y="15"/>
                        <a:pt x="21" y="31"/>
                        <a:pt x="37" y="47"/>
                      </a:cubicBezTo>
                      <a:cubicBezTo>
                        <a:pt x="53" y="63"/>
                        <a:pt x="72" y="82"/>
                        <a:pt x="94" y="94"/>
                      </a:cubicBezTo>
                      <a:cubicBezTo>
                        <a:pt x="116" y="106"/>
                        <a:pt x="145" y="109"/>
                        <a:pt x="170" y="122"/>
                      </a:cubicBezTo>
                      <a:cubicBezTo>
                        <a:pt x="195" y="135"/>
                        <a:pt x="220" y="152"/>
                        <a:pt x="245" y="17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32"/>
                <p:cNvSpPr>
                  <a:spLocks/>
                </p:cNvSpPr>
                <p:nvPr/>
              </p:nvSpPr>
              <p:spPr bwMode="auto">
                <a:xfrm>
                  <a:off x="1774032" y="1871811"/>
                  <a:ext cx="133350" cy="114300"/>
                </a:xfrm>
                <a:custGeom>
                  <a:avLst/>
                  <a:gdLst>
                    <a:gd name="T0" fmla="*/ 2147483647 w 141"/>
                    <a:gd name="T1" fmla="*/ 0 h 170"/>
                    <a:gd name="T2" fmla="*/ 2147483647 w 141"/>
                    <a:gd name="T3" fmla="*/ 2147483647 h 170"/>
                    <a:gd name="T4" fmla="*/ 2147483647 w 141"/>
                    <a:gd name="T5" fmla="*/ 2147483647 h 170"/>
                    <a:gd name="T6" fmla="*/ 0 w 141"/>
                    <a:gd name="T7" fmla="*/ 2147483647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1"/>
                    <a:gd name="T13" fmla="*/ 0 h 170"/>
                    <a:gd name="T14" fmla="*/ 141 w 141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1" h="170">
                      <a:moveTo>
                        <a:pt x="141" y="0"/>
                      </a:moveTo>
                      <a:cubicBezTo>
                        <a:pt x="135" y="22"/>
                        <a:pt x="129" y="44"/>
                        <a:pt x="113" y="66"/>
                      </a:cubicBezTo>
                      <a:cubicBezTo>
                        <a:pt x="97" y="88"/>
                        <a:pt x="66" y="115"/>
                        <a:pt x="47" y="132"/>
                      </a:cubicBezTo>
                      <a:cubicBezTo>
                        <a:pt x="28" y="149"/>
                        <a:pt x="14" y="159"/>
                        <a:pt x="0" y="17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36"/>
                <p:cNvSpPr>
                  <a:spLocks/>
                </p:cNvSpPr>
                <p:nvPr/>
              </p:nvSpPr>
              <p:spPr bwMode="auto">
                <a:xfrm>
                  <a:off x="1748756" y="2119461"/>
                  <a:ext cx="166688" cy="268288"/>
                </a:xfrm>
                <a:custGeom>
                  <a:avLst/>
                  <a:gdLst>
                    <a:gd name="T0" fmla="*/ 0 w 176"/>
                    <a:gd name="T1" fmla="*/ 2147483647 h 404"/>
                    <a:gd name="T2" fmla="*/ 2147483647 w 176"/>
                    <a:gd name="T3" fmla="*/ 2147483647 h 404"/>
                    <a:gd name="T4" fmla="*/ 2147483647 w 176"/>
                    <a:gd name="T5" fmla="*/ 2147483647 h 404"/>
                    <a:gd name="T6" fmla="*/ 2147483647 w 176"/>
                    <a:gd name="T7" fmla="*/ 0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6"/>
                    <a:gd name="T13" fmla="*/ 0 h 404"/>
                    <a:gd name="T14" fmla="*/ 176 w 176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6" h="404">
                      <a:moveTo>
                        <a:pt x="0" y="404"/>
                      </a:moveTo>
                      <a:cubicBezTo>
                        <a:pt x="33" y="377"/>
                        <a:pt x="67" y="351"/>
                        <a:pt x="88" y="324"/>
                      </a:cubicBezTo>
                      <a:cubicBezTo>
                        <a:pt x="109" y="297"/>
                        <a:pt x="109" y="294"/>
                        <a:pt x="124" y="240"/>
                      </a:cubicBezTo>
                      <a:cubicBezTo>
                        <a:pt x="139" y="186"/>
                        <a:pt x="157" y="93"/>
                        <a:pt x="176" y="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37"/>
                <p:cNvSpPr>
                  <a:spLocks/>
                </p:cNvSpPr>
                <p:nvPr/>
              </p:nvSpPr>
              <p:spPr bwMode="auto">
                <a:xfrm>
                  <a:off x="1702594" y="1844824"/>
                  <a:ext cx="255588" cy="279400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2147483647 h 420"/>
                    <a:gd name="T4" fmla="*/ 2147483647 w 268"/>
                    <a:gd name="T5" fmla="*/ 2147483647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39" name="Ellipse 338"/>
              <p:cNvSpPr/>
              <p:nvPr/>
            </p:nvSpPr>
            <p:spPr>
              <a:xfrm>
                <a:off x="1198875" y="3168024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34" name="Freeform 36"/>
              <p:cNvSpPr>
                <a:spLocks/>
              </p:cNvSpPr>
              <p:nvPr/>
            </p:nvSpPr>
            <p:spPr bwMode="auto">
              <a:xfrm>
                <a:off x="1885032" y="2720255"/>
                <a:ext cx="166688" cy="268288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5" name="Freeform 37"/>
              <p:cNvSpPr>
                <a:spLocks/>
              </p:cNvSpPr>
              <p:nvPr/>
            </p:nvSpPr>
            <p:spPr bwMode="auto">
              <a:xfrm>
                <a:off x="1796132" y="2466932"/>
                <a:ext cx="255588" cy="27940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6" name="Freeform 36"/>
              <p:cNvSpPr>
                <a:spLocks/>
              </p:cNvSpPr>
              <p:nvPr/>
            </p:nvSpPr>
            <p:spPr bwMode="auto">
              <a:xfrm>
                <a:off x="1663516" y="2746332"/>
                <a:ext cx="266860" cy="190329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7" name="Freeform 42"/>
              <p:cNvSpPr>
                <a:spLocks/>
              </p:cNvSpPr>
              <p:nvPr/>
            </p:nvSpPr>
            <p:spPr bwMode="auto">
              <a:xfrm flipV="1">
                <a:off x="2201639" y="3178380"/>
                <a:ext cx="138113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8" name="Freeform 31"/>
              <p:cNvSpPr>
                <a:spLocks/>
              </p:cNvSpPr>
              <p:nvPr/>
            </p:nvSpPr>
            <p:spPr bwMode="auto">
              <a:xfrm>
                <a:off x="2250405" y="3064080"/>
                <a:ext cx="233363" cy="114300"/>
              </a:xfrm>
              <a:custGeom>
                <a:avLst/>
                <a:gdLst>
                  <a:gd name="T0" fmla="*/ 0 w 245"/>
                  <a:gd name="T1" fmla="*/ 0 h 170"/>
                  <a:gd name="T2" fmla="*/ 2147483647 w 245"/>
                  <a:gd name="T3" fmla="*/ 2147483647 h 170"/>
                  <a:gd name="T4" fmla="*/ 2147483647 w 245"/>
                  <a:gd name="T5" fmla="*/ 2147483647 h 170"/>
                  <a:gd name="T6" fmla="*/ 2147483647 w 245"/>
                  <a:gd name="T7" fmla="*/ 2147483647 h 170"/>
                  <a:gd name="T8" fmla="*/ 2147483647 w 245"/>
                  <a:gd name="T9" fmla="*/ 214748364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170"/>
                  <a:gd name="T17" fmla="*/ 245 w 24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170">
                    <a:moveTo>
                      <a:pt x="0" y="0"/>
                    </a:moveTo>
                    <a:cubicBezTo>
                      <a:pt x="10" y="15"/>
                      <a:pt x="21" y="31"/>
                      <a:pt x="37" y="47"/>
                    </a:cubicBezTo>
                    <a:cubicBezTo>
                      <a:pt x="53" y="63"/>
                      <a:pt x="72" y="82"/>
                      <a:pt x="94" y="94"/>
                    </a:cubicBezTo>
                    <a:cubicBezTo>
                      <a:pt x="116" y="106"/>
                      <a:pt x="145" y="109"/>
                      <a:pt x="170" y="122"/>
                    </a:cubicBezTo>
                    <a:cubicBezTo>
                      <a:pt x="195" y="135"/>
                      <a:pt x="220" y="152"/>
                      <a:pt x="245" y="1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6" name="Freeform 32"/>
              <p:cNvSpPr>
                <a:spLocks/>
              </p:cNvSpPr>
              <p:nvPr/>
            </p:nvSpPr>
            <p:spPr bwMode="auto">
              <a:xfrm>
                <a:off x="2422426" y="3092518"/>
                <a:ext cx="133350" cy="114300"/>
              </a:xfrm>
              <a:custGeom>
                <a:avLst/>
                <a:gdLst>
                  <a:gd name="T0" fmla="*/ 2147483647 w 141"/>
                  <a:gd name="T1" fmla="*/ 0 h 170"/>
                  <a:gd name="T2" fmla="*/ 2147483647 w 141"/>
                  <a:gd name="T3" fmla="*/ 2147483647 h 170"/>
                  <a:gd name="T4" fmla="*/ 2147483647 w 141"/>
                  <a:gd name="T5" fmla="*/ 2147483647 h 170"/>
                  <a:gd name="T6" fmla="*/ 0 w 141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170"/>
                  <a:gd name="T14" fmla="*/ 141 w 14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170">
                    <a:moveTo>
                      <a:pt x="141" y="0"/>
                    </a:moveTo>
                    <a:cubicBezTo>
                      <a:pt x="135" y="22"/>
                      <a:pt x="129" y="44"/>
                      <a:pt x="113" y="66"/>
                    </a:cubicBezTo>
                    <a:cubicBezTo>
                      <a:pt x="97" y="88"/>
                      <a:pt x="66" y="115"/>
                      <a:pt x="47" y="132"/>
                    </a:cubicBezTo>
                    <a:cubicBezTo>
                      <a:pt x="28" y="149"/>
                      <a:pt x="14" y="159"/>
                      <a:pt x="0" y="17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41" name="Freeform 36"/>
            <p:cNvSpPr>
              <a:spLocks/>
            </p:cNvSpPr>
            <p:nvPr/>
          </p:nvSpPr>
          <p:spPr bwMode="auto">
            <a:xfrm>
              <a:off x="5744902" y="3212976"/>
              <a:ext cx="166688" cy="268288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45" name="Tekstboks 344"/>
            <p:cNvSpPr txBox="1"/>
            <p:nvPr/>
          </p:nvSpPr>
          <p:spPr>
            <a:xfrm>
              <a:off x="2731166" y="2761764"/>
              <a:ext cx="1836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/>
                <a:t> </a:t>
              </a:r>
              <a:r>
                <a:rPr lang="da-DK" sz="1400" dirty="0" err="1" smtClean="0"/>
                <a:t>injury</a:t>
              </a:r>
              <a:r>
                <a:rPr lang="da-DK" sz="1400" dirty="0" smtClean="0"/>
                <a:t> of </a:t>
              </a:r>
            </a:p>
            <a:p>
              <a:pPr algn="ctr"/>
              <a:r>
                <a:rPr lang="da-DK" sz="1400" dirty="0" smtClean="0"/>
                <a:t>A</a:t>
              </a:r>
              <a:r>
                <a:rPr lang="el-GR" sz="1400" dirty="0" smtClean="0"/>
                <a:t>β</a:t>
              </a:r>
              <a:r>
                <a:rPr lang="da-DK" sz="1400" dirty="0"/>
                <a:t> </a:t>
              </a:r>
              <a:r>
                <a:rPr lang="da-DK" sz="1400" b="1" dirty="0" smtClean="0"/>
                <a:t>and</a:t>
              </a:r>
              <a:r>
                <a:rPr lang="da-DK" sz="1400" dirty="0" smtClean="0"/>
                <a:t> A</a:t>
              </a:r>
              <a:r>
                <a:rPr lang="da-DK" sz="1400" dirty="0" smtClean="0">
                  <a:sym typeface="Symbol"/>
                </a:rPr>
                <a:t> </a:t>
              </a:r>
              <a:r>
                <a:rPr lang="da-DK" sz="1400" b="1" dirty="0" smtClean="0">
                  <a:sym typeface="Symbol"/>
                </a:rPr>
                <a:t>and</a:t>
              </a:r>
              <a:r>
                <a:rPr lang="da-DK" sz="1400" dirty="0" smtClean="0">
                  <a:sym typeface="Symbol"/>
                </a:rPr>
                <a:t> C</a:t>
              </a:r>
              <a:r>
                <a:rPr lang="da-DK" sz="1400" dirty="0" smtClean="0"/>
                <a:t> fibres</a:t>
              </a:r>
              <a:endParaRPr lang="da-DK" sz="1400" dirty="0"/>
            </a:p>
          </p:txBody>
        </p:sp>
      </p:grpSp>
      <p:grpSp>
        <p:nvGrpSpPr>
          <p:cNvPr id="14" name="Gruppe 13"/>
          <p:cNvGrpSpPr/>
          <p:nvPr/>
        </p:nvGrpSpPr>
        <p:grpSpPr>
          <a:xfrm>
            <a:off x="3867065" y="5244970"/>
            <a:ext cx="4895935" cy="1280374"/>
            <a:chOff x="3120493" y="5244970"/>
            <a:chExt cx="4895935" cy="1280374"/>
          </a:xfrm>
        </p:grpSpPr>
        <p:pic>
          <p:nvPicPr>
            <p:cNvPr id="501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3280" t="78225" r="82912" b="7179"/>
            <a:stretch/>
          </p:blipFill>
          <p:spPr bwMode="auto">
            <a:xfrm>
              <a:off x="5695566" y="5775241"/>
              <a:ext cx="391756" cy="46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3280" t="78225" r="82912" b="7179"/>
            <a:stretch/>
          </p:blipFill>
          <p:spPr bwMode="auto">
            <a:xfrm>
              <a:off x="5678303" y="5244970"/>
              <a:ext cx="391756" cy="46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6" name="Gruppe 275"/>
            <p:cNvGrpSpPr/>
            <p:nvPr/>
          </p:nvGrpSpPr>
          <p:grpSpPr>
            <a:xfrm>
              <a:off x="4471430" y="5433144"/>
              <a:ext cx="3544998" cy="1092200"/>
              <a:chOff x="810978" y="2445618"/>
              <a:chExt cx="3544998" cy="1092200"/>
            </a:xfrm>
          </p:grpSpPr>
          <p:sp>
            <p:nvSpPr>
              <p:cNvPr id="277" name="Freeform 6"/>
              <p:cNvSpPr>
                <a:spLocks noChangeAspect="1"/>
              </p:cNvSpPr>
              <p:nvPr/>
            </p:nvSpPr>
            <p:spPr bwMode="auto">
              <a:xfrm>
                <a:off x="2979613" y="2629768"/>
                <a:ext cx="1376363" cy="908050"/>
              </a:xfrm>
              <a:custGeom>
                <a:avLst/>
                <a:gdLst>
                  <a:gd name="T0" fmla="*/ 0 w 6786"/>
                  <a:gd name="T1" fmla="*/ 0 h 5163"/>
                  <a:gd name="T2" fmla="*/ 0 w 6786"/>
                  <a:gd name="T3" fmla="*/ 0 h 5163"/>
                  <a:gd name="T4" fmla="*/ 0 w 6786"/>
                  <a:gd name="T5" fmla="*/ 0 h 5163"/>
                  <a:gd name="T6" fmla="*/ 0 w 6786"/>
                  <a:gd name="T7" fmla="*/ 2147483647 h 5163"/>
                  <a:gd name="T8" fmla="*/ 0 w 6786"/>
                  <a:gd name="T9" fmla="*/ 2147483647 h 5163"/>
                  <a:gd name="T10" fmla="*/ 0 w 6786"/>
                  <a:gd name="T11" fmla="*/ 2147483647 h 5163"/>
                  <a:gd name="T12" fmla="*/ 0 w 6786"/>
                  <a:gd name="T13" fmla="*/ 2147483647 h 5163"/>
                  <a:gd name="T14" fmla="*/ 0 w 6786"/>
                  <a:gd name="T15" fmla="*/ 2147483647 h 5163"/>
                  <a:gd name="T16" fmla="*/ 0 w 6786"/>
                  <a:gd name="T17" fmla="*/ 2147483647 h 5163"/>
                  <a:gd name="T18" fmla="*/ 0 w 6786"/>
                  <a:gd name="T19" fmla="*/ 2147483647 h 5163"/>
                  <a:gd name="T20" fmla="*/ 0 w 6786"/>
                  <a:gd name="T21" fmla="*/ 2147483647 h 5163"/>
                  <a:gd name="T22" fmla="*/ 0 w 6786"/>
                  <a:gd name="T23" fmla="*/ 2147483647 h 5163"/>
                  <a:gd name="T24" fmla="*/ 0 w 6786"/>
                  <a:gd name="T25" fmla="*/ 2147483647 h 5163"/>
                  <a:gd name="T26" fmla="*/ 0 w 6786"/>
                  <a:gd name="T27" fmla="*/ 0 h 5163"/>
                  <a:gd name="T28" fmla="*/ 0 w 6786"/>
                  <a:gd name="T29" fmla="*/ 0 h 5163"/>
                  <a:gd name="T30" fmla="*/ 0 w 6786"/>
                  <a:gd name="T31" fmla="*/ 0 h 5163"/>
                  <a:gd name="T32" fmla="*/ 0 w 6786"/>
                  <a:gd name="T33" fmla="*/ 0 h 5163"/>
                  <a:gd name="T34" fmla="*/ 0 w 6786"/>
                  <a:gd name="T35" fmla="*/ 0 h 5163"/>
                  <a:gd name="T36" fmla="*/ 0 w 6786"/>
                  <a:gd name="T37" fmla="*/ 0 h 5163"/>
                  <a:gd name="T38" fmla="*/ 0 w 6786"/>
                  <a:gd name="T39" fmla="*/ 0 h 5163"/>
                  <a:gd name="T40" fmla="*/ 0 w 6786"/>
                  <a:gd name="T41" fmla="*/ 0 h 5163"/>
                  <a:gd name="T42" fmla="*/ 0 w 6786"/>
                  <a:gd name="T43" fmla="*/ 0 h 5163"/>
                  <a:gd name="T44" fmla="*/ 0 w 6786"/>
                  <a:gd name="T45" fmla="*/ 0 h 5163"/>
                  <a:gd name="T46" fmla="*/ 0 w 6786"/>
                  <a:gd name="T47" fmla="*/ 0 h 5163"/>
                  <a:gd name="T48" fmla="*/ 0 w 6786"/>
                  <a:gd name="T49" fmla="*/ 0 h 5163"/>
                  <a:gd name="T50" fmla="*/ 0 w 6786"/>
                  <a:gd name="T51" fmla="*/ 0 h 5163"/>
                  <a:gd name="T52" fmla="*/ 0 w 6786"/>
                  <a:gd name="T53" fmla="*/ 0 h 5163"/>
                  <a:gd name="T54" fmla="*/ 0 w 6786"/>
                  <a:gd name="T55" fmla="*/ 0 h 5163"/>
                  <a:gd name="T56" fmla="*/ 0 w 6786"/>
                  <a:gd name="T57" fmla="*/ 0 h 5163"/>
                  <a:gd name="T58" fmla="*/ 0 w 6786"/>
                  <a:gd name="T59" fmla="*/ 0 h 5163"/>
                  <a:gd name="T60" fmla="*/ 0 w 6786"/>
                  <a:gd name="T61" fmla="*/ 0 h 5163"/>
                  <a:gd name="T62" fmla="*/ 0 w 6786"/>
                  <a:gd name="T63" fmla="*/ 0 h 5163"/>
                  <a:gd name="T64" fmla="*/ 0 w 6786"/>
                  <a:gd name="T65" fmla="*/ 0 h 5163"/>
                  <a:gd name="T66" fmla="*/ 0 w 6786"/>
                  <a:gd name="T67" fmla="*/ 0 h 5163"/>
                  <a:gd name="T68" fmla="*/ 0 w 6786"/>
                  <a:gd name="T69" fmla="*/ 0 h 5163"/>
                  <a:gd name="T70" fmla="*/ 0 w 6786"/>
                  <a:gd name="T71" fmla="*/ 0 h 5163"/>
                  <a:gd name="T72" fmla="*/ 0 w 6786"/>
                  <a:gd name="T73" fmla="*/ 0 h 5163"/>
                  <a:gd name="T74" fmla="*/ 0 w 6786"/>
                  <a:gd name="T75" fmla="*/ 0 h 5163"/>
                  <a:gd name="T76" fmla="*/ 0 w 6786"/>
                  <a:gd name="T77" fmla="*/ 0 h 5163"/>
                  <a:gd name="T78" fmla="*/ 0 w 6786"/>
                  <a:gd name="T79" fmla="*/ 0 h 5163"/>
                  <a:gd name="T80" fmla="*/ 0 w 6786"/>
                  <a:gd name="T81" fmla="*/ 0 h 5163"/>
                  <a:gd name="T82" fmla="*/ 0 w 6786"/>
                  <a:gd name="T83" fmla="*/ 0 h 5163"/>
                  <a:gd name="T84" fmla="*/ 0 w 6786"/>
                  <a:gd name="T85" fmla="*/ 0 h 5163"/>
                  <a:gd name="T86" fmla="*/ 0 w 6786"/>
                  <a:gd name="T87" fmla="*/ 0 h 5163"/>
                  <a:gd name="T88" fmla="*/ 0 w 6786"/>
                  <a:gd name="T89" fmla="*/ 0 h 5163"/>
                  <a:gd name="T90" fmla="*/ 0 w 6786"/>
                  <a:gd name="T91" fmla="*/ 0 h 5163"/>
                  <a:gd name="T92" fmla="*/ 0 w 6786"/>
                  <a:gd name="T93" fmla="*/ 2147483647 h 5163"/>
                  <a:gd name="T94" fmla="*/ 0 w 6786"/>
                  <a:gd name="T95" fmla="*/ 2147483647 h 5163"/>
                  <a:gd name="T96" fmla="*/ 0 w 6786"/>
                  <a:gd name="T97" fmla="*/ 2147483647 h 5163"/>
                  <a:gd name="T98" fmla="*/ 0 w 6786"/>
                  <a:gd name="T99" fmla="*/ 2147483647 h 5163"/>
                  <a:gd name="T100" fmla="*/ 0 w 6786"/>
                  <a:gd name="T101" fmla="*/ 2147483647 h 5163"/>
                  <a:gd name="T102" fmla="*/ 0 w 6786"/>
                  <a:gd name="T103" fmla="*/ 2147483647 h 5163"/>
                  <a:gd name="T104" fmla="*/ 0 w 6786"/>
                  <a:gd name="T105" fmla="*/ 2147483647 h 5163"/>
                  <a:gd name="T106" fmla="*/ 0 w 6786"/>
                  <a:gd name="T107" fmla="*/ 2147483647 h 5163"/>
                  <a:gd name="T108" fmla="*/ 0 w 6786"/>
                  <a:gd name="T109" fmla="*/ 2147483647 h 5163"/>
                  <a:gd name="T110" fmla="*/ 0 w 6786"/>
                  <a:gd name="T111" fmla="*/ 2147483647 h 5163"/>
                  <a:gd name="T112" fmla="*/ 0 w 6786"/>
                  <a:gd name="T113" fmla="*/ 0 h 5163"/>
                  <a:gd name="T114" fmla="*/ 0 w 6786"/>
                  <a:gd name="T115" fmla="*/ 0 h 5163"/>
                  <a:gd name="T116" fmla="*/ 0 w 6786"/>
                  <a:gd name="T117" fmla="*/ 0 h 5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786"/>
                  <a:gd name="T178" fmla="*/ 0 h 5163"/>
                  <a:gd name="T179" fmla="*/ 6786 w 6786"/>
                  <a:gd name="T180" fmla="*/ 5163 h 51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786" h="5163">
                    <a:moveTo>
                      <a:pt x="3346" y="3155"/>
                    </a:moveTo>
                    <a:lnTo>
                      <a:pt x="3372" y="3138"/>
                    </a:lnTo>
                    <a:lnTo>
                      <a:pt x="3416" y="3135"/>
                    </a:lnTo>
                    <a:lnTo>
                      <a:pt x="3441" y="3153"/>
                    </a:lnTo>
                    <a:lnTo>
                      <a:pt x="3462" y="3174"/>
                    </a:lnTo>
                    <a:lnTo>
                      <a:pt x="3471" y="3201"/>
                    </a:lnTo>
                    <a:lnTo>
                      <a:pt x="3474" y="3237"/>
                    </a:lnTo>
                    <a:lnTo>
                      <a:pt x="3474" y="3264"/>
                    </a:lnTo>
                    <a:lnTo>
                      <a:pt x="3471" y="3294"/>
                    </a:lnTo>
                    <a:lnTo>
                      <a:pt x="3468" y="3339"/>
                    </a:lnTo>
                    <a:lnTo>
                      <a:pt x="3465" y="3378"/>
                    </a:lnTo>
                    <a:lnTo>
                      <a:pt x="3465" y="3417"/>
                    </a:lnTo>
                    <a:lnTo>
                      <a:pt x="3462" y="3462"/>
                    </a:lnTo>
                    <a:lnTo>
                      <a:pt x="3459" y="3519"/>
                    </a:lnTo>
                    <a:lnTo>
                      <a:pt x="3456" y="3582"/>
                    </a:lnTo>
                    <a:lnTo>
                      <a:pt x="3453" y="3642"/>
                    </a:lnTo>
                    <a:lnTo>
                      <a:pt x="3447" y="3705"/>
                    </a:lnTo>
                    <a:lnTo>
                      <a:pt x="3444" y="3765"/>
                    </a:lnTo>
                    <a:lnTo>
                      <a:pt x="3441" y="3816"/>
                    </a:lnTo>
                    <a:lnTo>
                      <a:pt x="3444" y="3876"/>
                    </a:lnTo>
                    <a:lnTo>
                      <a:pt x="3444" y="3939"/>
                    </a:lnTo>
                    <a:lnTo>
                      <a:pt x="3447" y="4026"/>
                    </a:lnTo>
                    <a:lnTo>
                      <a:pt x="3450" y="4080"/>
                    </a:lnTo>
                    <a:lnTo>
                      <a:pt x="3450" y="4143"/>
                    </a:lnTo>
                    <a:lnTo>
                      <a:pt x="3453" y="4194"/>
                    </a:lnTo>
                    <a:lnTo>
                      <a:pt x="3453" y="4257"/>
                    </a:lnTo>
                    <a:lnTo>
                      <a:pt x="3459" y="4308"/>
                    </a:lnTo>
                    <a:lnTo>
                      <a:pt x="3465" y="4371"/>
                    </a:lnTo>
                    <a:lnTo>
                      <a:pt x="3471" y="4425"/>
                    </a:lnTo>
                    <a:lnTo>
                      <a:pt x="3476" y="4475"/>
                    </a:lnTo>
                    <a:lnTo>
                      <a:pt x="3483" y="4527"/>
                    </a:lnTo>
                    <a:lnTo>
                      <a:pt x="3495" y="4578"/>
                    </a:lnTo>
                    <a:lnTo>
                      <a:pt x="3507" y="4623"/>
                    </a:lnTo>
                    <a:lnTo>
                      <a:pt x="3516" y="4655"/>
                    </a:lnTo>
                    <a:lnTo>
                      <a:pt x="3525" y="4692"/>
                    </a:lnTo>
                    <a:lnTo>
                      <a:pt x="3546" y="4743"/>
                    </a:lnTo>
                    <a:lnTo>
                      <a:pt x="3567" y="4785"/>
                    </a:lnTo>
                    <a:lnTo>
                      <a:pt x="3594" y="4827"/>
                    </a:lnTo>
                    <a:lnTo>
                      <a:pt x="3627" y="4872"/>
                    </a:lnTo>
                    <a:lnTo>
                      <a:pt x="3660" y="4911"/>
                    </a:lnTo>
                    <a:lnTo>
                      <a:pt x="3696" y="4944"/>
                    </a:lnTo>
                    <a:lnTo>
                      <a:pt x="3738" y="4974"/>
                    </a:lnTo>
                    <a:lnTo>
                      <a:pt x="3780" y="5004"/>
                    </a:lnTo>
                    <a:lnTo>
                      <a:pt x="3810" y="5025"/>
                    </a:lnTo>
                    <a:lnTo>
                      <a:pt x="3840" y="5040"/>
                    </a:lnTo>
                    <a:lnTo>
                      <a:pt x="3885" y="5058"/>
                    </a:lnTo>
                    <a:lnTo>
                      <a:pt x="3936" y="5079"/>
                    </a:lnTo>
                    <a:lnTo>
                      <a:pt x="4002" y="5100"/>
                    </a:lnTo>
                    <a:lnTo>
                      <a:pt x="4047" y="5115"/>
                    </a:lnTo>
                    <a:lnTo>
                      <a:pt x="4086" y="5124"/>
                    </a:lnTo>
                    <a:lnTo>
                      <a:pt x="4128" y="5136"/>
                    </a:lnTo>
                    <a:lnTo>
                      <a:pt x="4197" y="5145"/>
                    </a:lnTo>
                    <a:lnTo>
                      <a:pt x="4251" y="5151"/>
                    </a:lnTo>
                    <a:lnTo>
                      <a:pt x="4308" y="5157"/>
                    </a:lnTo>
                    <a:lnTo>
                      <a:pt x="4356" y="5160"/>
                    </a:lnTo>
                    <a:lnTo>
                      <a:pt x="4413" y="5163"/>
                    </a:lnTo>
                    <a:lnTo>
                      <a:pt x="4470" y="5163"/>
                    </a:lnTo>
                    <a:lnTo>
                      <a:pt x="4536" y="5160"/>
                    </a:lnTo>
                    <a:lnTo>
                      <a:pt x="4611" y="5157"/>
                    </a:lnTo>
                    <a:lnTo>
                      <a:pt x="4671" y="5151"/>
                    </a:lnTo>
                    <a:lnTo>
                      <a:pt x="4719" y="5145"/>
                    </a:lnTo>
                    <a:lnTo>
                      <a:pt x="4776" y="5139"/>
                    </a:lnTo>
                    <a:lnTo>
                      <a:pt x="4836" y="5133"/>
                    </a:lnTo>
                    <a:lnTo>
                      <a:pt x="4884" y="5124"/>
                    </a:lnTo>
                    <a:lnTo>
                      <a:pt x="4956" y="5115"/>
                    </a:lnTo>
                    <a:lnTo>
                      <a:pt x="5025" y="5100"/>
                    </a:lnTo>
                    <a:lnTo>
                      <a:pt x="5112" y="5085"/>
                    </a:lnTo>
                    <a:lnTo>
                      <a:pt x="5190" y="5070"/>
                    </a:lnTo>
                    <a:lnTo>
                      <a:pt x="5265" y="5049"/>
                    </a:lnTo>
                    <a:lnTo>
                      <a:pt x="5328" y="5028"/>
                    </a:lnTo>
                    <a:lnTo>
                      <a:pt x="5382" y="5013"/>
                    </a:lnTo>
                    <a:lnTo>
                      <a:pt x="5433" y="4998"/>
                    </a:lnTo>
                    <a:lnTo>
                      <a:pt x="5478" y="4983"/>
                    </a:lnTo>
                    <a:lnTo>
                      <a:pt x="5526" y="4965"/>
                    </a:lnTo>
                    <a:lnTo>
                      <a:pt x="5580" y="4947"/>
                    </a:lnTo>
                    <a:lnTo>
                      <a:pt x="5652" y="4920"/>
                    </a:lnTo>
                    <a:lnTo>
                      <a:pt x="5706" y="4896"/>
                    </a:lnTo>
                    <a:lnTo>
                      <a:pt x="5757" y="4872"/>
                    </a:lnTo>
                    <a:lnTo>
                      <a:pt x="5799" y="4851"/>
                    </a:lnTo>
                    <a:lnTo>
                      <a:pt x="5844" y="4821"/>
                    </a:lnTo>
                    <a:lnTo>
                      <a:pt x="5889" y="4794"/>
                    </a:lnTo>
                    <a:lnTo>
                      <a:pt x="5946" y="4752"/>
                    </a:lnTo>
                    <a:lnTo>
                      <a:pt x="5994" y="4713"/>
                    </a:lnTo>
                    <a:lnTo>
                      <a:pt x="6048" y="4665"/>
                    </a:lnTo>
                    <a:lnTo>
                      <a:pt x="6093" y="4620"/>
                    </a:lnTo>
                    <a:lnTo>
                      <a:pt x="6141" y="4569"/>
                    </a:lnTo>
                    <a:lnTo>
                      <a:pt x="6177" y="4515"/>
                    </a:lnTo>
                    <a:lnTo>
                      <a:pt x="6228" y="4446"/>
                    </a:lnTo>
                    <a:lnTo>
                      <a:pt x="6261" y="4392"/>
                    </a:lnTo>
                    <a:lnTo>
                      <a:pt x="6288" y="4353"/>
                    </a:lnTo>
                    <a:lnTo>
                      <a:pt x="6315" y="4317"/>
                    </a:lnTo>
                    <a:lnTo>
                      <a:pt x="6345" y="4275"/>
                    </a:lnTo>
                    <a:lnTo>
                      <a:pt x="6372" y="4236"/>
                    </a:lnTo>
                    <a:lnTo>
                      <a:pt x="6405" y="4188"/>
                    </a:lnTo>
                    <a:lnTo>
                      <a:pt x="6432" y="4140"/>
                    </a:lnTo>
                    <a:lnTo>
                      <a:pt x="6459" y="4098"/>
                    </a:lnTo>
                    <a:lnTo>
                      <a:pt x="6486" y="4056"/>
                    </a:lnTo>
                    <a:lnTo>
                      <a:pt x="6516" y="3995"/>
                    </a:lnTo>
                    <a:lnTo>
                      <a:pt x="6546" y="3925"/>
                    </a:lnTo>
                    <a:lnTo>
                      <a:pt x="6582" y="3849"/>
                    </a:lnTo>
                    <a:lnTo>
                      <a:pt x="6606" y="3795"/>
                    </a:lnTo>
                    <a:lnTo>
                      <a:pt x="6630" y="3729"/>
                    </a:lnTo>
                    <a:lnTo>
                      <a:pt x="6648" y="3684"/>
                    </a:lnTo>
                    <a:lnTo>
                      <a:pt x="6666" y="3635"/>
                    </a:lnTo>
                    <a:lnTo>
                      <a:pt x="6687" y="3558"/>
                    </a:lnTo>
                    <a:lnTo>
                      <a:pt x="6706" y="3485"/>
                    </a:lnTo>
                    <a:lnTo>
                      <a:pt x="6720" y="3420"/>
                    </a:lnTo>
                    <a:lnTo>
                      <a:pt x="6738" y="3351"/>
                    </a:lnTo>
                    <a:lnTo>
                      <a:pt x="6750" y="3294"/>
                    </a:lnTo>
                    <a:lnTo>
                      <a:pt x="6756" y="3237"/>
                    </a:lnTo>
                    <a:lnTo>
                      <a:pt x="6768" y="3162"/>
                    </a:lnTo>
                    <a:lnTo>
                      <a:pt x="6776" y="3075"/>
                    </a:lnTo>
                    <a:lnTo>
                      <a:pt x="6783" y="2967"/>
                    </a:lnTo>
                    <a:lnTo>
                      <a:pt x="6786" y="2895"/>
                    </a:lnTo>
                    <a:lnTo>
                      <a:pt x="6786" y="2805"/>
                    </a:lnTo>
                    <a:lnTo>
                      <a:pt x="6786" y="2735"/>
                    </a:lnTo>
                    <a:lnTo>
                      <a:pt x="6780" y="2673"/>
                    </a:lnTo>
                    <a:lnTo>
                      <a:pt x="6774" y="2622"/>
                    </a:lnTo>
                    <a:lnTo>
                      <a:pt x="6766" y="2555"/>
                    </a:lnTo>
                    <a:lnTo>
                      <a:pt x="6753" y="2481"/>
                    </a:lnTo>
                    <a:lnTo>
                      <a:pt x="6746" y="2425"/>
                    </a:lnTo>
                    <a:lnTo>
                      <a:pt x="6732" y="2367"/>
                    </a:lnTo>
                    <a:lnTo>
                      <a:pt x="6720" y="2307"/>
                    </a:lnTo>
                    <a:lnTo>
                      <a:pt x="6706" y="2255"/>
                    </a:lnTo>
                    <a:lnTo>
                      <a:pt x="6690" y="2205"/>
                    </a:lnTo>
                    <a:lnTo>
                      <a:pt x="6672" y="2154"/>
                    </a:lnTo>
                    <a:lnTo>
                      <a:pt x="6654" y="2100"/>
                    </a:lnTo>
                    <a:lnTo>
                      <a:pt x="6639" y="2049"/>
                    </a:lnTo>
                    <a:lnTo>
                      <a:pt x="6615" y="1989"/>
                    </a:lnTo>
                    <a:lnTo>
                      <a:pt x="6579" y="1908"/>
                    </a:lnTo>
                    <a:lnTo>
                      <a:pt x="6546" y="1842"/>
                    </a:lnTo>
                    <a:lnTo>
                      <a:pt x="6507" y="1767"/>
                    </a:lnTo>
                    <a:lnTo>
                      <a:pt x="6476" y="1705"/>
                    </a:lnTo>
                    <a:lnTo>
                      <a:pt x="6426" y="1614"/>
                    </a:lnTo>
                    <a:lnTo>
                      <a:pt x="6387" y="1551"/>
                    </a:lnTo>
                    <a:lnTo>
                      <a:pt x="6354" y="1500"/>
                    </a:lnTo>
                    <a:lnTo>
                      <a:pt x="6309" y="1443"/>
                    </a:lnTo>
                    <a:lnTo>
                      <a:pt x="6273" y="1389"/>
                    </a:lnTo>
                    <a:lnTo>
                      <a:pt x="6234" y="1335"/>
                    </a:lnTo>
                    <a:lnTo>
                      <a:pt x="6177" y="1266"/>
                    </a:lnTo>
                    <a:lnTo>
                      <a:pt x="6135" y="1221"/>
                    </a:lnTo>
                    <a:lnTo>
                      <a:pt x="6081" y="1164"/>
                    </a:lnTo>
                    <a:lnTo>
                      <a:pt x="6021" y="1107"/>
                    </a:lnTo>
                    <a:lnTo>
                      <a:pt x="5979" y="1068"/>
                    </a:lnTo>
                    <a:lnTo>
                      <a:pt x="5901" y="993"/>
                    </a:lnTo>
                    <a:lnTo>
                      <a:pt x="5853" y="945"/>
                    </a:lnTo>
                    <a:lnTo>
                      <a:pt x="5806" y="895"/>
                    </a:lnTo>
                    <a:lnTo>
                      <a:pt x="5751" y="834"/>
                    </a:lnTo>
                    <a:lnTo>
                      <a:pt x="5706" y="795"/>
                    </a:lnTo>
                    <a:lnTo>
                      <a:pt x="5661" y="756"/>
                    </a:lnTo>
                    <a:lnTo>
                      <a:pt x="5616" y="717"/>
                    </a:lnTo>
                    <a:lnTo>
                      <a:pt x="5577" y="678"/>
                    </a:lnTo>
                    <a:lnTo>
                      <a:pt x="5526" y="633"/>
                    </a:lnTo>
                    <a:lnTo>
                      <a:pt x="5475" y="594"/>
                    </a:lnTo>
                    <a:lnTo>
                      <a:pt x="5427" y="558"/>
                    </a:lnTo>
                    <a:lnTo>
                      <a:pt x="5373" y="516"/>
                    </a:lnTo>
                    <a:lnTo>
                      <a:pt x="5319" y="471"/>
                    </a:lnTo>
                    <a:lnTo>
                      <a:pt x="5265" y="435"/>
                    </a:lnTo>
                    <a:lnTo>
                      <a:pt x="5211" y="396"/>
                    </a:lnTo>
                    <a:lnTo>
                      <a:pt x="5148" y="354"/>
                    </a:lnTo>
                    <a:lnTo>
                      <a:pt x="5112" y="327"/>
                    </a:lnTo>
                    <a:lnTo>
                      <a:pt x="5055" y="294"/>
                    </a:lnTo>
                    <a:lnTo>
                      <a:pt x="5013" y="270"/>
                    </a:lnTo>
                    <a:lnTo>
                      <a:pt x="4971" y="243"/>
                    </a:lnTo>
                    <a:lnTo>
                      <a:pt x="4917" y="216"/>
                    </a:lnTo>
                    <a:lnTo>
                      <a:pt x="4857" y="192"/>
                    </a:lnTo>
                    <a:lnTo>
                      <a:pt x="4809" y="174"/>
                    </a:lnTo>
                    <a:lnTo>
                      <a:pt x="4766" y="155"/>
                    </a:lnTo>
                    <a:lnTo>
                      <a:pt x="4722" y="138"/>
                    </a:lnTo>
                    <a:lnTo>
                      <a:pt x="4677" y="120"/>
                    </a:lnTo>
                    <a:lnTo>
                      <a:pt x="4626" y="102"/>
                    </a:lnTo>
                    <a:lnTo>
                      <a:pt x="4556" y="85"/>
                    </a:lnTo>
                    <a:lnTo>
                      <a:pt x="4494" y="66"/>
                    </a:lnTo>
                    <a:lnTo>
                      <a:pt x="4434" y="51"/>
                    </a:lnTo>
                    <a:lnTo>
                      <a:pt x="4377" y="42"/>
                    </a:lnTo>
                    <a:lnTo>
                      <a:pt x="4323" y="30"/>
                    </a:lnTo>
                    <a:lnTo>
                      <a:pt x="4260" y="18"/>
                    </a:lnTo>
                    <a:lnTo>
                      <a:pt x="4197" y="12"/>
                    </a:lnTo>
                    <a:lnTo>
                      <a:pt x="4137" y="6"/>
                    </a:lnTo>
                    <a:lnTo>
                      <a:pt x="4080" y="3"/>
                    </a:lnTo>
                    <a:lnTo>
                      <a:pt x="4017" y="3"/>
                    </a:lnTo>
                    <a:lnTo>
                      <a:pt x="3957" y="9"/>
                    </a:lnTo>
                    <a:lnTo>
                      <a:pt x="3897" y="21"/>
                    </a:lnTo>
                    <a:lnTo>
                      <a:pt x="3852" y="33"/>
                    </a:lnTo>
                    <a:lnTo>
                      <a:pt x="3786" y="55"/>
                    </a:lnTo>
                    <a:lnTo>
                      <a:pt x="3726" y="78"/>
                    </a:lnTo>
                    <a:lnTo>
                      <a:pt x="3666" y="115"/>
                    </a:lnTo>
                    <a:lnTo>
                      <a:pt x="3618" y="156"/>
                    </a:lnTo>
                    <a:lnTo>
                      <a:pt x="3582" y="186"/>
                    </a:lnTo>
                    <a:lnTo>
                      <a:pt x="3546" y="225"/>
                    </a:lnTo>
                    <a:lnTo>
                      <a:pt x="3519" y="261"/>
                    </a:lnTo>
                    <a:lnTo>
                      <a:pt x="3492" y="300"/>
                    </a:lnTo>
                    <a:lnTo>
                      <a:pt x="3462" y="345"/>
                    </a:lnTo>
                    <a:lnTo>
                      <a:pt x="3444" y="378"/>
                    </a:lnTo>
                    <a:lnTo>
                      <a:pt x="3436" y="405"/>
                    </a:lnTo>
                    <a:lnTo>
                      <a:pt x="3436" y="485"/>
                    </a:lnTo>
                    <a:lnTo>
                      <a:pt x="3436" y="645"/>
                    </a:lnTo>
                    <a:lnTo>
                      <a:pt x="3436" y="1035"/>
                    </a:lnTo>
                    <a:lnTo>
                      <a:pt x="3435" y="1239"/>
                    </a:lnTo>
                    <a:lnTo>
                      <a:pt x="3436" y="1385"/>
                    </a:lnTo>
                    <a:lnTo>
                      <a:pt x="3436" y="1625"/>
                    </a:lnTo>
                    <a:lnTo>
                      <a:pt x="3435" y="1743"/>
                    </a:lnTo>
                    <a:lnTo>
                      <a:pt x="3432" y="1836"/>
                    </a:lnTo>
                    <a:lnTo>
                      <a:pt x="3429" y="1896"/>
                    </a:lnTo>
                    <a:lnTo>
                      <a:pt x="3426" y="1947"/>
                    </a:lnTo>
                    <a:lnTo>
                      <a:pt x="3435" y="1962"/>
                    </a:lnTo>
                    <a:lnTo>
                      <a:pt x="3444" y="1986"/>
                    </a:lnTo>
                    <a:lnTo>
                      <a:pt x="3447" y="2010"/>
                    </a:lnTo>
                    <a:lnTo>
                      <a:pt x="3447" y="2040"/>
                    </a:lnTo>
                    <a:lnTo>
                      <a:pt x="3447" y="2073"/>
                    </a:lnTo>
                    <a:lnTo>
                      <a:pt x="3438" y="2100"/>
                    </a:lnTo>
                    <a:lnTo>
                      <a:pt x="3423" y="2124"/>
                    </a:lnTo>
                    <a:lnTo>
                      <a:pt x="3405" y="2142"/>
                    </a:lnTo>
                    <a:lnTo>
                      <a:pt x="3387" y="2124"/>
                    </a:lnTo>
                    <a:lnTo>
                      <a:pt x="3375" y="2100"/>
                    </a:lnTo>
                    <a:lnTo>
                      <a:pt x="3378" y="2076"/>
                    </a:lnTo>
                    <a:lnTo>
                      <a:pt x="3375" y="2046"/>
                    </a:lnTo>
                    <a:lnTo>
                      <a:pt x="3381" y="2010"/>
                    </a:lnTo>
                    <a:lnTo>
                      <a:pt x="3384" y="1986"/>
                    </a:lnTo>
                    <a:lnTo>
                      <a:pt x="3399" y="1962"/>
                    </a:lnTo>
                    <a:lnTo>
                      <a:pt x="3411" y="1944"/>
                    </a:lnTo>
                    <a:lnTo>
                      <a:pt x="3408" y="1896"/>
                    </a:lnTo>
                    <a:lnTo>
                      <a:pt x="3408" y="1833"/>
                    </a:lnTo>
                    <a:lnTo>
                      <a:pt x="3411" y="1746"/>
                    </a:lnTo>
                    <a:lnTo>
                      <a:pt x="3411" y="1626"/>
                    </a:lnTo>
                    <a:lnTo>
                      <a:pt x="3408" y="1386"/>
                    </a:lnTo>
                    <a:lnTo>
                      <a:pt x="3411" y="1236"/>
                    </a:lnTo>
                    <a:lnTo>
                      <a:pt x="3411" y="1032"/>
                    </a:lnTo>
                    <a:lnTo>
                      <a:pt x="3408" y="642"/>
                    </a:lnTo>
                    <a:lnTo>
                      <a:pt x="3411" y="483"/>
                    </a:lnTo>
                    <a:lnTo>
                      <a:pt x="3411" y="405"/>
                    </a:lnTo>
                    <a:lnTo>
                      <a:pt x="3402" y="381"/>
                    </a:lnTo>
                    <a:lnTo>
                      <a:pt x="3390" y="345"/>
                    </a:lnTo>
                    <a:lnTo>
                      <a:pt x="3369" y="306"/>
                    </a:lnTo>
                    <a:lnTo>
                      <a:pt x="3342" y="264"/>
                    </a:lnTo>
                    <a:lnTo>
                      <a:pt x="3312" y="231"/>
                    </a:lnTo>
                    <a:lnTo>
                      <a:pt x="3279" y="189"/>
                    </a:lnTo>
                    <a:lnTo>
                      <a:pt x="3240" y="150"/>
                    </a:lnTo>
                    <a:lnTo>
                      <a:pt x="3189" y="111"/>
                    </a:lnTo>
                    <a:lnTo>
                      <a:pt x="3126" y="78"/>
                    </a:lnTo>
                    <a:lnTo>
                      <a:pt x="3057" y="51"/>
                    </a:lnTo>
                    <a:lnTo>
                      <a:pt x="2991" y="27"/>
                    </a:lnTo>
                    <a:lnTo>
                      <a:pt x="2886" y="9"/>
                    </a:lnTo>
                    <a:lnTo>
                      <a:pt x="2775" y="0"/>
                    </a:lnTo>
                    <a:lnTo>
                      <a:pt x="2703" y="0"/>
                    </a:lnTo>
                    <a:lnTo>
                      <a:pt x="2625" y="6"/>
                    </a:lnTo>
                    <a:lnTo>
                      <a:pt x="2536" y="15"/>
                    </a:lnTo>
                    <a:lnTo>
                      <a:pt x="2457" y="30"/>
                    </a:lnTo>
                    <a:lnTo>
                      <a:pt x="2379" y="45"/>
                    </a:lnTo>
                    <a:lnTo>
                      <a:pt x="2325" y="57"/>
                    </a:lnTo>
                    <a:lnTo>
                      <a:pt x="2256" y="75"/>
                    </a:lnTo>
                    <a:lnTo>
                      <a:pt x="2156" y="105"/>
                    </a:lnTo>
                    <a:lnTo>
                      <a:pt x="2046" y="145"/>
                    </a:lnTo>
                    <a:lnTo>
                      <a:pt x="1953" y="180"/>
                    </a:lnTo>
                    <a:lnTo>
                      <a:pt x="1881" y="210"/>
                    </a:lnTo>
                    <a:lnTo>
                      <a:pt x="1815" y="246"/>
                    </a:lnTo>
                    <a:lnTo>
                      <a:pt x="1746" y="285"/>
                    </a:lnTo>
                    <a:lnTo>
                      <a:pt x="1695" y="318"/>
                    </a:lnTo>
                    <a:lnTo>
                      <a:pt x="1659" y="342"/>
                    </a:lnTo>
                    <a:lnTo>
                      <a:pt x="1611" y="375"/>
                    </a:lnTo>
                    <a:lnTo>
                      <a:pt x="1557" y="411"/>
                    </a:lnTo>
                    <a:lnTo>
                      <a:pt x="1515" y="441"/>
                    </a:lnTo>
                    <a:lnTo>
                      <a:pt x="1466" y="475"/>
                    </a:lnTo>
                    <a:lnTo>
                      <a:pt x="1398" y="525"/>
                    </a:lnTo>
                    <a:lnTo>
                      <a:pt x="1341" y="573"/>
                    </a:lnTo>
                    <a:lnTo>
                      <a:pt x="1284" y="615"/>
                    </a:lnTo>
                    <a:lnTo>
                      <a:pt x="1236" y="657"/>
                    </a:lnTo>
                    <a:lnTo>
                      <a:pt x="1191" y="699"/>
                    </a:lnTo>
                    <a:lnTo>
                      <a:pt x="1134" y="747"/>
                    </a:lnTo>
                    <a:lnTo>
                      <a:pt x="1074" y="798"/>
                    </a:lnTo>
                    <a:lnTo>
                      <a:pt x="1020" y="852"/>
                    </a:lnTo>
                    <a:lnTo>
                      <a:pt x="972" y="903"/>
                    </a:lnTo>
                    <a:lnTo>
                      <a:pt x="924" y="954"/>
                    </a:lnTo>
                    <a:lnTo>
                      <a:pt x="870" y="1005"/>
                    </a:lnTo>
                    <a:lnTo>
                      <a:pt x="825" y="1047"/>
                    </a:lnTo>
                    <a:lnTo>
                      <a:pt x="774" y="1098"/>
                    </a:lnTo>
                    <a:lnTo>
                      <a:pt x="735" y="1140"/>
                    </a:lnTo>
                    <a:lnTo>
                      <a:pt x="675" y="1200"/>
                    </a:lnTo>
                    <a:lnTo>
                      <a:pt x="624" y="1251"/>
                    </a:lnTo>
                    <a:lnTo>
                      <a:pt x="585" y="1302"/>
                    </a:lnTo>
                    <a:lnTo>
                      <a:pt x="546" y="1350"/>
                    </a:lnTo>
                    <a:lnTo>
                      <a:pt x="504" y="1404"/>
                    </a:lnTo>
                    <a:lnTo>
                      <a:pt x="462" y="1461"/>
                    </a:lnTo>
                    <a:lnTo>
                      <a:pt x="423" y="1524"/>
                    </a:lnTo>
                    <a:lnTo>
                      <a:pt x="387" y="1569"/>
                    </a:lnTo>
                    <a:lnTo>
                      <a:pt x="357" y="1623"/>
                    </a:lnTo>
                    <a:lnTo>
                      <a:pt x="318" y="1695"/>
                    </a:lnTo>
                    <a:lnTo>
                      <a:pt x="282" y="1758"/>
                    </a:lnTo>
                    <a:lnTo>
                      <a:pt x="246" y="1836"/>
                    </a:lnTo>
                    <a:lnTo>
                      <a:pt x="210" y="1899"/>
                    </a:lnTo>
                    <a:lnTo>
                      <a:pt x="183" y="1956"/>
                    </a:lnTo>
                    <a:lnTo>
                      <a:pt x="166" y="2015"/>
                    </a:lnTo>
                    <a:lnTo>
                      <a:pt x="144" y="2067"/>
                    </a:lnTo>
                    <a:lnTo>
                      <a:pt x="126" y="2125"/>
                    </a:lnTo>
                    <a:lnTo>
                      <a:pt x="111" y="2175"/>
                    </a:lnTo>
                    <a:lnTo>
                      <a:pt x="90" y="2226"/>
                    </a:lnTo>
                    <a:lnTo>
                      <a:pt x="75" y="2292"/>
                    </a:lnTo>
                    <a:lnTo>
                      <a:pt x="57" y="2349"/>
                    </a:lnTo>
                    <a:lnTo>
                      <a:pt x="42" y="2415"/>
                    </a:lnTo>
                    <a:lnTo>
                      <a:pt x="33" y="2478"/>
                    </a:lnTo>
                    <a:lnTo>
                      <a:pt x="27" y="2529"/>
                    </a:lnTo>
                    <a:lnTo>
                      <a:pt x="18" y="2583"/>
                    </a:lnTo>
                    <a:lnTo>
                      <a:pt x="12" y="2628"/>
                    </a:lnTo>
                    <a:lnTo>
                      <a:pt x="3" y="2697"/>
                    </a:lnTo>
                    <a:lnTo>
                      <a:pt x="0" y="2754"/>
                    </a:lnTo>
                    <a:lnTo>
                      <a:pt x="3" y="2814"/>
                    </a:lnTo>
                    <a:lnTo>
                      <a:pt x="3" y="2874"/>
                    </a:lnTo>
                    <a:lnTo>
                      <a:pt x="0" y="2946"/>
                    </a:lnTo>
                    <a:lnTo>
                      <a:pt x="6" y="2994"/>
                    </a:lnTo>
                    <a:lnTo>
                      <a:pt x="9" y="3048"/>
                    </a:lnTo>
                    <a:lnTo>
                      <a:pt x="12" y="3099"/>
                    </a:lnTo>
                    <a:lnTo>
                      <a:pt x="18" y="3153"/>
                    </a:lnTo>
                    <a:lnTo>
                      <a:pt x="27" y="3207"/>
                    </a:lnTo>
                    <a:lnTo>
                      <a:pt x="33" y="3258"/>
                    </a:lnTo>
                    <a:lnTo>
                      <a:pt x="45" y="3312"/>
                    </a:lnTo>
                    <a:lnTo>
                      <a:pt x="57" y="3372"/>
                    </a:lnTo>
                    <a:lnTo>
                      <a:pt x="69" y="3429"/>
                    </a:lnTo>
                    <a:lnTo>
                      <a:pt x="81" y="3492"/>
                    </a:lnTo>
                    <a:lnTo>
                      <a:pt x="106" y="3585"/>
                    </a:lnTo>
                    <a:lnTo>
                      <a:pt x="132" y="3648"/>
                    </a:lnTo>
                    <a:lnTo>
                      <a:pt x="150" y="3702"/>
                    </a:lnTo>
                    <a:lnTo>
                      <a:pt x="177" y="3774"/>
                    </a:lnTo>
                    <a:lnTo>
                      <a:pt x="201" y="3837"/>
                    </a:lnTo>
                    <a:lnTo>
                      <a:pt x="240" y="3924"/>
                    </a:lnTo>
                    <a:lnTo>
                      <a:pt x="270" y="3993"/>
                    </a:lnTo>
                    <a:lnTo>
                      <a:pt x="303" y="4056"/>
                    </a:lnTo>
                    <a:lnTo>
                      <a:pt x="348" y="4131"/>
                    </a:lnTo>
                    <a:lnTo>
                      <a:pt x="387" y="4188"/>
                    </a:lnTo>
                    <a:lnTo>
                      <a:pt x="423" y="4245"/>
                    </a:lnTo>
                    <a:lnTo>
                      <a:pt x="456" y="4302"/>
                    </a:lnTo>
                    <a:lnTo>
                      <a:pt x="495" y="4353"/>
                    </a:lnTo>
                    <a:lnTo>
                      <a:pt x="522" y="4398"/>
                    </a:lnTo>
                    <a:lnTo>
                      <a:pt x="552" y="4446"/>
                    </a:lnTo>
                    <a:lnTo>
                      <a:pt x="591" y="4497"/>
                    </a:lnTo>
                    <a:lnTo>
                      <a:pt x="624" y="4542"/>
                    </a:lnTo>
                    <a:lnTo>
                      <a:pt x="663" y="4584"/>
                    </a:lnTo>
                    <a:lnTo>
                      <a:pt x="699" y="4626"/>
                    </a:lnTo>
                    <a:lnTo>
                      <a:pt x="732" y="4656"/>
                    </a:lnTo>
                    <a:lnTo>
                      <a:pt x="771" y="4689"/>
                    </a:lnTo>
                    <a:lnTo>
                      <a:pt x="822" y="4731"/>
                    </a:lnTo>
                    <a:lnTo>
                      <a:pt x="861" y="4767"/>
                    </a:lnTo>
                    <a:lnTo>
                      <a:pt x="912" y="4806"/>
                    </a:lnTo>
                    <a:lnTo>
                      <a:pt x="966" y="4839"/>
                    </a:lnTo>
                    <a:lnTo>
                      <a:pt x="1026" y="4869"/>
                    </a:lnTo>
                    <a:lnTo>
                      <a:pt x="1074" y="4893"/>
                    </a:lnTo>
                    <a:lnTo>
                      <a:pt x="1134" y="4920"/>
                    </a:lnTo>
                    <a:lnTo>
                      <a:pt x="1188" y="4938"/>
                    </a:lnTo>
                    <a:lnTo>
                      <a:pt x="1245" y="4956"/>
                    </a:lnTo>
                    <a:lnTo>
                      <a:pt x="1317" y="4983"/>
                    </a:lnTo>
                    <a:lnTo>
                      <a:pt x="1386" y="5007"/>
                    </a:lnTo>
                    <a:lnTo>
                      <a:pt x="1479" y="5034"/>
                    </a:lnTo>
                    <a:lnTo>
                      <a:pt x="1545" y="5055"/>
                    </a:lnTo>
                    <a:lnTo>
                      <a:pt x="1611" y="5073"/>
                    </a:lnTo>
                    <a:lnTo>
                      <a:pt x="1674" y="5088"/>
                    </a:lnTo>
                    <a:lnTo>
                      <a:pt x="1734" y="5097"/>
                    </a:lnTo>
                    <a:lnTo>
                      <a:pt x="1809" y="5109"/>
                    </a:lnTo>
                    <a:lnTo>
                      <a:pt x="1875" y="5121"/>
                    </a:lnTo>
                    <a:lnTo>
                      <a:pt x="1926" y="5130"/>
                    </a:lnTo>
                    <a:lnTo>
                      <a:pt x="1989" y="5136"/>
                    </a:lnTo>
                    <a:lnTo>
                      <a:pt x="2046" y="5145"/>
                    </a:lnTo>
                    <a:lnTo>
                      <a:pt x="2118" y="5151"/>
                    </a:lnTo>
                    <a:lnTo>
                      <a:pt x="2202" y="5160"/>
                    </a:lnTo>
                    <a:lnTo>
                      <a:pt x="2301" y="5163"/>
                    </a:lnTo>
                    <a:lnTo>
                      <a:pt x="2373" y="5163"/>
                    </a:lnTo>
                    <a:lnTo>
                      <a:pt x="2451" y="5160"/>
                    </a:lnTo>
                    <a:lnTo>
                      <a:pt x="2508" y="5154"/>
                    </a:lnTo>
                    <a:lnTo>
                      <a:pt x="2565" y="5148"/>
                    </a:lnTo>
                    <a:lnTo>
                      <a:pt x="2619" y="5142"/>
                    </a:lnTo>
                    <a:lnTo>
                      <a:pt x="2667" y="5133"/>
                    </a:lnTo>
                    <a:lnTo>
                      <a:pt x="2721" y="5121"/>
                    </a:lnTo>
                    <a:lnTo>
                      <a:pt x="2757" y="5112"/>
                    </a:lnTo>
                    <a:lnTo>
                      <a:pt x="2802" y="5097"/>
                    </a:lnTo>
                    <a:lnTo>
                      <a:pt x="2847" y="5079"/>
                    </a:lnTo>
                    <a:lnTo>
                      <a:pt x="2883" y="5064"/>
                    </a:lnTo>
                    <a:lnTo>
                      <a:pt x="2928" y="5046"/>
                    </a:lnTo>
                    <a:lnTo>
                      <a:pt x="2979" y="5019"/>
                    </a:lnTo>
                    <a:lnTo>
                      <a:pt x="3036" y="4986"/>
                    </a:lnTo>
                    <a:lnTo>
                      <a:pt x="3087" y="4950"/>
                    </a:lnTo>
                    <a:lnTo>
                      <a:pt x="3123" y="4914"/>
                    </a:lnTo>
                    <a:lnTo>
                      <a:pt x="3156" y="4878"/>
                    </a:lnTo>
                    <a:lnTo>
                      <a:pt x="3195" y="4833"/>
                    </a:lnTo>
                    <a:lnTo>
                      <a:pt x="3225" y="4779"/>
                    </a:lnTo>
                    <a:lnTo>
                      <a:pt x="3249" y="4734"/>
                    </a:lnTo>
                    <a:lnTo>
                      <a:pt x="3267" y="4686"/>
                    </a:lnTo>
                    <a:lnTo>
                      <a:pt x="3279" y="4650"/>
                    </a:lnTo>
                    <a:lnTo>
                      <a:pt x="3288" y="4611"/>
                    </a:lnTo>
                    <a:lnTo>
                      <a:pt x="3297" y="4566"/>
                    </a:lnTo>
                    <a:lnTo>
                      <a:pt x="3309" y="4515"/>
                    </a:lnTo>
                    <a:lnTo>
                      <a:pt x="3315" y="4461"/>
                    </a:lnTo>
                    <a:lnTo>
                      <a:pt x="3321" y="4410"/>
                    </a:lnTo>
                    <a:lnTo>
                      <a:pt x="3327" y="4359"/>
                    </a:lnTo>
                    <a:lnTo>
                      <a:pt x="3333" y="4308"/>
                    </a:lnTo>
                    <a:lnTo>
                      <a:pt x="3336" y="4251"/>
                    </a:lnTo>
                    <a:lnTo>
                      <a:pt x="3339" y="4194"/>
                    </a:lnTo>
                    <a:lnTo>
                      <a:pt x="3342" y="4140"/>
                    </a:lnTo>
                    <a:lnTo>
                      <a:pt x="3345" y="4092"/>
                    </a:lnTo>
                    <a:lnTo>
                      <a:pt x="3345" y="4026"/>
                    </a:lnTo>
                    <a:lnTo>
                      <a:pt x="3342" y="3933"/>
                    </a:lnTo>
                    <a:lnTo>
                      <a:pt x="3345" y="3873"/>
                    </a:lnTo>
                    <a:lnTo>
                      <a:pt x="3345" y="3813"/>
                    </a:lnTo>
                    <a:lnTo>
                      <a:pt x="3342" y="3768"/>
                    </a:lnTo>
                    <a:lnTo>
                      <a:pt x="3336" y="3708"/>
                    </a:lnTo>
                    <a:lnTo>
                      <a:pt x="3330" y="3642"/>
                    </a:lnTo>
                    <a:lnTo>
                      <a:pt x="3327" y="3579"/>
                    </a:lnTo>
                    <a:lnTo>
                      <a:pt x="3327" y="3516"/>
                    </a:lnTo>
                    <a:lnTo>
                      <a:pt x="3321" y="3468"/>
                    </a:lnTo>
                    <a:lnTo>
                      <a:pt x="3318" y="3423"/>
                    </a:lnTo>
                    <a:lnTo>
                      <a:pt x="3318" y="3390"/>
                    </a:lnTo>
                    <a:lnTo>
                      <a:pt x="3318" y="3354"/>
                    </a:lnTo>
                    <a:lnTo>
                      <a:pt x="3315" y="3309"/>
                    </a:lnTo>
                    <a:lnTo>
                      <a:pt x="3318" y="3267"/>
                    </a:lnTo>
                    <a:lnTo>
                      <a:pt x="3318" y="3231"/>
                    </a:lnTo>
                    <a:lnTo>
                      <a:pt x="3318" y="3201"/>
                    </a:lnTo>
                    <a:lnTo>
                      <a:pt x="3327" y="3174"/>
                    </a:lnTo>
                    <a:lnTo>
                      <a:pt x="3346" y="315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8"/>
              <p:cNvSpPr>
                <a:spLocks noChangeAspect="1"/>
              </p:cNvSpPr>
              <p:nvPr/>
            </p:nvSpPr>
            <p:spPr bwMode="auto">
              <a:xfrm>
                <a:off x="3065338" y="2702793"/>
                <a:ext cx="1149350" cy="654050"/>
              </a:xfrm>
              <a:custGeom>
                <a:avLst/>
                <a:gdLst>
                  <a:gd name="T0" fmla="*/ 0 w 5685"/>
                  <a:gd name="T1" fmla="*/ 0 h 3693"/>
                  <a:gd name="T2" fmla="*/ 0 w 5685"/>
                  <a:gd name="T3" fmla="*/ 0 h 3693"/>
                  <a:gd name="T4" fmla="*/ 0 w 5685"/>
                  <a:gd name="T5" fmla="*/ 0 h 3693"/>
                  <a:gd name="T6" fmla="*/ 0 w 5685"/>
                  <a:gd name="T7" fmla="*/ 0 h 3693"/>
                  <a:gd name="T8" fmla="*/ 0 w 5685"/>
                  <a:gd name="T9" fmla="*/ 0 h 3693"/>
                  <a:gd name="T10" fmla="*/ 0 w 5685"/>
                  <a:gd name="T11" fmla="*/ 0 h 3693"/>
                  <a:gd name="T12" fmla="*/ 0 w 5685"/>
                  <a:gd name="T13" fmla="*/ 0 h 3693"/>
                  <a:gd name="T14" fmla="*/ 0 w 5685"/>
                  <a:gd name="T15" fmla="*/ 0 h 3693"/>
                  <a:gd name="T16" fmla="*/ 0 w 5685"/>
                  <a:gd name="T17" fmla="*/ 0 h 3693"/>
                  <a:gd name="T18" fmla="*/ 0 w 5685"/>
                  <a:gd name="T19" fmla="*/ 0 h 3693"/>
                  <a:gd name="T20" fmla="*/ 0 w 5685"/>
                  <a:gd name="T21" fmla="*/ 0 h 3693"/>
                  <a:gd name="T22" fmla="*/ 0 w 5685"/>
                  <a:gd name="T23" fmla="*/ 0 h 3693"/>
                  <a:gd name="T24" fmla="*/ 0 w 5685"/>
                  <a:gd name="T25" fmla="*/ 0 h 3693"/>
                  <a:gd name="T26" fmla="*/ 0 w 5685"/>
                  <a:gd name="T27" fmla="*/ 0 h 3693"/>
                  <a:gd name="T28" fmla="*/ 0 w 5685"/>
                  <a:gd name="T29" fmla="*/ 0 h 3693"/>
                  <a:gd name="T30" fmla="*/ 0 w 5685"/>
                  <a:gd name="T31" fmla="*/ 0 h 3693"/>
                  <a:gd name="T32" fmla="*/ 0 w 5685"/>
                  <a:gd name="T33" fmla="*/ 0 h 3693"/>
                  <a:gd name="T34" fmla="*/ 0 w 5685"/>
                  <a:gd name="T35" fmla="*/ 0 h 3693"/>
                  <a:gd name="T36" fmla="*/ 0 w 5685"/>
                  <a:gd name="T37" fmla="*/ 0 h 3693"/>
                  <a:gd name="T38" fmla="*/ 0 w 5685"/>
                  <a:gd name="T39" fmla="*/ 0 h 3693"/>
                  <a:gd name="T40" fmla="*/ 0 w 5685"/>
                  <a:gd name="T41" fmla="*/ 0 h 3693"/>
                  <a:gd name="T42" fmla="*/ 0 w 5685"/>
                  <a:gd name="T43" fmla="*/ 0 h 3693"/>
                  <a:gd name="T44" fmla="*/ 0 w 5685"/>
                  <a:gd name="T45" fmla="*/ 0 h 3693"/>
                  <a:gd name="T46" fmla="*/ 0 w 5685"/>
                  <a:gd name="T47" fmla="*/ 0 h 3693"/>
                  <a:gd name="T48" fmla="*/ 0 w 5685"/>
                  <a:gd name="T49" fmla="*/ 0 h 3693"/>
                  <a:gd name="T50" fmla="*/ 0 w 5685"/>
                  <a:gd name="T51" fmla="*/ 0 h 3693"/>
                  <a:gd name="T52" fmla="*/ 0 w 5685"/>
                  <a:gd name="T53" fmla="*/ 0 h 3693"/>
                  <a:gd name="T54" fmla="*/ 0 w 5685"/>
                  <a:gd name="T55" fmla="*/ 0 h 3693"/>
                  <a:gd name="T56" fmla="*/ 0 w 5685"/>
                  <a:gd name="T57" fmla="*/ 0 h 3693"/>
                  <a:gd name="T58" fmla="*/ 0 w 5685"/>
                  <a:gd name="T59" fmla="*/ 0 h 3693"/>
                  <a:gd name="T60" fmla="*/ 0 w 5685"/>
                  <a:gd name="T61" fmla="*/ 0 h 3693"/>
                  <a:gd name="T62" fmla="*/ 0 w 5685"/>
                  <a:gd name="T63" fmla="*/ 0 h 3693"/>
                  <a:gd name="T64" fmla="*/ 0 w 5685"/>
                  <a:gd name="T65" fmla="*/ 0 h 3693"/>
                  <a:gd name="T66" fmla="*/ 0 w 5685"/>
                  <a:gd name="T67" fmla="*/ 0 h 3693"/>
                  <a:gd name="T68" fmla="*/ 0 w 5685"/>
                  <a:gd name="T69" fmla="*/ 0 h 3693"/>
                  <a:gd name="T70" fmla="*/ 0 w 5685"/>
                  <a:gd name="T71" fmla="*/ 0 h 3693"/>
                  <a:gd name="T72" fmla="*/ 0 w 5685"/>
                  <a:gd name="T73" fmla="*/ 0 h 3693"/>
                  <a:gd name="T74" fmla="*/ 0 w 5685"/>
                  <a:gd name="T75" fmla="*/ 0 h 3693"/>
                  <a:gd name="T76" fmla="*/ 0 w 5685"/>
                  <a:gd name="T77" fmla="*/ 0 h 3693"/>
                  <a:gd name="T78" fmla="*/ 0 w 5685"/>
                  <a:gd name="T79" fmla="*/ 0 h 3693"/>
                  <a:gd name="T80" fmla="*/ 0 w 5685"/>
                  <a:gd name="T81" fmla="*/ 0 h 3693"/>
                  <a:gd name="T82" fmla="*/ 0 w 5685"/>
                  <a:gd name="T83" fmla="*/ 0 h 3693"/>
                  <a:gd name="T84" fmla="*/ 0 w 5685"/>
                  <a:gd name="T85" fmla="*/ 0 h 3693"/>
                  <a:gd name="T86" fmla="*/ 0 w 5685"/>
                  <a:gd name="T87" fmla="*/ 0 h 3693"/>
                  <a:gd name="T88" fmla="*/ 0 w 5685"/>
                  <a:gd name="T89" fmla="*/ 0 h 3693"/>
                  <a:gd name="T90" fmla="*/ 0 w 5685"/>
                  <a:gd name="T91" fmla="*/ 0 h 3693"/>
                  <a:gd name="T92" fmla="*/ 0 w 5685"/>
                  <a:gd name="T93" fmla="*/ 0 h 3693"/>
                  <a:gd name="T94" fmla="*/ 0 w 5685"/>
                  <a:gd name="T95" fmla="*/ 0 h 3693"/>
                  <a:gd name="T96" fmla="*/ 0 w 5685"/>
                  <a:gd name="T97" fmla="*/ 0 h 3693"/>
                  <a:gd name="T98" fmla="*/ 0 w 5685"/>
                  <a:gd name="T99" fmla="*/ 0 h 3693"/>
                  <a:gd name="T100" fmla="*/ 0 w 5685"/>
                  <a:gd name="T101" fmla="*/ 0 h 3693"/>
                  <a:gd name="T102" fmla="*/ 0 w 5685"/>
                  <a:gd name="T103" fmla="*/ 0 h 3693"/>
                  <a:gd name="T104" fmla="*/ 0 w 5685"/>
                  <a:gd name="T105" fmla="*/ 0 h 369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85"/>
                  <a:gd name="T160" fmla="*/ 0 h 3693"/>
                  <a:gd name="T161" fmla="*/ 5685 w 5685"/>
                  <a:gd name="T162" fmla="*/ 3693 h 369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85" h="3693">
                    <a:moveTo>
                      <a:pt x="3309" y="1164"/>
                    </a:moveTo>
                    <a:lnTo>
                      <a:pt x="3347" y="1085"/>
                    </a:lnTo>
                    <a:lnTo>
                      <a:pt x="3396" y="987"/>
                    </a:lnTo>
                    <a:lnTo>
                      <a:pt x="3452" y="875"/>
                    </a:lnTo>
                    <a:lnTo>
                      <a:pt x="3495" y="798"/>
                    </a:lnTo>
                    <a:lnTo>
                      <a:pt x="3542" y="717"/>
                    </a:lnTo>
                    <a:lnTo>
                      <a:pt x="3585" y="636"/>
                    </a:lnTo>
                    <a:lnTo>
                      <a:pt x="3618" y="576"/>
                    </a:lnTo>
                    <a:lnTo>
                      <a:pt x="3651" y="519"/>
                    </a:lnTo>
                    <a:lnTo>
                      <a:pt x="3696" y="444"/>
                    </a:lnTo>
                    <a:lnTo>
                      <a:pt x="3741" y="378"/>
                    </a:lnTo>
                    <a:lnTo>
                      <a:pt x="3789" y="312"/>
                    </a:lnTo>
                    <a:lnTo>
                      <a:pt x="3837" y="258"/>
                    </a:lnTo>
                    <a:lnTo>
                      <a:pt x="3876" y="213"/>
                    </a:lnTo>
                    <a:lnTo>
                      <a:pt x="3933" y="165"/>
                    </a:lnTo>
                    <a:lnTo>
                      <a:pt x="3977" y="132"/>
                    </a:lnTo>
                    <a:lnTo>
                      <a:pt x="4029" y="102"/>
                    </a:lnTo>
                    <a:lnTo>
                      <a:pt x="4101" y="66"/>
                    </a:lnTo>
                    <a:lnTo>
                      <a:pt x="4161" y="39"/>
                    </a:lnTo>
                    <a:lnTo>
                      <a:pt x="4230" y="24"/>
                    </a:lnTo>
                    <a:lnTo>
                      <a:pt x="4296" y="15"/>
                    </a:lnTo>
                    <a:lnTo>
                      <a:pt x="4380" y="6"/>
                    </a:lnTo>
                    <a:lnTo>
                      <a:pt x="4464" y="3"/>
                    </a:lnTo>
                    <a:lnTo>
                      <a:pt x="4524" y="0"/>
                    </a:lnTo>
                    <a:lnTo>
                      <a:pt x="4602" y="6"/>
                    </a:lnTo>
                    <a:lnTo>
                      <a:pt x="4665" y="15"/>
                    </a:lnTo>
                    <a:lnTo>
                      <a:pt x="4734" y="27"/>
                    </a:lnTo>
                    <a:lnTo>
                      <a:pt x="4794" y="45"/>
                    </a:lnTo>
                    <a:lnTo>
                      <a:pt x="4848" y="60"/>
                    </a:lnTo>
                    <a:lnTo>
                      <a:pt x="4926" y="99"/>
                    </a:lnTo>
                    <a:lnTo>
                      <a:pt x="4980" y="135"/>
                    </a:lnTo>
                    <a:lnTo>
                      <a:pt x="5028" y="168"/>
                    </a:lnTo>
                    <a:lnTo>
                      <a:pt x="5058" y="207"/>
                    </a:lnTo>
                    <a:lnTo>
                      <a:pt x="5082" y="240"/>
                    </a:lnTo>
                    <a:lnTo>
                      <a:pt x="5097" y="270"/>
                    </a:lnTo>
                    <a:lnTo>
                      <a:pt x="5106" y="306"/>
                    </a:lnTo>
                    <a:lnTo>
                      <a:pt x="5109" y="345"/>
                    </a:lnTo>
                    <a:lnTo>
                      <a:pt x="5102" y="387"/>
                    </a:lnTo>
                    <a:lnTo>
                      <a:pt x="5091" y="423"/>
                    </a:lnTo>
                    <a:lnTo>
                      <a:pt x="5073" y="468"/>
                    </a:lnTo>
                    <a:lnTo>
                      <a:pt x="5049" y="525"/>
                    </a:lnTo>
                    <a:lnTo>
                      <a:pt x="5007" y="621"/>
                    </a:lnTo>
                    <a:lnTo>
                      <a:pt x="4968" y="708"/>
                    </a:lnTo>
                    <a:lnTo>
                      <a:pt x="4917" y="807"/>
                    </a:lnTo>
                    <a:lnTo>
                      <a:pt x="4857" y="933"/>
                    </a:lnTo>
                    <a:lnTo>
                      <a:pt x="4812" y="1032"/>
                    </a:lnTo>
                    <a:lnTo>
                      <a:pt x="4772" y="1107"/>
                    </a:lnTo>
                    <a:lnTo>
                      <a:pt x="4727" y="1197"/>
                    </a:lnTo>
                    <a:lnTo>
                      <a:pt x="4683" y="1278"/>
                    </a:lnTo>
                    <a:lnTo>
                      <a:pt x="4653" y="1338"/>
                    </a:lnTo>
                    <a:lnTo>
                      <a:pt x="4623" y="1401"/>
                    </a:lnTo>
                    <a:lnTo>
                      <a:pt x="4602" y="1452"/>
                    </a:lnTo>
                    <a:lnTo>
                      <a:pt x="4578" y="1515"/>
                    </a:lnTo>
                    <a:lnTo>
                      <a:pt x="4563" y="1569"/>
                    </a:lnTo>
                    <a:lnTo>
                      <a:pt x="4551" y="1623"/>
                    </a:lnTo>
                    <a:lnTo>
                      <a:pt x="4554" y="1674"/>
                    </a:lnTo>
                    <a:lnTo>
                      <a:pt x="4560" y="1713"/>
                    </a:lnTo>
                    <a:lnTo>
                      <a:pt x="4581" y="1758"/>
                    </a:lnTo>
                    <a:lnTo>
                      <a:pt x="4605" y="1797"/>
                    </a:lnTo>
                    <a:lnTo>
                      <a:pt x="4641" y="1842"/>
                    </a:lnTo>
                    <a:lnTo>
                      <a:pt x="4689" y="1872"/>
                    </a:lnTo>
                    <a:lnTo>
                      <a:pt x="4746" y="1908"/>
                    </a:lnTo>
                    <a:lnTo>
                      <a:pt x="4817" y="1947"/>
                    </a:lnTo>
                    <a:lnTo>
                      <a:pt x="4887" y="1980"/>
                    </a:lnTo>
                    <a:lnTo>
                      <a:pt x="4956" y="2001"/>
                    </a:lnTo>
                    <a:lnTo>
                      <a:pt x="5064" y="2031"/>
                    </a:lnTo>
                    <a:lnTo>
                      <a:pt x="5157" y="2052"/>
                    </a:lnTo>
                    <a:lnTo>
                      <a:pt x="5229" y="2070"/>
                    </a:lnTo>
                    <a:lnTo>
                      <a:pt x="5307" y="2091"/>
                    </a:lnTo>
                    <a:lnTo>
                      <a:pt x="5379" y="2112"/>
                    </a:lnTo>
                    <a:lnTo>
                      <a:pt x="5454" y="2133"/>
                    </a:lnTo>
                    <a:lnTo>
                      <a:pt x="5517" y="2157"/>
                    </a:lnTo>
                    <a:lnTo>
                      <a:pt x="5574" y="2196"/>
                    </a:lnTo>
                    <a:lnTo>
                      <a:pt x="5607" y="2232"/>
                    </a:lnTo>
                    <a:lnTo>
                      <a:pt x="5634" y="2265"/>
                    </a:lnTo>
                    <a:lnTo>
                      <a:pt x="5655" y="2313"/>
                    </a:lnTo>
                    <a:lnTo>
                      <a:pt x="5667" y="2355"/>
                    </a:lnTo>
                    <a:lnTo>
                      <a:pt x="5679" y="2400"/>
                    </a:lnTo>
                    <a:lnTo>
                      <a:pt x="5682" y="2439"/>
                    </a:lnTo>
                    <a:lnTo>
                      <a:pt x="5685" y="2478"/>
                    </a:lnTo>
                    <a:lnTo>
                      <a:pt x="5682" y="2532"/>
                    </a:lnTo>
                    <a:lnTo>
                      <a:pt x="5670" y="2580"/>
                    </a:lnTo>
                    <a:lnTo>
                      <a:pt x="5649" y="2645"/>
                    </a:lnTo>
                    <a:lnTo>
                      <a:pt x="5631" y="2697"/>
                    </a:lnTo>
                    <a:lnTo>
                      <a:pt x="5613" y="2745"/>
                    </a:lnTo>
                    <a:lnTo>
                      <a:pt x="5574" y="2823"/>
                    </a:lnTo>
                    <a:lnTo>
                      <a:pt x="5544" y="2886"/>
                    </a:lnTo>
                    <a:lnTo>
                      <a:pt x="5496" y="2955"/>
                    </a:lnTo>
                    <a:lnTo>
                      <a:pt x="5445" y="3030"/>
                    </a:lnTo>
                    <a:lnTo>
                      <a:pt x="5394" y="3096"/>
                    </a:lnTo>
                    <a:lnTo>
                      <a:pt x="5322" y="3171"/>
                    </a:lnTo>
                    <a:lnTo>
                      <a:pt x="5244" y="3243"/>
                    </a:lnTo>
                    <a:lnTo>
                      <a:pt x="5181" y="3294"/>
                    </a:lnTo>
                    <a:lnTo>
                      <a:pt x="5121" y="3345"/>
                    </a:lnTo>
                    <a:lnTo>
                      <a:pt x="5052" y="3399"/>
                    </a:lnTo>
                    <a:lnTo>
                      <a:pt x="4982" y="3440"/>
                    </a:lnTo>
                    <a:lnTo>
                      <a:pt x="4926" y="3477"/>
                    </a:lnTo>
                    <a:lnTo>
                      <a:pt x="4854" y="3516"/>
                    </a:lnTo>
                    <a:lnTo>
                      <a:pt x="4779" y="3546"/>
                    </a:lnTo>
                    <a:lnTo>
                      <a:pt x="4710" y="3579"/>
                    </a:lnTo>
                    <a:lnTo>
                      <a:pt x="4650" y="3600"/>
                    </a:lnTo>
                    <a:lnTo>
                      <a:pt x="4581" y="3627"/>
                    </a:lnTo>
                    <a:lnTo>
                      <a:pt x="4512" y="3645"/>
                    </a:lnTo>
                    <a:lnTo>
                      <a:pt x="4446" y="3666"/>
                    </a:lnTo>
                    <a:lnTo>
                      <a:pt x="4371" y="3678"/>
                    </a:lnTo>
                    <a:lnTo>
                      <a:pt x="4305" y="3684"/>
                    </a:lnTo>
                    <a:lnTo>
                      <a:pt x="4239" y="3687"/>
                    </a:lnTo>
                    <a:lnTo>
                      <a:pt x="4179" y="3693"/>
                    </a:lnTo>
                    <a:lnTo>
                      <a:pt x="4122" y="3693"/>
                    </a:lnTo>
                    <a:lnTo>
                      <a:pt x="4056" y="3684"/>
                    </a:lnTo>
                    <a:lnTo>
                      <a:pt x="4002" y="3669"/>
                    </a:lnTo>
                    <a:lnTo>
                      <a:pt x="3948" y="3657"/>
                    </a:lnTo>
                    <a:lnTo>
                      <a:pt x="3891" y="3636"/>
                    </a:lnTo>
                    <a:lnTo>
                      <a:pt x="3834" y="3609"/>
                    </a:lnTo>
                    <a:lnTo>
                      <a:pt x="3780" y="3576"/>
                    </a:lnTo>
                    <a:lnTo>
                      <a:pt x="3735" y="3537"/>
                    </a:lnTo>
                    <a:lnTo>
                      <a:pt x="3690" y="3495"/>
                    </a:lnTo>
                    <a:lnTo>
                      <a:pt x="3663" y="3459"/>
                    </a:lnTo>
                    <a:lnTo>
                      <a:pt x="3639" y="3423"/>
                    </a:lnTo>
                    <a:lnTo>
                      <a:pt x="3615" y="3390"/>
                    </a:lnTo>
                    <a:lnTo>
                      <a:pt x="3597" y="3360"/>
                    </a:lnTo>
                    <a:lnTo>
                      <a:pt x="3579" y="3318"/>
                    </a:lnTo>
                    <a:lnTo>
                      <a:pt x="3567" y="3276"/>
                    </a:lnTo>
                    <a:lnTo>
                      <a:pt x="3561" y="3219"/>
                    </a:lnTo>
                    <a:lnTo>
                      <a:pt x="3558" y="3162"/>
                    </a:lnTo>
                    <a:lnTo>
                      <a:pt x="3552" y="3084"/>
                    </a:lnTo>
                    <a:lnTo>
                      <a:pt x="3546" y="2988"/>
                    </a:lnTo>
                    <a:lnTo>
                      <a:pt x="3534" y="2892"/>
                    </a:lnTo>
                    <a:lnTo>
                      <a:pt x="3522" y="2796"/>
                    </a:lnTo>
                    <a:lnTo>
                      <a:pt x="3510" y="2706"/>
                    </a:lnTo>
                    <a:lnTo>
                      <a:pt x="3498" y="2631"/>
                    </a:lnTo>
                    <a:lnTo>
                      <a:pt x="3477" y="2550"/>
                    </a:lnTo>
                    <a:lnTo>
                      <a:pt x="3447" y="2457"/>
                    </a:lnTo>
                    <a:lnTo>
                      <a:pt x="3429" y="2394"/>
                    </a:lnTo>
                    <a:lnTo>
                      <a:pt x="3399" y="2331"/>
                    </a:lnTo>
                    <a:lnTo>
                      <a:pt x="3360" y="2271"/>
                    </a:lnTo>
                    <a:lnTo>
                      <a:pt x="3318" y="2217"/>
                    </a:lnTo>
                    <a:lnTo>
                      <a:pt x="3273" y="2169"/>
                    </a:lnTo>
                    <a:lnTo>
                      <a:pt x="3222" y="2118"/>
                    </a:lnTo>
                    <a:lnTo>
                      <a:pt x="3162" y="2082"/>
                    </a:lnTo>
                    <a:lnTo>
                      <a:pt x="3111" y="2058"/>
                    </a:lnTo>
                    <a:lnTo>
                      <a:pt x="3051" y="2037"/>
                    </a:lnTo>
                    <a:lnTo>
                      <a:pt x="2985" y="2019"/>
                    </a:lnTo>
                    <a:lnTo>
                      <a:pt x="2931" y="2010"/>
                    </a:lnTo>
                    <a:lnTo>
                      <a:pt x="2874" y="2007"/>
                    </a:lnTo>
                    <a:lnTo>
                      <a:pt x="2829" y="2007"/>
                    </a:lnTo>
                    <a:lnTo>
                      <a:pt x="2784" y="2010"/>
                    </a:lnTo>
                    <a:lnTo>
                      <a:pt x="2724" y="2019"/>
                    </a:lnTo>
                    <a:lnTo>
                      <a:pt x="2655" y="2031"/>
                    </a:lnTo>
                    <a:lnTo>
                      <a:pt x="2595" y="2049"/>
                    </a:lnTo>
                    <a:lnTo>
                      <a:pt x="2544" y="2073"/>
                    </a:lnTo>
                    <a:lnTo>
                      <a:pt x="2496" y="2103"/>
                    </a:lnTo>
                    <a:lnTo>
                      <a:pt x="2454" y="2130"/>
                    </a:lnTo>
                    <a:lnTo>
                      <a:pt x="2418" y="2163"/>
                    </a:lnTo>
                    <a:lnTo>
                      <a:pt x="2382" y="2202"/>
                    </a:lnTo>
                    <a:lnTo>
                      <a:pt x="2343" y="2244"/>
                    </a:lnTo>
                    <a:lnTo>
                      <a:pt x="2313" y="2286"/>
                    </a:lnTo>
                    <a:lnTo>
                      <a:pt x="2286" y="2328"/>
                    </a:lnTo>
                    <a:lnTo>
                      <a:pt x="2265" y="2385"/>
                    </a:lnTo>
                    <a:lnTo>
                      <a:pt x="2244" y="2436"/>
                    </a:lnTo>
                    <a:lnTo>
                      <a:pt x="2223" y="2496"/>
                    </a:lnTo>
                    <a:lnTo>
                      <a:pt x="2205" y="2562"/>
                    </a:lnTo>
                    <a:lnTo>
                      <a:pt x="2187" y="2643"/>
                    </a:lnTo>
                    <a:lnTo>
                      <a:pt x="2169" y="2730"/>
                    </a:lnTo>
                    <a:lnTo>
                      <a:pt x="2160" y="2796"/>
                    </a:lnTo>
                    <a:lnTo>
                      <a:pt x="2151" y="2871"/>
                    </a:lnTo>
                    <a:lnTo>
                      <a:pt x="2142" y="2955"/>
                    </a:lnTo>
                    <a:lnTo>
                      <a:pt x="2136" y="3012"/>
                    </a:lnTo>
                    <a:lnTo>
                      <a:pt x="2130" y="3150"/>
                    </a:lnTo>
                    <a:lnTo>
                      <a:pt x="2133" y="3084"/>
                    </a:lnTo>
                    <a:lnTo>
                      <a:pt x="2124" y="3204"/>
                    </a:lnTo>
                    <a:lnTo>
                      <a:pt x="2118" y="3255"/>
                    </a:lnTo>
                    <a:lnTo>
                      <a:pt x="2112" y="3297"/>
                    </a:lnTo>
                    <a:lnTo>
                      <a:pt x="2094" y="3342"/>
                    </a:lnTo>
                    <a:lnTo>
                      <a:pt x="2079" y="3378"/>
                    </a:lnTo>
                    <a:lnTo>
                      <a:pt x="2061" y="3408"/>
                    </a:lnTo>
                    <a:lnTo>
                      <a:pt x="2037" y="3444"/>
                    </a:lnTo>
                    <a:lnTo>
                      <a:pt x="2004" y="3485"/>
                    </a:lnTo>
                    <a:lnTo>
                      <a:pt x="1962" y="3525"/>
                    </a:lnTo>
                    <a:lnTo>
                      <a:pt x="1917" y="3567"/>
                    </a:lnTo>
                    <a:lnTo>
                      <a:pt x="1875" y="3594"/>
                    </a:lnTo>
                    <a:lnTo>
                      <a:pt x="1812" y="3630"/>
                    </a:lnTo>
                    <a:lnTo>
                      <a:pt x="1755" y="3648"/>
                    </a:lnTo>
                    <a:lnTo>
                      <a:pt x="1689" y="3665"/>
                    </a:lnTo>
                    <a:lnTo>
                      <a:pt x="1638" y="3678"/>
                    </a:lnTo>
                    <a:lnTo>
                      <a:pt x="1590" y="3687"/>
                    </a:lnTo>
                    <a:lnTo>
                      <a:pt x="1521" y="3690"/>
                    </a:lnTo>
                    <a:lnTo>
                      <a:pt x="1425" y="3687"/>
                    </a:lnTo>
                    <a:lnTo>
                      <a:pt x="1338" y="3681"/>
                    </a:lnTo>
                    <a:lnTo>
                      <a:pt x="1262" y="3665"/>
                    </a:lnTo>
                    <a:lnTo>
                      <a:pt x="1179" y="3650"/>
                    </a:lnTo>
                    <a:lnTo>
                      <a:pt x="1074" y="3615"/>
                    </a:lnTo>
                    <a:lnTo>
                      <a:pt x="969" y="3575"/>
                    </a:lnTo>
                    <a:lnTo>
                      <a:pt x="894" y="3543"/>
                    </a:lnTo>
                    <a:lnTo>
                      <a:pt x="810" y="3507"/>
                    </a:lnTo>
                    <a:lnTo>
                      <a:pt x="720" y="3456"/>
                    </a:lnTo>
                    <a:lnTo>
                      <a:pt x="636" y="3396"/>
                    </a:lnTo>
                    <a:lnTo>
                      <a:pt x="564" y="3342"/>
                    </a:lnTo>
                    <a:lnTo>
                      <a:pt x="474" y="3270"/>
                    </a:lnTo>
                    <a:lnTo>
                      <a:pt x="399" y="3207"/>
                    </a:lnTo>
                    <a:lnTo>
                      <a:pt x="339" y="3144"/>
                    </a:lnTo>
                    <a:lnTo>
                      <a:pt x="291" y="3093"/>
                    </a:lnTo>
                    <a:lnTo>
                      <a:pt x="246" y="3033"/>
                    </a:lnTo>
                    <a:lnTo>
                      <a:pt x="201" y="2970"/>
                    </a:lnTo>
                    <a:lnTo>
                      <a:pt x="162" y="2916"/>
                    </a:lnTo>
                    <a:lnTo>
                      <a:pt x="135" y="2868"/>
                    </a:lnTo>
                    <a:lnTo>
                      <a:pt x="99" y="2805"/>
                    </a:lnTo>
                    <a:lnTo>
                      <a:pt x="69" y="2727"/>
                    </a:lnTo>
                    <a:lnTo>
                      <a:pt x="42" y="2661"/>
                    </a:lnTo>
                    <a:lnTo>
                      <a:pt x="24" y="2607"/>
                    </a:lnTo>
                    <a:lnTo>
                      <a:pt x="12" y="2553"/>
                    </a:lnTo>
                    <a:lnTo>
                      <a:pt x="3" y="2508"/>
                    </a:lnTo>
                    <a:lnTo>
                      <a:pt x="0" y="2445"/>
                    </a:lnTo>
                    <a:lnTo>
                      <a:pt x="6" y="2394"/>
                    </a:lnTo>
                    <a:lnTo>
                      <a:pt x="15" y="2352"/>
                    </a:lnTo>
                    <a:lnTo>
                      <a:pt x="30" y="2316"/>
                    </a:lnTo>
                    <a:lnTo>
                      <a:pt x="45" y="2277"/>
                    </a:lnTo>
                    <a:lnTo>
                      <a:pt x="72" y="2238"/>
                    </a:lnTo>
                    <a:lnTo>
                      <a:pt x="93" y="2217"/>
                    </a:lnTo>
                    <a:lnTo>
                      <a:pt x="129" y="2184"/>
                    </a:lnTo>
                    <a:lnTo>
                      <a:pt x="168" y="2163"/>
                    </a:lnTo>
                    <a:lnTo>
                      <a:pt x="237" y="2130"/>
                    </a:lnTo>
                    <a:lnTo>
                      <a:pt x="300" y="2112"/>
                    </a:lnTo>
                    <a:lnTo>
                      <a:pt x="363" y="2094"/>
                    </a:lnTo>
                    <a:lnTo>
                      <a:pt x="426" y="2079"/>
                    </a:lnTo>
                    <a:lnTo>
                      <a:pt x="512" y="2060"/>
                    </a:lnTo>
                    <a:lnTo>
                      <a:pt x="576" y="2046"/>
                    </a:lnTo>
                    <a:lnTo>
                      <a:pt x="645" y="2025"/>
                    </a:lnTo>
                    <a:lnTo>
                      <a:pt x="722" y="2007"/>
                    </a:lnTo>
                    <a:lnTo>
                      <a:pt x="777" y="1986"/>
                    </a:lnTo>
                    <a:lnTo>
                      <a:pt x="852" y="1953"/>
                    </a:lnTo>
                    <a:lnTo>
                      <a:pt x="906" y="1929"/>
                    </a:lnTo>
                    <a:lnTo>
                      <a:pt x="975" y="1887"/>
                    </a:lnTo>
                    <a:lnTo>
                      <a:pt x="1011" y="1866"/>
                    </a:lnTo>
                    <a:lnTo>
                      <a:pt x="1050" y="1836"/>
                    </a:lnTo>
                    <a:lnTo>
                      <a:pt x="1074" y="1803"/>
                    </a:lnTo>
                    <a:lnTo>
                      <a:pt x="1095" y="1770"/>
                    </a:lnTo>
                    <a:lnTo>
                      <a:pt x="1113" y="1740"/>
                    </a:lnTo>
                    <a:lnTo>
                      <a:pt x="1125" y="1716"/>
                    </a:lnTo>
                    <a:lnTo>
                      <a:pt x="1134" y="1686"/>
                    </a:lnTo>
                    <a:lnTo>
                      <a:pt x="1137" y="1656"/>
                    </a:lnTo>
                    <a:lnTo>
                      <a:pt x="1137" y="1632"/>
                    </a:lnTo>
                    <a:lnTo>
                      <a:pt x="1131" y="1602"/>
                    </a:lnTo>
                    <a:lnTo>
                      <a:pt x="1125" y="1572"/>
                    </a:lnTo>
                    <a:lnTo>
                      <a:pt x="1116" y="1542"/>
                    </a:lnTo>
                    <a:lnTo>
                      <a:pt x="1104" y="1505"/>
                    </a:lnTo>
                    <a:lnTo>
                      <a:pt x="1080" y="1446"/>
                    </a:lnTo>
                    <a:lnTo>
                      <a:pt x="1056" y="1392"/>
                    </a:lnTo>
                    <a:lnTo>
                      <a:pt x="1035" y="1341"/>
                    </a:lnTo>
                    <a:lnTo>
                      <a:pt x="1002" y="1284"/>
                    </a:lnTo>
                    <a:lnTo>
                      <a:pt x="966" y="1215"/>
                    </a:lnTo>
                    <a:lnTo>
                      <a:pt x="924" y="1128"/>
                    </a:lnTo>
                    <a:lnTo>
                      <a:pt x="879" y="1040"/>
                    </a:lnTo>
                    <a:lnTo>
                      <a:pt x="846" y="975"/>
                    </a:lnTo>
                    <a:lnTo>
                      <a:pt x="819" y="905"/>
                    </a:lnTo>
                    <a:lnTo>
                      <a:pt x="774" y="816"/>
                    </a:lnTo>
                    <a:lnTo>
                      <a:pt x="726" y="732"/>
                    </a:lnTo>
                    <a:lnTo>
                      <a:pt x="684" y="635"/>
                    </a:lnTo>
                    <a:lnTo>
                      <a:pt x="648" y="555"/>
                    </a:lnTo>
                    <a:lnTo>
                      <a:pt x="612" y="477"/>
                    </a:lnTo>
                    <a:lnTo>
                      <a:pt x="587" y="395"/>
                    </a:lnTo>
                    <a:lnTo>
                      <a:pt x="582" y="342"/>
                    </a:lnTo>
                    <a:lnTo>
                      <a:pt x="582" y="306"/>
                    </a:lnTo>
                    <a:lnTo>
                      <a:pt x="588" y="279"/>
                    </a:lnTo>
                    <a:lnTo>
                      <a:pt x="600" y="243"/>
                    </a:lnTo>
                    <a:lnTo>
                      <a:pt x="621" y="210"/>
                    </a:lnTo>
                    <a:lnTo>
                      <a:pt x="654" y="177"/>
                    </a:lnTo>
                    <a:lnTo>
                      <a:pt x="678" y="147"/>
                    </a:lnTo>
                    <a:lnTo>
                      <a:pt x="717" y="120"/>
                    </a:lnTo>
                    <a:lnTo>
                      <a:pt x="765" y="93"/>
                    </a:lnTo>
                    <a:lnTo>
                      <a:pt x="807" y="75"/>
                    </a:lnTo>
                    <a:lnTo>
                      <a:pt x="882" y="48"/>
                    </a:lnTo>
                    <a:lnTo>
                      <a:pt x="954" y="24"/>
                    </a:lnTo>
                    <a:lnTo>
                      <a:pt x="1011" y="12"/>
                    </a:lnTo>
                    <a:lnTo>
                      <a:pt x="1095" y="3"/>
                    </a:lnTo>
                    <a:lnTo>
                      <a:pt x="1197" y="3"/>
                    </a:lnTo>
                    <a:lnTo>
                      <a:pt x="1269" y="6"/>
                    </a:lnTo>
                    <a:lnTo>
                      <a:pt x="1337" y="12"/>
                    </a:lnTo>
                    <a:lnTo>
                      <a:pt x="1386" y="18"/>
                    </a:lnTo>
                    <a:lnTo>
                      <a:pt x="1449" y="27"/>
                    </a:lnTo>
                    <a:lnTo>
                      <a:pt x="1512" y="36"/>
                    </a:lnTo>
                    <a:lnTo>
                      <a:pt x="1596" y="69"/>
                    </a:lnTo>
                    <a:lnTo>
                      <a:pt x="1659" y="102"/>
                    </a:lnTo>
                    <a:lnTo>
                      <a:pt x="1713" y="135"/>
                    </a:lnTo>
                    <a:lnTo>
                      <a:pt x="1755" y="165"/>
                    </a:lnTo>
                    <a:lnTo>
                      <a:pt x="1794" y="200"/>
                    </a:lnTo>
                    <a:lnTo>
                      <a:pt x="1830" y="240"/>
                    </a:lnTo>
                    <a:lnTo>
                      <a:pt x="1863" y="276"/>
                    </a:lnTo>
                    <a:lnTo>
                      <a:pt x="1908" y="327"/>
                    </a:lnTo>
                    <a:lnTo>
                      <a:pt x="1944" y="381"/>
                    </a:lnTo>
                    <a:lnTo>
                      <a:pt x="1997" y="455"/>
                    </a:lnTo>
                    <a:lnTo>
                      <a:pt x="2046" y="537"/>
                    </a:lnTo>
                    <a:lnTo>
                      <a:pt x="2082" y="597"/>
                    </a:lnTo>
                    <a:lnTo>
                      <a:pt x="2118" y="663"/>
                    </a:lnTo>
                    <a:lnTo>
                      <a:pt x="2163" y="750"/>
                    </a:lnTo>
                    <a:lnTo>
                      <a:pt x="2232" y="882"/>
                    </a:lnTo>
                    <a:lnTo>
                      <a:pt x="2274" y="957"/>
                    </a:lnTo>
                    <a:lnTo>
                      <a:pt x="2322" y="1047"/>
                    </a:lnTo>
                    <a:lnTo>
                      <a:pt x="2349" y="1113"/>
                    </a:lnTo>
                    <a:lnTo>
                      <a:pt x="2391" y="1182"/>
                    </a:lnTo>
                    <a:lnTo>
                      <a:pt x="2448" y="1284"/>
                    </a:lnTo>
                    <a:lnTo>
                      <a:pt x="2514" y="1385"/>
                    </a:lnTo>
                    <a:lnTo>
                      <a:pt x="2550" y="1446"/>
                    </a:lnTo>
                    <a:lnTo>
                      <a:pt x="2586" y="1503"/>
                    </a:lnTo>
                    <a:lnTo>
                      <a:pt x="2643" y="1554"/>
                    </a:lnTo>
                    <a:lnTo>
                      <a:pt x="2694" y="1590"/>
                    </a:lnTo>
                    <a:lnTo>
                      <a:pt x="2742" y="1614"/>
                    </a:lnTo>
                    <a:lnTo>
                      <a:pt x="2805" y="1629"/>
                    </a:lnTo>
                    <a:lnTo>
                      <a:pt x="2850" y="1632"/>
                    </a:lnTo>
                    <a:lnTo>
                      <a:pt x="2892" y="1626"/>
                    </a:lnTo>
                    <a:lnTo>
                      <a:pt x="2958" y="1605"/>
                    </a:lnTo>
                    <a:lnTo>
                      <a:pt x="3006" y="1581"/>
                    </a:lnTo>
                    <a:lnTo>
                      <a:pt x="3048" y="1551"/>
                    </a:lnTo>
                    <a:lnTo>
                      <a:pt x="3102" y="1497"/>
                    </a:lnTo>
                    <a:lnTo>
                      <a:pt x="3138" y="1446"/>
                    </a:lnTo>
                    <a:lnTo>
                      <a:pt x="3171" y="1395"/>
                    </a:lnTo>
                    <a:lnTo>
                      <a:pt x="3201" y="1341"/>
                    </a:lnTo>
                    <a:lnTo>
                      <a:pt x="3231" y="1299"/>
                    </a:lnTo>
                    <a:lnTo>
                      <a:pt x="3267" y="1233"/>
                    </a:lnTo>
                    <a:lnTo>
                      <a:pt x="3309" y="116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round/>
                <a:headEnd/>
                <a:tailEnd/>
              </a:ln>
              <a:scene3d>
                <a:camera prst="legacyObliqueTop">
                  <a:rot lat="16800000" lon="0" rev="0"/>
                </a:camera>
                <a:lightRig rig="legacyFlat3" dir="r"/>
              </a:scene3d>
              <a:sp3d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86" name="Freeform 33"/>
              <p:cNvSpPr>
                <a:spLocks/>
              </p:cNvSpPr>
              <p:nvPr/>
            </p:nvSpPr>
            <p:spPr bwMode="auto">
              <a:xfrm>
                <a:off x="1015816" y="2618655"/>
                <a:ext cx="187325" cy="106363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9" name="Freeform 34"/>
              <p:cNvSpPr>
                <a:spLocks/>
              </p:cNvSpPr>
              <p:nvPr/>
            </p:nvSpPr>
            <p:spPr bwMode="auto">
              <a:xfrm>
                <a:off x="914216" y="2721843"/>
                <a:ext cx="420687" cy="41275"/>
              </a:xfrm>
              <a:custGeom>
                <a:avLst/>
                <a:gdLst>
                  <a:gd name="T0" fmla="*/ 0 w 444"/>
                  <a:gd name="T1" fmla="*/ 2147483647 h 60"/>
                  <a:gd name="T2" fmla="*/ 2147483647 w 444"/>
                  <a:gd name="T3" fmla="*/ 2147483647 h 60"/>
                  <a:gd name="T4" fmla="*/ 2147483647 w 444"/>
                  <a:gd name="T5" fmla="*/ 2147483647 h 60"/>
                  <a:gd name="T6" fmla="*/ 2147483647 w 44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60"/>
                  <a:gd name="T14" fmla="*/ 444 w 44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60">
                    <a:moveTo>
                      <a:pt x="0" y="60"/>
                    </a:moveTo>
                    <a:cubicBezTo>
                      <a:pt x="22" y="48"/>
                      <a:pt x="45" y="37"/>
                      <a:pt x="76" y="28"/>
                    </a:cubicBezTo>
                    <a:cubicBezTo>
                      <a:pt x="107" y="19"/>
                      <a:pt x="123" y="13"/>
                      <a:pt x="184" y="8"/>
                    </a:cubicBezTo>
                    <a:cubicBezTo>
                      <a:pt x="245" y="3"/>
                      <a:pt x="344" y="1"/>
                      <a:pt x="444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1" name="Freeform 35"/>
              <p:cNvSpPr>
                <a:spLocks/>
              </p:cNvSpPr>
              <p:nvPr/>
            </p:nvSpPr>
            <p:spPr bwMode="auto">
              <a:xfrm>
                <a:off x="1050741" y="2721843"/>
                <a:ext cx="288925" cy="195262"/>
              </a:xfrm>
              <a:custGeom>
                <a:avLst/>
                <a:gdLst>
                  <a:gd name="T0" fmla="*/ 0 w 304"/>
                  <a:gd name="T1" fmla="*/ 2147483647 h 292"/>
                  <a:gd name="T2" fmla="*/ 2147483647 w 304"/>
                  <a:gd name="T3" fmla="*/ 2147483647 h 292"/>
                  <a:gd name="T4" fmla="*/ 2147483647 w 304"/>
                  <a:gd name="T5" fmla="*/ 2147483647 h 292"/>
                  <a:gd name="T6" fmla="*/ 2147483647 w 304"/>
                  <a:gd name="T7" fmla="*/ 2147483647 h 292"/>
                  <a:gd name="T8" fmla="*/ 2147483647 w 3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92"/>
                  <a:gd name="T17" fmla="*/ 304 w 3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92">
                    <a:moveTo>
                      <a:pt x="0" y="292"/>
                    </a:moveTo>
                    <a:cubicBezTo>
                      <a:pt x="2" y="259"/>
                      <a:pt x="5" y="227"/>
                      <a:pt x="20" y="200"/>
                    </a:cubicBezTo>
                    <a:cubicBezTo>
                      <a:pt x="35" y="173"/>
                      <a:pt x="61" y="153"/>
                      <a:pt x="92" y="128"/>
                    </a:cubicBezTo>
                    <a:cubicBezTo>
                      <a:pt x="123" y="103"/>
                      <a:pt x="169" y="69"/>
                      <a:pt x="204" y="48"/>
                    </a:cubicBezTo>
                    <a:cubicBezTo>
                      <a:pt x="239" y="27"/>
                      <a:pt x="271" y="13"/>
                      <a:pt x="304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6" name="Freeform 37"/>
              <p:cNvSpPr>
                <a:spLocks/>
              </p:cNvSpPr>
              <p:nvPr/>
            </p:nvSpPr>
            <p:spPr bwMode="auto">
              <a:xfrm>
                <a:off x="1084078" y="2445618"/>
                <a:ext cx="255588" cy="27940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7" name="Freeform 41"/>
              <p:cNvSpPr>
                <a:spLocks/>
              </p:cNvSpPr>
              <p:nvPr/>
            </p:nvSpPr>
            <p:spPr bwMode="auto">
              <a:xfrm>
                <a:off x="1663516" y="2623710"/>
                <a:ext cx="138112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8" name="Freeform 42"/>
              <p:cNvSpPr>
                <a:spLocks/>
              </p:cNvSpPr>
              <p:nvPr/>
            </p:nvSpPr>
            <p:spPr bwMode="auto">
              <a:xfrm flipV="1">
                <a:off x="1446028" y="2725310"/>
                <a:ext cx="138113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1" name="AutoShape 48"/>
              <p:cNvSpPr>
                <a:spLocks noChangeArrowheads="1"/>
              </p:cNvSpPr>
              <p:nvPr/>
            </p:nvSpPr>
            <p:spPr bwMode="auto">
              <a:xfrm rot="19243234">
                <a:off x="3339976" y="2893293"/>
                <a:ext cx="71437" cy="4286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302" name="Oval 49"/>
              <p:cNvSpPr>
                <a:spLocks noChangeArrowheads="1"/>
              </p:cNvSpPr>
              <p:nvPr/>
            </p:nvSpPr>
            <p:spPr bwMode="auto">
              <a:xfrm>
                <a:off x="3433638" y="2959968"/>
                <a:ext cx="92075" cy="635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303" name="Freeform 50"/>
              <p:cNvSpPr>
                <a:spLocks/>
              </p:cNvSpPr>
              <p:nvPr/>
            </p:nvSpPr>
            <p:spPr bwMode="auto">
              <a:xfrm>
                <a:off x="3035176" y="2717373"/>
                <a:ext cx="314325" cy="180975"/>
              </a:xfrm>
              <a:custGeom>
                <a:avLst/>
                <a:gdLst>
                  <a:gd name="T0" fmla="*/ 0 w 200"/>
                  <a:gd name="T1" fmla="*/ 0 h 140"/>
                  <a:gd name="T2" fmla="*/ 2147483647 w 200"/>
                  <a:gd name="T3" fmla="*/ 2147483647 h 140"/>
                  <a:gd name="T4" fmla="*/ 2147483647 w 200"/>
                  <a:gd name="T5" fmla="*/ 2147483647 h 140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140"/>
                  <a:gd name="T11" fmla="*/ 200 w 200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140">
                    <a:moveTo>
                      <a:pt x="0" y="0"/>
                    </a:moveTo>
                    <a:cubicBezTo>
                      <a:pt x="49" y="10"/>
                      <a:pt x="99" y="21"/>
                      <a:pt x="132" y="44"/>
                    </a:cubicBezTo>
                    <a:cubicBezTo>
                      <a:pt x="165" y="67"/>
                      <a:pt x="182" y="103"/>
                      <a:pt x="200" y="140"/>
                    </a:cubicBezTo>
                  </a:path>
                </a:pathLst>
              </a:custGeom>
              <a:noFill/>
              <a:ln w="63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4" name="Freeform 51"/>
              <p:cNvSpPr>
                <a:spLocks/>
              </p:cNvSpPr>
              <p:nvPr/>
            </p:nvSpPr>
            <p:spPr bwMode="auto">
              <a:xfrm>
                <a:off x="3493963" y="3021880"/>
                <a:ext cx="269875" cy="217488"/>
              </a:xfrm>
              <a:custGeom>
                <a:avLst/>
                <a:gdLst>
                  <a:gd name="T0" fmla="*/ 0 w 305"/>
                  <a:gd name="T1" fmla="*/ 0 h 287"/>
                  <a:gd name="T2" fmla="*/ 2147483647 w 305"/>
                  <a:gd name="T3" fmla="*/ 2147483647 h 287"/>
                  <a:gd name="T4" fmla="*/ 2147483647 w 305"/>
                  <a:gd name="T5" fmla="*/ 2147483647 h 287"/>
                  <a:gd name="T6" fmla="*/ 2147483647 w 305"/>
                  <a:gd name="T7" fmla="*/ 2147483647 h 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5"/>
                  <a:gd name="T13" fmla="*/ 0 h 287"/>
                  <a:gd name="T14" fmla="*/ 305 w 305"/>
                  <a:gd name="T15" fmla="*/ 287 h 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5" h="287">
                    <a:moveTo>
                      <a:pt x="0" y="0"/>
                    </a:moveTo>
                    <a:cubicBezTo>
                      <a:pt x="27" y="37"/>
                      <a:pt x="55" y="75"/>
                      <a:pt x="100" y="104"/>
                    </a:cubicBezTo>
                    <a:cubicBezTo>
                      <a:pt x="145" y="133"/>
                      <a:pt x="239" y="141"/>
                      <a:pt x="272" y="172"/>
                    </a:cubicBezTo>
                    <a:cubicBezTo>
                      <a:pt x="305" y="203"/>
                      <a:pt x="290" y="263"/>
                      <a:pt x="295" y="287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5" name="Freeform 52"/>
              <p:cNvSpPr>
                <a:spLocks/>
              </p:cNvSpPr>
              <p:nvPr/>
            </p:nvSpPr>
            <p:spPr bwMode="auto">
              <a:xfrm>
                <a:off x="3751138" y="3225080"/>
                <a:ext cx="514350" cy="179388"/>
              </a:xfrm>
              <a:custGeom>
                <a:avLst/>
                <a:gdLst>
                  <a:gd name="T0" fmla="*/ 0 w 551"/>
                  <a:gd name="T1" fmla="*/ 0 h 206"/>
                  <a:gd name="T2" fmla="*/ 2147483647 w 551"/>
                  <a:gd name="T3" fmla="*/ 2147483647 h 206"/>
                  <a:gd name="T4" fmla="*/ 2147483647 w 551"/>
                  <a:gd name="T5" fmla="*/ 2147483647 h 206"/>
                  <a:gd name="T6" fmla="*/ 2147483647 w 551"/>
                  <a:gd name="T7" fmla="*/ 2147483647 h 206"/>
                  <a:gd name="T8" fmla="*/ 2147483647 w 551"/>
                  <a:gd name="T9" fmla="*/ 2147483647 h 206"/>
                  <a:gd name="T10" fmla="*/ 2147483647 w 551"/>
                  <a:gd name="T11" fmla="*/ 2147483647 h 206"/>
                  <a:gd name="T12" fmla="*/ 2147483647 w 551"/>
                  <a:gd name="T13" fmla="*/ 2147483647 h 206"/>
                  <a:gd name="T14" fmla="*/ 2147483647 w 551"/>
                  <a:gd name="T15" fmla="*/ 2147483647 h 2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1"/>
                  <a:gd name="T25" fmla="*/ 0 h 206"/>
                  <a:gd name="T26" fmla="*/ 551 w 551"/>
                  <a:gd name="T27" fmla="*/ 206 h 2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1" h="206">
                    <a:moveTo>
                      <a:pt x="0" y="0"/>
                    </a:moveTo>
                    <a:cubicBezTo>
                      <a:pt x="2" y="12"/>
                      <a:pt x="6" y="51"/>
                      <a:pt x="12" y="72"/>
                    </a:cubicBezTo>
                    <a:cubicBezTo>
                      <a:pt x="18" y="93"/>
                      <a:pt x="19" y="108"/>
                      <a:pt x="38" y="127"/>
                    </a:cubicBezTo>
                    <a:cubicBezTo>
                      <a:pt x="57" y="146"/>
                      <a:pt x="87" y="171"/>
                      <a:pt x="125" y="184"/>
                    </a:cubicBezTo>
                    <a:cubicBezTo>
                      <a:pt x="163" y="197"/>
                      <a:pt x="214" y="204"/>
                      <a:pt x="263" y="205"/>
                    </a:cubicBezTo>
                    <a:cubicBezTo>
                      <a:pt x="312" y="206"/>
                      <a:pt x="378" y="201"/>
                      <a:pt x="419" y="187"/>
                    </a:cubicBezTo>
                    <a:cubicBezTo>
                      <a:pt x="460" y="173"/>
                      <a:pt x="487" y="148"/>
                      <a:pt x="509" y="118"/>
                    </a:cubicBezTo>
                    <a:cubicBezTo>
                      <a:pt x="531" y="88"/>
                      <a:pt x="542" y="28"/>
                      <a:pt x="551" y="4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6" name="Line 53"/>
              <p:cNvSpPr>
                <a:spLocks noChangeShapeType="1"/>
              </p:cNvSpPr>
              <p:nvPr/>
            </p:nvSpPr>
            <p:spPr bwMode="auto">
              <a:xfrm flipV="1">
                <a:off x="4263901" y="2458318"/>
                <a:ext cx="6350" cy="77470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307" name="Lige forbindelse 306"/>
              <p:cNvCxnSpPr>
                <a:stCxn id="303" idx="0"/>
              </p:cNvCxnSpPr>
              <p:nvPr/>
            </p:nvCxnSpPr>
            <p:spPr>
              <a:xfrm flipH="1">
                <a:off x="1345594" y="2717373"/>
                <a:ext cx="1689582" cy="5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Oval 39"/>
              <p:cNvSpPr>
                <a:spLocks noChangeArrowheads="1"/>
              </p:cNvSpPr>
              <p:nvPr/>
            </p:nvSpPr>
            <p:spPr bwMode="auto">
              <a:xfrm>
                <a:off x="2791260" y="2604213"/>
                <a:ext cx="90488" cy="65088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da-DK" altLang="da-DK">
                  <a:latin typeface="Calibri" pitchFamily="34" charset="0"/>
                </a:endParaRPr>
              </a:p>
            </p:txBody>
          </p:sp>
          <p:sp>
            <p:nvSpPr>
              <p:cNvPr id="309" name="Line 40"/>
              <p:cNvSpPr>
                <a:spLocks noChangeShapeType="1"/>
              </p:cNvSpPr>
              <p:nvPr/>
            </p:nvSpPr>
            <p:spPr bwMode="auto">
              <a:xfrm>
                <a:off x="2832535" y="2659776"/>
                <a:ext cx="0" cy="7620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310" name="Gruppe 309"/>
              <p:cNvGrpSpPr/>
              <p:nvPr/>
            </p:nvGrpSpPr>
            <p:grpSpPr>
              <a:xfrm>
                <a:off x="810978" y="2913131"/>
                <a:ext cx="2589672" cy="542925"/>
                <a:chOff x="1550194" y="1844824"/>
                <a:chExt cx="2589672" cy="542925"/>
              </a:xfrm>
            </p:grpSpPr>
            <p:grpSp>
              <p:nvGrpSpPr>
                <p:cNvPr id="318" name="Gruppe 317"/>
                <p:cNvGrpSpPr/>
                <p:nvPr/>
              </p:nvGrpSpPr>
              <p:grpSpPr>
                <a:xfrm rot="10800000">
                  <a:off x="3508169" y="2132856"/>
                  <a:ext cx="127727" cy="240914"/>
                  <a:chOff x="3445729" y="1123003"/>
                  <a:chExt cx="117787" cy="288031"/>
                </a:xfrm>
              </p:grpSpPr>
              <p:cxnSp>
                <p:nvCxnSpPr>
                  <p:cNvPr id="499" name="Lige forbindelse 498"/>
                  <p:cNvCxnSpPr/>
                  <p:nvPr/>
                </p:nvCxnSpPr>
                <p:spPr>
                  <a:xfrm rot="10800000" flipH="1" flipV="1">
                    <a:off x="3518272" y="1195881"/>
                    <a:ext cx="4181" cy="215153"/>
                  </a:xfrm>
                  <a:prstGeom prst="line">
                    <a:avLst/>
                  </a:prstGeom>
                  <a:ln w="2857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0" name="Ellipse 499"/>
                  <p:cNvSpPr/>
                  <p:nvPr/>
                </p:nvSpPr>
                <p:spPr>
                  <a:xfrm>
                    <a:off x="3445729" y="1123003"/>
                    <a:ext cx="117787" cy="145757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319" name="Freeform 41"/>
                <p:cNvSpPr>
                  <a:spLocks/>
                </p:cNvSpPr>
                <p:nvPr/>
              </p:nvSpPr>
              <p:spPr bwMode="auto">
                <a:xfrm>
                  <a:off x="2282032" y="2020590"/>
                  <a:ext cx="138112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42"/>
                <p:cNvSpPr>
                  <a:spLocks/>
                </p:cNvSpPr>
                <p:nvPr/>
              </p:nvSpPr>
              <p:spPr bwMode="auto">
                <a:xfrm flipV="1">
                  <a:off x="2114699" y="2146895"/>
                  <a:ext cx="138113" cy="96838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0 h 420"/>
                    <a:gd name="T4" fmla="*/ 2147483647 w 268"/>
                    <a:gd name="T5" fmla="*/ 0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321" name="Lige forbindelse 320"/>
                <p:cNvCxnSpPr/>
                <p:nvPr/>
              </p:nvCxnSpPr>
              <p:spPr>
                <a:xfrm flipH="1">
                  <a:off x="1964110" y="2114253"/>
                  <a:ext cx="1689582" cy="5794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" name="Ellipse 321"/>
                <p:cNvSpPr/>
                <p:nvPr/>
              </p:nvSpPr>
              <p:spPr>
                <a:xfrm>
                  <a:off x="2241055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23" name="Ellipse 322"/>
                <p:cNvSpPr/>
                <p:nvPr/>
              </p:nvSpPr>
              <p:spPr>
                <a:xfrm>
                  <a:off x="2673103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24" name="Ellipse 323"/>
                <p:cNvSpPr/>
                <p:nvPr/>
              </p:nvSpPr>
              <p:spPr>
                <a:xfrm>
                  <a:off x="3105151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25" name="Ellipse 324"/>
                <p:cNvSpPr/>
                <p:nvPr/>
              </p:nvSpPr>
              <p:spPr>
                <a:xfrm>
                  <a:off x="2457079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26" name="Ellipse 325"/>
                <p:cNvSpPr/>
                <p:nvPr/>
              </p:nvSpPr>
              <p:spPr>
                <a:xfrm>
                  <a:off x="3563888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27" name="Ellipse 326"/>
                <p:cNvSpPr/>
                <p:nvPr/>
              </p:nvSpPr>
              <p:spPr>
                <a:xfrm>
                  <a:off x="2764247" y="2038065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28" name="Ellipse 327"/>
                <p:cNvSpPr/>
                <p:nvPr/>
              </p:nvSpPr>
              <p:spPr>
                <a:xfrm>
                  <a:off x="3537199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29" name="Ellipse 328"/>
                <p:cNvSpPr/>
                <p:nvPr/>
              </p:nvSpPr>
              <p:spPr>
                <a:xfrm>
                  <a:off x="3321175" y="2132856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30" name="Ellipse 329"/>
                <p:cNvSpPr/>
                <p:nvPr/>
              </p:nvSpPr>
              <p:spPr>
                <a:xfrm>
                  <a:off x="3321175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31" name="Ellipse 330"/>
                <p:cNvSpPr/>
                <p:nvPr/>
              </p:nvSpPr>
              <p:spPr>
                <a:xfrm>
                  <a:off x="2051720" y="2060848"/>
                  <a:ext cx="242713" cy="72008"/>
                </a:xfrm>
                <a:prstGeom prst="ellipse">
                  <a:avLst/>
                </a:prstGeom>
                <a:solidFill>
                  <a:srgbClr val="FFC000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40" name="Freeform 50"/>
                <p:cNvSpPr>
                  <a:spLocks/>
                </p:cNvSpPr>
                <p:nvPr/>
              </p:nvSpPr>
              <p:spPr bwMode="auto">
                <a:xfrm flipV="1">
                  <a:off x="3753619" y="1951881"/>
                  <a:ext cx="314325" cy="180975"/>
                </a:xfrm>
                <a:custGeom>
                  <a:avLst/>
                  <a:gdLst>
                    <a:gd name="T0" fmla="*/ 0 w 200"/>
                    <a:gd name="T1" fmla="*/ 0 h 140"/>
                    <a:gd name="T2" fmla="*/ 2147483647 w 200"/>
                    <a:gd name="T3" fmla="*/ 2147483647 h 140"/>
                    <a:gd name="T4" fmla="*/ 2147483647 w 200"/>
                    <a:gd name="T5" fmla="*/ 2147483647 h 140"/>
                    <a:gd name="T6" fmla="*/ 0 60000 65536"/>
                    <a:gd name="T7" fmla="*/ 0 60000 65536"/>
                    <a:gd name="T8" fmla="*/ 0 60000 65536"/>
                    <a:gd name="T9" fmla="*/ 0 w 200"/>
                    <a:gd name="T10" fmla="*/ 0 h 140"/>
                    <a:gd name="T11" fmla="*/ 200 w 200"/>
                    <a:gd name="T12" fmla="*/ 140 h 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" h="140">
                      <a:moveTo>
                        <a:pt x="0" y="0"/>
                      </a:moveTo>
                      <a:cubicBezTo>
                        <a:pt x="49" y="10"/>
                        <a:pt x="99" y="21"/>
                        <a:pt x="132" y="44"/>
                      </a:cubicBezTo>
                      <a:cubicBezTo>
                        <a:pt x="165" y="67"/>
                        <a:pt x="182" y="103"/>
                        <a:pt x="200" y="1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AutoShape 48"/>
                <p:cNvSpPr>
                  <a:spLocks noChangeArrowheads="1"/>
                </p:cNvSpPr>
                <p:nvPr/>
              </p:nvSpPr>
              <p:spPr bwMode="auto">
                <a:xfrm rot="21190001">
                  <a:off x="4003179" y="1938294"/>
                  <a:ext cx="136687" cy="9196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square" lIns="90000" tIns="46800" rIns="90000" bIns="4680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endParaRPr lang="da-DK" altLang="da-DK">
                    <a:latin typeface="Calibri" pitchFamily="34" charset="0"/>
                  </a:endParaRPr>
                </a:p>
              </p:txBody>
            </p:sp>
            <p:sp>
              <p:nvSpPr>
                <p:cNvPr id="444" name="Freeform 31"/>
                <p:cNvSpPr>
                  <a:spLocks/>
                </p:cNvSpPr>
                <p:nvPr/>
              </p:nvSpPr>
              <p:spPr bwMode="auto">
                <a:xfrm>
                  <a:off x="1550194" y="1884511"/>
                  <a:ext cx="233363" cy="114300"/>
                </a:xfrm>
                <a:custGeom>
                  <a:avLst/>
                  <a:gdLst>
                    <a:gd name="T0" fmla="*/ 0 w 245"/>
                    <a:gd name="T1" fmla="*/ 0 h 170"/>
                    <a:gd name="T2" fmla="*/ 2147483647 w 245"/>
                    <a:gd name="T3" fmla="*/ 2147483647 h 170"/>
                    <a:gd name="T4" fmla="*/ 2147483647 w 245"/>
                    <a:gd name="T5" fmla="*/ 2147483647 h 170"/>
                    <a:gd name="T6" fmla="*/ 2147483647 w 245"/>
                    <a:gd name="T7" fmla="*/ 2147483647 h 170"/>
                    <a:gd name="T8" fmla="*/ 2147483647 w 245"/>
                    <a:gd name="T9" fmla="*/ 2147483647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5"/>
                    <a:gd name="T16" fmla="*/ 0 h 170"/>
                    <a:gd name="T17" fmla="*/ 245 w 245"/>
                    <a:gd name="T18" fmla="*/ 170 h 1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5" h="170">
                      <a:moveTo>
                        <a:pt x="0" y="0"/>
                      </a:moveTo>
                      <a:cubicBezTo>
                        <a:pt x="10" y="15"/>
                        <a:pt x="21" y="31"/>
                        <a:pt x="37" y="47"/>
                      </a:cubicBezTo>
                      <a:cubicBezTo>
                        <a:pt x="53" y="63"/>
                        <a:pt x="72" y="82"/>
                        <a:pt x="94" y="94"/>
                      </a:cubicBezTo>
                      <a:cubicBezTo>
                        <a:pt x="116" y="106"/>
                        <a:pt x="145" y="109"/>
                        <a:pt x="170" y="122"/>
                      </a:cubicBezTo>
                      <a:cubicBezTo>
                        <a:pt x="195" y="135"/>
                        <a:pt x="220" y="152"/>
                        <a:pt x="245" y="17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Freeform 32"/>
                <p:cNvSpPr>
                  <a:spLocks/>
                </p:cNvSpPr>
                <p:nvPr/>
              </p:nvSpPr>
              <p:spPr bwMode="auto">
                <a:xfrm>
                  <a:off x="1774032" y="1871811"/>
                  <a:ext cx="133350" cy="114300"/>
                </a:xfrm>
                <a:custGeom>
                  <a:avLst/>
                  <a:gdLst>
                    <a:gd name="T0" fmla="*/ 2147483647 w 141"/>
                    <a:gd name="T1" fmla="*/ 0 h 170"/>
                    <a:gd name="T2" fmla="*/ 2147483647 w 141"/>
                    <a:gd name="T3" fmla="*/ 2147483647 h 170"/>
                    <a:gd name="T4" fmla="*/ 2147483647 w 141"/>
                    <a:gd name="T5" fmla="*/ 2147483647 h 170"/>
                    <a:gd name="T6" fmla="*/ 0 w 141"/>
                    <a:gd name="T7" fmla="*/ 2147483647 h 1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1"/>
                    <a:gd name="T13" fmla="*/ 0 h 170"/>
                    <a:gd name="T14" fmla="*/ 141 w 141"/>
                    <a:gd name="T15" fmla="*/ 170 h 1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1" h="170">
                      <a:moveTo>
                        <a:pt x="141" y="0"/>
                      </a:moveTo>
                      <a:cubicBezTo>
                        <a:pt x="135" y="22"/>
                        <a:pt x="129" y="44"/>
                        <a:pt x="113" y="66"/>
                      </a:cubicBezTo>
                      <a:cubicBezTo>
                        <a:pt x="97" y="88"/>
                        <a:pt x="66" y="115"/>
                        <a:pt x="47" y="132"/>
                      </a:cubicBezTo>
                      <a:cubicBezTo>
                        <a:pt x="28" y="149"/>
                        <a:pt x="14" y="159"/>
                        <a:pt x="0" y="17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7" name="Freeform 36"/>
                <p:cNvSpPr>
                  <a:spLocks/>
                </p:cNvSpPr>
                <p:nvPr/>
              </p:nvSpPr>
              <p:spPr bwMode="auto">
                <a:xfrm>
                  <a:off x="1748756" y="2119461"/>
                  <a:ext cx="166688" cy="268288"/>
                </a:xfrm>
                <a:custGeom>
                  <a:avLst/>
                  <a:gdLst>
                    <a:gd name="T0" fmla="*/ 0 w 176"/>
                    <a:gd name="T1" fmla="*/ 2147483647 h 404"/>
                    <a:gd name="T2" fmla="*/ 2147483647 w 176"/>
                    <a:gd name="T3" fmla="*/ 2147483647 h 404"/>
                    <a:gd name="T4" fmla="*/ 2147483647 w 176"/>
                    <a:gd name="T5" fmla="*/ 2147483647 h 404"/>
                    <a:gd name="T6" fmla="*/ 2147483647 w 176"/>
                    <a:gd name="T7" fmla="*/ 0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6"/>
                    <a:gd name="T13" fmla="*/ 0 h 404"/>
                    <a:gd name="T14" fmla="*/ 176 w 176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6" h="404">
                      <a:moveTo>
                        <a:pt x="0" y="404"/>
                      </a:moveTo>
                      <a:cubicBezTo>
                        <a:pt x="33" y="377"/>
                        <a:pt x="67" y="351"/>
                        <a:pt x="88" y="324"/>
                      </a:cubicBezTo>
                      <a:cubicBezTo>
                        <a:pt x="109" y="297"/>
                        <a:pt x="109" y="294"/>
                        <a:pt x="124" y="240"/>
                      </a:cubicBezTo>
                      <a:cubicBezTo>
                        <a:pt x="139" y="186"/>
                        <a:pt x="157" y="93"/>
                        <a:pt x="176" y="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8" name="Freeform 37"/>
                <p:cNvSpPr>
                  <a:spLocks/>
                </p:cNvSpPr>
                <p:nvPr/>
              </p:nvSpPr>
              <p:spPr bwMode="auto">
                <a:xfrm>
                  <a:off x="1702594" y="1844824"/>
                  <a:ext cx="255588" cy="279400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2147483647 h 420"/>
                    <a:gd name="T4" fmla="*/ 2147483647 w 268"/>
                    <a:gd name="T5" fmla="*/ 2147483647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1" name="Ellipse 310"/>
              <p:cNvSpPr/>
              <p:nvPr/>
            </p:nvSpPr>
            <p:spPr>
              <a:xfrm>
                <a:off x="1198875" y="3168024"/>
                <a:ext cx="242713" cy="72008"/>
              </a:xfrm>
              <a:prstGeom prst="ellipse">
                <a:avLst/>
              </a:prstGeom>
              <a:solidFill>
                <a:srgbClr val="FFC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2" name="Freeform 36"/>
              <p:cNvSpPr>
                <a:spLocks/>
              </p:cNvSpPr>
              <p:nvPr/>
            </p:nvSpPr>
            <p:spPr bwMode="auto">
              <a:xfrm>
                <a:off x="1885032" y="2720255"/>
                <a:ext cx="166688" cy="268288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3" name="Freeform 37"/>
              <p:cNvSpPr>
                <a:spLocks/>
              </p:cNvSpPr>
              <p:nvPr/>
            </p:nvSpPr>
            <p:spPr bwMode="auto">
              <a:xfrm>
                <a:off x="1796132" y="2466932"/>
                <a:ext cx="255588" cy="279400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4" name="Freeform 36"/>
              <p:cNvSpPr>
                <a:spLocks/>
              </p:cNvSpPr>
              <p:nvPr/>
            </p:nvSpPr>
            <p:spPr bwMode="auto">
              <a:xfrm>
                <a:off x="1663516" y="2746332"/>
                <a:ext cx="266860" cy="190329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5" name="Freeform 42"/>
              <p:cNvSpPr>
                <a:spLocks/>
              </p:cNvSpPr>
              <p:nvPr/>
            </p:nvSpPr>
            <p:spPr bwMode="auto">
              <a:xfrm flipV="1">
                <a:off x="2201639" y="3178380"/>
                <a:ext cx="138113" cy="96838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6" name="Freeform 31"/>
              <p:cNvSpPr>
                <a:spLocks/>
              </p:cNvSpPr>
              <p:nvPr/>
            </p:nvSpPr>
            <p:spPr bwMode="auto">
              <a:xfrm>
                <a:off x="2250405" y="3064080"/>
                <a:ext cx="233363" cy="114300"/>
              </a:xfrm>
              <a:custGeom>
                <a:avLst/>
                <a:gdLst>
                  <a:gd name="T0" fmla="*/ 0 w 245"/>
                  <a:gd name="T1" fmla="*/ 0 h 170"/>
                  <a:gd name="T2" fmla="*/ 2147483647 w 245"/>
                  <a:gd name="T3" fmla="*/ 2147483647 h 170"/>
                  <a:gd name="T4" fmla="*/ 2147483647 w 245"/>
                  <a:gd name="T5" fmla="*/ 2147483647 h 170"/>
                  <a:gd name="T6" fmla="*/ 2147483647 w 245"/>
                  <a:gd name="T7" fmla="*/ 2147483647 h 170"/>
                  <a:gd name="T8" fmla="*/ 2147483647 w 245"/>
                  <a:gd name="T9" fmla="*/ 214748364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170"/>
                  <a:gd name="T17" fmla="*/ 245 w 24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170">
                    <a:moveTo>
                      <a:pt x="0" y="0"/>
                    </a:moveTo>
                    <a:cubicBezTo>
                      <a:pt x="10" y="15"/>
                      <a:pt x="21" y="31"/>
                      <a:pt x="37" y="47"/>
                    </a:cubicBezTo>
                    <a:cubicBezTo>
                      <a:pt x="53" y="63"/>
                      <a:pt x="72" y="82"/>
                      <a:pt x="94" y="94"/>
                    </a:cubicBezTo>
                    <a:cubicBezTo>
                      <a:pt x="116" y="106"/>
                      <a:pt x="145" y="109"/>
                      <a:pt x="170" y="122"/>
                    </a:cubicBezTo>
                    <a:cubicBezTo>
                      <a:pt x="195" y="135"/>
                      <a:pt x="220" y="152"/>
                      <a:pt x="245" y="1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" name="Freeform 32"/>
              <p:cNvSpPr>
                <a:spLocks/>
              </p:cNvSpPr>
              <p:nvPr/>
            </p:nvSpPr>
            <p:spPr bwMode="auto">
              <a:xfrm>
                <a:off x="2422426" y="3092518"/>
                <a:ext cx="133350" cy="114300"/>
              </a:xfrm>
              <a:custGeom>
                <a:avLst/>
                <a:gdLst>
                  <a:gd name="T0" fmla="*/ 2147483647 w 141"/>
                  <a:gd name="T1" fmla="*/ 0 h 170"/>
                  <a:gd name="T2" fmla="*/ 2147483647 w 141"/>
                  <a:gd name="T3" fmla="*/ 2147483647 h 170"/>
                  <a:gd name="T4" fmla="*/ 2147483647 w 141"/>
                  <a:gd name="T5" fmla="*/ 2147483647 h 170"/>
                  <a:gd name="T6" fmla="*/ 0 w 141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170"/>
                  <a:gd name="T14" fmla="*/ 141 w 14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170">
                    <a:moveTo>
                      <a:pt x="141" y="0"/>
                    </a:moveTo>
                    <a:cubicBezTo>
                      <a:pt x="135" y="22"/>
                      <a:pt x="129" y="44"/>
                      <a:pt x="113" y="66"/>
                    </a:cubicBezTo>
                    <a:cubicBezTo>
                      <a:pt x="97" y="88"/>
                      <a:pt x="66" y="115"/>
                      <a:pt x="47" y="132"/>
                    </a:cubicBezTo>
                    <a:cubicBezTo>
                      <a:pt x="28" y="149"/>
                      <a:pt x="14" y="159"/>
                      <a:pt x="0" y="170"/>
                    </a:cubicBezTo>
                  </a:path>
                </a:pathLst>
              </a:custGeom>
              <a:noFill/>
              <a:ln w="28575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42" name="Freeform 36"/>
            <p:cNvSpPr>
              <a:spLocks/>
            </p:cNvSpPr>
            <p:nvPr/>
          </p:nvSpPr>
          <p:spPr bwMode="auto">
            <a:xfrm>
              <a:off x="5744902" y="6165304"/>
              <a:ext cx="166688" cy="268288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43" name="Freeform 36"/>
            <p:cNvSpPr>
              <a:spLocks/>
            </p:cNvSpPr>
            <p:nvPr/>
          </p:nvSpPr>
          <p:spPr bwMode="auto">
            <a:xfrm>
              <a:off x="5816910" y="6165304"/>
              <a:ext cx="166688" cy="268288"/>
            </a:xfrm>
            <a:custGeom>
              <a:avLst/>
              <a:gdLst>
                <a:gd name="T0" fmla="*/ 0 w 176"/>
                <a:gd name="T1" fmla="*/ 2147483647 h 404"/>
                <a:gd name="T2" fmla="*/ 2147483647 w 176"/>
                <a:gd name="T3" fmla="*/ 2147483647 h 404"/>
                <a:gd name="T4" fmla="*/ 2147483647 w 176"/>
                <a:gd name="T5" fmla="*/ 2147483647 h 404"/>
                <a:gd name="T6" fmla="*/ 2147483647 w 176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404"/>
                <a:gd name="T14" fmla="*/ 176 w 176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404">
                  <a:moveTo>
                    <a:pt x="0" y="404"/>
                  </a:moveTo>
                  <a:cubicBezTo>
                    <a:pt x="33" y="377"/>
                    <a:pt x="67" y="351"/>
                    <a:pt x="88" y="324"/>
                  </a:cubicBezTo>
                  <a:cubicBezTo>
                    <a:pt x="109" y="297"/>
                    <a:pt x="109" y="294"/>
                    <a:pt x="124" y="240"/>
                  </a:cubicBezTo>
                  <a:cubicBezTo>
                    <a:pt x="139" y="186"/>
                    <a:pt x="157" y="93"/>
                    <a:pt x="176" y="0"/>
                  </a:cubicBez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347" name="Tekstboks 346"/>
            <p:cNvSpPr txBox="1"/>
            <p:nvPr/>
          </p:nvSpPr>
          <p:spPr>
            <a:xfrm>
              <a:off x="3120493" y="5641503"/>
              <a:ext cx="1061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400" dirty="0" smtClean="0"/>
                <a:t>Nerve </a:t>
              </a:r>
              <a:r>
                <a:rPr lang="da-DK" sz="1400" dirty="0" err="1" smtClean="0"/>
                <a:t>crush</a:t>
              </a:r>
              <a:endParaRPr lang="da-DK" sz="1400" dirty="0"/>
            </a:p>
          </p:txBody>
        </p:sp>
      </p:grpSp>
      <p:sp>
        <p:nvSpPr>
          <p:cNvPr id="2" name="Tekstboks 1"/>
          <p:cNvSpPr txBox="1"/>
          <p:nvPr/>
        </p:nvSpPr>
        <p:spPr>
          <a:xfrm>
            <a:off x="685800" y="304800"/>
            <a:ext cx="679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Etiology of nerve injury may influence </a:t>
            </a: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 response to sodium channels</a:t>
            </a:r>
            <a:endParaRPr lang="da-DK" dirty="0"/>
          </a:p>
        </p:txBody>
      </p:sp>
      <p:sp>
        <p:nvSpPr>
          <p:cNvPr id="219" name="Eksplosion 1 218"/>
          <p:cNvSpPr/>
          <p:nvPr/>
        </p:nvSpPr>
        <p:spPr>
          <a:xfrm>
            <a:off x="6527586" y="1371600"/>
            <a:ext cx="288032" cy="257329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boks 3"/>
          <p:cNvSpPr txBox="1"/>
          <p:nvPr/>
        </p:nvSpPr>
        <p:spPr>
          <a:xfrm>
            <a:off x="185567" y="2346810"/>
            <a:ext cx="3246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Structural</a:t>
            </a:r>
            <a:r>
              <a:rPr lang="da-DK" dirty="0"/>
              <a:t> and </a:t>
            </a:r>
            <a:r>
              <a:rPr lang="da-DK" dirty="0" err="1"/>
              <a:t>functional</a:t>
            </a:r>
            <a:r>
              <a:rPr lang="da-DK" dirty="0"/>
              <a:t>  </a:t>
            </a:r>
            <a:r>
              <a:rPr lang="da-DK" dirty="0" err="1"/>
              <a:t>changes</a:t>
            </a:r>
            <a:r>
              <a:rPr lang="da-DK" dirty="0"/>
              <a:t> 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Irritable </a:t>
            </a:r>
            <a:r>
              <a:rPr lang="da-DK" dirty="0" err="1" smtClean="0"/>
              <a:t>nociceptors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Degeneration/Regeneration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variable </a:t>
            </a:r>
            <a:r>
              <a:rPr lang="da-DK" dirty="0"/>
              <a:t>input from </a:t>
            </a:r>
            <a:r>
              <a:rPr lang="da-DK" dirty="0" err="1"/>
              <a:t>adjacent</a:t>
            </a:r>
            <a:r>
              <a:rPr lang="da-DK" dirty="0"/>
              <a:t> </a:t>
            </a:r>
            <a:r>
              <a:rPr lang="da-DK" dirty="0" err="1" smtClean="0"/>
              <a:t>intact</a:t>
            </a:r>
            <a:r>
              <a:rPr lang="da-DK" dirty="0" smtClean="0"/>
              <a:t>/</a:t>
            </a:r>
            <a:r>
              <a:rPr lang="da-DK" dirty="0" err="1" smtClean="0"/>
              <a:t>partly</a:t>
            </a:r>
            <a:r>
              <a:rPr lang="da-DK" dirty="0" smtClean="0"/>
              <a:t> </a:t>
            </a:r>
            <a:r>
              <a:rPr lang="da-DK" dirty="0" err="1" smtClean="0"/>
              <a:t>damaged</a:t>
            </a:r>
            <a:r>
              <a:rPr lang="da-DK" dirty="0" smtClean="0"/>
              <a:t> fibers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Variable central </a:t>
            </a:r>
            <a:r>
              <a:rPr lang="da-DK" dirty="0" err="1" smtClean="0"/>
              <a:t>sensitization</a:t>
            </a:r>
            <a:r>
              <a:rPr lang="da-DK" dirty="0" smtClean="0"/>
              <a:t>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4076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 sz="2800" b="1" dirty="0">
                <a:solidFill>
                  <a:srgbClr val="C00000"/>
                </a:solidFill>
              </a:rPr>
              <a:t/>
            </a:r>
            <a:br>
              <a:rPr lang="da-DK" sz="2800" b="1" dirty="0">
                <a:solidFill>
                  <a:srgbClr val="C00000"/>
                </a:solidFill>
              </a:rPr>
            </a:br>
            <a:r>
              <a:rPr lang="da-DK" sz="2800" b="1" dirty="0" err="1">
                <a:solidFill>
                  <a:srgbClr val="C00000"/>
                </a:solidFill>
              </a:rPr>
              <a:t>C</a:t>
            </a:r>
            <a:r>
              <a:rPr lang="da-DK" sz="2800" b="1" dirty="0" err="1" smtClean="0">
                <a:solidFill>
                  <a:srgbClr val="C00000"/>
                </a:solidFill>
              </a:rPr>
              <a:t>linical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approaches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targeting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sodium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channels</a:t>
            </a:r>
            <a:r>
              <a:rPr lang="da-DK" sz="2800" b="1" dirty="0">
                <a:solidFill>
                  <a:srgbClr val="C00000"/>
                </a:solidFill>
              </a:rPr>
              <a:t/>
            </a:r>
            <a:br>
              <a:rPr lang="da-DK" sz="2800" b="1" dirty="0">
                <a:solidFill>
                  <a:srgbClr val="C00000"/>
                </a:solidFill>
              </a:rPr>
            </a:br>
            <a:endParaRPr lang="da-DK" sz="2800" b="1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2000" dirty="0" smtClean="0"/>
              <a:t>Can </a:t>
            </a:r>
            <a:r>
              <a:rPr lang="da-DK" sz="2000" dirty="0" err="1" smtClean="0"/>
              <a:t>structural</a:t>
            </a:r>
            <a:r>
              <a:rPr lang="da-DK" sz="2000" dirty="0" smtClean="0"/>
              <a:t> </a:t>
            </a:r>
            <a:r>
              <a:rPr lang="da-DK" sz="2000" dirty="0" err="1" smtClean="0"/>
              <a:t>changes</a:t>
            </a:r>
            <a:r>
              <a:rPr lang="da-DK" sz="2000" dirty="0" smtClean="0"/>
              <a:t>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used</a:t>
            </a:r>
            <a:r>
              <a:rPr lang="da-DK" sz="2000" dirty="0" smtClean="0"/>
              <a:t> to </a:t>
            </a:r>
            <a:r>
              <a:rPr lang="da-DK" sz="2000" dirty="0" err="1" smtClean="0"/>
              <a:t>identify</a:t>
            </a:r>
            <a:r>
              <a:rPr lang="da-DK" sz="2000" dirty="0" smtClean="0"/>
              <a:t> </a:t>
            </a:r>
            <a:r>
              <a:rPr lang="da-DK" sz="2000" dirty="0" err="1" smtClean="0"/>
              <a:t>responders</a:t>
            </a:r>
            <a:r>
              <a:rPr lang="da-DK" sz="2000" dirty="0" smtClean="0"/>
              <a:t> to </a:t>
            </a:r>
            <a:r>
              <a:rPr lang="da-DK" sz="2000" dirty="0" err="1" smtClean="0"/>
              <a:t>sodium</a:t>
            </a:r>
            <a:r>
              <a:rPr lang="da-DK" sz="2000" dirty="0" smtClean="0"/>
              <a:t> </a:t>
            </a:r>
            <a:r>
              <a:rPr lang="da-DK" sz="2000" dirty="0" err="1" smtClean="0"/>
              <a:t>channel</a:t>
            </a:r>
            <a:r>
              <a:rPr lang="da-DK" sz="2000" dirty="0" smtClean="0"/>
              <a:t> </a:t>
            </a:r>
            <a:r>
              <a:rPr lang="da-DK" sz="2000" dirty="0" err="1" smtClean="0"/>
              <a:t>blockers</a:t>
            </a:r>
            <a:r>
              <a:rPr lang="da-DK" sz="2000" dirty="0" smtClean="0"/>
              <a:t> ?</a:t>
            </a:r>
            <a:endParaRPr lang="da-DK" sz="2000" dirty="0" smtClean="0"/>
          </a:p>
        </p:txBody>
      </p:sp>
    </p:spTree>
    <p:extLst>
      <p:ext uri="{BB962C8B-B14F-4D97-AF65-F5344CB8AC3E}">
        <p14:creationId xmlns:p14="http://schemas.microsoft.com/office/powerpoint/2010/main" val="2742875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Line 3"/>
          <p:cNvSpPr>
            <a:spLocks noChangeShapeType="1"/>
          </p:cNvSpPr>
          <p:nvPr/>
        </p:nvSpPr>
        <p:spPr bwMode="blackGray">
          <a:xfrm flipH="1">
            <a:off x="2571750" y="1308100"/>
            <a:ext cx="374650" cy="215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1986" name="Freeform 2"/>
          <p:cNvSpPr>
            <a:spLocks noChangeAspect="1"/>
          </p:cNvSpPr>
          <p:nvPr/>
        </p:nvSpPr>
        <p:spPr bwMode="auto">
          <a:xfrm>
            <a:off x="2436813" y="1200150"/>
            <a:ext cx="1350962" cy="1076325"/>
          </a:xfrm>
          <a:custGeom>
            <a:avLst/>
            <a:gdLst>
              <a:gd name="T0" fmla="*/ 2147483647 w 6786"/>
              <a:gd name="T1" fmla="*/ 2147483647 h 5163"/>
              <a:gd name="T2" fmla="*/ 2147483647 w 6786"/>
              <a:gd name="T3" fmla="*/ 2147483647 h 5163"/>
              <a:gd name="T4" fmla="*/ 2147483647 w 6786"/>
              <a:gd name="T5" fmla="*/ 2147483647 h 5163"/>
              <a:gd name="T6" fmla="*/ 2147483647 w 6786"/>
              <a:gd name="T7" fmla="*/ 2147483647 h 5163"/>
              <a:gd name="T8" fmla="*/ 2147483647 w 6786"/>
              <a:gd name="T9" fmla="*/ 2147483647 h 5163"/>
              <a:gd name="T10" fmla="*/ 2147483647 w 6786"/>
              <a:gd name="T11" fmla="*/ 2147483647 h 5163"/>
              <a:gd name="T12" fmla="*/ 2147483647 w 6786"/>
              <a:gd name="T13" fmla="*/ 2147483647 h 5163"/>
              <a:gd name="T14" fmla="*/ 2147483647 w 6786"/>
              <a:gd name="T15" fmla="*/ 2147483647 h 5163"/>
              <a:gd name="T16" fmla="*/ 2147483647 w 6786"/>
              <a:gd name="T17" fmla="*/ 2147483647 h 5163"/>
              <a:gd name="T18" fmla="*/ 2147483647 w 6786"/>
              <a:gd name="T19" fmla="*/ 2147483647 h 5163"/>
              <a:gd name="T20" fmla="*/ 2147483647 w 6786"/>
              <a:gd name="T21" fmla="*/ 2147483647 h 5163"/>
              <a:gd name="T22" fmla="*/ 2147483647 w 6786"/>
              <a:gd name="T23" fmla="*/ 2147483647 h 5163"/>
              <a:gd name="T24" fmla="*/ 2147483647 w 6786"/>
              <a:gd name="T25" fmla="*/ 2147483647 h 5163"/>
              <a:gd name="T26" fmla="*/ 2147483647 w 6786"/>
              <a:gd name="T27" fmla="*/ 2147483647 h 5163"/>
              <a:gd name="T28" fmla="*/ 2147483647 w 6786"/>
              <a:gd name="T29" fmla="*/ 2147483647 h 5163"/>
              <a:gd name="T30" fmla="*/ 2147483647 w 6786"/>
              <a:gd name="T31" fmla="*/ 2147483647 h 5163"/>
              <a:gd name="T32" fmla="*/ 2147483647 w 6786"/>
              <a:gd name="T33" fmla="*/ 2147483647 h 5163"/>
              <a:gd name="T34" fmla="*/ 2147483647 w 6786"/>
              <a:gd name="T35" fmla="*/ 2147483647 h 5163"/>
              <a:gd name="T36" fmla="*/ 2147483647 w 6786"/>
              <a:gd name="T37" fmla="*/ 2147483647 h 5163"/>
              <a:gd name="T38" fmla="*/ 2147483647 w 6786"/>
              <a:gd name="T39" fmla="*/ 2147483647 h 5163"/>
              <a:gd name="T40" fmla="*/ 2147483647 w 6786"/>
              <a:gd name="T41" fmla="*/ 2147483647 h 5163"/>
              <a:gd name="T42" fmla="*/ 2147483647 w 6786"/>
              <a:gd name="T43" fmla="*/ 2147483647 h 5163"/>
              <a:gd name="T44" fmla="*/ 2147483647 w 6786"/>
              <a:gd name="T45" fmla="*/ 2147483647 h 5163"/>
              <a:gd name="T46" fmla="*/ 2147483647 w 6786"/>
              <a:gd name="T47" fmla="*/ 2147483647 h 5163"/>
              <a:gd name="T48" fmla="*/ 2147483647 w 6786"/>
              <a:gd name="T49" fmla="*/ 2147483647 h 5163"/>
              <a:gd name="T50" fmla="*/ 2147483647 w 6786"/>
              <a:gd name="T51" fmla="*/ 2147483647 h 5163"/>
              <a:gd name="T52" fmla="*/ 2147483647 w 6786"/>
              <a:gd name="T53" fmla="*/ 2147483647 h 5163"/>
              <a:gd name="T54" fmla="*/ 2147483647 w 6786"/>
              <a:gd name="T55" fmla="*/ 2147483647 h 5163"/>
              <a:gd name="T56" fmla="*/ 2147483647 w 6786"/>
              <a:gd name="T57" fmla="*/ 2147483647 h 5163"/>
              <a:gd name="T58" fmla="*/ 2147483647 w 6786"/>
              <a:gd name="T59" fmla="*/ 2147483647 h 5163"/>
              <a:gd name="T60" fmla="*/ 2147483647 w 6786"/>
              <a:gd name="T61" fmla="*/ 2147483647 h 5163"/>
              <a:gd name="T62" fmla="*/ 2147483647 w 6786"/>
              <a:gd name="T63" fmla="*/ 2147483647 h 5163"/>
              <a:gd name="T64" fmla="*/ 2147483647 w 6786"/>
              <a:gd name="T65" fmla="*/ 2147483647 h 5163"/>
              <a:gd name="T66" fmla="*/ 2147483647 w 6786"/>
              <a:gd name="T67" fmla="*/ 2147483647 h 5163"/>
              <a:gd name="T68" fmla="*/ 2147483647 w 6786"/>
              <a:gd name="T69" fmla="*/ 0 h 5163"/>
              <a:gd name="T70" fmla="*/ 2147483647 w 6786"/>
              <a:gd name="T71" fmla="*/ 2147483647 h 5163"/>
              <a:gd name="T72" fmla="*/ 2147483647 w 6786"/>
              <a:gd name="T73" fmla="*/ 2147483647 h 5163"/>
              <a:gd name="T74" fmla="*/ 2147483647 w 6786"/>
              <a:gd name="T75" fmla="*/ 2147483647 h 5163"/>
              <a:gd name="T76" fmla="*/ 2147483647 w 6786"/>
              <a:gd name="T77" fmla="*/ 2147483647 h 5163"/>
              <a:gd name="T78" fmla="*/ 2147483647 w 6786"/>
              <a:gd name="T79" fmla="*/ 2147483647 h 5163"/>
              <a:gd name="T80" fmla="*/ 2147483647 w 6786"/>
              <a:gd name="T81" fmla="*/ 2147483647 h 5163"/>
              <a:gd name="T82" fmla="*/ 2147483647 w 6786"/>
              <a:gd name="T83" fmla="*/ 2147483647 h 5163"/>
              <a:gd name="T84" fmla="*/ 2147483647 w 6786"/>
              <a:gd name="T85" fmla="*/ 2147483647 h 5163"/>
              <a:gd name="T86" fmla="*/ 0 w 6786"/>
              <a:gd name="T87" fmla="*/ 2147483647 h 5163"/>
              <a:gd name="T88" fmla="*/ 2147483647 w 6786"/>
              <a:gd name="T89" fmla="*/ 2147483647 h 5163"/>
              <a:gd name="T90" fmla="*/ 2147483647 w 6786"/>
              <a:gd name="T91" fmla="*/ 2147483647 h 5163"/>
              <a:gd name="T92" fmla="*/ 2147483647 w 6786"/>
              <a:gd name="T93" fmla="*/ 2147483647 h 5163"/>
              <a:gd name="T94" fmla="*/ 2147483647 w 6786"/>
              <a:gd name="T95" fmla="*/ 2147483647 h 5163"/>
              <a:gd name="T96" fmla="*/ 2147483647 w 6786"/>
              <a:gd name="T97" fmla="*/ 2147483647 h 5163"/>
              <a:gd name="T98" fmla="*/ 2147483647 w 6786"/>
              <a:gd name="T99" fmla="*/ 2147483647 h 5163"/>
              <a:gd name="T100" fmla="*/ 2147483647 w 6786"/>
              <a:gd name="T101" fmla="*/ 2147483647 h 5163"/>
              <a:gd name="T102" fmla="*/ 2147483647 w 6786"/>
              <a:gd name="T103" fmla="*/ 2147483647 h 5163"/>
              <a:gd name="T104" fmla="*/ 2147483647 w 6786"/>
              <a:gd name="T105" fmla="*/ 2147483647 h 5163"/>
              <a:gd name="T106" fmla="*/ 2147483647 w 6786"/>
              <a:gd name="T107" fmla="*/ 2147483647 h 5163"/>
              <a:gd name="T108" fmla="*/ 2147483647 w 6786"/>
              <a:gd name="T109" fmla="*/ 2147483647 h 5163"/>
              <a:gd name="T110" fmla="*/ 2147483647 w 6786"/>
              <a:gd name="T111" fmla="*/ 2147483647 h 5163"/>
              <a:gd name="T112" fmla="*/ 2147483647 w 6786"/>
              <a:gd name="T113" fmla="*/ 2147483647 h 5163"/>
              <a:gd name="T114" fmla="*/ 2147483647 w 6786"/>
              <a:gd name="T115" fmla="*/ 2147483647 h 5163"/>
              <a:gd name="T116" fmla="*/ 2147483647 w 6786"/>
              <a:gd name="T117" fmla="*/ 2147483647 h 51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786"/>
              <a:gd name="T178" fmla="*/ 0 h 5163"/>
              <a:gd name="T179" fmla="*/ 6786 w 6786"/>
              <a:gd name="T180" fmla="*/ 5163 h 516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786" h="5163">
                <a:moveTo>
                  <a:pt x="3346" y="3155"/>
                </a:moveTo>
                <a:lnTo>
                  <a:pt x="3372" y="3138"/>
                </a:lnTo>
                <a:lnTo>
                  <a:pt x="3416" y="3135"/>
                </a:lnTo>
                <a:lnTo>
                  <a:pt x="3441" y="3153"/>
                </a:lnTo>
                <a:lnTo>
                  <a:pt x="3462" y="3174"/>
                </a:lnTo>
                <a:lnTo>
                  <a:pt x="3471" y="3201"/>
                </a:lnTo>
                <a:lnTo>
                  <a:pt x="3474" y="3237"/>
                </a:lnTo>
                <a:lnTo>
                  <a:pt x="3474" y="3264"/>
                </a:lnTo>
                <a:lnTo>
                  <a:pt x="3471" y="3294"/>
                </a:lnTo>
                <a:lnTo>
                  <a:pt x="3468" y="3339"/>
                </a:lnTo>
                <a:lnTo>
                  <a:pt x="3465" y="3378"/>
                </a:lnTo>
                <a:lnTo>
                  <a:pt x="3465" y="3417"/>
                </a:lnTo>
                <a:lnTo>
                  <a:pt x="3462" y="3462"/>
                </a:lnTo>
                <a:lnTo>
                  <a:pt x="3459" y="3519"/>
                </a:lnTo>
                <a:lnTo>
                  <a:pt x="3456" y="3582"/>
                </a:lnTo>
                <a:lnTo>
                  <a:pt x="3453" y="3642"/>
                </a:lnTo>
                <a:lnTo>
                  <a:pt x="3447" y="3705"/>
                </a:lnTo>
                <a:lnTo>
                  <a:pt x="3444" y="3765"/>
                </a:lnTo>
                <a:lnTo>
                  <a:pt x="3441" y="3816"/>
                </a:lnTo>
                <a:lnTo>
                  <a:pt x="3444" y="3876"/>
                </a:lnTo>
                <a:lnTo>
                  <a:pt x="3444" y="3939"/>
                </a:lnTo>
                <a:lnTo>
                  <a:pt x="3447" y="4026"/>
                </a:lnTo>
                <a:lnTo>
                  <a:pt x="3450" y="4080"/>
                </a:lnTo>
                <a:lnTo>
                  <a:pt x="3450" y="4143"/>
                </a:lnTo>
                <a:lnTo>
                  <a:pt x="3453" y="4194"/>
                </a:lnTo>
                <a:lnTo>
                  <a:pt x="3453" y="4257"/>
                </a:lnTo>
                <a:lnTo>
                  <a:pt x="3459" y="4308"/>
                </a:lnTo>
                <a:lnTo>
                  <a:pt x="3465" y="4371"/>
                </a:lnTo>
                <a:lnTo>
                  <a:pt x="3471" y="4425"/>
                </a:lnTo>
                <a:lnTo>
                  <a:pt x="3476" y="4475"/>
                </a:lnTo>
                <a:lnTo>
                  <a:pt x="3483" y="4527"/>
                </a:lnTo>
                <a:lnTo>
                  <a:pt x="3495" y="4578"/>
                </a:lnTo>
                <a:lnTo>
                  <a:pt x="3507" y="4623"/>
                </a:lnTo>
                <a:lnTo>
                  <a:pt x="3516" y="4655"/>
                </a:lnTo>
                <a:lnTo>
                  <a:pt x="3525" y="4692"/>
                </a:lnTo>
                <a:lnTo>
                  <a:pt x="3546" y="4743"/>
                </a:lnTo>
                <a:lnTo>
                  <a:pt x="3567" y="4785"/>
                </a:lnTo>
                <a:lnTo>
                  <a:pt x="3594" y="4827"/>
                </a:lnTo>
                <a:lnTo>
                  <a:pt x="3627" y="4872"/>
                </a:lnTo>
                <a:lnTo>
                  <a:pt x="3660" y="4911"/>
                </a:lnTo>
                <a:lnTo>
                  <a:pt x="3696" y="4944"/>
                </a:lnTo>
                <a:lnTo>
                  <a:pt x="3738" y="4974"/>
                </a:lnTo>
                <a:lnTo>
                  <a:pt x="3780" y="5004"/>
                </a:lnTo>
                <a:lnTo>
                  <a:pt x="3810" y="5025"/>
                </a:lnTo>
                <a:lnTo>
                  <a:pt x="3840" y="5040"/>
                </a:lnTo>
                <a:lnTo>
                  <a:pt x="3885" y="5058"/>
                </a:lnTo>
                <a:lnTo>
                  <a:pt x="3936" y="5079"/>
                </a:lnTo>
                <a:lnTo>
                  <a:pt x="4002" y="5100"/>
                </a:lnTo>
                <a:lnTo>
                  <a:pt x="4047" y="5115"/>
                </a:lnTo>
                <a:lnTo>
                  <a:pt x="4086" y="5124"/>
                </a:lnTo>
                <a:lnTo>
                  <a:pt x="4128" y="5136"/>
                </a:lnTo>
                <a:lnTo>
                  <a:pt x="4197" y="5145"/>
                </a:lnTo>
                <a:lnTo>
                  <a:pt x="4251" y="5151"/>
                </a:lnTo>
                <a:lnTo>
                  <a:pt x="4308" y="5157"/>
                </a:lnTo>
                <a:lnTo>
                  <a:pt x="4356" y="5160"/>
                </a:lnTo>
                <a:lnTo>
                  <a:pt x="4413" y="5163"/>
                </a:lnTo>
                <a:lnTo>
                  <a:pt x="4470" y="5163"/>
                </a:lnTo>
                <a:lnTo>
                  <a:pt x="4536" y="5160"/>
                </a:lnTo>
                <a:lnTo>
                  <a:pt x="4611" y="5157"/>
                </a:lnTo>
                <a:lnTo>
                  <a:pt x="4671" y="5151"/>
                </a:lnTo>
                <a:lnTo>
                  <a:pt x="4719" y="5145"/>
                </a:lnTo>
                <a:lnTo>
                  <a:pt x="4776" y="5139"/>
                </a:lnTo>
                <a:lnTo>
                  <a:pt x="4836" y="5133"/>
                </a:lnTo>
                <a:lnTo>
                  <a:pt x="4884" y="5124"/>
                </a:lnTo>
                <a:lnTo>
                  <a:pt x="4956" y="5115"/>
                </a:lnTo>
                <a:lnTo>
                  <a:pt x="5025" y="5100"/>
                </a:lnTo>
                <a:lnTo>
                  <a:pt x="5112" y="5085"/>
                </a:lnTo>
                <a:lnTo>
                  <a:pt x="5190" y="5070"/>
                </a:lnTo>
                <a:lnTo>
                  <a:pt x="5265" y="5049"/>
                </a:lnTo>
                <a:lnTo>
                  <a:pt x="5328" y="5028"/>
                </a:lnTo>
                <a:lnTo>
                  <a:pt x="5382" y="5013"/>
                </a:lnTo>
                <a:lnTo>
                  <a:pt x="5433" y="4998"/>
                </a:lnTo>
                <a:lnTo>
                  <a:pt x="5478" y="4983"/>
                </a:lnTo>
                <a:lnTo>
                  <a:pt x="5526" y="4965"/>
                </a:lnTo>
                <a:lnTo>
                  <a:pt x="5580" y="4947"/>
                </a:lnTo>
                <a:lnTo>
                  <a:pt x="5652" y="4920"/>
                </a:lnTo>
                <a:lnTo>
                  <a:pt x="5706" y="4896"/>
                </a:lnTo>
                <a:lnTo>
                  <a:pt x="5757" y="4872"/>
                </a:lnTo>
                <a:lnTo>
                  <a:pt x="5799" y="4851"/>
                </a:lnTo>
                <a:lnTo>
                  <a:pt x="5844" y="4821"/>
                </a:lnTo>
                <a:lnTo>
                  <a:pt x="5889" y="4794"/>
                </a:lnTo>
                <a:lnTo>
                  <a:pt x="5946" y="4752"/>
                </a:lnTo>
                <a:lnTo>
                  <a:pt x="5994" y="4713"/>
                </a:lnTo>
                <a:lnTo>
                  <a:pt x="6048" y="4665"/>
                </a:lnTo>
                <a:lnTo>
                  <a:pt x="6093" y="4620"/>
                </a:lnTo>
                <a:lnTo>
                  <a:pt x="6141" y="4569"/>
                </a:lnTo>
                <a:lnTo>
                  <a:pt x="6177" y="4515"/>
                </a:lnTo>
                <a:lnTo>
                  <a:pt x="6228" y="4446"/>
                </a:lnTo>
                <a:lnTo>
                  <a:pt x="6261" y="4392"/>
                </a:lnTo>
                <a:lnTo>
                  <a:pt x="6288" y="4353"/>
                </a:lnTo>
                <a:lnTo>
                  <a:pt x="6315" y="4317"/>
                </a:lnTo>
                <a:lnTo>
                  <a:pt x="6345" y="4275"/>
                </a:lnTo>
                <a:lnTo>
                  <a:pt x="6372" y="4236"/>
                </a:lnTo>
                <a:lnTo>
                  <a:pt x="6405" y="4188"/>
                </a:lnTo>
                <a:lnTo>
                  <a:pt x="6432" y="4140"/>
                </a:lnTo>
                <a:lnTo>
                  <a:pt x="6459" y="4098"/>
                </a:lnTo>
                <a:lnTo>
                  <a:pt x="6486" y="4056"/>
                </a:lnTo>
                <a:lnTo>
                  <a:pt x="6516" y="3995"/>
                </a:lnTo>
                <a:lnTo>
                  <a:pt x="6546" y="3925"/>
                </a:lnTo>
                <a:lnTo>
                  <a:pt x="6582" y="3849"/>
                </a:lnTo>
                <a:lnTo>
                  <a:pt x="6606" y="3795"/>
                </a:lnTo>
                <a:lnTo>
                  <a:pt x="6630" y="3729"/>
                </a:lnTo>
                <a:lnTo>
                  <a:pt x="6648" y="3684"/>
                </a:lnTo>
                <a:lnTo>
                  <a:pt x="6666" y="3635"/>
                </a:lnTo>
                <a:lnTo>
                  <a:pt x="6687" y="3558"/>
                </a:lnTo>
                <a:lnTo>
                  <a:pt x="6706" y="3485"/>
                </a:lnTo>
                <a:lnTo>
                  <a:pt x="6720" y="3420"/>
                </a:lnTo>
                <a:lnTo>
                  <a:pt x="6738" y="3351"/>
                </a:lnTo>
                <a:lnTo>
                  <a:pt x="6750" y="3294"/>
                </a:lnTo>
                <a:lnTo>
                  <a:pt x="6756" y="3237"/>
                </a:lnTo>
                <a:lnTo>
                  <a:pt x="6768" y="3162"/>
                </a:lnTo>
                <a:lnTo>
                  <a:pt x="6776" y="3075"/>
                </a:lnTo>
                <a:lnTo>
                  <a:pt x="6783" y="2967"/>
                </a:lnTo>
                <a:lnTo>
                  <a:pt x="6786" y="2895"/>
                </a:lnTo>
                <a:lnTo>
                  <a:pt x="6786" y="2805"/>
                </a:lnTo>
                <a:lnTo>
                  <a:pt x="6786" y="2735"/>
                </a:lnTo>
                <a:lnTo>
                  <a:pt x="6780" y="2673"/>
                </a:lnTo>
                <a:lnTo>
                  <a:pt x="6774" y="2622"/>
                </a:lnTo>
                <a:lnTo>
                  <a:pt x="6766" y="2555"/>
                </a:lnTo>
                <a:lnTo>
                  <a:pt x="6753" y="2481"/>
                </a:lnTo>
                <a:lnTo>
                  <a:pt x="6746" y="2425"/>
                </a:lnTo>
                <a:lnTo>
                  <a:pt x="6732" y="2367"/>
                </a:lnTo>
                <a:lnTo>
                  <a:pt x="6720" y="2307"/>
                </a:lnTo>
                <a:lnTo>
                  <a:pt x="6706" y="2255"/>
                </a:lnTo>
                <a:lnTo>
                  <a:pt x="6690" y="2205"/>
                </a:lnTo>
                <a:lnTo>
                  <a:pt x="6672" y="2154"/>
                </a:lnTo>
                <a:lnTo>
                  <a:pt x="6654" y="2100"/>
                </a:lnTo>
                <a:lnTo>
                  <a:pt x="6639" y="2049"/>
                </a:lnTo>
                <a:lnTo>
                  <a:pt x="6615" y="1989"/>
                </a:lnTo>
                <a:lnTo>
                  <a:pt x="6579" y="1908"/>
                </a:lnTo>
                <a:lnTo>
                  <a:pt x="6546" y="1842"/>
                </a:lnTo>
                <a:lnTo>
                  <a:pt x="6507" y="1767"/>
                </a:lnTo>
                <a:lnTo>
                  <a:pt x="6476" y="1705"/>
                </a:lnTo>
                <a:lnTo>
                  <a:pt x="6426" y="1614"/>
                </a:lnTo>
                <a:lnTo>
                  <a:pt x="6387" y="1551"/>
                </a:lnTo>
                <a:lnTo>
                  <a:pt x="6354" y="1500"/>
                </a:lnTo>
                <a:lnTo>
                  <a:pt x="6309" y="1443"/>
                </a:lnTo>
                <a:lnTo>
                  <a:pt x="6273" y="1389"/>
                </a:lnTo>
                <a:lnTo>
                  <a:pt x="6234" y="1335"/>
                </a:lnTo>
                <a:lnTo>
                  <a:pt x="6177" y="1266"/>
                </a:lnTo>
                <a:lnTo>
                  <a:pt x="6135" y="1221"/>
                </a:lnTo>
                <a:lnTo>
                  <a:pt x="6081" y="1164"/>
                </a:lnTo>
                <a:lnTo>
                  <a:pt x="6021" y="1107"/>
                </a:lnTo>
                <a:lnTo>
                  <a:pt x="5979" y="1068"/>
                </a:lnTo>
                <a:lnTo>
                  <a:pt x="5901" y="993"/>
                </a:lnTo>
                <a:lnTo>
                  <a:pt x="5853" y="945"/>
                </a:lnTo>
                <a:lnTo>
                  <a:pt x="5806" y="895"/>
                </a:lnTo>
                <a:lnTo>
                  <a:pt x="5751" y="834"/>
                </a:lnTo>
                <a:lnTo>
                  <a:pt x="5706" y="795"/>
                </a:lnTo>
                <a:lnTo>
                  <a:pt x="5661" y="756"/>
                </a:lnTo>
                <a:lnTo>
                  <a:pt x="5616" y="717"/>
                </a:lnTo>
                <a:lnTo>
                  <a:pt x="5577" y="678"/>
                </a:lnTo>
                <a:lnTo>
                  <a:pt x="5526" y="633"/>
                </a:lnTo>
                <a:lnTo>
                  <a:pt x="5475" y="594"/>
                </a:lnTo>
                <a:lnTo>
                  <a:pt x="5427" y="558"/>
                </a:lnTo>
                <a:lnTo>
                  <a:pt x="5373" y="516"/>
                </a:lnTo>
                <a:lnTo>
                  <a:pt x="5319" y="471"/>
                </a:lnTo>
                <a:lnTo>
                  <a:pt x="5265" y="435"/>
                </a:lnTo>
                <a:lnTo>
                  <a:pt x="5211" y="396"/>
                </a:lnTo>
                <a:lnTo>
                  <a:pt x="5148" y="354"/>
                </a:lnTo>
                <a:lnTo>
                  <a:pt x="5112" y="327"/>
                </a:lnTo>
                <a:lnTo>
                  <a:pt x="5055" y="294"/>
                </a:lnTo>
                <a:lnTo>
                  <a:pt x="5013" y="270"/>
                </a:lnTo>
                <a:lnTo>
                  <a:pt x="4971" y="243"/>
                </a:lnTo>
                <a:lnTo>
                  <a:pt x="4917" y="216"/>
                </a:lnTo>
                <a:lnTo>
                  <a:pt x="4857" y="192"/>
                </a:lnTo>
                <a:lnTo>
                  <a:pt x="4809" y="174"/>
                </a:lnTo>
                <a:lnTo>
                  <a:pt x="4766" y="155"/>
                </a:lnTo>
                <a:lnTo>
                  <a:pt x="4722" y="138"/>
                </a:lnTo>
                <a:lnTo>
                  <a:pt x="4677" y="120"/>
                </a:lnTo>
                <a:lnTo>
                  <a:pt x="4626" y="102"/>
                </a:lnTo>
                <a:lnTo>
                  <a:pt x="4556" y="85"/>
                </a:lnTo>
                <a:lnTo>
                  <a:pt x="4494" y="66"/>
                </a:lnTo>
                <a:lnTo>
                  <a:pt x="4434" y="51"/>
                </a:lnTo>
                <a:lnTo>
                  <a:pt x="4377" y="42"/>
                </a:lnTo>
                <a:lnTo>
                  <a:pt x="4323" y="30"/>
                </a:lnTo>
                <a:lnTo>
                  <a:pt x="4260" y="18"/>
                </a:lnTo>
                <a:lnTo>
                  <a:pt x="4197" y="12"/>
                </a:lnTo>
                <a:lnTo>
                  <a:pt x="4137" y="6"/>
                </a:lnTo>
                <a:lnTo>
                  <a:pt x="4080" y="3"/>
                </a:lnTo>
                <a:lnTo>
                  <a:pt x="4017" y="3"/>
                </a:lnTo>
                <a:lnTo>
                  <a:pt x="3957" y="9"/>
                </a:lnTo>
                <a:lnTo>
                  <a:pt x="3897" y="21"/>
                </a:lnTo>
                <a:lnTo>
                  <a:pt x="3852" y="33"/>
                </a:lnTo>
                <a:lnTo>
                  <a:pt x="3786" y="55"/>
                </a:lnTo>
                <a:lnTo>
                  <a:pt x="3726" y="78"/>
                </a:lnTo>
                <a:lnTo>
                  <a:pt x="3666" y="115"/>
                </a:lnTo>
                <a:lnTo>
                  <a:pt x="3618" y="156"/>
                </a:lnTo>
                <a:lnTo>
                  <a:pt x="3582" y="186"/>
                </a:lnTo>
                <a:lnTo>
                  <a:pt x="3546" y="225"/>
                </a:lnTo>
                <a:lnTo>
                  <a:pt x="3519" y="261"/>
                </a:lnTo>
                <a:lnTo>
                  <a:pt x="3492" y="300"/>
                </a:lnTo>
                <a:lnTo>
                  <a:pt x="3462" y="345"/>
                </a:lnTo>
                <a:lnTo>
                  <a:pt x="3444" y="378"/>
                </a:lnTo>
                <a:lnTo>
                  <a:pt x="3436" y="405"/>
                </a:lnTo>
                <a:lnTo>
                  <a:pt x="3436" y="485"/>
                </a:lnTo>
                <a:lnTo>
                  <a:pt x="3436" y="645"/>
                </a:lnTo>
                <a:lnTo>
                  <a:pt x="3436" y="1035"/>
                </a:lnTo>
                <a:lnTo>
                  <a:pt x="3435" y="1239"/>
                </a:lnTo>
                <a:lnTo>
                  <a:pt x="3436" y="1385"/>
                </a:lnTo>
                <a:lnTo>
                  <a:pt x="3436" y="1625"/>
                </a:lnTo>
                <a:lnTo>
                  <a:pt x="3435" y="1743"/>
                </a:lnTo>
                <a:lnTo>
                  <a:pt x="3432" y="1836"/>
                </a:lnTo>
                <a:lnTo>
                  <a:pt x="3429" y="1896"/>
                </a:lnTo>
                <a:lnTo>
                  <a:pt x="3426" y="1947"/>
                </a:lnTo>
                <a:lnTo>
                  <a:pt x="3435" y="1962"/>
                </a:lnTo>
                <a:lnTo>
                  <a:pt x="3444" y="1986"/>
                </a:lnTo>
                <a:lnTo>
                  <a:pt x="3447" y="2010"/>
                </a:lnTo>
                <a:lnTo>
                  <a:pt x="3447" y="2040"/>
                </a:lnTo>
                <a:lnTo>
                  <a:pt x="3447" y="2073"/>
                </a:lnTo>
                <a:lnTo>
                  <a:pt x="3438" y="2100"/>
                </a:lnTo>
                <a:lnTo>
                  <a:pt x="3423" y="2124"/>
                </a:lnTo>
                <a:lnTo>
                  <a:pt x="3405" y="2142"/>
                </a:lnTo>
                <a:lnTo>
                  <a:pt x="3387" y="2124"/>
                </a:lnTo>
                <a:lnTo>
                  <a:pt x="3375" y="2100"/>
                </a:lnTo>
                <a:lnTo>
                  <a:pt x="3378" y="2076"/>
                </a:lnTo>
                <a:lnTo>
                  <a:pt x="3375" y="2046"/>
                </a:lnTo>
                <a:lnTo>
                  <a:pt x="3381" y="2010"/>
                </a:lnTo>
                <a:lnTo>
                  <a:pt x="3384" y="1986"/>
                </a:lnTo>
                <a:lnTo>
                  <a:pt x="3399" y="1962"/>
                </a:lnTo>
                <a:lnTo>
                  <a:pt x="3411" y="1944"/>
                </a:lnTo>
                <a:lnTo>
                  <a:pt x="3408" y="1896"/>
                </a:lnTo>
                <a:lnTo>
                  <a:pt x="3408" y="1833"/>
                </a:lnTo>
                <a:lnTo>
                  <a:pt x="3411" y="1746"/>
                </a:lnTo>
                <a:lnTo>
                  <a:pt x="3411" y="1626"/>
                </a:lnTo>
                <a:lnTo>
                  <a:pt x="3408" y="1386"/>
                </a:lnTo>
                <a:lnTo>
                  <a:pt x="3411" y="1236"/>
                </a:lnTo>
                <a:lnTo>
                  <a:pt x="3411" y="1032"/>
                </a:lnTo>
                <a:lnTo>
                  <a:pt x="3408" y="642"/>
                </a:lnTo>
                <a:lnTo>
                  <a:pt x="3411" y="483"/>
                </a:lnTo>
                <a:lnTo>
                  <a:pt x="3411" y="405"/>
                </a:lnTo>
                <a:lnTo>
                  <a:pt x="3402" y="381"/>
                </a:lnTo>
                <a:lnTo>
                  <a:pt x="3390" y="345"/>
                </a:lnTo>
                <a:lnTo>
                  <a:pt x="3369" y="306"/>
                </a:lnTo>
                <a:lnTo>
                  <a:pt x="3342" y="264"/>
                </a:lnTo>
                <a:lnTo>
                  <a:pt x="3312" y="231"/>
                </a:lnTo>
                <a:lnTo>
                  <a:pt x="3279" y="189"/>
                </a:lnTo>
                <a:lnTo>
                  <a:pt x="3240" y="150"/>
                </a:lnTo>
                <a:lnTo>
                  <a:pt x="3189" y="111"/>
                </a:lnTo>
                <a:lnTo>
                  <a:pt x="3126" y="78"/>
                </a:lnTo>
                <a:lnTo>
                  <a:pt x="3057" y="51"/>
                </a:lnTo>
                <a:lnTo>
                  <a:pt x="2991" y="27"/>
                </a:lnTo>
                <a:lnTo>
                  <a:pt x="2886" y="9"/>
                </a:lnTo>
                <a:lnTo>
                  <a:pt x="2775" y="0"/>
                </a:lnTo>
                <a:lnTo>
                  <a:pt x="2703" y="0"/>
                </a:lnTo>
                <a:lnTo>
                  <a:pt x="2625" y="6"/>
                </a:lnTo>
                <a:lnTo>
                  <a:pt x="2536" y="15"/>
                </a:lnTo>
                <a:lnTo>
                  <a:pt x="2457" y="30"/>
                </a:lnTo>
                <a:lnTo>
                  <a:pt x="2379" y="45"/>
                </a:lnTo>
                <a:lnTo>
                  <a:pt x="2325" y="57"/>
                </a:lnTo>
                <a:lnTo>
                  <a:pt x="2256" y="75"/>
                </a:lnTo>
                <a:lnTo>
                  <a:pt x="2156" y="105"/>
                </a:lnTo>
                <a:lnTo>
                  <a:pt x="2046" y="145"/>
                </a:lnTo>
                <a:lnTo>
                  <a:pt x="1953" y="180"/>
                </a:lnTo>
                <a:lnTo>
                  <a:pt x="1881" y="210"/>
                </a:lnTo>
                <a:lnTo>
                  <a:pt x="1815" y="246"/>
                </a:lnTo>
                <a:lnTo>
                  <a:pt x="1746" y="285"/>
                </a:lnTo>
                <a:lnTo>
                  <a:pt x="1695" y="318"/>
                </a:lnTo>
                <a:lnTo>
                  <a:pt x="1659" y="342"/>
                </a:lnTo>
                <a:lnTo>
                  <a:pt x="1611" y="375"/>
                </a:lnTo>
                <a:lnTo>
                  <a:pt x="1557" y="411"/>
                </a:lnTo>
                <a:lnTo>
                  <a:pt x="1515" y="441"/>
                </a:lnTo>
                <a:lnTo>
                  <a:pt x="1466" y="475"/>
                </a:lnTo>
                <a:lnTo>
                  <a:pt x="1398" y="525"/>
                </a:lnTo>
                <a:lnTo>
                  <a:pt x="1341" y="573"/>
                </a:lnTo>
                <a:lnTo>
                  <a:pt x="1284" y="615"/>
                </a:lnTo>
                <a:lnTo>
                  <a:pt x="1236" y="657"/>
                </a:lnTo>
                <a:lnTo>
                  <a:pt x="1191" y="699"/>
                </a:lnTo>
                <a:lnTo>
                  <a:pt x="1134" y="747"/>
                </a:lnTo>
                <a:lnTo>
                  <a:pt x="1074" y="798"/>
                </a:lnTo>
                <a:lnTo>
                  <a:pt x="1020" y="852"/>
                </a:lnTo>
                <a:lnTo>
                  <a:pt x="972" y="903"/>
                </a:lnTo>
                <a:lnTo>
                  <a:pt x="924" y="954"/>
                </a:lnTo>
                <a:lnTo>
                  <a:pt x="870" y="1005"/>
                </a:lnTo>
                <a:lnTo>
                  <a:pt x="825" y="1047"/>
                </a:lnTo>
                <a:lnTo>
                  <a:pt x="774" y="1098"/>
                </a:lnTo>
                <a:lnTo>
                  <a:pt x="735" y="1140"/>
                </a:lnTo>
                <a:lnTo>
                  <a:pt x="675" y="1200"/>
                </a:lnTo>
                <a:lnTo>
                  <a:pt x="624" y="1251"/>
                </a:lnTo>
                <a:lnTo>
                  <a:pt x="585" y="1302"/>
                </a:lnTo>
                <a:lnTo>
                  <a:pt x="546" y="1350"/>
                </a:lnTo>
                <a:lnTo>
                  <a:pt x="504" y="1404"/>
                </a:lnTo>
                <a:lnTo>
                  <a:pt x="462" y="1461"/>
                </a:lnTo>
                <a:lnTo>
                  <a:pt x="423" y="1524"/>
                </a:lnTo>
                <a:lnTo>
                  <a:pt x="387" y="1569"/>
                </a:lnTo>
                <a:lnTo>
                  <a:pt x="357" y="1623"/>
                </a:lnTo>
                <a:lnTo>
                  <a:pt x="318" y="1695"/>
                </a:lnTo>
                <a:lnTo>
                  <a:pt x="282" y="1758"/>
                </a:lnTo>
                <a:lnTo>
                  <a:pt x="246" y="1836"/>
                </a:lnTo>
                <a:lnTo>
                  <a:pt x="210" y="1899"/>
                </a:lnTo>
                <a:lnTo>
                  <a:pt x="183" y="1956"/>
                </a:lnTo>
                <a:lnTo>
                  <a:pt x="166" y="2015"/>
                </a:lnTo>
                <a:lnTo>
                  <a:pt x="144" y="2067"/>
                </a:lnTo>
                <a:lnTo>
                  <a:pt x="126" y="2125"/>
                </a:lnTo>
                <a:lnTo>
                  <a:pt x="111" y="2175"/>
                </a:lnTo>
                <a:lnTo>
                  <a:pt x="90" y="2226"/>
                </a:lnTo>
                <a:lnTo>
                  <a:pt x="75" y="2292"/>
                </a:lnTo>
                <a:lnTo>
                  <a:pt x="57" y="2349"/>
                </a:lnTo>
                <a:lnTo>
                  <a:pt x="42" y="2415"/>
                </a:lnTo>
                <a:lnTo>
                  <a:pt x="33" y="2478"/>
                </a:lnTo>
                <a:lnTo>
                  <a:pt x="27" y="2529"/>
                </a:lnTo>
                <a:lnTo>
                  <a:pt x="18" y="2583"/>
                </a:lnTo>
                <a:lnTo>
                  <a:pt x="12" y="2628"/>
                </a:lnTo>
                <a:lnTo>
                  <a:pt x="3" y="2697"/>
                </a:lnTo>
                <a:lnTo>
                  <a:pt x="0" y="2754"/>
                </a:lnTo>
                <a:lnTo>
                  <a:pt x="3" y="2814"/>
                </a:lnTo>
                <a:lnTo>
                  <a:pt x="3" y="2874"/>
                </a:lnTo>
                <a:lnTo>
                  <a:pt x="0" y="2946"/>
                </a:lnTo>
                <a:lnTo>
                  <a:pt x="6" y="2994"/>
                </a:lnTo>
                <a:lnTo>
                  <a:pt x="9" y="3048"/>
                </a:lnTo>
                <a:lnTo>
                  <a:pt x="12" y="3099"/>
                </a:lnTo>
                <a:lnTo>
                  <a:pt x="18" y="3153"/>
                </a:lnTo>
                <a:lnTo>
                  <a:pt x="27" y="3207"/>
                </a:lnTo>
                <a:lnTo>
                  <a:pt x="33" y="3258"/>
                </a:lnTo>
                <a:lnTo>
                  <a:pt x="45" y="3312"/>
                </a:lnTo>
                <a:lnTo>
                  <a:pt x="57" y="3372"/>
                </a:lnTo>
                <a:lnTo>
                  <a:pt x="69" y="3429"/>
                </a:lnTo>
                <a:lnTo>
                  <a:pt x="81" y="3492"/>
                </a:lnTo>
                <a:lnTo>
                  <a:pt x="106" y="3585"/>
                </a:lnTo>
                <a:lnTo>
                  <a:pt x="132" y="3648"/>
                </a:lnTo>
                <a:lnTo>
                  <a:pt x="150" y="3702"/>
                </a:lnTo>
                <a:lnTo>
                  <a:pt x="177" y="3774"/>
                </a:lnTo>
                <a:lnTo>
                  <a:pt x="201" y="3837"/>
                </a:lnTo>
                <a:lnTo>
                  <a:pt x="240" y="3924"/>
                </a:lnTo>
                <a:lnTo>
                  <a:pt x="270" y="3993"/>
                </a:lnTo>
                <a:lnTo>
                  <a:pt x="303" y="4056"/>
                </a:lnTo>
                <a:lnTo>
                  <a:pt x="348" y="4131"/>
                </a:lnTo>
                <a:lnTo>
                  <a:pt x="387" y="4188"/>
                </a:lnTo>
                <a:lnTo>
                  <a:pt x="423" y="4245"/>
                </a:lnTo>
                <a:lnTo>
                  <a:pt x="456" y="4302"/>
                </a:lnTo>
                <a:lnTo>
                  <a:pt x="495" y="4353"/>
                </a:lnTo>
                <a:lnTo>
                  <a:pt x="522" y="4398"/>
                </a:lnTo>
                <a:lnTo>
                  <a:pt x="552" y="4446"/>
                </a:lnTo>
                <a:lnTo>
                  <a:pt x="591" y="4497"/>
                </a:lnTo>
                <a:lnTo>
                  <a:pt x="624" y="4542"/>
                </a:lnTo>
                <a:lnTo>
                  <a:pt x="663" y="4584"/>
                </a:lnTo>
                <a:lnTo>
                  <a:pt x="699" y="4626"/>
                </a:lnTo>
                <a:lnTo>
                  <a:pt x="732" y="4656"/>
                </a:lnTo>
                <a:lnTo>
                  <a:pt x="771" y="4689"/>
                </a:lnTo>
                <a:lnTo>
                  <a:pt x="822" y="4731"/>
                </a:lnTo>
                <a:lnTo>
                  <a:pt x="861" y="4767"/>
                </a:lnTo>
                <a:lnTo>
                  <a:pt x="912" y="4806"/>
                </a:lnTo>
                <a:lnTo>
                  <a:pt x="966" y="4839"/>
                </a:lnTo>
                <a:lnTo>
                  <a:pt x="1026" y="4869"/>
                </a:lnTo>
                <a:lnTo>
                  <a:pt x="1074" y="4893"/>
                </a:lnTo>
                <a:lnTo>
                  <a:pt x="1134" y="4920"/>
                </a:lnTo>
                <a:lnTo>
                  <a:pt x="1188" y="4938"/>
                </a:lnTo>
                <a:lnTo>
                  <a:pt x="1245" y="4956"/>
                </a:lnTo>
                <a:lnTo>
                  <a:pt x="1317" y="4983"/>
                </a:lnTo>
                <a:lnTo>
                  <a:pt x="1386" y="5007"/>
                </a:lnTo>
                <a:lnTo>
                  <a:pt x="1479" y="5034"/>
                </a:lnTo>
                <a:lnTo>
                  <a:pt x="1545" y="5055"/>
                </a:lnTo>
                <a:lnTo>
                  <a:pt x="1611" y="5073"/>
                </a:lnTo>
                <a:lnTo>
                  <a:pt x="1674" y="5088"/>
                </a:lnTo>
                <a:lnTo>
                  <a:pt x="1734" y="5097"/>
                </a:lnTo>
                <a:lnTo>
                  <a:pt x="1809" y="5109"/>
                </a:lnTo>
                <a:lnTo>
                  <a:pt x="1875" y="5121"/>
                </a:lnTo>
                <a:lnTo>
                  <a:pt x="1926" y="5130"/>
                </a:lnTo>
                <a:lnTo>
                  <a:pt x="1989" y="5136"/>
                </a:lnTo>
                <a:lnTo>
                  <a:pt x="2046" y="5145"/>
                </a:lnTo>
                <a:lnTo>
                  <a:pt x="2118" y="5151"/>
                </a:lnTo>
                <a:lnTo>
                  <a:pt x="2202" y="5160"/>
                </a:lnTo>
                <a:lnTo>
                  <a:pt x="2301" y="5163"/>
                </a:lnTo>
                <a:lnTo>
                  <a:pt x="2373" y="5163"/>
                </a:lnTo>
                <a:lnTo>
                  <a:pt x="2451" y="5160"/>
                </a:lnTo>
                <a:lnTo>
                  <a:pt x="2508" y="5154"/>
                </a:lnTo>
                <a:lnTo>
                  <a:pt x="2565" y="5148"/>
                </a:lnTo>
                <a:lnTo>
                  <a:pt x="2619" y="5142"/>
                </a:lnTo>
                <a:lnTo>
                  <a:pt x="2667" y="5133"/>
                </a:lnTo>
                <a:lnTo>
                  <a:pt x="2721" y="5121"/>
                </a:lnTo>
                <a:lnTo>
                  <a:pt x="2757" y="5112"/>
                </a:lnTo>
                <a:lnTo>
                  <a:pt x="2802" y="5097"/>
                </a:lnTo>
                <a:lnTo>
                  <a:pt x="2847" y="5079"/>
                </a:lnTo>
                <a:lnTo>
                  <a:pt x="2883" y="5064"/>
                </a:lnTo>
                <a:lnTo>
                  <a:pt x="2928" y="5046"/>
                </a:lnTo>
                <a:lnTo>
                  <a:pt x="2979" y="5019"/>
                </a:lnTo>
                <a:lnTo>
                  <a:pt x="3036" y="4986"/>
                </a:lnTo>
                <a:lnTo>
                  <a:pt x="3087" y="4950"/>
                </a:lnTo>
                <a:lnTo>
                  <a:pt x="3123" y="4914"/>
                </a:lnTo>
                <a:lnTo>
                  <a:pt x="3156" y="4878"/>
                </a:lnTo>
                <a:lnTo>
                  <a:pt x="3195" y="4833"/>
                </a:lnTo>
                <a:lnTo>
                  <a:pt x="3225" y="4779"/>
                </a:lnTo>
                <a:lnTo>
                  <a:pt x="3249" y="4734"/>
                </a:lnTo>
                <a:lnTo>
                  <a:pt x="3267" y="4686"/>
                </a:lnTo>
                <a:lnTo>
                  <a:pt x="3279" y="4650"/>
                </a:lnTo>
                <a:lnTo>
                  <a:pt x="3288" y="4611"/>
                </a:lnTo>
                <a:lnTo>
                  <a:pt x="3297" y="4566"/>
                </a:lnTo>
                <a:lnTo>
                  <a:pt x="3309" y="4515"/>
                </a:lnTo>
                <a:lnTo>
                  <a:pt x="3315" y="4461"/>
                </a:lnTo>
                <a:lnTo>
                  <a:pt x="3321" y="4410"/>
                </a:lnTo>
                <a:lnTo>
                  <a:pt x="3327" y="4359"/>
                </a:lnTo>
                <a:lnTo>
                  <a:pt x="3333" y="4308"/>
                </a:lnTo>
                <a:lnTo>
                  <a:pt x="3336" y="4251"/>
                </a:lnTo>
                <a:lnTo>
                  <a:pt x="3339" y="4194"/>
                </a:lnTo>
                <a:lnTo>
                  <a:pt x="3342" y="4140"/>
                </a:lnTo>
                <a:lnTo>
                  <a:pt x="3345" y="4092"/>
                </a:lnTo>
                <a:lnTo>
                  <a:pt x="3345" y="4026"/>
                </a:lnTo>
                <a:lnTo>
                  <a:pt x="3342" y="3933"/>
                </a:lnTo>
                <a:lnTo>
                  <a:pt x="3345" y="3873"/>
                </a:lnTo>
                <a:lnTo>
                  <a:pt x="3345" y="3813"/>
                </a:lnTo>
                <a:lnTo>
                  <a:pt x="3342" y="3768"/>
                </a:lnTo>
                <a:lnTo>
                  <a:pt x="3336" y="3708"/>
                </a:lnTo>
                <a:lnTo>
                  <a:pt x="3330" y="3642"/>
                </a:lnTo>
                <a:lnTo>
                  <a:pt x="3327" y="3579"/>
                </a:lnTo>
                <a:lnTo>
                  <a:pt x="3327" y="3516"/>
                </a:lnTo>
                <a:lnTo>
                  <a:pt x="3321" y="3468"/>
                </a:lnTo>
                <a:lnTo>
                  <a:pt x="3318" y="3423"/>
                </a:lnTo>
                <a:lnTo>
                  <a:pt x="3318" y="3390"/>
                </a:lnTo>
                <a:lnTo>
                  <a:pt x="3318" y="3354"/>
                </a:lnTo>
                <a:lnTo>
                  <a:pt x="3315" y="3309"/>
                </a:lnTo>
                <a:lnTo>
                  <a:pt x="3318" y="3267"/>
                </a:lnTo>
                <a:lnTo>
                  <a:pt x="3318" y="3231"/>
                </a:lnTo>
                <a:lnTo>
                  <a:pt x="3318" y="3201"/>
                </a:lnTo>
                <a:lnTo>
                  <a:pt x="3327" y="3174"/>
                </a:lnTo>
                <a:lnTo>
                  <a:pt x="3346" y="3155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41987" name="Freeform 3"/>
          <p:cNvSpPr>
            <a:spLocks noChangeAspect="1"/>
          </p:cNvSpPr>
          <p:nvPr/>
        </p:nvSpPr>
        <p:spPr bwMode="auto">
          <a:xfrm>
            <a:off x="2568575" y="1363663"/>
            <a:ext cx="1116013" cy="768350"/>
          </a:xfrm>
          <a:custGeom>
            <a:avLst/>
            <a:gdLst>
              <a:gd name="T0" fmla="*/ 2147483647 w 5685"/>
              <a:gd name="T1" fmla="*/ 2147483647 h 3693"/>
              <a:gd name="T2" fmla="*/ 2147483647 w 5685"/>
              <a:gd name="T3" fmla="*/ 2147483647 h 3693"/>
              <a:gd name="T4" fmla="*/ 2147483647 w 5685"/>
              <a:gd name="T5" fmla="*/ 2147483647 h 3693"/>
              <a:gd name="T6" fmla="*/ 2147483647 w 5685"/>
              <a:gd name="T7" fmla="*/ 0 h 3693"/>
              <a:gd name="T8" fmla="*/ 2147483647 w 5685"/>
              <a:gd name="T9" fmla="*/ 2147483647 h 3693"/>
              <a:gd name="T10" fmla="*/ 2147483647 w 5685"/>
              <a:gd name="T11" fmla="*/ 2147483647 h 3693"/>
              <a:gd name="T12" fmla="*/ 2147483647 w 5685"/>
              <a:gd name="T13" fmla="*/ 2147483647 h 3693"/>
              <a:gd name="T14" fmla="*/ 2147483647 w 5685"/>
              <a:gd name="T15" fmla="*/ 2147483647 h 3693"/>
              <a:gd name="T16" fmla="*/ 2147483647 w 5685"/>
              <a:gd name="T17" fmla="*/ 2147483647 h 3693"/>
              <a:gd name="T18" fmla="*/ 2147483647 w 5685"/>
              <a:gd name="T19" fmla="*/ 2147483647 h 3693"/>
              <a:gd name="T20" fmla="*/ 2147483647 w 5685"/>
              <a:gd name="T21" fmla="*/ 2147483647 h 3693"/>
              <a:gd name="T22" fmla="*/ 2147483647 w 5685"/>
              <a:gd name="T23" fmla="*/ 2147483647 h 3693"/>
              <a:gd name="T24" fmla="*/ 2147483647 w 5685"/>
              <a:gd name="T25" fmla="*/ 2147483647 h 3693"/>
              <a:gd name="T26" fmla="*/ 2147483647 w 5685"/>
              <a:gd name="T27" fmla="*/ 2147483647 h 3693"/>
              <a:gd name="T28" fmla="*/ 2147483647 w 5685"/>
              <a:gd name="T29" fmla="*/ 2147483647 h 3693"/>
              <a:gd name="T30" fmla="*/ 2147483647 w 5685"/>
              <a:gd name="T31" fmla="*/ 2147483647 h 3693"/>
              <a:gd name="T32" fmla="*/ 2147483647 w 5685"/>
              <a:gd name="T33" fmla="*/ 2147483647 h 3693"/>
              <a:gd name="T34" fmla="*/ 2147483647 w 5685"/>
              <a:gd name="T35" fmla="*/ 2147483647 h 3693"/>
              <a:gd name="T36" fmla="*/ 2147483647 w 5685"/>
              <a:gd name="T37" fmla="*/ 2147483647 h 3693"/>
              <a:gd name="T38" fmla="*/ 2147483647 w 5685"/>
              <a:gd name="T39" fmla="*/ 2147483647 h 3693"/>
              <a:gd name="T40" fmla="*/ 2147483647 w 5685"/>
              <a:gd name="T41" fmla="*/ 2147483647 h 3693"/>
              <a:gd name="T42" fmla="*/ 2147483647 w 5685"/>
              <a:gd name="T43" fmla="*/ 2147483647 h 3693"/>
              <a:gd name="T44" fmla="*/ 2147483647 w 5685"/>
              <a:gd name="T45" fmla="*/ 2147483647 h 3693"/>
              <a:gd name="T46" fmla="*/ 2147483647 w 5685"/>
              <a:gd name="T47" fmla="*/ 2147483647 h 3693"/>
              <a:gd name="T48" fmla="*/ 2147483647 w 5685"/>
              <a:gd name="T49" fmla="*/ 2147483647 h 3693"/>
              <a:gd name="T50" fmla="*/ 2147483647 w 5685"/>
              <a:gd name="T51" fmla="*/ 2147483647 h 3693"/>
              <a:gd name="T52" fmla="*/ 2147483647 w 5685"/>
              <a:gd name="T53" fmla="*/ 2147483647 h 3693"/>
              <a:gd name="T54" fmla="*/ 2147483647 w 5685"/>
              <a:gd name="T55" fmla="*/ 2147483647 h 3693"/>
              <a:gd name="T56" fmla="*/ 2147483647 w 5685"/>
              <a:gd name="T57" fmla="*/ 2147483647 h 3693"/>
              <a:gd name="T58" fmla="*/ 2147483647 w 5685"/>
              <a:gd name="T59" fmla="*/ 2147483647 h 3693"/>
              <a:gd name="T60" fmla="*/ 2147483647 w 5685"/>
              <a:gd name="T61" fmla="*/ 2147483647 h 3693"/>
              <a:gd name="T62" fmla="*/ 2147483647 w 5685"/>
              <a:gd name="T63" fmla="*/ 2147483647 h 3693"/>
              <a:gd name="T64" fmla="*/ 2147483647 w 5685"/>
              <a:gd name="T65" fmla="*/ 2147483647 h 3693"/>
              <a:gd name="T66" fmla="*/ 2147483647 w 5685"/>
              <a:gd name="T67" fmla="*/ 2147483647 h 3693"/>
              <a:gd name="T68" fmla="*/ 2147483647 w 5685"/>
              <a:gd name="T69" fmla="*/ 2147483647 h 3693"/>
              <a:gd name="T70" fmla="*/ 2147483647 w 5685"/>
              <a:gd name="T71" fmla="*/ 2147483647 h 3693"/>
              <a:gd name="T72" fmla="*/ 2147483647 w 5685"/>
              <a:gd name="T73" fmla="*/ 2147483647 h 3693"/>
              <a:gd name="T74" fmla="*/ 2147483647 w 5685"/>
              <a:gd name="T75" fmla="*/ 2147483647 h 3693"/>
              <a:gd name="T76" fmla="*/ 2147483647 w 5685"/>
              <a:gd name="T77" fmla="*/ 2147483647 h 3693"/>
              <a:gd name="T78" fmla="*/ 2147483647 w 5685"/>
              <a:gd name="T79" fmla="*/ 2147483647 h 3693"/>
              <a:gd name="T80" fmla="*/ 2147483647 w 5685"/>
              <a:gd name="T81" fmla="*/ 2147483647 h 3693"/>
              <a:gd name="T82" fmla="*/ 2147483647 w 5685"/>
              <a:gd name="T83" fmla="*/ 2147483647 h 3693"/>
              <a:gd name="T84" fmla="*/ 2147483647 w 5685"/>
              <a:gd name="T85" fmla="*/ 2147483647 h 3693"/>
              <a:gd name="T86" fmla="*/ 2147483647 w 5685"/>
              <a:gd name="T87" fmla="*/ 2147483647 h 3693"/>
              <a:gd name="T88" fmla="*/ 2147483647 w 5685"/>
              <a:gd name="T89" fmla="*/ 2147483647 h 3693"/>
              <a:gd name="T90" fmla="*/ 2147483647 w 5685"/>
              <a:gd name="T91" fmla="*/ 2147483647 h 3693"/>
              <a:gd name="T92" fmla="*/ 2147483647 w 5685"/>
              <a:gd name="T93" fmla="*/ 2147483647 h 3693"/>
              <a:gd name="T94" fmla="*/ 2147483647 w 5685"/>
              <a:gd name="T95" fmla="*/ 2147483647 h 3693"/>
              <a:gd name="T96" fmla="*/ 2147483647 w 5685"/>
              <a:gd name="T97" fmla="*/ 2147483647 h 3693"/>
              <a:gd name="T98" fmla="*/ 2147483647 w 5685"/>
              <a:gd name="T99" fmla="*/ 2147483647 h 3693"/>
              <a:gd name="T100" fmla="*/ 2147483647 w 5685"/>
              <a:gd name="T101" fmla="*/ 2147483647 h 3693"/>
              <a:gd name="T102" fmla="*/ 2147483647 w 5685"/>
              <a:gd name="T103" fmla="*/ 2147483647 h 3693"/>
              <a:gd name="T104" fmla="*/ 2147483647 w 5685"/>
              <a:gd name="T105" fmla="*/ 2147483647 h 36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85"/>
              <a:gd name="T160" fmla="*/ 0 h 3693"/>
              <a:gd name="T161" fmla="*/ 5685 w 5685"/>
              <a:gd name="T162" fmla="*/ 3693 h 36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85" h="3693">
                <a:moveTo>
                  <a:pt x="3309" y="1164"/>
                </a:moveTo>
                <a:lnTo>
                  <a:pt x="3347" y="1085"/>
                </a:lnTo>
                <a:lnTo>
                  <a:pt x="3396" y="987"/>
                </a:lnTo>
                <a:lnTo>
                  <a:pt x="3452" y="875"/>
                </a:lnTo>
                <a:lnTo>
                  <a:pt x="3495" y="798"/>
                </a:lnTo>
                <a:lnTo>
                  <a:pt x="3542" y="717"/>
                </a:lnTo>
                <a:lnTo>
                  <a:pt x="3585" y="636"/>
                </a:lnTo>
                <a:lnTo>
                  <a:pt x="3618" y="576"/>
                </a:lnTo>
                <a:lnTo>
                  <a:pt x="3651" y="519"/>
                </a:lnTo>
                <a:lnTo>
                  <a:pt x="3696" y="444"/>
                </a:lnTo>
                <a:lnTo>
                  <a:pt x="3741" y="378"/>
                </a:lnTo>
                <a:lnTo>
                  <a:pt x="3789" y="312"/>
                </a:lnTo>
                <a:lnTo>
                  <a:pt x="3837" y="258"/>
                </a:lnTo>
                <a:lnTo>
                  <a:pt x="3876" y="213"/>
                </a:lnTo>
                <a:lnTo>
                  <a:pt x="3933" y="165"/>
                </a:lnTo>
                <a:lnTo>
                  <a:pt x="3977" y="132"/>
                </a:lnTo>
                <a:lnTo>
                  <a:pt x="4029" y="102"/>
                </a:lnTo>
                <a:lnTo>
                  <a:pt x="4101" y="66"/>
                </a:lnTo>
                <a:lnTo>
                  <a:pt x="4161" y="39"/>
                </a:lnTo>
                <a:lnTo>
                  <a:pt x="4230" y="24"/>
                </a:lnTo>
                <a:lnTo>
                  <a:pt x="4296" y="15"/>
                </a:lnTo>
                <a:lnTo>
                  <a:pt x="4380" y="6"/>
                </a:lnTo>
                <a:lnTo>
                  <a:pt x="4464" y="3"/>
                </a:lnTo>
                <a:lnTo>
                  <a:pt x="4524" y="0"/>
                </a:lnTo>
                <a:lnTo>
                  <a:pt x="4602" y="6"/>
                </a:lnTo>
                <a:lnTo>
                  <a:pt x="4665" y="15"/>
                </a:lnTo>
                <a:lnTo>
                  <a:pt x="4734" y="27"/>
                </a:lnTo>
                <a:lnTo>
                  <a:pt x="4794" y="45"/>
                </a:lnTo>
                <a:lnTo>
                  <a:pt x="4848" y="60"/>
                </a:lnTo>
                <a:lnTo>
                  <a:pt x="4926" y="99"/>
                </a:lnTo>
                <a:lnTo>
                  <a:pt x="4980" y="135"/>
                </a:lnTo>
                <a:lnTo>
                  <a:pt x="5028" y="168"/>
                </a:lnTo>
                <a:lnTo>
                  <a:pt x="5058" y="207"/>
                </a:lnTo>
                <a:lnTo>
                  <a:pt x="5082" y="240"/>
                </a:lnTo>
                <a:lnTo>
                  <a:pt x="5097" y="270"/>
                </a:lnTo>
                <a:lnTo>
                  <a:pt x="5106" y="306"/>
                </a:lnTo>
                <a:lnTo>
                  <a:pt x="5109" y="345"/>
                </a:lnTo>
                <a:lnTo>
                  <a:pt x="5102" y="387"/>
                </a:lnTo>
                <a:lnTo>
                  <a:pt x="5091" y="423"/>
                </a:lnTo>
                <a:lnTo>
                  <a:pt x="5073" y="468"/>
                </a:lnTo>
                <a:lnTo>
                  <a:pt x="5049" y="525"/>
                </a:lnTo>
                <a:lnTo>
                  <a:pt x="5007" y="621"/>
                </a:lnTo>
                <a:lnTo>
                  <a:pt x="4968" y="708"/>
                </a:lnTo>
                <a:lnTo>
                  <a:pt x="4917" y="807"/>
                </a:lnTo>
                <a:lnTo>
                  <a:pt x="4857" y="933"/>
                </a:lnTo>
                <a:lnTo>
                  <a:pt x="4812" y="1032"/>
                </a:lnTo>
                <a:lnTo>
                  <a:pt x="4772" y="1107"/>
                </a:lnTo>
                <a:lnTo>
                  <a:pt x="4727" y="1197"/>
                </a:lnTo>
                <a:lnTo>
                  <a:pt x="4683" y="1278"/>
                </a:lnTo>
                <a:lnTo>
                  <a:pt x="4653" y="1338"/>
                </a:lnTo>
                <a:lnTo>
                  <a:pt x="4623" y="1401"/>
                </a:lnTo>
                <a:lnTo>
                  <a:pt x="4602" y="1452"/>
                </a:lnTo>
                <a:lnTo>
                  <a:pt x="4578" y="1515"/>
                </a:lnTo>
                <a:lnTo>
                  <a:pt x="4563" y="1569"/>
                </a:lnTo>
                <a:lnTo>
                  <a:pt x="4551" y="1623"/>
                </a:lnTo>
                <a:lnTo>
                  <a:pt x="4554" y="1674"/>
                </a:lnTo>
                <a:lnTo>
                  <a:pt x="4560" y="1713"/>
                </a:lnTo>
                <a:lnTo>
                  <a:pt x="4581" y="1758"/>
                </a:lnTo>
                <a:lnTo>
                  <a:pt x="4605" y="1797"/>
                </a:lnTo>
                <a:lnTo>
                  <a:pt x="4641" y="1842"/>
                </a:lnTo>
                <a:lnTo>
                  <a:pt x="4689" y="1872"/>
                </a:lnTo>
                <a:lnTo>
                  <a:pt x="4746" y="1908"/>
                </a:lnTo>
                <a:lnTo>
                  <a:pt x="4817" y="1947"/>
                </a:lnTo>
                <a:lnTo>
                  <a:pt x="4887" y="1980"/>
                </a:lnTo>
                <a:lnTo>
                  <a:pt x="4956" y="2001"/>
                </a:lnTo>
                <a:lnTo>
                  <a:pt x="5064" y="2031"/>
                </a:lnTo>
                <a:lnTo>
                  <a:pt x="5157" y="2052"/>
                </a:lnTo>
                <a:lnTo>
                  <a:pt x="5229" y="2070"/>
                </a:lnTo>
                <a:lnTo>
                  <a:pt x="5307" y="2091"/>
                </a:lnTo>
                <a:lnTo>
                  <a:pt x="5379" y="2112"/>
                </a:lnTo>
                <a:lnTo>
                  <a:pt x="5454" y="2133"/>
                </a:lnTo>
                <a:lnTo>
                  <a:pt x="5517" y="2157"/>
                </a:lnTo>
                <a:lnTo>
                  <a:pt x="5574" y="2196"/>
                </a:lnTo>
                <a:lnTo>
                  <a:pt x="5607" y="2232"/>
                </a:lnTo>
                <a:lnTo>
                  <a:pt x="5634" y="2265"/>
                </a:lnTo>
                <a:lnTo>
                  <a:pt x="5655" y="2313"/>
                </a:lnTo>
                <a:lnTo>
                  <a:pt x="5667" y="2355"/>
                </a:lnTo>
                <a:lnTo>
                  <a:pt x="5679" y="2400"/>
                </a:lnTo>
                <a:lnTo>
                  <a:pt x="5682" y="2439"/>
                </a:lnTo>
                <a:lnTo>
                  <a:pt x="5685" y="2478"/>
                </a:lnTo>
                <a:lnTo>
                  <a:pt x="5682" y="2532"/>
                </a:lnTo>
                <a:lnTo>
                  <a:pt x="5670" y="2580"/>
                </a:lnTo>
                <a:lnTo>
                  <a:pt x="5649" y="2645"/>
                </a:lnTo>
                <a:lnTo>
                  <a:pt x="5631" y="2697"/>
                </a:lnTo>
                <a:lnTo>
                  <a:pt x="5613" y="2745"/>
                </a:lnTo>
                <a:lnTo>
                  <a:pt x="5574" y="2823"/>
                </a:lnTo>
                <a:lnTo>
                  <a:pt x="5544" y="2886"/>
                </a:lnTo>
                <a:lnTo>
                  <a:pt x="5496" y="2955"/>
                </a:lnTo>
                <a:lnTo>
                  <a:pt x="5445" y="3030"/>
                </a:lnTo>
                <a:lnTo>
                  <a:pt x="5394" y="3096"/>
                </a:lnTo>
                <a:lnTo>
                  <a:pt x="5322" y="3171"/>
                </a:lnTo>
                <a:lnTo>
                  <a:pt x="5244" y="3243"/>
                </a:lnTo>
                <a:lnTo>
                  <a:pt x="5181" y="3294"/>
                </a:lnTo>
                <a:lnTo>
                  <a:pt x="5121" y="3345"/>
                </a:lnTo>
                <a:lnTo>
                  <a:pt x="5052" y="3399"/>
                </a:lnTo>
                <a:lnTo>
                  <a:pt x="4982" y="3440"/>
                </a:lnTo>
                <a:lnTo>
                  <a:pt x="4926" y="3477"/>
                </a:lnTo>
                <a:lnTo>
                  <a:pt x="4854" y="3516"/>
                </a:lnTo>
                <a:lnTo>
                  <a:pt x="4779" y="3546"/>
                </a:lnTo>
                <a:lnTo>
                  <a:pt x="4710" y="3579"/>
                </a:lnTo>
                <a:lnTo>
                  <a:pt x="4650" y="3600"/>
                </a:lnTo>
                <a:lnTo>
                  <a:pt x="4581" y="3627"/>
                </a:lnTo>
                <a:lnTo>
                  <a:pt x="4512" y="3645"/>
                </a:lnTo>
                <a:lnTo>
                  <a:pt x="4446" y="3666"/>
                </a:lnTo>
                <a:lnTo>
                  <a:pt x="4371" y="3678"/>
                </a:lnTo>
                <a:lnTo>
                  <a:pt x="4305" y="3684"/>
                </a:lnTo>
                <a:lnTo>
                  <a:pt x="4239" y="3687"/>
                </a:lnTo>
                <a:lnTo>
                  <a:pt x="4179" y="3693"/>
                </a:lnTo>
                <a:lnTo>
                  <a:pt x="4122" y="3693"/>
                </a:lnTo>
                <a:lnTo>
                  <a:pt x="4056" y="3684"/>
                </a:lnTo>
                <a:lnTo>
                  <a:pt x="4002" y="3669"/>
                </a:lnTo>
                <a:lnTo>
                  <a:pt x="3948" y="3657"/>
                </a:lnTo>
                <a:lnTo>
                  <a:pt x="3891" y="3636"/>
                </a:lnTo>
                <a:lnTo>
                  <a:pt x="3834" y="3609"/>
                </a:lnTo>
                <a:lnTo>
                  <a:pt x="3780" y="3576"/>
                </a:lnTo>
                <a:lnTo>
                  <a:pt x="3735" y="3537"/>
                </a:lnTo>
                <a:lnTo>
                  <a:pt x="3690" y="3495"/>
                </a:lnTo>
                <a:lnTo>
                  <a:pt x="3663" y="3459"/>
                </a:lnTo>
                <a:lnTo>
                  <a:pt x="3639" y="3423"/>
                </a:lnTo>
                <a:lnTo>
                  <a:pt x="3615" y="3390"/>
                </a:lnTo>
                <a:lnTo>
                  <a:pt x="3597" y="3360"/>
                </a:lnTo>
                <a:lnTo>
                  <a:pt x="3579" y="3318"/>
                </a:lnTo>
                <a:lnTo>
                  <a:pt x="3567" y="3276"/>
                </a:lnTo>
                <a:lnTo>
                  <a:pt x="3561" y="3219"/>
                </a:lnTo>
                <a:lnTo>
                  <a:pt x="3558" y="3162"/>
                </a:lnTo>
                <a:lnTo>
                  <a:pt x="3552" y="3084"/>
                </a:lnTo>
                <a:lnTo>
                  <a:pt x="3546" y="2988"/>
                </a:lnTo>
                <a:lnTo>
                  <a:pt x="3534" y="2892"/>
                </a:lnTo>
                <a:lnTo>
                  <a:pt x="3522" y="2796"/>
                </a:lnTo>
                <a:lnTo>
                  <a:pt x="3510" y="2706"/>
                </a:lnTo>
                <a:lnTo>
                  <a:pt x="3498" y="2631"/>
                </a:lnTo>
                <a:lnTo>
                  <a:pt x="3477" y="2550"/>
                </a:lnTo>
                <a:lnTo>
                  <a:pt x="3447" y="2457"/>
                </a:lnTo>
                <a:lnTo>
                  <a:pt x="3429" y="2394"/>
                </a:lnTo>
                <a:lnTo>
                  <a:pt x="3399" y="2331"/>
                </a:lnTo>
                <a:lnTo>
                  <a:pt x="3360" y="2271"/>
                </a:lnTo>
                <a:lnTo>
                  <a:pt x="3318" y="2217"/>
                </a:lnTo>
                <a:lnTo>
                  <a:pt x="3273" y="2169"/>
                </a:lnTo>
                <a:lnTo>
                  <a:pt x="3222" y="2118"/>
                </a:lnTo>
                <a:lnTo>
                  <a:pt x="3162" y="2082"/>
                </a:lnTo>
                <a:lnTo>
                  <a:pt x="3111" y="2058"/>
                </a:lnTo>
                <a:lnTo>
                  <a:pt x="3051" y="2037"/>
                </a:lnTo>
                <a:lnTo>
                  <a:pt x="2985" y="2019"/>
                </a:lnTo>
                <a:lnTo>
                  <a:pt x="2931" y="2010"/>
                </a:lnTo>
                <a:lnTo>
                  <a:pt x="2874" y="2007"/>
                </a:lnTo>
                <a:lnTo>
                  <a:pt x="2829" y="2007"/>
                </a:lnTo>
                <a:lnTo>
                  <a:pt x="2784" y="2010"/>
                </a:lnTo>
                <a:lnTo>
                  <a:pt x="2724" y="2019"/>
                </a:lnTo>
                <a:lnTo>
                  <a:pt x="2655" y="2031"/>
                </a:lnTo>
                <a:lnTo>
                  <a:pt x="2595" y="2049"/>
                </a:lnTo>
                <a:lnTo>
                  <a:pt x="2544" y="2073"/>
                </a:lnTo>
                <a:lnTo>
                  <a:pt x="2496" y="2103"/>
                </a:lnTo>
                <a:lnTo>
                  <a:pt x="2454" y="2130"/>
                </a:lnTo>
                <a:lnTo>
                  <a:pt x="2418" y="2163"/>
                </a:lnTo>
                <a:lnTo>
                  <a:pt x="2382" y="2202"/>
                </a:lnTo>
                <a:lnTo>
                  <a:pt x="2343" y="2244"/>
                </a:lnTo>
                <a:lnTo>
                  <a:pt x="2313" y="2286"/>
                </a:lnTo>
                <a:lnTo>
                  <a:pt x="2286" y="2328"/>
                </a:lnTo>
                <a:lnTo>
                  <a:pt x="2265" y="2385"/>
                </a:lnTo>
                <a:lnTo>
                  <a:pt x="2244" y="2436"/>
                </a:lnTo>
                <a:lnTo>
                  <a:pt x="2223" y="2496"/>
                </a:lnTo>
                <a:lnTo>
                  <a:pt x="2205" y="2562"/>
                </a:lnTo>
                <a:lnTo>
                  <a:pt x="2187" y="2643"/>
                </a:lnTo>
                <a:lnTo>
                  <a:pt x="2169" y="2730"/>
                </a:lnTo>
                <a:lnTo>
                  <a:pt x="2160" y="2796"/>
                </a:lnTo>
                <a:lnTo>
                  <a:pt x="2151" y="2871"/>
                </a:lnTo>
                <a:lnTo>
                  <a:pt x="2142" y="2955"/>
                </a:lnTo>
                <a:lnTo>
                  <a:pt x="2136" y="3012"/>
                </a:lnTo>
                <a:lnTo>
                  <a:pt x="2130" y="3150"/>
                </a:lnTo>
                <a:lnTo>
                  <a:pt x="2133" y="3084"/>
                </a:lnTo>
                <a:lnTo>
                  <a:pt x="2124" y="3204"/>
                </a:lnTo>
                <a:lnTo>
                  <a:pt x="2118" y="3255"/>
                </a:lnTo>
                <a:lnTo>
                  <a:pt x="2112" y="3297"/>
                </a:lnTo>
                <a:lnTo>
                  <a:pt x="2094" y="3342"/>
                </a:lnTo>
                <a:lnTo>
                  <a:pt x="2079" y="3378"/>
                </a:lnTo>
                <a:lnTo>
                  <a:pt x="2061" y="3408"/>
                </a:lnTo>
                <a:lnTo>
                  <a:pt x="2037" y="3444"/>
                </a:lnTo>
                <a:lnTo>
                  <a:pt x="2004" y="3485"/>
                </a:lnTo>
                <a:lnTo>
                  <a:pt x="1962" y="3525"/>
                </a:lnTo>
                <a:lnTo>
                  <a:pt x="1917" y="3567"/>
                </a:lnTo>
                <a:lnTo>
                  <a:pt x="1875" y="3594"/>
                </a:lnTo>
                <a:lnTo>
                  <a:pt x="1812" y="3630"/>
                </a:lnTo>
                <a:lnTo>
                  <a:pt x="1755" y="3648"/>
                </a:lnTo>
                <a:lnTo>
                  <a:pt x="1689" y="3665"/>
                </a:lnTo>
                <a:lnTo>
                  <a:pt x="1638" y="3678"/>
                </a:lnTo>
                <a:lnTo>
                  <a:pt x="1590" y="3687"/>
                </a:lnTo>
                <a:lnTo>
                  <a:pt x="1521" y="3690"/>
                </a:lnTo>
                <a:lnTo>
                  <a:pt x="1425" y="3687"/>
                </a:lnTo>
                <a:lnTo>
                  <a:pt x="1338" y="3681"/>
                </a:lnTo>
                <a:lnTo>
                  <a:pt x="1262" y="3665"/>
                </a:lnTo>
                <a:lnTo>
                  <a:pt x="1179" y="3650"/>
                </a:lnTo>
                <a:lnTo>
                  <a:pt x="1074" y="3615"/>
                </a:lnTo>
                <a:lnTo>
                  <a:pt x="969" y="3575"/>
                </a:lnTo>
                <a:lnTo>
                  <a:pt x="894" y="3543"/>
                </a:lnTo>
                <a:lnTo>
                  <a:pt x="810" y="3507"/>
                </a:lnTo>
                <a:lnTo>
                  <a:pt x="720" y="3456"/>
                </a:lnTo>
                <a:lnTo>
                  <a:pt x="636" y="3396"/>
                </a:lnTo>
                <a:lnTo>
                  <a:pt x="564" y="3342"/>
                </a:lnTo>
                <a:lnTo>
                  <a:pt x="474" y="3270"/>
                </a:lnTo>
                <a:lnTo>
                  <a:pt x="399" y="3207"/>
                </a:lnTo>
                <a:lnTo>
                  <a:pt x="339" y="3144"/>
                </a:lnTo>
                <a:lnTo>
                  <a:pt x="291" y="3093"/>
                </a:lnTo>
                <a:lnTo>
                  <a:pt x="246" y="3033"/>
                </a:lnTo>
                <a:lnTo>
                  <a:pt x="201" y="2970"/>
                </a:lnTo>
                <a:lnTo>
                  <a:pt x="162" y="2916"/>
                </a:lnTo>
                <a:lnTo>
                  <a:pt x="135" y="2868"/>
                </a:lnTo>
                <a:lnTo>
                  <a:pt x="99" y="2805"/>
                </a:lnTo>
                <a:lnTo>
                  <a:pt x="69" y="2727"/>
                </a:lnTo>
                <a:lnTo>
                  <a:pt x="42" y="2661"/>
                </a:lnTo>
                <a:lnTo>
                  <a:pt x="24" y="2607"/>
                </a:lnTo>
                <a:lnTo>
                  <a:pt x="12" y="2553"/>
                </a:lnTo>
                <a:lnTo>
                  <a:pt x="3" y="2508"/>
                </a:lnTo>
                <a:lnTo>
                  <a:pt x="0" y="2445"/>
                </a:lnTo>
                <a:lnTo>
                  <a:pt x="6" y="2394"/>
                </a:lnTo>
                <a:lnTo>
                  <a:pt x="15" y="2352"/>
                </a:lnTo>
                <a:lnTo>
                  <a:pt x="30" y="2316"/>
                </a:lnTo>
                <a:lnTo>
                  <a:pt x="45" y="2277"/>
                </a:lnTo>
                <a:lnTo>
                  <a:pt x="72" y="2238"/>
                </a:lnTo>
                <a:lnTo>
                  <a:pt x="93" y="2217"/>
                </a:lnTo>
                <a:lnTo>
                  <a:pt x="129" y="2184"/>
                </a:lnTo>
                <a:lnTo>
                  <a:pt x="168" y="2163"/>
                </a:lnTo>
                <a:lnTo>
                  <a:pt x="237" y="2130"/>
                </a:lnTo>
                <a:lnTo>
                  <a:pt x="300" y="2112"/>
                </a:lnTo>
                <a:lnTo>
                  <a:pt x="363" y="2094"/>
                </a:lnTo>
                <a:lnTo>
                  <a:pt x="426" y="2079"/>
                </a:lnTo>
                <a:lnTo>
                  <a:pt x="512" y="2060"/>
                </a:lnTo>
                <a:lnTo>
                  <a:pt x="576" y="2046"/>
                </a:lnTo>
                <a:lnTo>
                  <a:pt x="645" y="2025"/>
                </a:lnTo>
                <a:lnTo>
                  <a:pt x="722" y="2007"/>
                </a:lnTo>
                <a:lnTo>
                  <a:pt x="777" y="1986"/>
                </a:lnTo>
                <a:lnTo>
                  <a:pt x="852" y="1953"/>
                </a:lnTo>
                <a:lnTo>
                  <a:pt x="906" y="1929"/>
                </a:lnTo>
                <a:lnTo>
                  <a:pt x="975" y="1887"/>
                </a:lnTo>
                <a:lnTo>
                  <a:pt x="1011" y="1866"/>
                </a:lnTo>
                <a:lnTo>
                  <a:pt x="1050" y="1836"/>
                </a:lnTo>
                <a:lnTo>
                  <a:pt x="1074" y="1803"/>
                </a:lnTo>
                <a:lnTo>
                  <a:pt x="1095" y="1770"/>
                </a:lnTo>
                <a:lnTo>
                  <a:pt x="1113" y="1740"/>
                </a:lnTo>
                <a:lnTo>
                  <a:pt x="1125" y="1716"/>
                </a:lnTo>
                <a:lnTo>
                  <a:pt x="1134" y="1686"/>
                </a:lnTo>
                <a:lnTo>
                  <a:pt x="1137" y="1656"/>
                </a:lnTo>
                <a:lnTo>
                  <a:pt x="1137" y="1632"/>
                </a:lnTo>
                <a:lnTo>
                  <a:pt x="1131" y="1602"/>
                </a:lnTo>
                <a:lnTo>
                  <a:pt x="1125" y="1572"/>
                </a:lnTo>
                <a:lnTo>
                  <a:pt x="1116" y="1542"/>
                </a:lnTo>
                <a:lnTo>
                  <a:pt x="1104" y="1505"/>
                </a:lnTo>
                <a:lnTo>
                  <a:pt x="1080" y="1446"/>
                </a:lnTo>
                <a:lnTo>
                  <a:pt x="1056" y="1392"/>
                </a:lnTo>
                <a:lnTo>
                  <a:pt x="1035" y="1341"/>
                </a:lnTo>
                <a:lnTo>
                  <a:pt x="1002" y="1284"/>
                </a:lnTo>
                <a:lnTo>
                  <a:pt x="966" y="1215"/>
                </a:lnTo>
                <a:lnTo>
                  <a:pt x="924" y="1128"/>
                </a:lnTo>
                <a:lnTo>
                  <a:pt x="879" y="1040"/>
                </a:lnTo>
                <a:lnTo>
                  <a:pt x="846" y="975"/>
                </a:lnTo>
                <a:lnTo>
                  <a:pt x="819" y="905"/>
                </a:lnTo>
                <a:lnTo>
                  <a:pt x="774" y="816"/>
                </a:lnTo>
                <a:lnTo>
                  <a:pt x="726" y="732"/>
                </a:lnTo>
                <a:lnTo>
                  <a:pt x="684" y="635"/>
                </a:lnTo>
                <a:lnTo>
                  <a:pt x="648" y="555"/>
                </a:lnTo>
                <a:lnTo>
                  <a:pt x="612" y="477"/>
                </a:lnTo>
                <a:lnTo>
                  <a:pt x="587" y="395"/>
                </a:lnTo>
                <a:lnTo>
                  <a:pt x="582" y="342"/>
                </a:lnTo>
                <a:lnTo>
                  <a:pt x="582" y="306"/>
                </a:lnTo>
                <a:lnTo>
                  <a:pt x="588" y="279"/>
                </a:lnTo>
                <a:lnTo>
                  <a:pt x="600" y="243"/>
                </a:lnTo>
                <a:lnTo>
                  <a:pt x="621" y="210"/>
                </a:lnTo>
                <a:lnTo>
                  <a:pt x="654" y="177"/>
                </a:lnTo>
                <a:lnTo>
                  <a:pt x="678" y="147"/>
                </a:lnTo>
                <a:lnTo>
                  <a:pt x="717" y="120"/>
                </a:lnTo>
                <a:lnTo>
                  <a:pt x="765" y="93"/>
                </a:lnTo>
                <a:lnTo>
                  <a:pt x="807" y="75"/>
                </a:lnTo>
                <a:lnTo>
                  <a:pt x="882" y="48"/>
                </a:lnTo>
                <a:lnTo>
                  <a:pt x="954" y="24"/>
                </a:lnTo>
                <a:lnTo>
                  <a:pt x="1011" y="12"/>
                </a:lnTo>
                <a:lnTo>
                  <a:pt x="1095" y="3"/>
                </a:lnTo>
                <a:lnTo>
                  <a:pt x="1197" y="3"/>
                </a:lnTo>
                <a:lnTo>
                  <a:pt x="1269" y="6"/>
                </a:lnTo>
                <a:lnTo>
                  <a:pt x="1337" y="12"/>
                </a:lnTo>
                <a:lnTo>
                  <a:pt x="1386" y="18"/>
                </a:lnTo>
                <a:lnTo>
                  <a:pt x="1449" y="27"/>
                </a:lnTo>
                <a:lnTo>
                  <a:pt x="1512" y="36"/>
                </a:lnTo>
                <a:lnTo>
                  <a:pt x="1596" y="69"/>
                </a:lnTo>
                <a:lnTo>
                  <a:pt x="1659" y="102"/>
                </a:lnTo>
                <a:lnTo>
                  <a:pt x="1713" y="135"/>
                </a:lnTo>
                <a:lnTo>
                  <a:pt x="1755" y="165"/>
                </a:lnTo>
                <a:lnTo>
                  <a:pt x="1794" y="200"/>
                </a:lnTo>
                <a:lnTo>
                  <a:pt x="1830" y="240"/>
                </a:lnTo>
                <a:lnTo>
                  <a:pt x="1863" y="276"/>
                </a:lnTo>
                <a:lnTo>
                  <a:pt x="1908" y="327"/>
                </a:lnTo>
                <a:lnTo>
                  <a:pt x="1944" y="381"/>
                </a:lnTo>
                <a:lnTo>
                  <a:pt x="1997" y="455"/>
                </a:lnTo>
                <a:lnTo>
                  <a:pt x="2046" y="537"/>
                </a:lnTo>
                <a:lnTo>
                  <a:pt x="2082" y="597"/>
                </a:lnTo>
                <a:lnTo>
                  <a:pt x="2118" y="663"/>
                </a:lnTo>
                <a:lnTo>
                  <a:pt x="2163" y="750"/>
                </a:lnTo>
                <a:lnTo>
                  <a:pt x="2232" y="882"/>
                </a:lnTo>
                <a:lnTo>
                  <a:pt x="2274" y="957"/>
                </a:lnTo>
                <a:lnTo>
                  <a:pt x="2322" y="1047"/>
                </a:lnTo>
                <a:lnTo>
                  <a:pt x="2349" y="1113"/>
                </a:lnTo>
                <a:lnTo>
                  <a:pt x="2391" y="1182"/>
                </a:lnTo>
                <a:lnTo>
                  <a:pt x="2448" y="1284"/>
                </a:lnTo>
                <a:lnTo>
                  <a:pt x="2514" y="1385"/>
                </a:lnTo>
                <a:lnTo>
                  <a:pt x="2550" y="1446"/>
                </a:lnTo>
                <a:lnTo>
                  <a:pt x="2586" y="1503"/>
                </a:lnTo>
                <a:lnTo>
                  <a:pt x="2643" y="1554"/>
                </a:lnTo>
                <a:lnTo>
                  <a:pt x="2694" y="1590"/>
                </a:lnTo>
                <a:lnTo>
                  <a:pt x="2742" y="1614"/>
                </a:lnTo>
                <a:lnTo>
                  <a:pt x="2805" y="1629"/>
                </a:lnTo>
                <a:lnTo>
                  <a:pt x="2850" y="1632"/>
                </a:lnTo>
                <a:lnTo>
                  <a:pt x="2892" y="1626"/>
                </a:lnTo>
                <a:lnTo>
                  <a:pt x="2958" y="1605"/>
                </a:lnTo>
                <a:lnTo>
                  <a:pt x="3006" y="1581"/>
                </a:lnTo>
                <a:lnTo>
                  <a:pt x="3048" y="1551"/>
                </a:lnTo>
                <a:lnTo>
                  <a:pt x="3102" y="1497"/>
                </a:lnTo>
                <a:lnTo>
                  <a:pt x="3138" y="1446"/>
                </a:lnTo>
                <a:lnTo>
                  <a:pt x="3171" y="1395"/>
                </a:lnTo>
                <a:lnTo>
                  <a:pt x="3201" y="1341"/>
                </a:lnTo>
                <a:lnTo>
                  <a:pt x="3231" y="1299"/>
                </a:lnTo>
                <a:lnTo>
                  <a:pt x="3267" y="1233"/>
                </a:lnTo>
                <a:lnTo>
                  <a:pt x="3309" y="1164"/>
                </a:lnTo>
                <a:close/>
              </a:path>
            </a:pathLst>
          </a:custGeom>
          <a:solidFill>
            <a:schemeClr val="bg2"/>
          </a:solidFill>
          <a:ln w="9525">
            <a:round/>
            <a:headEnd/>
            <a:tailEnd/>
          </a:ln>
          <a:scene3d>
            <a:camera prst="legacyObliqueTop">
              <a:rot lat="16800000" lon="0" rev="0"/>
            </a:camera>
            <a:lightRig rig="legacyFlat3" dir="r"/>
          </a:scene3d>
          <a:sp3d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>
            <a:flatTx/>
          </a:bodyPr>
          <a:lstStyle/>
          <a:p>
            <a:endParaRPr lang="da-DK"/>
          </a:p>
        </p:txBody>
      </p:sp>
      <p:sp>
        <p:nvSpPr>
          <p:cNvPr id="41988" name="Freeform 4"/>
          <p:cNvSpPr>
            <a:spLocks/>
          </p:cNvSpPr>
          <p:nvPr/>
        </p:nvSpPr>
        <p:spPr bwMode="auto">
          <a:xfrm>
            <a:off x="558800" y="985838"/>
            <a:ext cx="266700" cy="157162"/>
          </a:xfrm>
          <a:custGeom>
            <a:avLst/>
            <a:gdLst>
              <a:gd name="T0" fmla="*/ 0 w 245"/>
              <a:gd name="T1" fmla="*/ 0 h 170"/>
              <a:gd name="T2" fmla="*/ 2147483647 w 245"/>
              <a:gd name="T3" fmla="*/ 2147483647 h 170"/>
              <a:gd name="T4" fmla="*/ 2147483647 w 245"/>
              <a:gd name="T5" fmla="*/ 2147483647 h 170"/>
              <a:gd name="T6" fmla="*/ 2147483647 w 245"/>
              <a:gd name="T7" fmla="*/ 2147483647 h 170"/>
              <a:gd name="T8" fmla="*/ 2147483647 w 245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5"/>
              <a:gd name="T16" fmla="*/ 0 h 170"/>
              <a:gd name="T17" fmla="*/ 245 w 245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5" h="170">
                <a:moveTo>
                  <a:pt x="0" y="0"/>
                </a:moveTo>
                <a:cubicBezTo>
                  <a:pt x="10" y="15"/>
                  <a:pt x="21" y="31"/>
                  <a:pt x="37" y="47"/>
                </a:cubicBezTo>
                <a:cubicBezTo>
                  <a:pt x="53" y="63"/>
                  <a:pt x="72" y="82"/>
                  <a:pt x="94" y="94"/>
                </a:cubicBezTo>
                <a:cubicBezTo>
                  <a:pt x="116" y="106"/>
                  <a:pt x="145" y="109"/>
                  <a:pt x="170" y="122"/>
                </a:cubicBezTo>
                <a:cubicBezTo>
                  <a:pt x="195" y="135"/>
                  <a:pt x="220" y="152"/>
                  <a:pt x="245" y="17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814388" y="968375"/>
            <a:ext cx="153987" cy="157163"/>
          </a:xfrm>
          <a:custGeom>
            <a:avLst/>
            <a:gdLst>
              <a:gd name="T0" fmla="*/ 2147483647 w 141"/>
              <a:gd name="T1" fmla="*/ 0 h 170"/>
              <a:gd name="T2" fmla="*/ 2147483647 w 141"/>
              <a:gd name="T3" fmla="*/ 2147483647 h 170"/>
              <a:gd name="T4" fmla="*/ 2147483647 w 141"/>
              <a:gd name="T5" fmla="*/ 2147483647 h 170"/>
              <a:gd name="T6" fmla="*/ 0 w 141"/>
              <a:gd name="T7" fmla="*/ 2147483647 h 170"/>
              <a:gd name="T8" fmla="*/ 0 60000 65536"/>
              <a:gd name="T9" fmla="*/ 0 60000 65536"/>
              <a:gd name="T10" fmla="*/ 0 60000 65536"/>
              <a:gd name="T11" fmla="*/ 0 60000 65536"/>
              <a:gd name="T12" fmla="*/ 0 w 141"/>
              <a:gd name="T13" fmla="*/ 0 h 170"/>
              <a:gd name="T14" fmla="*/ 141 w 141"/>
              <a:gd name="T15" fmla="*/ 170 h 1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1" h="170">
                <a:moveTo>
                  <a:pt x="141" y="0"/>
                </a:moveTo>
                <a:cubicBezTo>
                  <a:pt x="135" y="22"/>
                  <a:pt x="129" y="44"/>
                  <a:pt x="113" y="66"/>
                </a:cubicBezTo>
                <a:cubicBezTo>
                  <a:pt x="97" y="88"/>
                  <a:pt x="66" y="115"/>
                  <a:pt x="47" y="132"/>
                </a:cubicBezTo>
                <a:cubicBezTo>
                  <a:pt x="28" y="149"/>
                  <a:pt x="14" y="159"/>
                  <a:pt x="0" y="17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55638" y="1168400"/>
            <a:ext cx="212725" cy="147638"/>
          </a:xfrm>
          <a:custGeom>
            <a:avLst/>
            <a:gdLst>
              <a:gd name="T0" fmla="*/ 0 w 196"/>
              <a:gd name="T1" fmla="*/ 0 h 160"/>
              <a:gd name="T2" fmla="*/ 2147483647 w 196"/>
              <a:gd name="T3" fmla="*/ 2147483647 h 160"/>
              <a:gd name="T4" fmla="*/ 2147483647 w 196"/>
              <a:gd name="T5" fmla="*/ 2147483647 h 160"/>
              <a:gd name="T6" fmla="*/ 2147483647 w 196"/>
              <a:gd name="T7" fmla="*/ 2147483647 h 160"/>
              <a:gd name="T8" fmla="*/ 2147483647 w 196"/>
              <a:gd name="T9" fmla="*/ 2147483647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"/>
              <a:gd name="T16" fmla="*/ 0 h 160"/>
              <a:gd name="T17" fmla="*/ 196 w 196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" h="160">
                <a:moveTo>
                  <a:pt x="0" y="0"/>
                </a:moveTo>
                <a:cubicBezTo>
                  <a:pt x="27" y="27"/>
                  <a:pt x="55" y="55"/>
                  <a:pt x="80" y="76"/>
                </a:cubicBezTo>
                <a:cubicBezTo>
                  <a:pt x="105" y="97"/>
                  <a:pt x="132" y="113"/>
                  <a:pt x="148" y="124"/>
                </a:cubicBezTo>
                <a:cubicBezTo>
                  <a:pt x="164" y="135"/>
                  <a:pt x="168" y="138"/>
                  <a:pt x="176" y="144"/>
                </a:cubicBezTo>
                <a:cubicBezTo>
                  <a:pt x="184" y="150"/>
                  <a:pt x="190" y="155"/>
                  <a:pt x="196" y="16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539750" y="1311275"/>
            <a:ext cx="481013" cy="57150"/>
          </a:xfrm>
          <a:custGeom>
            <a:avLst/>
            <a:gdLst>
              <a:gd name="T0" fmla="*/ 0 w 444"/>
              <a:gd name="T1" fmla="*/ 2147483647 h 60"/>
              <a:gd name="T2" fmla="*/ 2147483647 w 444"/>
              <a:gd name="T3" fmla="*/ 2147483647 h 60"/>
              <a:gd name="T4" fmla="*/ 2147483647 w 444"/>
              <a:gd name="T5" fmla="*/ 2147483647 h 60"/>
              <a:gd name="T6" fmla="*/ 2147483647 w 444"/>
              <a:gd name="T7" fmla="*/ 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444"/>
              <a:gd name="T13" fmla="*/ 0 h 60"/>
              <a:gd name="T14" fmla="*/ 444 w 444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4" h="60">
                <a:moveTo>
                  <a:pt x="0" y="60"/>
                </a:moveTo>
                <a:cubicBezTo>
                  <a:pt x="22" y="48"/>
                  <a:pt x="45" y="37"/>
                  <a:pt x="76" y="28"/>
                </a:cubicBezTo>
                <a:cubicBezTo>
                  <a:pt x="107" y="19"/>
                  <a:pt x="123" y="13"/>
                  <a:pt x="184" y="8"/>
                </a:cubicBezTo>
                <a:cubicBezTo>
                  <a:pt x="245" y="3"/>
                  <a:pt x="344" y="1"/>
                  <a:pt x="444" y="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696913" y="1311275"/>
            <a:ext cx="327025" cy="269875"/>
          </a:xfrm>
          <a:custGeom>
            <a:avLst/>
            <a:gdLst>
              <a:gd name="T0" fmla="*/ 0 w 304"/>
              <a:gd name="T1" fmla="*/ 2147483647 h 292"/>
              <a:gd name="T2" fmla="*/ 2147483647 w 304"/>
              <a:gd name="T3" fmla="*/ 2147483647 h 292"/>
              <a:gd name="T4" fmla="*/ 2147483647 w 304"/>
              <a:gd name="T5" fmla="*/ 2147483647 h 292"/>
              <a:gd name="T6" fmla="*/ 2147483647 w 304"/>
              <a:gd name="T7" fmla="*/ 2147483647 h 292"/>
              <a:gd name="T8" fmla="*/ 2147483647 w 304"/>
              <a:gd name="T9" fmla="*/ 0 h 2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"/>
              <a:gd name="T16" fmla="*/ 0 h 292"/>
              <a:gd name="T17" fmla="*/ 304 w 304"/>
              <a:gd name="T18" fmla="*/ 292 h 2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" h="292">
                <a:moveTo>
                  <a:pt x="0" y="292"/>
                </a:moveTo>
                <a:cubicBezTo>
                  <a:pt x="2" y="259"/>
                  <a:pt x="5" y="227"/>
                  <a:pt x="20" y="200"/>
                </a:cubicBezTo>
                <a:cubicBezTo>
                  <a:pt x="35" y="173"/>
                  <a:pt x="61" y="153"/>
                  <a:pt x="92" y="128"/>
                </a:cubicBezTo>
                <a:cubicBezTo>
                  <a:pt x="123" y="103"/>
                  <a:pt x="169" y="69"/>
                  <a:pt x="204" y="48"/>
                </a:cubicBezTo>
                <a:cubicBezTo>
                  <a:pt x="239" y="27"/>
                  <a:pt x="271" y="13"/>
                  <a:pt x="304" y="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836613" y="1309688"/>
            <a:ext cx="187325" cy="371475"/>
          </a:xfrm>
          <a:custGeom>
            <a:avLst/>
            <a:gdLst>
              <a:gd name="T0" fmla="*/ 0 w 176"/>
              <a:gd name="T1" fmla="*/ 2147483647 h 404"/>
              <a:gd name="T2" fmla="*/ 2147483647 w 176"/>
              <a:gd name="T3" fmla="*/ 2147483647 h 404"/>
              <a:gd name="T4" fmla="*/ 2147483647 w 176"/>
              <a:gd name="T5" fmla="*/ 2147483647 h 404"/>
              <a:gd name="T6" fmla="*/ 2147483647 w 176"/>
              <a:gd name="T7" fmla="*/ 0 h 40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404"/>
              <a:gd name="T14" fmla="*/ 176 w 176"/>
              <a:gd name="T15" fmla="*/ 404 h 4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404">
                <a:moveTo>
                  <a:pt x="0" y="404"/>
                </a:moveTo>
                <a:cubicBezTo>
                  <a:pt x="33" y="377"/>
                  <a:pt x="67" y="351"/>
                  <a:pt x="88" y="324"/>
                </a:cubicBezTo>
                <a:cubicBezTo>
                  <a:pt x="109" y="297"/>
                  <a:pt x="109" y="294"/>
                  <a:pt x="124" y="240"/>
                </a:cubicBezTo>
                <a:cubicBezTo>
                  <a:pt x="139" y="186"/>
                  <a:pt x="157" y="93"/>
                  <a:pt x="176" y="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4" name="Freeform 10"/>
          <p:cNvSpPr>
            <a:spLocks/>
          </p:cNvSpPr>
          <p:nvPr/>
        </p:nvSpPr>
        <p:spPr bwMode="auto">
          <a:xfrm>
            <a:off x="733425" y="930275"/>
            <a:ext cx="290513" cy="385763"/>
          </a:xfrm>
          <a:custGeom>
            <a:avLst/>
            <a:gdLst>
              <a:gd name="T0" fmla="*/ 0 w 268"/>
              <a:gd name="T1" fmla="*/ 0 h 420"/>
              <a:gd name="T2" fmla="*/ 2147483647 w 268"/>
              <a:gd name="T3" fmla="*/ 2147483647 h 420"/>
              <a:gd name="T4" fmla="*/ 2147483647 w 268"/>
              <a:gd name="T5" fmla="*/ 2147483647 h 420"/>
              <a:gd name="T6" fmla="*/ 0 60000 65536"/>
              <a:gd name="T7" fmla="*/ 0 60000 65536"/>
              <a:gd name="T8" fmla="*/ 0 60000 65536"/>
              <a:gd name="T9" fmla="*/ 0 w 268"/>
              <a:gd name="T10" fmla="*/ 0 h 420"/>
              <a:gd name="T11" fmla="*/ 268 w 268"/>
              <a:gd name="T12" fmla="*/ 420 h 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8" h="420">
                <a:moveTo>
                  <a:pt x="0" y="0"/>
                </a:moveTo>
                <a:cubicBezTo>
                  <a:pt x="19" y="85"/>
                  <a:pt x="39" y="170"/>
                  <a:pt x="84" y="240"/>
                </a:cubicBezTo>
                <a:cubicBezTo>
                  <a:pt x="129" y="310"/>
                  <a:pt x="198" y="365"/>
                  <a:pt x="268" y="42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1316038" y="1323975"/>
            <a:ext cx="1120775" cy="1588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2136775" y="1139825"/>
            <a:ext cx="103188" cy="90488"/>
          </a:xfrm>
          <a:prstGeom prst="ellips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a-DK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2184400" y="1217613"/>
            <a:ext cx="0" cy="104775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8" name="Freeform 14"/>
          <p:cNvSpPr>
            <a:spLocks/>
          </p:cNvSpPr>
          <p:nvPr/>
        </p:nvSpPr>
        <p:spPr bwMode="auto">
          <a:xfrm>
            <a:off x="1290638" y="1190625"/>
            <a:ext cx="157162" cy="133350"/>
          </a:xfrm>
          <a:custGeom>
            <a:avLst/>
            <a:gdLst>
              <a:gd name="T0" fmla="*/ 0 w 268"/>
              <a:gd name="T1" fmla="*/ 0 h 420"/>
              <a:gd name="T2" fmla="*/ 2147483647 w 268"/>
              <a:gd name="T3" fmla="*/ 2147483647 h 420"/>
              <a:gd name="T4" fmla="*/ 2147483647 w 268"/>
              <a:gd name="T5" fmla="*/ 2147483647 h 420"/>
              <a:gd name="T6" fmla="*/ 0 60000 65536"/>
              <a:gd name="T7" fmla="*/ 0 60000 65536"/>
              <a:gd name="T8" fmla="*/ 0 60000 65536"/>
              <a:gd name="T9" fmla="*/ 0 w 268"/>
              <a:gd name="T10" fmla="*/ 0 h 420"/>
              <a:gd name="T11" fmla="*/ 268 w 268"/>
              <a:gd name="T12" fmla="*/ 420 h 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8" h="420">
                <a:moveTo>
                  <a:pt x="0" y="0"/>
                </a:moveTo>
                <a:cubicBezTo>
                  <a:pt x="19" y="85"/>
                  <a:pt x="39" y="170"/>
                  <a:pt x="84" y="240"/>
                </a:cubicBezTo>
                <a:cubicBezTo>
                  <a:pt x="129" y="310"/>
                  <a:pt x="198" y="365"/>
                  <a:pt x="268" y="420"/>
                </a:cubicBezTo>
              </a:path>
            </a:pathLst>
          </a:cu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1999" name="Freeform 15"/>
          <p:cNvSpPr>
            <a:spLocks/>
          </p:cNvSpPr>
          <p:nvPr/>
        </p:nvSpPr>
        <p:spPr bwMode="auto">
          <a:xfrm flipV="1">
            <a:off x="1068388" y="1323975"/>
            <a:ext cx="157162" cy="134938"/>
          </a:xfrm>
          <a:custGeom>
            <a:avLst/>
            <a:gdLst>
              <a:gd name="T0" fmla="*/ 0 w 268"/>
              <a:gd name="T1" fmla="*/ 0 h 420"/>
              <a:gd name="T2" fmla="*/ 2147483647 w 268"/>
              <a:gd name="T3" fmla="*/ 2147483647 h 420"/>
              <a:gd name="T4" fmla="*/ 2147483647 w 268"/>
              <a:gd name="T5" fmla="*/ 2147483647 h 420"/>
              <a:gd name="T6" fmla="*/ 0 60000 65536"/>
              <a:gd name="T7" fmla="*/ 0 60000 65536"/>
              <a:gd name="T8" fmla="*/ 0 60000 65536"/>
              <a:gd name="T9" fmla="*/ 0 w 268"/>
              <a:gd name="T10" fmla="*/ 0 h 420"/>
              <a:gd name="T11" fmla="*/ 268 w 268"/>
              <a:gd name="T12" fmla="*/ 420 h 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8" h="420">
                <a:moveTo>
                  <a:pt x="0" y="0"/>
                </a:moveTo>
                <a:cubicBezTo>
                  <a:pt x="19" y="85"/>
                  <a:pt x="39" y="170"/>
                  <a:pt x="84" y="240"/>
                </a:cubicBezTo>
                <a:cubicBezTo>
                  <a:pt x="129" y="310"/>
                  <a:pt x="198" y="365"/>
                  <a:pt x="268" y="420"/>
                </a:cubicBezTo>
              </a:path>
            </a:pathLst>
          </a:cu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a-DK"/>
          </a:p>
        </p:txBody>
      </p:sp>
      <p:sp>
        <p:nvSpPr>
          <p:cNvPr id="42000" name="AutoShape 16"/>
          <p:cNvSpPr>
            <a:spLocks noChangeArrowheads="1"/>
          </p:cNvSpPr>
          <p:nvPr/>
        </p:nvSpPr>
        <p:spPr bwMode="auto">
          <a:xfrm rot="-2356766">
            <a:off x="2776538" y="1546225"/>
            <a:ext cx="82550" cy="58738"/>
          </a:xfrm>
          <a:prstGeom prst="triangle">
            <a:avLst>
              <a:gd name="adj" fmla="val 50000"/>
            </a:avLst>
          </a:prstGeom>
          <a:solidFill>
            <a:srgbClr val="66CC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a-DK"/>
          </a:p>
        </p:txBody>
      </p:sp>
      <p:sp>
        <p:nvSpPr>
          <p:cNvPr id="42001" name="Freeform 17"/>
          <p:cNvSpPr>
            <a:spLocks/>
          </p:cNvSpPr>
          <p:nvPr/>
        </p:nvSpPr>
        <p:spPr bwMode="auto">
          <a:xfrm rot="-311453">
            <a:off x="2428875" y="1306513"/>
            <a:ext cx="358775" cy="249237"/>
          </a:xfrm>
          <a:custGeom>
            <a:avLst/>
            <a:gdLst>
              <a:gd name="T0" fmla="*/ 0 w 200"/>
              <a:gd name="T1" fmla="*/ 0 h 140"/>
              <a:gd name="T2" fmla="*/ 2147483647 w 200"/>
              <a:gd name="T3" fmla="*/ 2147483647 h 140"/>
              <a:gd name="T4" fmla="*/ 2147483647 w 200"/>
              <a:gd name="T5" fmla="*/ 2147483647 h 140"/>
              <a:gd name="T6" fmla="*/ 0 60000 65536"/>
              <a:gd name="T7" fmla="*/ 0 60000 65536"/>
              <a:gd name="T8" fmla="*/ 0 60000 65536"/>
              <a:gd name="T9" fmla="*/ 0 w 200"/>
              <a:gd name="T10" fmla="*/ 0 h 140"/>
              <a:gd name="T11" fmla="*/ 200 w 200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" h="140">
                <a:moveTo>
                  <a:pt x="0" y="0"/>
                </a:moveTo>
                <a:cubicBezTo>
                  <a:pt x="49" y="10"/>
                  <a:pt x="99" y="21"/>
                  <a:pt x="132" y="44"/>
                </a:cubicBezTo>
                <a:cubicBezTo>
                  <a:pt x="165" y="67"/>
                  <a:pt x="182" y="103"/>
                  <a:pt x="200" y="140"/>
                </a:cubicBezTo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a-DK"/>
          </a:p>
        </p:txBody>
      </p:sp>
      <p:grpSp>
        <p:nvGrpSpPr>
          <p:cNvPr id="42002" name="Group 18"/>
          <p:cNvGrpSpPr>
            <a:grpSpLocks/>
          </p:cNvGrpSpPr>
          <p:nvPr/>
        </p:nvGrpSpPr>
        <p:grpSpPr bwMode="auto">
          <a:xfrm>
            <a:off x="2833688" y="1125538"/>
            <a:ext cx="882650" cy="966787"/>
            <a:chOff x="5061" y="456"/>
            <a:chExt cx="981" cy="1494"/>
          </a:xfrm>
        </p:grpSpPr>
        <p:sp>
          <p:nvSpPr>
            <p:cNvPr id="42066" name="Oval 19"/>
            <p:cNvSpPr>
              <a:spLocks noChangeArrowheads="1"/>
            </p:cNvSpPr>
            <p:nvPr/>
          </p:nvSpPr>
          <p:spPr bwMode="auto">
            <a:xfrm>
              <a:off x="5061" y="1248"/>
              <a:ext cx="106" cy="100"/>
            </a:xfrm>
            <a:prstGeom prst="ellips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da-DK"/>
            </a:p>
          </p:txBody>
        </p:sp>
        <p:sp>
          <p:nvSpPr>
            <p:cNvPr id="42067" name="Freeform 20"/>
            <p:cNvSpPr>
              <a:spLocks/>
            </p:cNvSpPr>
            <p:nvPr/>
          </p:nvSpPr>
          <p:spPr bwMode="auto">
            <a:xfrm>
              <a:off x="5132" y="1346"/>
              <a:ext cx="314" cy="343"/>
            </a:xfrm>
            <a:custGeom>
              <a:avLst/>
              <a:gdLst>
                <a:gd name="T0" fmla="*/ 0 w 305"/>
                <a:gd name="T1" fmla="*/ 0 h 287"/>
                <a:gd name="T2" fmla="*/ 357 w 305"/>
                <a:gd name="T3" fmla="*/ 263361 h 287"/>
                <a:gd name="T4" fmla="*/ 978 w 305"/>
                <a:gd name="T5" fmla="*/ 438544 h 287"/>
                <a:gd name="T6" fmla="*/ 1065 w 305"/>
                <a:gd name="T7" fmla="*/ 73174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5"/>
                <a:gd name="T13" fmla="*/ 0 h 287"/>
                <a:gd name="T14" fmla="*/ 305 w 305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5" h="287">
                  <a:moveTo>
                    <a:pt x="0" y="0"/>
                  </a:moveTo>
                  <a:cubicBezTo>
                    <a:pt x="27" y="37"/>
                    <a:pt x="55" y="75"/>
                    <a:pt x="100" y="104"/>
                  </a:cubicBezTo>
                  <a:cubicBezTo>
                    <a:pt x="145" y="133"/>
                    <a:pt x="239" y="141"/>
                    <a:pt x="272" y="172"/>
                  </a:cubicBezTo>
                  <a:cubicBezTo>
                    <a:pt x="305" y="203"/>
                    <a:pt x="290" y="263"/>
                    <a:pt x="295" y="287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42068" name="Freeform 21"/>
            <p:cNvSpPr>
              <a:spLocks/>
            </p:cNvSpPr>
            <p:nvPr/>
          </p:nvSpPr>
          <p:spPr bwMode="auto">
            <a:xfrm>
              <a:off x="5433" y="1666"/>
              <a:ext cx="604" cy="284"/>
            </a:xfrm>
            <a:custGeom>
              <a:avLst/>
              <a:gdLst>
                <a:gd name="T0" fmla="*/ 0 w 551"/>
                <a:gd name="T1" fmla="*/ 0 h 206"/>
                <a:gd name="T2" fmla="*/ 651 w 551"/>
                <a:gd name="T3" fmla="*/ 97724161 h 206"/>
                <a:gd name="T4" fmla="*/ 2151 w 551"/>
                <a:gd name="T5" fmla="*/ 173191597 h 206"/>
                <a:gd name="T6" fmla="*/ 7103 w 551"/>
                <a:gd name="T7" fmla="*/ 252087016 h 206"/>
                <a:gd name="T8" fmla="*/ 14925 w 551"/>
                <a:gd name="T9" fmla="*/ 280801911 h 206"/>
                <a:gd name="T10" fmla="*/ 23823 w 551"/>
                <a:gd name="T11" fmla="*/ 256067736 h 206"/>
                <a:gd name="T12" fmla="*/ 28991 w 551"/>
                <a:gd name="T13" fmla="*/ 161611283 h 206"/>
                <a:gd name="T14" fmla="*/ 31381 w 551"/>
                <a:gd name="T15" fmla="*/ 5811391 h 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1"/>
                <a:gd name="T25" fmla="*/ 0 h 206"/>
                <a:gd name="T26" fmla="*/ 551 w 551"/>
                <a:gd name="T27" fmla="*/ 206 h 2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1" h="206">
                  <a:moveTo>
                    <a:pt x="0" y="0"/>
                  </a:moveTo>
                  <a:cubicBezTo>
                    <a:pt x="2" y="12"/>
                    <a:pt x="6" y="51"/>
                    <a:pt x="12" y="72"/>
                  </a:cubicBezTo>
                  <a:cubicBezTo>
                    <a:pt x="18" y="93"/>
                    <a:pt x="19" y="108"/>
                    <a:pt x="38" y="127"/>
                  </a:cubicBezTo>
                  <a:cubicBezTo>
                    <a:pt x="57" y="146"/>
                    <a:pt x="87" y="171"/>
                    <a:pt x="125" y="184"/>
                  </a:cubicBezTo>
                  <a:cubicBezTo>
                    <a:pt x="163" y="197"/>
                    <a:pt x="214" y="204"/>
                    <a:pt x="263" y="205"/>
                  </a:cubicBezTo>
                  <a:cubicBezTo>
                    <a:pt x="312" y="206"/>
                    <a:pt x="378" y="201"/>
                    <a:pt x="419" y="187"/>
                  </a:cubicBezTo>
                  <a:cubicBezTo>
                    <a:pt x="460" y="173"/>
                    <a:pt x="487" y="148"/>
                    <a:pt x="509" y="118"/>
                  </a:cubicBezTo>
                  <a:cubicBezTo>
                    <a:pt x="531" y="88"/>
                    <a:pt x="542" y="28"/>
                    <a:pt x="551" y="4"/>
                  </a:cubicBezTo>
                </a:path>
              </a:pathLst>
            </a:custGeom>
            <a:noFill/>
            <a:ln w="28575">
              <a:solidFill>
                <a:srgbClr val="66CCFF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42069" name="Line 22"/>
            <p:cNvSpPr>
              <a:spLocks noChangeShapeType="1"/>
            </p:cNvSpPr>
            <p:nvPr/>
          </p:nvSpPr>
          <p:spPr bwMode="auto">
            <a:xfrm flipV="1">
              <a:off x="6035" y="456"/>
              <a:ext cx="7" cy="1223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 type="triangle" w="med" len="med"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</p:grpSp>
      <p:sp>
        <p:nvSpPr>
          <p:cNvPr id="42003" name="Line 23"/>
          <p:cNvSpPr>
            <a:spLocks noChangeShapeType="1"/>
          </p:cNvSpPr>
          <p:nvPr/>
        </p:nvSpPr>
        <p:spPr bwMode="auto">
          <a:xfrm>
            <a:off x="1006475" y="1325563"/>
            <a:ext cx="265113" cy="0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grpSp>
        <p:nvGrpSpPr>
          <p:cNvPr id="42004" name="Group 28"/>
          <p:cNvGrpSpPr>
            <a:grpSpLocks/>
          </p:cNvGrpSpPr>
          <p:nvPr/>
        </p:nvGrpSpPr>
        <p:grpSpPr bwMode="auto">
          <a:xfrm>
            <a:off x="379413" y="2420938"/>
            <a:ext cx="2032000" cy="1308100"/>
            <a:chOff x="473" y="2024"/>
            <a:chExt cx="3720" cy="1996"/>
          </a:xfrm>
        </p:grpSpPr>
        <p:pic>
          <p:nvPicPr>
            <p:cNvPr id="42055" name="Picture 2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0" y="2141"/>
              <a:ext cx="3266" cy="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56" name="Rectangle 30"/>
            <p:cNvSpPr>
              <a:spLocks noChangeArrowheads="1"/>
            </p:cNvSpPr>
            <p:nvPr/>
          </p:nvSpPr>
          <p:spPr bwMode="auto">
            <a:xfrm>
              <a:off x="473" y="2024"/>
              <a:ext cx="3720" cy="1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pic>
          <p:nvPicPr>
            <p:cNvPr id="42057" name="Picture 31" descr="Ch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69" y="2659"/>
              <a:ext cx="210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58" name="Picture 32" descr="Ch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98" y="2659"/>
              <a:ext cx="1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59" name="Picture 33" descr="Ch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70" y="3126"/>
              <a:ext cx="21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60" name="Picture 34" descr="Ch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67" y="3128"/>
              <a:ext cx="210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61" name="Picture 35" descr="Ch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04" y="3113"/>
              <a:ext cx="221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62" name="Picture 36" descr="Ch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1" y="2659"/>
              <a:ext cx="1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63" name="Picture 37" descr="Ch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3337871">
              <a:off x="3488" y="2453"/>
              <a:ext cx="185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64" name="Picture 38" descr="Ch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74" y="3113"/>
              <a:ext cx="21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65" name="Picture 39" descr="Ch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7346246">
              <a:off x="3125" y="2275"/>
              <a:ext cx="18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005" name="Text Box 25"/>
          <p:cNvSpPr txBox="1">
            <a:spLocks noChangeArrowheads="1"/>
          </p:cNvSpPr>
          <p:nvPr/>
        </p:nvSpPr>
        <p:spPr bwMode="auto">
          <a:xfrm>
            <a:off x="360363" y="234950"/>
            <a:ext cx="2968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  <a:latin typeface="Calibri" pitchFamily="34" charset="0"/>
              </a:rPr>
              <a:t>Nerve injury  </a:t>
            </a:r>
            <a:r>
              <a:rPr lang="en-GB" sz="1600" b="1" dirty="0">
                <a:solidFill>
                  <a:srgbClr val="C00000"/>
                </a:solidFill>
                <a:latin typeface="Calibri" pitchFamily="34" charset="0"/>
              </a:rPr>
              <a:t>and Na</a:t>
            </a:r>
            <a:r>
              <a:rPr lang="en-GB" sz="1600" b="1" baseline="30000" dirty="0">
                <a:solidFill>
                  <a:srgbClr val="C00000"/>
                </a:solidFill>
                <a:latin typeface="Calibri" pitchFamily="34" charset="0"/>
              </a:rPr>
              <a:t>+</a:t>
            </a:r>
            <a:r>
              <a:rPr lang="en-GB" sz="1600" b="1" dirty="0">
                <a:solidFill>
                  <a:srgbClr val="C00000"/>
                </a:solidFill>
                <a:latin typeface="Calibri" pitchFamily="34" charset="0"/>
              </a:rPr>
              <a:t>-</a:t>
            </a:r>
            <a:r>
              <a:rPr lang="en-GB" sz="1600" b="1" dirty="0" smtClean="0">
                <a:solidFill>
                  <a:srgbClr val="C00000"/>
                </a:solidFill>
                <a:latin typeface="Calibri" pitchFamily="34" charset="0"/>
              </a:rPr>
              <a:t>channels:  </a:t>
            </a:r>
            <a:endParaRPr lang="en-GB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1139825" y="1200150"/>
            <a:ext cx="307975" cy="2746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graphicFrame>
        <p:nvGraphicFramePr>
          <p:cNvPr id="4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816666"/>
              </p:ext>
            </p:extLst>
          </p:nvPr>
        </p:nvGraphicFramePr>
        <p:xfrm>
          <a:off x="7010400" y="2456563"/>
          <a:ext cx="1521081" cy="3904534"/>
        </p:xfrm>
        <a:graphic>
          <a:graphicData uri="http://schemas.openxmlformats.org/drawingml/2006/table">
            <a:tbl>
              <a:tblPr/>
              <a:tblGrid>
                <a:gridCol w="579460"/>
                <a:gridCol w="941621"/>
              </a:tblGrid>
              <a:tr h="428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endParaRPr kumimoji="0" lang="da-DK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Expression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Adult DRG cells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Adult DRG cells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Injured DRG cells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Heart 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Heart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Large DRG cell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 DRG cells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1.8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Small DRG cells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en-GB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</a:t>
                      </a:r>
                    </a:p>
                  </a:txBody>
                  <a:tcPr marL="81304" marR="81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Small DRG cells</a:t>
                      </a:r>
                    </a:p>
                  </a:txBody>
                  <a:tcPr marL="81304" marR="81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42" name="Lige pilforbindelse 41"/>
          <p:cNvCxnSpPr>
            <a:stCxn id="38" idx="2"/>
          </p:cNvCxnSpPr>
          <p:nvPr/>
        </p:nvCxnSpPr>
        <p:spPr>
          <a:xfrm flipH="1">
            <a:off x="1290638" y="1474788"/>
            <a:ext cx="3175" cy="1162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Billede 4" descr="Skærmbillede 2015-08-15 kl. 18.16.32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7309" y="3845556"/>
            <a:ext cx="6017419" cy="155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kstboks 3"/>
          <p:cNvSpPr txBox="1">
            <a:spLocks noChangeArrowheads="1"/>
          </p:cNvSpPr>
          <p:nvPr/>
        </p:nvSpPr>
        <p:spPr bwMode="auto">
          <a:xfrm>
            <a:off x="281811" y="5411832"/>
            <a:ext cx="5874365" cy="969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1200" dirty="0" err="1" smtClean="0">
                <a:latin typeface="Calibri" pitchFamily="34" charset="0"/>
              </a:rPr>
              <a:t>Triple</a:t>
            </a:r>
            <a:r>
              <a:rPr lang="da-DK" sz="1200" dirty="0" smtClean="0">
                <a:latin typeface="Calibri" pitchFamily="34" charset="0"/>
              </a:rPr>
              <a:t> </a:t>
            </a:r>
            <a:r>
              <a:rPr lang="da-DK" sz="1200" dirty="0" err="1" smtClean="0">
                <a:latin typeface="Calibri" pitchFamily="34" charset="0"/>
              </a:rPr>
              <a:t>stained</a:t>
            </a:r>
            <a:r>
              <a:rPr lang="da-DK" sz="1200" dirty="0" smtClean="0">
                <a:latin typeface="Calibri" pitchFamily="34" charset="0"/>
              </a:rPr>
              <a:t> nerve fiber </a:t>
            </a:r>
            <a:r>
              <a:rPr lang="da-DK" sz="1200" b="1" dirty="0" smtClean="0">
                <a:solidFill>
                  <a:srgbClr val="00B050"/>
                </a:solidFill>
                <a:latin typeface="Calibri" pitchFamily="34" charset="0"/>
              </a:rPr>
              <a:t>green</a:t>
            </a:r>
            <a:r>
              <a:rPr lang="da-DK" sz="1200" b="1" dirty="0">
                <a:latin typeface="Calibri" pitchFamily="34" charset="0"/>
              </a:rPr>
              <a:t>: </a:t>
            </a:r>
            <a:r>
              <a:rPr lang="da-DK" sz="1200" dirty="0" err="1">
                <a:latin typeface="Calibri" pitchFamily="34" charset="0"/>
              </a:rPr>
              <a:t>myelin</a:t>
            </a:r>
            <a:r>
              <a:rPr lang="da-DK" sz="1200" dirty="0">
                <a:latin typeface="Calibri" pitchFamily="34" charset="0"/>
              </a:rPr>
              <a:t> basic </a:t>
            </a:r>
            <a:r>
              <a:rPr lang="da-DK" sz="1200" dirty="0" smtClean="0">
                <a:latin typeface="Calibri" pitchFamily="34" charset="0"/>
              </a:rPr>
              <a:t>protein (MBP), </a:t>
            </a:r>
            <a:r>
              <a:rPr lang="da-DK" sz="1200" b="1" dirty="0">
                <a:solidFill>
                  <a:srgbClr val="FF0000"/>
                </a:solidFill>
                <a:latin typeface="Calibri" pitchFamily="34" charset="0"/>
              </a:rPr>
              <a:t>red</a:t>
            </a:r>
            <a:r>
              <a:rPr lang="da-DK" sz="1200" b="1" dirty="0">
                <a:latin typeface="Calibri" pitchFamily="34" charset="0"/>
              </a:rPr>
              <a:t>:</a:t>
            </a:r>
            <a:r>
              <a:rPr lang="da-DK" sz="1200" dirty="0">
                <a:latin typeface="Calibri" pitchFamily="34" charset="0"/>
              </a:rPr>
              <a:t> </a:t>
            </a:r>
            <a:r>
              <a:rPr lang="da-DK" sz="1200" dirty="0" err="1">
                <a:latin typeface="Calibri" pitchFamily="34" charset="0"/>
              </a:rPr>
              <a:t>Caspr</a:t>
            </a:r>
            <a:r>
              <a:rPr lang="da-DK" sz="1200" dirty="0">
                <a:latin typeface="Calibri" pitchFamily="34" charset="0"/>
              </a:rPr>
              <a:t>, </a:t>
            </a:r>
            <a:r>
              <a:rPr lang="da-DK" sz="1200" b="1" dirty="0" err="1">
                <a:solidFill>
                  <a:srgbClr val="0000FF"/>
                </a:solidFill>
                <a:latin typeface="Calibri" pitchFamily="34" charset="0"/>
              </a:rPr>
              <a:t>blue</a:t>
            </a:r>
            <a:r>
              <a:rPr lang="da-DK" sz="1200" b="1" dirty="0">
                <a:latin typeface="Calibri" pitchFamily="34" charset="0"/>
              </a:rPr>
              <a:t>:</a:t>
            </a:r>
            <a:r>
              <a:rPr lang="da-DK" sz="1200" dirty="0">
                <a:latin typeface="Calibri" pitchFamily="34" charset="0"/>
              </a:rPr>
              <a:t> </a:t>
            </a:r>
            <a:r>
              <a:rPr lang="da-DK" sz="1200" dirty="0" err="1">
                <a:latin typeface="Calibri" pitchFamily="34" charset="0"/>
              </a:rPr>
              <a:t>pNav</a:t>
            </a:r>
            <a:r>
              <a:rPr lang="da-DK" sz="1200" dirty="0" smtClean="0">
                <a:latin typeface="Calibri" pitchFamily="34" charset="0"/>
              </a:rPr>
              <a:t>. in </a:t>
            </a:r>
            <a:r>
              <a:rPr lang="da-DK" sz="1200" dirty="0" err="1" smtClean="0">
                <a:latin typeface="Calibri" pitchFamily="34" charset="0"/>
              </a:rPr>
              <a:t>entrapment</a:t>
            </a:r>
            <a:r>
              <a:rPr lang="da-DK" sz="1200" dirty="0" smtClean="0">
                <a:latin typeface="Calibri" pitchFamily="34" charset="0"/>
              </a:rPr>
              <a:t> </a:t>
            </a:r>
            <a:r>
              <a:rPr lang="da-DK" sz="1200" dirty="0" err="1" smtClean="0">
                <a:latin typeface="Calibri" pitchFamily="34" charset="0"/>
              </a:rPr>
              <a:t>neuropathy</a:t>
            </a:r>
            <a:r>
              <a:rPr lang="da-DK" sz="1200" dirty="0" smtClean="0">
                <a:latin typeface="Calibri" pitchFamily="34" charset="0"/>
              </a:rPr>
              <a:t> </a:t>
            </a:r>
            <a:endParaRPr lang="da-DK" sz="1200" dirty="0">
              <a:latin typeface="Calibri" pitchFamily="34" charset="0"/>
            </a:endParaRPr>
          </a:p>
          <a:p>
            <a:r>
              <a:rPr lang="da-DK" sz="1200" dirty="0" err="1" smtClean="0">
                <a:latin typeface="Calibri" pitchFamily="34" charset="0"/>
              </a:rPr>
              <a:t>Elongated</a:t>
            </a:r>
            <a:r>
              <a:rPr lang="da-DK" sz="1200" dirty="0" smtClean="0">
                <a:latin typeface="Calibri" pitchFamily="34" charset="0"/>
              </a:rPr>
              <a:t> </a:t>
            </a:r>
            <a:r>
              <a:rPr lang="da-DK" sz="1200" dirty="0">
                <a:latin typeface="Calibri" pitchFamily="34" charset="0"/>
              </a:rPr>
              <a:t>node with separation of </a:t>
            </a:r>
            <a:r>
              <a:rPr lang="da-DK" sz="1200" dirty="0" err="1">
                <a:latin typeface="Calibri" pitchFamily="34" charset="0"/>
              </a:rPr>
              <a:t>contactin-associated</a:t>
            </a:r>
            <a:r>
              <a:rPr lang="da-DK" sz="1200" dirty="0">
                <a:latin typeface="Calibri" pitchFamily="34" charset="0"/>
              </a:rPr>
              <a:t> protein (</a:t>
            </a:r>
            <a:r>
              <a:rPr lang="da-DK" sz="1200" dirty="0" err="1">
                <a:latin typeface="Calibri" pitchFamily="34" charset="0"/>
              </a:rPr>
              <a:t>Caspr</a:t>
            </a:r>
            <a:r>
              <a:rPr lang="da-DK" sz="1200" dirty="0" smtClean="0">
                <a:latin typeface="Calibri" pitchFamily="34" charset="0"/>
              </a:rPr>
              <a:t>) </a:t>
            </a:r>
            <a:r>
              <a:rPr lang="da-DK" sz="1200" dirty="0" err="1">
                <a:latin typeface="Calibri" pitchFamily="34" charset="0"/>
              </a:rPr>
              <a:t>staining</a:t>
            </a:r>
            <a:r>
              <a:rPr lang="da-DK" sz="1200" dirty="0">
                <a:latin typeface="Calibri" pitchFamily="34" charset="0"/>
              </a:rPr>
              <a:t> and dispersion of </a:t>
            </a:r>
            <a:r>
              <a:rPr lang="da-DK" sz="1200" dirty="0" smtClean="0">
                <a:latin typeface="Calibri" pitchFamily="34" charset="0"/>
              </a:rPr>
              <a:t>VGSC </a:t>
            </a:r>
            <a:r>
              <a:rPr lang="da-DK" sz="1200" dirty="0" err="1">
                <a:latin typeface="Calibri" pitchFamily="34" charset="0"/>
              </a:rPr>
              <a:t>channels</a:t>
            </a:r>
            <a:r>
              <a:rPr lang="da-DK" sz="1200" dirty="0">
                <a:latin typeface="Calibri" pitchFamily="34" charset="0"/>
              </a:rPr>
              <a:t> </a:t>
            </a:r>
            <a:r>
              <a:rPr lang="da-DK" sz="1200" dirty="0" err="1">
                <a:latin typeface="Calibri" pitchFamily="34" charset="0"/>
              </a:rPr>
              <a:t>within</a:t>
            </a:r>
            <a:r>
              <a:rPr lang="da-DK" sz="1200" dirty="0">
                <a:latin typeface="Calibri" pitchFamily="34" charset="0"/>
              </a:rPr>
              <a:t> the </a:t>
            </a:r>
            <a:r>
              <a:rPr lang="da-DK" sz="1200" dirty="0" smtClean="0">
                <a:latin typeface="Calibri" pitchFamily="34" charset="0"/>
              </a:rPr>
              <a:t>node of Ranvier. </a:t>
            </a:r>
          </a:p>
          <a:p>
            <a:r>
              <a:rPr lang="da-DK" sz="900" dirty="0" smtClean="0">
                <a:latin typeface="Calibri" pitchFamily="34" charset="0"/>
              </a:rPr>
              <a:t>From Schmidt et al,. Brain  2014</a:t>
            </a:r>
            <a:endParaRPr lang="da-DK" sz="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LGMamput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1013" t="18695" r="20032" b="22333"/>
          <a:stretch>
            <a:fillRect/>
          </a:stretch>
        </p:blipFill>
        <p:spPr bwMode="auto">
          <a:xfrm>
            <a:off x="3810000" y="64293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Leo Georg Mouritzen"/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</a:blip>
          <a:srcRect l="10197" t="4518" r="6273" b="15103"/>
          <a:stretch>
            <a:fillRect/>
          </a:stretch>
        </p:blipFill>
        <p:spPr bwMode="auto">
          <a:xfrm>
            <a:off x="7048500" y="577850"/>
            <a:ext cx="1905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28600" y="260350"/>
            <a:ext cx="3524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Postamputation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smtClean="0">
                <a:solidFill>
                  <a:srgbClr val="C00000"/>
                </a:solidFill>
              </a:rPr>
              <a:t>Pain</a:t>
            </a:r>
            <a:endParaRPr lang="en-GB" b="1" dirty="0">
              <a:solidFill>
                <a:srgbClr val="C00000"/>
              </a:solidFill>
            </a:endParaRPr>
          </a:p>
          <a:p>
            <a:r>
              <a:rPr lang="en-GB" dirty="0" smtClean="0"/>
              <a:t>Blockade </a:t>
            </a:r>
            <a:r>
              <a:rPr lang="en-GB" dirty="0"/>
              <a:t>of upregulated ion channels in painful neuromas </a:t>
            </a:r>
            <a:endParaRPr lang="en-GB" dirty="0" smtClean="0"/>
          </a:p>
          <a:p>
            <a:r>
              <a:rPr lang="en-GB" dirty="0" smtClean="0"/>
              <a:t>does </a:t>
            </a:r>
            <a:r>
              <a:rPr lang="en-GB" dirty="0"/>
              <a:t>that produce pain relief </a:t>
            </a:r>
            <a:r>
              <a:rPr lang="en-GB" dirty="0" smtClean="0"/>
              <a:t>?</a:t>
            </a:r>
            <a:endParaRPr lang="en-GB" dirty="0"/>
          </a:p>
        </p:txBody>
      </p:sp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90500" y="2928938"/>
            <a:ext cx="3924300" cy="3514725"/>
            <a:chOff x="2786" y="1253"/>
            <a:chExt cx="3552" cy="2828"/>
          </a:xfrm>
        </p:grpSpPr>
        <p:sp>
          <p:nvSpPr>
            <p:cNvPr id="32776" name="AutoShape 10"/>
            <p:cNvSpPr>
              <a:spLocks noChangeAspect="1" noChangeArrowheads="1" noTextEdit="1"/>
            </p:cNvSpPr>
            <p:nvPr/>
          </p:nvSpPr>
          <p:spPr bwMode="auto">
            <a:xfrm>
              <a:off x="2786" y="1253"/>
              <a:ext cx="3552" cy="2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77" name="Rectangle 12"/>
            <p:cNvSpPr>
              <a:spLocks noChangeArrowheads="1"/>
            </p:cNvSpPr>
            <p:nvPr/>
          </p:nvSpPr>
          <p:spPr bwMode="auto">
            <a:xfrm>
              <a:off x="2786" y="1253"/>
              <a:ext cx="3552" cy="28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778" name="Rectangle 13"/>
            <p:cNvSpPr>
              <a:spLocks noChangeArrowheads="1"/>
            </p:cNvSpPr>
            <p:nvPr/>
          </p:nvSpPr>
          <p:spPr bwMode="auto">
            <a:xfrm>
              <a:off x="3479" y="1734"/>
              <a:ext cx="2498" cy="1748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779" name="Rectangle 14"/>
            <p:cNvSpPr>
              <a:spLocks noChangeArrowheads="1"/>
            </p:cNvSpPr>
            <p:nvPr/>
          </p:nvSpPr>
          <p:spPr bwMode="auto">
            <a:xfrm>
              <a:off x="3761" y="1485"/>
              <a:ext cx="19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Vas rep. v. Frey 2Hz  1 min.</a:t>
              </a:r>
              <a:endParaRPr lang="en-GB" sz="1400"/>
            </a:p>
          </p:txBody>
        </p:sp>
        <p:sp>
          <p:nvSpPr>
            <p:cNvPr id="32780" name="Rectangle 15"/>
            <p:cNvSpPr>
              <a:spLocks noChangeArrowheads="1"/>
            </p:cNvSpPr>
            <p:nvPr/>
          </p:nvSpPr>
          <p:spPr bwMode="auto">
            <a:xfrm>
              <a:off x="3761" y="1643"/>
              <a:ext cx="13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Lidocaine/Placebo</a:t>
              </a:r>
              <a:endParaRPr lang="en-GB" sz="1400"/>
            </a:p>
          </p:txBody>
        </p:sp>
        <p:sp>
          <p:nvSpPr>
            <p:cNvPr id="32781" name="Rectangle 16"/>
            <p:cNvSpPr>
              <a:spLocks noChangeArrowheads="1"/>
            </p:cNvSpPr>
            <p:nvPr/>
          </p:nvSpPr>
          <p:spPr bwMode="auto">
            <a:xfrm>
              <a:off x="5673" y="3559"/>
              <a:ext cx="3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Min.</a:t>
              </a:r>
              <a:endParaRPr lang="en-GB" sz="1400"/>
            </a:p>
          </p:txBody>
        </p:sp>
        <p:sp>
          <p:nvSpPr>
            <p:cNvPr id="32782" name="Line 17"/>
            <p:cNvSpPr>
              <a:spLocks noChangeShapeType="1"/>
            </p:cNvSpPr>
            <p:nvPr/>
          </p:nvSpPr>
          <p:spPr bwMode="auto">
            <a:xfrm>
              <a:off x="3479" y="3482"/>
              <a:ext cx="2498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83" name="Line 18"/>
            <p:cNvSpPr>
              <a:spLocks noChangeShapeType="1"/>
            </p:cNvSpPr>
            <p:nvPr/>
          </p:nvSpPr>
          <p:spPr bwMode="auto">
            <a:xfrm flipV="1">
              <a:off x="3479" y="3482"/>
              <a:ext cx="0" cy="2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84" name="Line 19"/>
            <p:cNvSpPr>
              <a:spLocks noChangeShapeType="1"/>
            </p:cNvSpPr>
            <p:nvPr/>
          </p:nvSpPr>
          <p:spPr bwMode="auto">
            <a:xfrm flipV="1">
              <a:off x="4312" y="3482"/>
              <a:ext cx="0" cy="2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85" name="Line 20"/>
            <p:cNvSpPr>
              <a:spLocks noChangeShapeType="1"/>
            </p:cNvSpPr>
            <p:nvPr/>
          </p:nvSpPr>
          <p:spPr bwMode="auto">
            <a:xfrm flipV="1">
              <a:off x="5145" y="3482"/>
              <a:ext cx="0" cy="2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86" name="Line 21"/>
            <p:cNvSpPr>
              <a:spLocks noChangeShapeType="1"/>
            </p:cNvSpPr>
            <p:nvPr/>
          </p:nvSpPr>
          <p:spPr bwMode="auto">
            <a:xfrm flipV="1">
              <a:off x="5977" y="3482"/>
              <a:ext cx="0" cy="2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87" name="Rectangle 22"/>
            <p:cNvSpPr>
              <a:spLocks noChangeArrowheads="1"/>
            </p:cNvSpPr>
            <p:nvPr/>
          </p:nvSpPr>
          <p:spPr bwMode="auto">
            <a:xfrm>
              <a:off x="3451" y="3556"/>
              <a:ext cx="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0</a:t>
              </a:r>
              <a:endParaRPr lang="en-GB" sz="1400"/>
            </a:p>
          </p:txBody>
        </p:sp>
        <p:sp>
          <p:nvSpPr>
            <p:cNvPr id="32788" name="Rectangle 23"/>
            <p:cNvSpPr>
              <a:spLocks noChangeArrowheads="1"/>
            </p:cNvSpPr>
            <p:nvPr/>
          </p:nvSpPr>
          <p:spPr bwMode="auto">
            <a:xfrm>
              <a:off x="4285" y="3556"/>
              <a:ext cx="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1</a:t>
              </a:r>
              <a:endParaRPr lang="en-GB" sz="1400"/>
            </a:p>
          </p:txBody>
        </p:sp>
        <p:sp>
          <p:nvSpPr>
            <p:cNvPr id="32789" name="Rectangle 24"/>
            <p:cNvSpPr>
              <a:spLocks noChangeArrowheads="1"/>
            </p:cNvSpPr>
            <p:nvPr/>
          </p:nvSpPr>
          <p:spPr bwMode="auto">
            <a:xfrm>
              <a:off x="5118" y="3556"/>
              <a:ext cx="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2</a:t>
              </a:r>
              <a:endParaRPr lang="en-GB" sz="1400"/>
            </a:p>
          </p:txBody>
        </p:sp>
        <p:sp>
          <p:nvSpPr>
            <p:cNvPr id="32790" name="Rectangle 25"/>
            <p:cNvSpPr>
              <a:spLocks noChangeArrowheads="1"/>
            </p:cNvSpPr>
            <p:nvPr/>
          </p:nvSpPr>
          <p:spPr bwMode="auto">
            <a:xfrm>
              <a:off x="5951" y="3556"/>
              <a:ext cx="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3</a:t>
              </a:r>
              <a:endParaRPr lang="en-GB" sz="1400"/>
            </a:p>
          </p:txBody>
        </p:sp>
        <p:sp>
          <p:nvSpPr>
            <p:cNvPr id="32791" name="Rectangle 26"/>
            <p:cNvSpPr>
              <a:spLocks noChangeArrowheads="1"/>
            </p:cNvSpPr>
            <p:nvPr/>
          </p:nvSpPr>
          <p:spPr bwMode="auto">
            <a:xfrm rot="5400000">
              <a:off x="2823" y="2771"/>
              <a:ext cx="287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</a:rPr>
                <a:t>VAS</a:t>
              </a:r>
              <a:endParaRPr lang="en-GB" sz="1400"/>
            </a:p>
          </p:txBody>
        </p:sp>
        <p:sp>
          <p:nvSpPr>
            <p:cNvPr id="32792" name="Line 27"/>
            <p:cNvSpPr>
              <a:spLocks noChangeShapeType="1"/>
            </p:cNvSpPr>
            <p:nvPr/>
          </p:nvSpPr>
          <p:spPr bwMode="auto">
            <a:xfrm flipV="1">
              <a:off x="3479" y="1734"/>
              <a:ext cx="0" cy="174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93" name="Line 28"/>
            <p:cNvSpPr>
              <a:spLocks noChangeShapeType="1"/>
            </p:cNvSpPr>
            <p:nvPr/>
          </p:nvSpPr>
          <p:spPr bwMode="auto">
            <a:xfrm>
              <a:off x="3454" y="3482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94" name="Line 29"/>
            <p:cNvSpPr>
              <a:spLocks noChangeShapeType="1"/>
            </p:cNvSpPr>
            <p:nvPr/>
          </p:nvSpPr>
          <p:spPr bwMode="auto">
            <a:xfrm>
              <a:off x="3454" y="3308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95" name="Line 30"/>
            <p:cNvSpPr>
              <a:spLocks noChangeShapeType="1"/>
            </p:cNvSpPr>
            <p:nvPr/>
          </p:nvSpPr>
          <p:spPr bwMode="auto">
            <a:xfrm>
              <a:off x="3454" y="3133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96" name="Line 31"/>
            <p:cNvSpPr>
              <a:spLocks noChangeShapeType="1"/>
            </p:cNvSpPr>
            <p:nvPr/>
          </p:nvSpPr>
          <p:spPr bwMode="auto">
            <a:xfrm>
              <a:off x="3454" y="2958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97" name="Line 32"/>
            <p:cNvSpPr>
              <a:spLocks noChangeShapeType="1"/>
            </p:cNvSpPr>
            <p:nvPr/>
          </p:nvSpPr>
          <p:spPr bwMode="auto">
            <a:xfrm>
              <a:off x="3454" y="2783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98" name="Line 33"/>
            <p:cNvSpPr>
              <a:spLocks noChangeShapeType="1"/>
            </p:cNvSpPr>
            <p:nvPr/>
          </p:nvSpPr>
          <p:spPr bwMode="auto">
            <a:xfrm>
              <a:off x="3454" y="2608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99" name="Line 34"/>
            <p:cNvSpPr>
              <a:spLocks noChangeShapeType="1"/>
            </p:cNvSpPr>
            <p:nvPr/>
          </p:nvSpPr>
          <p:spPr bwMode="auto">
            <a:xfrm>
              <a:off x="3454" y="2433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00" name="Line 35"/>
            <p:cNvSpPr>
              <a:spLocks noChangeShapeType="1"/>
            </p:cNvSpPr>
            <p:nvPr/>
          </p:nvSpPr>
          <p:spPr bwMode="auto">
            <a:xfrm>
              <a:off x="3454" y="2258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01" name="Line 36"/>
            <p:cNvSpPr>
              <a:spLocks noChangeShapeType="1"/>
            </p:cNvSpPr>
            <p:nvPr/>
          </p:nvSpPr>
          <p:spPr bwMode="auto">
            <a:xfrm>
              <a:off x="3454" y="2083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02" name="Line 37"/>
            <p:cNvSpPr>
              <a:spLocks noChangeShapeType="1"/>
            </p:cNvSpPr>
            <p:nvPr/>
          </p:nvSpPr>
          <p:spPr bwMode="auto">
            <a:xfrm>
              <a:off x="3454" y="1909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03" name="Line 38"/>
            <p:cNvSpPr>
              <a:spLocks noChangeShapeType="1"/>
            </p:cNvSpPr>
            <p:nvPr/>
          </p:nvSpPr>
          <p:spPr bwMode="auto">
            <a:xfrm>
              <a:off x="3454" y="1734"/>
              <a:ext cx="2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04" name="Rectangle 39"/>
            <p:cNvSpPr>
              <a:spLocks noChangeArrowheads="1"/>
            </p:cNvSpPr>
            <p:nvPr/>
          </p:nvSpPr>
          <p:spPr bwMode="auto">
            <a:xfrm>
              <a:off x="3351" y="3428"/>
              <a:ext cx="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0</a:t>
              </a:r>
              <a:endParaRPr lang="en-GB" sz="1400"/>
            </a:p>
          </p:txBody>
        </p:sp>
        <p:sp>
          <p:nvSpPr>
            <p:cNvPr id="32805" name="Rectangle 40"/>
            <p:cNvSpPr>
              <a:spLocks noChangeArrowheads="1"/>
            </p:cNvSpPr>
            <p:nvPr/>
          </p:nvSpPr>
          <p:spPr bwMode="auto">
            <a:xfrm>
              <a:off x="3298" y="3255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10</a:t>
              </a:r>
              <a:endParaRPr lang="en-GB" sz="1400"/>
            </a:p>
          </p:txBody>
        </p:sp>
        <p:sp>
          <p:nvSpPr>
            <p:cNvPr id="32806" name="Rectangle 41"/>
            <p:cNvSpPr>
              <a:spLocks noChangeArrowheads="1"/>
            </p:cNvSpPr>
            <p:nvPr/>
          </p:nvSpPr>
          <p:spPr bwMode="auto">
            <a:xfrm>
              <a:off x="3298" y="3080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20</a:t>
              </a:r>
              <a:endParaRPr lang="en-GB" sz="1400"/>
            </a:p>
          </p:txBody>
        </p:sp>
        <p:sp>
          <p:nvSpPr>
            <p:cNvPr id="32807" name="Rectangle 42"/>
            <p:cNvSpPr>
              <a:spLocks noChangeArrowheads="1"/>
            </p:cNvSpPr>
            <p:nvPr/>
          </p:nvSpPr>
          <p:spPr bwMode="auto">
            <a:xfrm>
              <a:off x="3298" y="2905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30</a:t>
              </a:r>
              <a:endParaRPr lang="en-GB" sz="1400"/>
            </a:p>
          </p:txBody>
        </p:sp>
        <p:sp>
          <p:nvSpPr>
            <p:cNvPr id="32808" name="Rectangle 43"/>
            <p:cNvSpPr>
              <a:spLocks noChangeArrowheads="1"/>
            </p:cNvSpPr>
            <p:nvPr/>
          </p:nvSpPr>
          <p:spPr bwMode="auto">
            <a:xfrm>
              <a:off x="3298" y="2730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40</a:t>
              </a:r>
              <a:endParaRPr lang="en-GB" sz="1400"/>
            </a:p>
          </p:txBody>
        </p:sp>
        <p:sp>
          <p:nvSpPr>
            <p:cNvPr id="32809" name="Rectangle 44"/>
            <p:cNvSpPr>
              <a:spLocks noChangeArrowheads="1"/>
            </p:cNvSpPr>
            <p:nvPr/>
          </p:nvSpPr>
          <p:spPr bwMode="auto">
            <a:xfrm>
              <a:off x="3298" y="2555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50</a:t>
              </a:r>
              <a:endParaRPr lang="en-GB" sz="1400"/>
            </a:p>
          </p:txBody>
        </p:sp>
        <p:sp>
          <p:nvSpPr>
            <p:cNvPr id="32810" name="Rectangle 45"/>
            <p:cNvSpPr>
              <a:spLocks noChangeArrowheads="1"/>
            </p:cNvSpPr>
            <p:nvPr/>
          </p:nvSpPr>
          <p:spPr bwMode="auto">
            <a:xfrm>
              <a:off x="3298" y="2380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60</a:t>
              </a:r>
              <a:endParaRPr lang="en-GB" sz="1400"/>
            </a:p>
          </p:txBody>
        </p:sp>
        <p:sp>
          <p:nvSpPr>
            <p:cNvPr id="32811" name="Rectangle 46"/>
            <p:cNvSpPr>
              <a:spLocks noChangeArrowheads="1"/>
            </p:cNvSpPr>
            <p:nvPr/>
          </p:nvSpPr>
          <p:spPr bwMode="auto">
            <a:xfrm>
              <a:off x="3298" y="2203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70</a:t>
              </a:r>
              <a:endParaRPr lang="en-GB" sz="1400"/>
            </a:p>
          </p:txBody>
        </p:sp>
        <p:sp>
          <p:nvSpPr>
            <p:cNvPr id="32812" name="Rectangle 47"/>
            <p:cNvSpPr>
              <a:spLocks noChangeArrowheads="1"/>
            </p:cNvSpPr>
            <p:nvPr/>
          </p:nvSpPr>
          <p:spPr bwMode="auto">
            <a:xfrm>
              <a:off x="3298" y="2030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80</a:t>
              </a:r>
              <a:endParaRPr lang="en-GB" sz="1400"/>
            </a:p>
          </p:txBody>
        </p:sp>
        <p:sp>
          <p:nvSpPr>
            <p:cNvPr id="32813" name="Rectangle 48"/>
            <p:cNvSpPr>
              <a:spLocks noChangeArrowheads="1"/>
            </p:cNvSpPr>
            <p:nvPr/>
          </p:nvSpPr>
          <p:spPr bwMode="auto">
            <a:xfrm>
              <a:off x="3298" y="1855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90</a:t>
              </a:r>
              <a:endParaRPr lang="en-GB" sz="1400"/>
            </a:p>
          </p:txBody>
        </p:sp>
        <p:sp>
          <p:nvSpPr>
            <p:cNvPr id="32814" name="Rectangle 49"/>
            <p:cNvSpPr>
              <a:spLocks noChangeArrowheads="1"/>
            </p:cNvSpPr>
            <p:nvPr/>
          </p:nvSpPr>
          <p:spPr bwMode="auto">
            <a:xfrm>
              <a:off x="3245" y="1680"/>
              <a:ext cx="2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100</a:t>
              </a:r>
              <a:endParaRPr lang="en-GB" sz="1400"/>
            </a:p>
          </p:txBody>
        </p:sp>
        <p:sp>
          <p:nvSpPr>
            <p:cNvPr id="32815" name="Freeform 50"/>
            <p:cNvSpPr>
              <a:spLocks/>
            </p:cNvSpPr>
            <p:nvPr/>
          </p:nvSpPr>
          <p:spPr bwMode="auto">
            <a:xfrm flipV="1">
              <a:off x="3479" y="2032"/>
              <a:ext cx="2498" cy="766"/>
            </a:xfrm>
            <a:custGeom>
              <a:avLst/>
              <a:gdLst>
                <a:gd name="T0" fmla="*/ 0 w 5000"/>
                <a:gd name="T1" fmla="*/ 0 h 1533"/>
                <a:gd name="T2" fmla="*/ 0 w 5000"/>
                <a:gd name="T3" fmla="*/ 0 h 1533"/>
                <a:gd name="T4" fmla="*/ 0 w 5000"/>
                <a:gd name="T5" fmla="*/ 0 h 1533"/>
                <a:gd name="T6" fmla="*/ 0 w 5000"/>
                <a:gd name="T7" fmla="*/ 0 h 1533"/>
                <a:gd name="T8" fmla="*/ 0 w 5000"/>
                <a:gd name="T9" fmla="*/ 0 h 1533"/>
                <a:gd name="T10" fmla="*/ 0 w 5000"/>
                <a:gd name="T11" fmla="*/ 0 h 1533"/>
                <a:gd name="T12" fmla="*/ 0 w 5000"/>
                <a:gd name="T13" fmla="*/ 0 h 1533"/>
                <a:gd name="T14" fmla="*/ 0 w 5000"/>
                <a:gd name="T15" fmla="*/ 0 h 1533"/>
                <a:gd name="T16" fmla="*/ 0 w 5000"/>
                <a:gd name="T17" fmla="*/ 0 h 1533"/>
                <a:gd name="T18" fmla="*/ 0 w 5000"/>
                <a:gd name="T19" fmla="*/ 0 h 1533"/>
                <a:gd name="T20" fmla="*/ 0 w 5000"/>
                <a:gd name="T21" fmla="*/ 0 h 1533"/>
                <a:gd name="T22" fmla="*/ 0 w 5000"/>
                <a:gd name="T23" fmla="*/ 0 h 1533"/>
                <a:gd name="T24" fmla="*/ 0 w 5000"/>
                <a:gd name="T25" fmla="*/ 0 h 1533"/>
                <a:gd name="T26" fmla="*/ 0 w 5000"/>
                <a:gd name="T27" fmla="*/ 0 h 1533"/>
                <a:gd name="T28" fmla="*/ 0 w 5000"/>
                <a:gd name="T29" fmla="*/ 0 h 1533"/>
                <a:gd name="T30" fmla="*/ 0 w 5000"/>
                <a:gd name="T31" fmla="*/ 0 h 1533"/>
                <a:gd name="T32" fmla="*/ 0 w 5000"/>
                <a:gd name="T33" fmla="*/ 0 h 1533"/>
                <a:gd name="T34" fmla="*/ 0 w 5000"/>
                <a:gd name="T35" fmla="*/ 0 h 1533"/>
                <a:gd name="T36" fmla="*/ 0 w 5000"/>
                <a:gd name="T37" fmla="*/ 0 h 1533"/>
                <a:gd name="T38" fmla="*/ 0 w 5000"/>
                <a:gd name="T39" fmla="*/ 0 h 1533"/>
                <a:gd name="T40" fmla="*/ 0 w 5000"/>
                <a:gd name="T41" fmla="*/ 0 h 1533"/>
                <a:gd name="T42" fmla="*/ 0 w 5000"/>
                <a:gd name="T43" fmla="*/ 0 h 1533"/>
                <a:gd name="T44" fmla="*/ 0 w 5000"/>
                <a:gd name="T45" fmla="*/ 0 h 1533"/>
                <a:gd name="T46" fmla="*/ 0 w 5000"/>
                <a:gd name="T47" fmla="*/ 0 h 1533"/>
                <a:gd name="T48" fmla="*/ 0 w 5000"/>
                <a:gd name="T49" fmla="*/ 0 h 1533"/>
                <a:gd name="T50" fmla="*/ 0 w 5000"/>
                <a:gd name="T51" fmla="*/ 0 h 1533"/>
                <a:gd name="T52" fmla="*/ 0 w 5000"/>
                <a:gd name="T53" fmla="*/ 0 h 1533"/>
                <a:gd name="T54" fmla="*/ 0 w 5000"/>
                <a:gd name="T55" fmla="*/ 0 h 1533"/>
                <a:gd name="T56" fmla="*/ 0 w 5000"/>
                <a:gd name="T57" fmla="*/ 0 h 1533"/>
                <a:gd name="T58" fmla="*/ 0 w 5000"/>
                <a:gd name="T59" fmla="*/ 0 h 1533"/>
                <a:gd name="T60" fmla="*/ 0 w 5000"/>
                <a:gd name="T61" fmla="*/ 0 h 1533"/>
                <a:gd name="T62" fmla="*/ 0 w 5000"/>
                <a:gd name="T63" fmla="*/ 0 h 1533"/>
                <a:gd name="T64" fmla="*/ 0 w 5000"/>
                <a:gd name="T65" fmla="*/ 0 h 1533"/>
                <a:gd name="T66" fmla="*/ 0 w 5000"/>
                <a:gd name="T67" fmla="*/ 0 h 1533"/>
                <a:gd name="T68" fmla="*/ 0 w 5000"/>
                <a:gd name="T69" fmla="*/ 0 h 1533"/>
                <a:gd name="T70" fmla="*/ 0 w 5000"/>
                <a:gd name="T71" fmla="*/ 0 h 1533"/>
                <a:gd name="T72" fmla="*/ 0 w 5000"/>
                <a:gd name="T73" fmla="*/ 0 h 1533"/>
                <a:gd name="T74" fmla="*/ 0 w 5000"/>
                <a:gd name="T75" fmla="*/ 0 h 1533"/>
                <a:gd name="T76" fmla="*/ 0 w 5000"/>
                <a:gd name="T77" fmla="*/ 0 h 1533"/>
                <a:gd name="T78" fmla="*/ 0 w 5000"/>
                <a:gd name="T79" fmla="*/ 0 h 1533"/>
                <a:gd name="T80" fmla="*/ 0 w 5000"/>
                <a:gd name="T81" fmla="*/ 0 h 1533"/>
                <a:gd name="T82" fmla="*/ 0 w 5000"/>
                <a:gd name="T83" fmla="*/ 0 h 1533"/>
                <a:gd name="T84" fmla="*/ 0 w 5000"/>
                <a:gd name="T85" fmla="*/ 0 h 1533"/>
                <a:gd name="T86" fmla="*/ 0 w 5000"/>
                <a:gd name="T87" fmla="*/ 0 h 1533"/>
                <a:gd name="T88" fmla="*/ 0 w 5000"/>
                <a:gd name="T89" fmla="*/ 0 h 15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1533"/>
                <a:gd name="T137" fmla="*/ 5000 w 5000"/>
                <a:gd name="T138" fmla="*/ 1533 h 15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1533">
                  <a:moveTo>
                    <a:pt x="0" y="0"/>
                  </a:moveTo>
                  <a:lnTo>
                    <a:pt x="55" y="0"/>
                  </a:lnTo>
                  <a:lnTo>
                    <a:pt x="111" y="0"/>
                  </a:lnTo>
                  <a:lnTo>
                    <a:pt x="166" y="0"/>
                  </a:lnTo>
                  <a:lnTo>
                    <a:pt x="222" y="0"/>
                  </a:lnTo>
                  <a:lnTo>
                    <a:pt x="277" y="0"/>
                  </a:lnTo>
                  <a:lnTo>
                    <a:pt x="333" y="0"/>
                  </a:lnTo>
                  <a:lnTo>
                    <a:pt x="388" y="0"/>
                  </a:lnTo>
                  <a:lnTo>
                    <a:pt x="444" y="0"/>
                  </a:lnTo>
                  <a:lnTo>
                    <a:pt x="500" y="0"/>
                  </a:lnTo>
                  <a:lnTo>
                    <a:pt x="555" y="0"/>
                  </a:lnTo>
                  <a:lnTo>
                    <a:pt x="611" y="0"/>
                  </a:lnTo>
                  <a:lnTo>
                    <a:pt x="666" y="0"/>
                  </a:lnTo>
                  <a:lnTo>
                    <a:pt x="722" y="0"/>
                  </a:lnTo>
                  <a:lnTo>
                    <a:pt x="777" y="0"/>
                  </a:lnTo>
                  <a:lnTo>
                    <a:pt x="833" y="0"/>
                  </a:lnTo>
                  <a:lnTo>
                    <a:pt x="888" y="0"/>
                  </a:lnTo>
                  <a:lnTo>
                    <a:pt x="944" y="0"/>
                  </a:lnTo>
                  <a:lnTo>
                    <a:pt x="1000" y="0"/>
                  </a:lnTo>
                  <a:lnTo>
                    <a:pt x="1055" y="0"/>
                  </a:lnTo>
                  <a:lnTo>
                    <a:pt x="1111" y="0"/>
                  </a:lnTo>
                  <a:lnTo>
                    <a:pt x="1166" y="0"/>
                  </a:lnTo>
                  <a:lnTo>
                    <a:pt x="1222" y="0"/>
                  </a:lnTo>
                  <a:lnTo>
                    <a:pt x="1277" y="0"/>
                  </a:lnTo>
                  <a:lnTo>
                    <a:pt x="1333" y="0"/>
                  </a:lnTo>
                  <a:lnTo>
                    <a:pt x="1388" y="0"/>
                  </a:lnTo>
                  <a:lnTo>
                    <a:pt x="1444" y="0"/>
                  </a:lnTo>
                  <a:lnTo>
                    <a:pt x="1500" y="0"/>
                  </a:lnTo>
                  <a:lnTo>
                    <a:pt x="1555" y="0"/>
                  </a:lnTo>
                  <a:lnTo>
                    <a:pt x="1611" y="0"/>
                  </a:lnTo>
                  <a:lnTo>
                    <a:pt x="1666" y="0"/>
                  </a:lnTo>
                  <a:lnTo>
                    <a:pt x="1722" y="0"/>
                  </a:lnTo>
                  <a:lnTo>
                    <a:pt x="1777" y="45"/>
                  </a:lnTo>
                  <a:lnTo>
                    <a:pt x="1833" y="94"/>
                  </a:lnTo>
                  <a:lnTo>
                    <a:pt x="1888" y="238"/>
                  </a:lnTo>
                  <a:lnTo>
                    <a:pt x="1944" y="238"/>
                  </a:lnTo>
                  <a:lnTo>
                    <a:pt x="2000" y="238"/>
                  </a:lnTo>
                  <a:lnTo>
                    <a:pt x="2055" y="238"/>
                  </a:lnTo>
                  <a:lnTo>
                    <a:pt x="2111" y="248"/>
                  </a:lnTo>
                  <a:lnTo>
                    <a:pt x="2166" y="416"/>
                  </a:lnTo>
                  <a:lnTo>
                    <a:pt x="2222" y="539"/>
                  </a:lnTo>
                  <a:lnTo>
                    <a:pt x="2277" y="843"/>
                  </a:lnTo>
                  <a:lnTo>
                    <a:pt x="2333" y="1015"/>
                  </a:lnTo>
                  <a:lnTo>
                    <a:pt x="2388" y="1015"/>
                  </a:lnTo>
                  <a:lnTo>
                    <a:pt x="2444" y="1141"/>
                  </a:lnTo>
                  <a:lnTo>
                    <a:pt x="2500" y="1141"/>
                  </a:lnTo>
                  <a:lnTo>
                    <a:pt x="2555" y="1137"/>
                  </a:lnTo>
                  <a:lnTo>
                    <a:pt x="2611" y="1141"/>
                  </a:lnTo>
                  <a:lnTo>
                    <a:pt x="2666" y="1141"/>
                  </a:lnTo>
                  <a:lnTo>
                    <a:pt x="2722" y="1354"/>
                  </a:lnTo>
                  <a:lnTo>
                    <a:pt x="2777" y="1424"/>
                  </a:lnTo>
                  <a:lnTo>
                    <a:pt x="2833" y="1445"/>
                  </a:lnTo>
                  <a:lnTo>
                    <a:pt x="2888" y="1445"/>
                  </a:lnTo>
                  <a:lnTo>
                    <a:pt x="2944" y="1442"/>
                  </a:lnTo>
                  <a:lnTo>
                    <a:pt x="3000" y="1442"/>
                  </a:lnTo>
                  <a:lnTo>
                    <a:pt x="3055" y="1442"/>
                  </a:lnTo>
                  <a:lnTo>
                    <a:pt x="3111" y="1442"/>
                  </a:lnTo>
                  <a:lnTo>
                    <a:pt x="3166" y="1442"/>
                  </a:lnTo>
                  <a:lnTo>
                    <a:pt x="3222" y="1442"/>
                  </a:lnTo>
                  <a:lnTo>
                    <a:pt x="3277" y="1442"/>
                  </a:lnTo>
                  <a:lnTo>
                    <a:pt x="3333" y="1533"/>
                  </a:lnTo>
                  <a:lnTo>
                    <a:pt x="3388" y="1533"/>
                  </a:lnTo>
                  <a:lnTo>
                    <a:pt x="3444" y="1533"/>
                  </a:lnTo>
                  <a:lnTo>
                    <a:pt x="3500" y="1533"/>
                  </a:lnTo>
                  <a:lnTo>
                    <a:pt x="3555" y="1533"/>
                  </a:lnTo>
                  <a:lnTo>
                    <a:pt x="3611" y="1533"/>
                  </a:lnTo>
                  <a:lnTo>
                    <a:pt x="3666" y="1435"/>
                  </a:lnTo>
                  <a:lnTo>
                    <a:pt x="3722" y="1344"/>
                  </a:lnTo>
                  <a:lnTo>
                    <a:pt x="3777" y="1141"/>
                  </a:lnTo>
                  <a:lnTo>
                    <a:pt x="3833" y="1018"/>
                  </a:lnTo>
                  <a:lnTo>
                    <a:pt x="3888" y="752"/>
                  </a:lnTo>
                  <a:lnTo>
                    <a:pt x="3944" y="458"/>
                  </a:lnTo>
                  <a:lnTo>
                    <a:pt x="4000" y="455"/>
                  </a:lnTo>
                  <a:lnTo>
                    <a:pt x="4055" y="455"/>
                  </a:lnTo>
                  <a:lnTo>
                    <a:pt x="4111" y="455"/>
                  </a:lnTo>
                  <a:lnTo>
                    <a:pt x="4166" y="455"/>
                  </a:lnTo>
                  <a:lnTo>
                    <a:pt x="4222" y="455"/>
                  </a:lnTo>
                  <a:lnTo>
                    <a:pt x="4277" y="455"/>
                  </a:lnTo>
                  <a:lnTo>
                    <a:pt x="4333" y="455"/>
                  </a:lnTo>
                  <a:lnTo>
                    <a:pt x="4388" y="455"/>
                  </a:lnTo>
                  <a:lnTo>
                    <a:pt x="4444" y="455"/>
                  </a:lnTo>
                  <a:lnTo>
                    <a:pt x="4500" y="451"/>
                  </a:lnTo>
                  <a:lnTo>
                    <a:pt x="4555" y="451"/>
                  </a:lnTo>
                  <a:lnTo>
                    <a:pt x="4611" y="451"/>
                  </a:lnTo>
                  <a:lnTo>
                    <a:pt x="4666" y="448"/>
                  </a:lnTo>
                  <a:lnTo>
                    <a:pt x="4722" y="448"/>
                  </a:lnTo>
                  <a:lnTo>
                    <a:pt x="4777" y="189"/>
                  </a:lnTo>
                  <a:lnTo>
                    <a:pt x="4833" y="101"/>
                  </a:lnTo>
                  <a:lnTo>
                    <a:pt x="4888" y="101"/>
                  </a:lnTo>
                  <a:lnTo>
                    <a:pt x="4944" y="101"/>
                  </a:lnTo>
                  <a:lnTo>
                    <a:pt x="5000" y="101"/>
                  </a:lnTo>
                </a:path>
              </a:pathLst>
            </a:custGeom>
            <a:noFill/>
            <a:ln w="30163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16" name="Freeform 51"/>
            <p:cNvSpPr>
              <a:spLocks/>
            </p:cNvSpPr>
            <p:nvPr/>
          </p:nvSpPr>
          <p:spPr bwMode="auto">
            <a:xfrm flipV="1">
              <a:off x="3479" y="2571"/>
              <a:ext cx="2498" cy="339"/>
            </a:xfrm>
            <a:custGeom>
              <a:avLst/>
              <a:gdLst>
                <a:gd name="T0" fmla="*/ 0 w 5000"/>
                <a:gd name="T1" fmla="*/ 0 h 679"/>
                <a:gd name="T2" fmla="*/ 0 w 5000"/>
                <a:gd name="T3" fmla="*/ 0 h 679"/>
                <a:gd name="T4" fmla="*/ 0 w 5000"/>
                <a:gd name="T5" fmla="*/ 0 h 679"/>
                <a:gd name="T6" fmla="*/ 0 w 5000"/>
                <a:gd name="T7" fmla="*/ 0 h 679"/>
                <a:gd name="T8" fmla="*/ 0 w 5000"/>
                <a:gd name="T9" fmla="*/ 0 h 679"/>
                <a:gd name="T10" fmla="*/ 0 w 5000"/>
                <a:gd name="T11" fmla="*/ 0 h 679"/>
                <a:gd name="T12" fmla="*/ 0 w 5000"/>
                <a:gd name="T13" fmla="*/ 0 h 679"/>
                <a:gd name="T14" fmla="*/ 0 w 5000"/>
                <a:gd name="T15" fmla="*/ 0 h 679"/>
                <a:gd name="T16" fmla="*/ 0 w 5000"/>
                <a:gd name="T17" fmla="*/ 0 h 679"/>
                <a:gd name="T18" fmla="*/ 0 w 5000"/>
                <a:gd name="T19" fmla="*/ 0 h 679"/>
                <a:gd name="T20" fmla="*/ 0 w 5000"/>
                <a:gd name="T21" fmla="*/ 0 h 679"/>
                <a:gd name="T22" fmla="*/ 0 w 5000"/>
                <a:gd name="T23" fmla="*/ 0 h 679"/>
                <a:gd name="T24" fmla="*/ 0 w 5000"/>
                <a:gd name="T25" fmla="*/ 0 h 679"/>
                <a:gd name="T26" fmla="*/ 0 w 5000"/>
                <a:gd name="T27" fmla="*/ 0 h 679"/>
                <a:gd name="T28" fmla="*/ 0 w 5000"/>
                <a:gd name="T29" fmla="*/ 0 h 679"/>
                <a:gd name="T30" fmla="*/ 0 w 5000"/>
                <a:gd name="T31" fmla="*/ 0 h 679"/>
                <a:gd name="T32" fmla="*/ 0 w 5000"/>
                <a:gd name="T33" fmla="*/ 0 h 679"/>
                <a:gd name="T34" fmla="*/ 0 w 5000"/>
                <a:gd name="T35" fmla="*/ 0 h 679"/>
                <a:gd name="T36" fmla="*/ 0 w 5000"/>
                <a:gd name="T37" fmla="*/ 0 h 679"/>
                <a:gd name="T38" fmla="*/ 0 w 5000"/>
                <a:gd name="T39" fmla="*/ 0 h 679"/>
                <a:gd name="T40" fmla="*/ 0 w 5000"/>
                <a:gd name="T41" fmla="*/ 0 h 679"/>
                <a:gd name="T42" fmla="*/ 0 w 5000"/>
                <a:gd name="T43" fmla="*/ 0 h 679"/>
                <a:gd name="T44" fmla="*/ 0 w 5000"/>
                <a:gd name="T45" fmla="*/ 0 h 679"/>
                <a:gd name="T46" fmla="*/ 0 w 5000"/>
                <a:gd name="T47" fmla="*/ 0 h 679"/>
                <a:gd name="T48" fmla="*/ 0 w 5000"/>
                <a:gd name="T49" fmla="*/ 0 h 679"/>
                <a:gd name="T50" fmla="*/ 0 w 5000"/>
                <a:gd name="T51" fmla="*/ 0 h 679"/>
                <a:gd name="T52" fmla="*/ 0 w 5000"/>
                <a:gd name="T53" fmla="*/ 0 h 679"/>
                <a:gd name="T54" fmla="*/ 0 w 5000"/>
                <a:gd name="T55" fmla="*/ 0 h 679"/>
                <a:gd name="T56" fmla="*/ 0 w 5000"/>
                <a:gd name="T57" fmla="*/ 0 h 679"/>
                <a:gd name="T58" fmla="*/ 0 w 5000"/>
                <a:gd name="T59" fmla="*/ 0 h 679"/>
                <a:gd name="T60" fmla="*/ 0 w 5000"/>
                <a:gd name="T61" fmla="*/ 0 h 679"/>
                <a:gd name="T62" fmla="*/ 0 w 5000"/>
                <a:gd name="T63" fmla="*/ 0 h 679"/>
                <a:gd name="T64" fmla="*/ 0 w 5000"/>
                <a:gd name="T65" fmla="*/ 0 h 679"/>
                <a:gd name="T66" fmla="*/ 0 w 5000"/>
                <a:gd name="T67" fmla="*/ 0 h 679"/>
                <a:gd name="T68" fmla="*/ 0 w 5000"/>
                <a:gd name="T69" fmla="*/ 0 h 679"/>
                <a:gd name="T70" fmla="*/ 0 w 5000"/>
                <a:gd name="T71" fmla="*/ 0 h 679"/>
                <a:gd name="T72" fmla="*/ 0 w 5000"/>
                <a:gd name="T73" fmla="*/ 0 h 679"/>
                <a:gd name="T74" fmla="*/ 0 w 5000"/>
                <a:gd name="T75" fmla="*/ 0 h 679"/>
                <a:gd name="T76" fmla="*/ 0 w 5000"/>
                <a:gd name="T77" fmla="*/ 0 h 679"/>
                <a:gd name="T78" fmla="*/ 0 w 5000"/>
                <a:gd name="T79" fmla="*/ 0 h 679"/>
                <a:gd name="T80" fmla="*/ 0 w 5000"/>
                <a:gd name="T81" fmla="*/ 0 h 679"/>
                <a:gd name="T82" fmla="*/ 0 w 5000"/>
                <a:gd name="T83" fmla="*/ 0 h 679"/>
                <a:gd name="T84" fmla="*/ 0 w 5000"/>
                <a:gd name="T85" fmla="*/ 0 h 679"/>
                <a:gd name="T86" fmla="*/ 0 w 5000"/>
                <a:gd name="T87" fmla="*/ 0 h 679"/>
                <a:gd name="T88" fmla="*/ 0 w 5000"/>
                <a:gd name="T89" fmla="*/ 0 h 6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679"/>
                <a:gd name="T137" fmla="*/ 5000 w 5000"/>
                <a:gd name="T138" fmla="*/ 679 h 6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679">
                  <a:moveTo>
                    <a:pt x="0" y="38"/>
                  </a:moveTo>
                  <a:lnTo>
                    <a:pt x="55" y="38"/>
                  </a:lnTo>
                  <a:lnTo>
                    <a:pt x="111" y="38"/>
                  </a:lnTo>
                  <a:lnTo>
                    <a:pt x="166" y="38"/>
                  </a:lnTo>
                  <a:lnTo>
                    <a:pt x="222" y="38"/>
                  </a:lnTo>
                  <a:lnTo>
                    <a:pt x="277" y="38"/>
                  </a:lnTo>
                  <a:lnTo>
                    <a:pt x="333" y="38"/>
                  </a:lnTo>
                  <a:lnTo>
                    <a:pt x="388" y="38"/>
                  </a:lnTo>
                  <a:lnTo>
                    <a:pt x="444" y="38"/>
                  </a:lnTo>
                  <a:lnTo>
                    <a:pt x="500" y="38"/>
                  </a:lnTo>
                  <a:lnTo>
                    <a:pt x="555" y="38"/>
                  </a:lnTo>
                  <a:lnTo>
                    <a:pt x="611" y="38"/>
                  </a:lnTo>
                  <a:lnTo>
                    <a:pt x="666" y="38"/>
                  </a:lnTo>
                  <a:lnTo>
                    <a:pt x="722" y="38"/>
                  </a:lnTo>
                  <a:lnTo>
                    <a:pt x="777" y="38"/>
                  </a:lnTo>
                  <a:lnTo>
                    <a:pt x="833" y="38"/>
                  </a:lnTo>
                  <a:lnTo>
                    <a:pt x="888" y="38"/>
                  </a:lnTo>
                  <a:lnTo>
                    <a:pt x="944" y="38"/>
                  </a:lnTo>
                  <a:lnTo>
                    <a:pt x="1000" y="38"/>
                  </a:lnTo>
                  <a:lnTo>
                    <a:pt x="1055" y="38"/>
                  </a:lnTo>
                  <a:lnTo>
                    <a:pt x="1111" y="38"/>
                  </a:lnTo>
                  <a:lnTo>
                    <a:pt x="1166" y="38"/>
                  </a:lnTo>
                  <a:lnTo>
                    <a:pt x="1222" y="38"/>
                  </a:lnTo>
                  <a:lnTo>
                    <a:pt x="1277" y="38"/>
                  </a:lnTo>
                  <a:lnTo>
                    <a:pt x="1333" y="38"/>
                  </a:lnTo>
                  <a:lnTo>
                    <a:pt x="1388" y="38"/>
                  </a:lnTo>
                  <a:lnTo>
                    <a:pt x="1444" y="38"/>
                  </a:lnTo>
                  <a:lnTo>
                    <a:pt x="1500" y="38"/>
                  </a:lnTo>
                  <a:lnTo>
                    <a:pt x="1555" y="38"/>
                  </a:lnTo>
                  <a:lnTo>
                    <a:pt x="1611" y="38"/>
                  </a:lnTo>
                  <a:lnTo>
                    <a:pt x="1666" y="87"/>
                  </a:lnTo>
                  <a:lnTo>
                    <a:pt x="1722" y="87"/>
                  </a:lnTo>
                  <a:lnTo>
                    <a:pt x="1777" y="115"/>
                  </a:lnTo>
                  <a:lnTo>
                    <a:pt x="1833" y="308"/>
                  </a:lnTo>
                  <a:lnTo>
                    <a:pt x="1888" y="462"/>
                  </a:lnTo>
                  <a:lnTo>
                    <a:pt x="1944" y="458"/>
                  </a:lnTo>
                  <a:lnTo>
                    <a:pt x="2000" y="458"/>
                  </a:lnTo>
                  <a:lnTo>
                    <a:pt x="2055" y="560"/>
                  </a:lnTo>
                  <a:lnTo>
                    <a:pt x="2111" y="577"/>
                  </a:lnTo>
                  <a:lnTo>
                    <a:pt x="2166" y="679"/>
                  </a:lnTo>
                  <a:lnTo>
                    <a:pt x="2222" y="675"/>
                  </a:lnTo>
                  <a:lnTo>
                    <a:pt x="2277" y="672"/>
                  </a:lnTo>
                  <a:lnTo>
                    <a:pt x="2333" y="668"/>
                  </a:lnTo>
                  <a:lnTo>
                    <a:pt x="2388" y="668"/>
                  </a:lnTo>
                  <a:lnTo>
                    <a:pt x="2444" y="668"/>
                  </a:lnTo>
                  <a:lnTo>
                    <a:pt x="2500" y="668"/>
                  </a:lnTo>
                  <a:lnTo>
                    <a:pt x="2555" y="668"/>
                  </a:lnTo>
                  <a:lnTo>
                    <a:pt x="2611" y="668"/>
                  </a:lnTo>
                  <a:lnTo>
                    <a:pt x="2666" y="665"/>
                  </a:lnTo>
                  <a:lnTo>
                    <a:pt x="2722" y="665"/>
                  </a:lnTo>
                  <a:lnTo>
                    <a:pt x="2777" y="665"/>
                  </a:lnTo>
                  <a:lnTo>
                    <a:pt x="2833" y="665"/>
                  </a:lnTo>
                  <a:lnTo>
                    <a:pt x="2888" y="665"/>
                  </a:lnTo>
                  <a:lnTo>
                    <a:pt x="2944" y="665"/>
                  </a:lnTo>
                  <a:lnTo>
                    <a:pt x="3000" y="665"/>
                  </a:lnTo>
                  <a:lnTo>
                    <a:pt x="3055" y="665"/>
                  </a:lnTo>
                  <a:lnTo>
                    <a:pt x="3111" y="665"/>
                  </a:lnTo>
                  <a:lnTo>
                    <a:pt x="3166" y="665"/>
                  </a:lnTo>
                  <a:lnTo>
                    <a:pt x="3222" y="665"/>
                  </a:lnTo>
                  <a:lnTo>
                    <a:pt x="3277" y="665"/>
                  </a:lnTo>
                  <a:lnTo>
                    <a:pt x="3333" y="665"/>
                  </a:lnTo>
                  <a:lnTo>
                    <a:pt x="3388" y="665"/>
                  </a:lnTo>
                  <a:lnTo>
                    <a:pt x="3444" y="665"/>
                  </a:lnTo>
                  <a:lnTo>
                    <a:pt x="3500" y="665"/>
                  </a:lnTo>
                  <a:lnTo>
                    <a:pt x="3555" y="665"/>
                  </a:lnTo>
                  <a:lnTo>
                    <a:pt x="3611" y="665"/>
                  </a:lnTo>
                  <a:lnTo>
                    <a:pt x="3666" y="665"/>
                  </a:lnTo>
                  <a:lnTo>
                    <a:pt x="3722" y="661"/>
                  </a:lnTo>
                  <a:lnTo>
                    <a:pt x="3777" y="661"/>
                  </a:lnTo>
                  <a:lnTo>
                    <a:pt x="3833" y="661"/>
                  </a:lnTo>
                  <a:lnTo>
                    <a:pt x="3888" y="661"/>
                  </a:lnTo>
                  <a:lnTo>
                    <a:pt x="3944" y="661"/>
                  </a:lnTo>
                  <a:lnTo>
                    <a:pt x="4000" y="661"/>
                  </a:lnTo>
                  <a:lnTo>
                    <a:pt x="4055" y="661"/>
                  </a:lnTo>
                  <a:lnTo>
                    <a:pt x="4111" y="661"/>
                  </a:lnTo>
                  <a:lnTo>
                    <a:pt x="4166" y="661"/>
                  </a:lnTo>
                  <a:lnTo>
                    <a:pt x="4222" y="665"/>
                  </a:lnTo>
                  <a:lnTo>
                    <a:pt x="4277" y="406"/>
                  </a:lnTo>
                  <a:lnTo>
                    <a:pt x="4333" y="241"/>
                  </a:lnTo>
                  <a:lnTo>
                    <a:pt x="4388" y="238"/>
                  </a:lnTo>
                  <a:lnTo>
                    <a:pt x="4444" y="238"/>
                  </a:lnTo>
                  <a:lnTo>
                    <a:pt x="4500" y="234"/>
                  </a:lnTo>
                  <a:lnTo>
                    <a:pt x="4555" y="238"/>
                  </a:lnTo>
                  <a:lnTo>
                    <a:pt x="4611" y="238"/>
                  </a:lnTo>
                  <a:lnTo>
                    <a:pt x="4666" y="238"/>
                  </a:lnTo>
                  <a:lnTo>
                    <a:pt x="4722" y="234"/>
                  </a:lnTo>
                  <a:lnTo>
                    <a:pt x="4777" y="234"/>
                  </a:lnTo>
                  <a:lnTo>
                    <a:pt x="4833" y="234"/>
                  </a:lnTo>
                  <a:lnTo>
                    <a:pt x="4888" y="234"/>
                  </a:lnTo>
                  <a:lnTo>
                    <a:pt x="4944" y="31"/>
                  </a:lnTo>
                  <a:lnTo>
                    <a:pt x="5000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17" name="Line 52"/>
            <p:cNvSpPr>
              <a:spLocks noChangeShapeType="1"/>
            </p:cNvSpPr>
            <p:nvPr/>
          </p:nvSpPr>
          <p:spPr bwMode="auto">
            <a:xfrm>
              <a:off x="4312" y="3482"/>
              <a:ext cx="833" cy="0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18" name="Freeform 53"/>
            <p:cNvSpPr>
              <a:spLocks/>
            </p:cNvSpPr>
            <p:nvPr/>
          </p:nvSpPr>
          <p:spPr bwMode="auto">
            <a:xfrm flipV="1">
              <a:off x="3479" y="2599"/>
              <a:ext cx="2498" cy="381"/>
            </a:xfrm>
            <a:custGeom>
              <a:avLst/>
              <a:gdLst>
                <a:gd name="T0" fmla="*/ 0 w 5000"/>
                <a:gd name="T1" fmla="*/ 0 h 763"/>
                <a:gd name="T2" fmla="*/ 0 w 5000"/>
                <a:gd name="T3" fmla="*/ 0 h 763"/>
                <a:gd name="T4" fmla="*/ 0 w 5000"/>
                <a:gd name="T5" fmla="*/ 0 h 763"/>
                <a:gd name="T6" fmla="*/ 0 w 5000"/>
                <a:gd name="T7" fmla="*/ 0 h 763"/>
                <a:gd name="T8" fmla="*/ 0 w 5000"/>
                <a:gd name="T9" fmla="*/ 0 h 763"/>
                <a:gd name="T10" fmla="*/ 0 w 5000"/>
                <a:gd name="T11" fmla="*/ 0 h 763"/>
                <a:gd name="T12" fmla="*/ 0 w 5000"/>
                <a:gd name="T13" fmla="*/ 0 h 763"/>
                <a:gd name="T14" fmla="*/ 0 w 5000"/>
                <a:gd name="T15" fmla="*/ 0 h 763"/>
                <a:gd name="T16" fmla="*/ 0 w 5000"/>
                <a:gd name="T17" fmla="*/ 0 h 763"/>
                <a:gd name="T18" fmla="*/ 0 w 5000"/>
                <a:gd name="T19" fmla="*/ 0 h 763"/>
                <a:gd name="T20" fmla="*/ 0 w 5000"/>
                <a:gd name="T21" fmla="*/ 0 h 763"/>
                <a:gd name="T22" fmla="*/ 0 w 5000"/>
                <a:gd name="T23" fmla="*/ 0 h 763"/>
                <a:gd name="T24" fmla="*/ 0 w 5000"/>
                <a:gd name="T25" fmla="*/ 0 h 763"/>
                <a:gd name="T26" fmla="*/ 0 w 5000"/>
                <a:gd name="T27" fmla="*/ 0 h 763"/>
                <a:gd name="T28" fmla="*/ 0 w 5000"/>
                <a:gd name="T29" fmla="*/ 0 h 763"/>
                <a:gd name="T30" fmla="*/ 0 w 5000"/>
                <a:gd name="T31" fmla="*/ 0 h 763"/>
                <a:gd name="T32" fmla="*/ 0 w 5000"/>
                <a:gd name="T33" fmla="*/ 0 h 763"/>
                <a:gd name="T34" fmla="*/ 0 w 5000"/>
                <a:gd name="T35" fmla="*/ 0 h 763"/>
                <a:gd name="T36" fmla="*/ 0 w 5000"/>
                <a:gd name="T37" fmla="*/ 0 h 763"/>
                <a:gd name="T38" fmla="*/ 0 w 5000"/>
                <a:gd name="T39" fmla="*/ 0 h 763"/>
                <a:gd name="T40" fmla="*/ 0 w 5000"/>
                <a:gd name="T41" fmla="*/ 0 h 763"/>
                <a:gd name="T42" fmla="*/ 0 w 5000"/>
                <a:gd name="T43" fmla="*/ 0 h 763"/>
                <a:gd name="T44" fmla="*/ 0 w 5000"/>
                <a:gd name="T45" fmla="*/ 0 h 763"/>
                <a:gd name="T46" fmla="*/ 0 w 5000"/>
                <a:gd name="T47" fmla="*/ 0 h 763"/>
                <a:gd name="T48" fmla="*/ 0 w 5000"/>
                <a:gd name="T49" fmla="*/ 0 h 763"/>
                <a:gd name="T50" fmla="*/ 0 w 5000"/>
                <a:gd name="T51" fmla="*/ 0 h 763"/>
                <a:gd name="T52" fmla="*/ 0 w 5000"/>
                <a:gd name="T53" fmla="*/ 0 h 763"/>
                <a:gd name="T54" fmla="*/ 0 w 5000"/>
                <a:gd name="T55" fmla="*/ 0 h 763"/>
                <a:gd name="T56" fmla="*/ 0 w 5000"/>
                <a:gd name="T57" fmla="*/ 0 h 763"/>
                <a:gd name="T58" fmla="*/ 0 w 5000"/>
                <a:gd name="T59" fmla="*/ 0 h 763"/>
                <a:gd name="T60" fmla="*/ 0 w 5000"/>
                <a:gd name="T61" fmla="*/ 0 h 763"/>
                <a:gd name="T62" fmla="*/ 0 w 5000"/>
                <a:gd name="T63" fmla="*/ 0 h 763"/>
                <a:gd name="T64" fmla="*/ 0 w 5000"/>
                <a:gd name="T65" fmla="*/ 0 h 763"/>
                <a:gd name="T66" fmla="*/ 0 w 5000"/>
                <a:gd name="T67" fmla="*/ 0 h 763"/>
                <a:gd name="T68" fmla="*/ 0 w 5000"/>
                <a:gd name="T69" fmla="*/ 0 h 763"/>
                <a:gd name="T70" fmla="*/ 0 w 5000"/>
                <a:gd name="T71" fmla="*/ 0 h 763"/>
                <a:gd name="T72" fmla="*/ 0 w 5000"/>
                <a:gd name="T73" fmla="*/ 0 h 763"/>
                <a:gd name="T74" fmla="*/ 0 w 5000"/>
                <a:gd name="T75" fmla="*/ 0 h 763"/>
                <a:gd name="T76" fmla="*/ 0 w 5000"/>
                <a:gd name="T77" fmla="*/ 0 h 763"/>
                <a:gd name="T78" fmla="*/ 0 w 5000"/>
                <a:gd name="T79" fmla="*/ 0 h 763"/>
                <a:gd name="T80" fmla="*/ 0 w 5000"/>
                <a:gd name="T81" fmla="*/ 0 h 763"/>
                <a:gd name="T82" fmla="*/ 0 w 5000"/>
                <a:gd name="T83" fmla="*/ 0 h 763"/>
                <a:gd name="T84" fmla="*/ 0 w 5000"/>
                <a:gd name="T85" fmla="*/ 0 h 763"/>
                <a:gd name="T86" fmla="*/ 0 w 5000"/>
                <a:gd name="T87" fmla="*/ 0 h 763"/>
                <a:gd name="T88" fmla="*/ 0 w 5000"/>
                <a:gd name="T89" fmla="*/ 0 h 7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000"/>
                <a:gd name="T136" fmla="*/ 0 h 763"/>
                <a:gd name="T137" fmla="*/ 5000 w 5000"/>
                <a:gd name="T138" fmla="*/ 763 h 7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000" h="763">
                  <a:moveTo>
                    <a:pt x="0" y="3"/>
                  </a:moveTo>
                  <a:lnTo>
                    <a:pt x="55" y="3"/>
                  </a:lnTo>
                  <a:lnTo>
                    <a:pt x="111" y="3"/>
                  </a:lnTo>
                  <a:lnTo>
                    <a:pt x="166" y="3"/>
                  </a:lnTo>
                  <a:lnTo>
                    <a:pt x="222" y="3"/>
                  </a:lnTo>
                  <a:lnTo>
                    <a:pt x="277" y="0"/>
                  </a:lnTo>
                  <a:lnTo>
                    <a:pt x="333" y="0"/>
                  </a:lnTo>
                  <a:lnTo>
                    <a:pt x="388" y="3"/>
                  </a:lnTo>
                  <a:lnTo>
                    <a:pt x="444" y="3"/>
                  </a:lnTo>
                  <a:lnTo>
                    <a:pt x="500" y="3"/>
                  </a:lnTo>
                  <a:lnTo>
                    <a:pt x="555" y="0"/>
                  </a:lnTo>
                  <a:lnTo>
                    <a:pt x="611" y="0"/>
                  </a:lnTo>
                  <a:lnTo>
                    <a:pt x="666" y="3"/>
                  </a:lnTo>
                  <a:lnTo>
                    <a:pt x="722" y="3"/>
                  </a:lnTo>
                  <a:lnTo>
                    <a:pt x="777" y="3"/>
                  </a:lnTo>
                  <a:lnTo>
                    <a:pt x="833" y="0"/>
                  </a:lnTo>
                  <a:lnTo>
                    <a:pt x="888" y="0"/>
                  </a:lnTo>
                  <a:lnTo>
                    <a:pt x="944" y="3"/>
                  </a:lnTo>
                  <a:lnTo>
                    <a:pt x="1000" y="3"/>
                  </a:lnTo>
                  <a:lnTo>
                    <a:pt x="1055" y="0"/>
                  </a:lnTo>
                  <a:lnTo>
                    <a:pt x="1111" y="3"/>
                  </a:lnTo>
                  <a:lnTo>
                    <a:pt x="1166" y="3"/>
                  </a:lnTo>
                  <a:lnTo>
                    <a:pt x="1222" y="0"/>
                  </a:lnTo>
                  <a:lnTo>
                    <a:pt x="1277" y="0"/>
                  </a:lnTo>
                  <a:lnTo>
                    <a:pt x="1333" y="3"/>
                  </a:lnTo>
                  <a:lnTo>
                    <a:pt x="1388" y="3"/>
                  </a:lnTo>
                  <a:lnTo>
                    <a:pt x="1444" y="3"/>
                  </a:lnTo>
                  <a:lnTo>
                    <a:pt x="1500" y="3"/>
                  </a:lnTo>
                  <a:lnTo>
                    <a:pt x="1555" y="3"/>
                  </a:lnTo>
                  <a:lnTo>
                    <a:pt x="1611" y="3"/>
                  </a:lnTo>
                  <a:lnTo>
                    <a:pt x="1666" y="3"/>
                  </a:lnTo>
                  <a:lnTo>
                    <a:pt x="1722" y="14"/>
                  </a:lnTo>
                  <a:lnTo>
                    <a:pt x="1777" y="14"/>
                  </a:lnTo>
                  <a:lnTo>
                    <a:pt x="1833" y="49"/>
                  </a:lnTo>
                  <a:lnTo>
                    <a:pt x="1888" y="126"/>
                  </a:lnTo>
                  <a:lnTo>
                    <a:pt x="1944" y="206"/>
                  </a:lnTo>
                  <a:lnTo>
                    <a:pt x="2000" y="245"/>
                  </a:lnTo>
                  <a:lnTo>
                    <a:pt x="2055" y="245"/>
                  </a:lnTo>
                  <a:lnTo>
                    <a:pt x="2111" y="245"/>
                  </a:lnTo>
                  <a:lnTo>
                    <a:pt x="2166" y="245"/>
                  </a:lnTo>
                  <a:lnTo>
                    <a:pt x="2222" y="245"/>
                  </a:lnTo>
                  <a:lnTo>
                    <a:pt x="2277" y="245"/>
                  </a:lnTo>
                  <a:lnTo>
                    <a:pt x="2333" y="283"/>
                  </a:lnTo>
                  <a:lnTo>
                    <a:pt x="2388" y="423"/>
                  </a:lnTo>
                  <a:lnTo>
                    <a:pt x="2444" y="556"/>
                  </a:lnTo>
                  <a:lnTo>
                    <a:pt x="2500" y="556"/>
                  </a:lnTo>
                  <a:lnTo>
                    <a:pt x="2555" y="556"/>
                  </a:lnTo>
                  <a:lnTo>
                    <a:pt x="2611" y="556"/>
                  </a:lnTo>
                  <a:lnTo>
                    <a:pt x="2666" y="556"/>
                  </a:lnTo>
                  <a:lnTo>
                    <a:pt x="2722" y="553"/>
                  </a:lnTo>
                  <a:lnTo>
                    <a:pt x="2777" y="553"/>
                  </a:lnTo>
                  <a:lnTo>
                    <a:pt x="2833" y="553"/>
                  </a:lnTo>
                  <a:lnTo>
                    <a:pt x="2888" y="605"/>
                  </a:lnTo>
                  <a:lnTo>
                    <a:pt x="2944" y="602"/>
                  </a:lnTo>
                  <a:lnTo>
                    <a:pt x="3000" y="602"/>
                  </a:lnTo>
                  <a:lnTo>
                    <a:pt x="3055" y="602"/>
                  </a:lnTo>
                  <a:lnTo>
                    <a:pt x="3111" y="602"/>
                  </a:lnTo>
                  <a:lnTo>
                    <a:pt x="3166" y="602"/>
                  </a:lnTo>
                  <a:lnTo>
                    <a:pt x="3222" y="602"/>
                  </a:lnTo>
                  <a:lnTo>
                    <a:pt x="3277" y="693"/>
                  </a:lnTo>
                  <a:lnTo>
                    <a:pt x="3333" y="763"/>
                  </a:lnTo>
                  <a:lnTo>
                    <a:pt x="3388" y="763"/>
                  </a:lnTo>
                  <a:lnTo>
                    <a:pt x="3444" y="763"/>
                  </a:lnTo>
                  <a:lnTo>
                    <a:pt x="3500" y="763"/>
                  </a:lnTo>
                  <a:lnTo>
                    <a:pt x="3555" y="763"/>
                  </a:lnTo>
                  <a:lnTo>
                    <a:pt x="3611" y="763"/>
                  </a:lnTo>
                  <a:lnTo>
                    <a:pt x="3666" y="763"/>
                  </a:lnTo>
                  <a:lnTo>
                    <a:pt x="3722" y="717"/>
                  </a:lnTo>
                  <a:lnTo>
                    <a:pt x="3777" y="619"/>
                  </a:lnTo>
                  <a:lnTo>
                    <a:pt x="3833" y="616"/>
                  </a:lnTo>
                  <a:lnTo>
                    <a:pt x="3888" y="612"/>
                  </a:lnTo>
                  <a:lnTo>
                    <a:pt x="3944" y="462"/>
                  </a:lnTo>
                  <a:lnTo>
                    <a:pt x="4000" y="301"/>
                  </a:lnTo>
                  <a:lnTo>
                    <a:pt x="4055" y="241"/>
                  </a:lnTo>
                  <a:lnTo>
                    <a:pt x="4111" y="154"/>
                  </a:lnTo>
                  <a:lnTo>
                    <a:pt x="4166" y="136"/>
                  </a:lnTo>
                  <a:lnTo>
                    <a:pt x="4222" y="59"/>
                  </a:lnTo>
                  <a:lnTo>
                    <a:pt x="4277" y="0"/>
                  </a:lnTo>
                  <a:lnTo>
                    <a:pt x="4333" y="0"/>
                  </a:lnTo>
                  <a:lnTo>
                    <a:pt x="4388" y="0"/>
                  </a:lnTo>
                  <a:lnTo>
                    <a:pt x="4444" y="0"/>
                  </a:lnTo>
                  <a:lnTo>
                    <a:pt x="4500" y="0"/>
                  </a:lnTo>
                  <a:lnTo>
                    <a:pt x="4555" y="0"/>
                  </a:lnTo>
                  <a:lnTo>
                    <a:pt x="4611" y="0"/>
                  </a:lnTo>
                  <a:lnTo>
                    <a:pt x="4666" y="0"/>
                  </a:lnTo>
                  <a:lnTo>
                    <a:pt x="4722" y="0"/>
                  </a:lnTo>
                  <a:lnTo>
                    <a:pt x="4777" y="0"/>
                  </a:lnTo>
                  <a:lnTo>
                    <a:pt x="4833" y="0"/>
                  </a:lnTo>
                  <a:lnTo>
                    <a:pt x="4888" y="0"/>
                  </a:lnTo>
                  <a:lnTo>
                    <a:pt x="4944" y="0"/>
                  </a:lnTo>
                  <a:lnTo>
                    <a:pt x="5000" y="0"/>
                  </a:lnTo>
                </a:path>
              </a:pathLst>
            </a:custGeom>
            <a:noFill/>
            <a:ln w="3016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19" name="Rectangle 54"/>
            <p:cNvSpPr>
              <a:spLocks noChangeArrowheads="1"/>
            </p:cNvSpPr>
            <p:nvPr/>
          </p:nvSpPr>
          <p:spPr bwMode="auto">
            <a:xfrm>
              <a:off x="4338" y="3207"/>
              <a:ext cx="8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v.Frey stim.</a:t>
              </a:r>
              <a:endParaRPr lang="en-GB" sz="1400"/>
            </a:p>
          </p:txBody>
        </p:sp>
        <p:sp>
          <p:nvSpPr>
            <p:cNvPr id="32820" name="Rectangle 55"/>
            <p:cNvSpPr>
              <a:spLocks noChangeArrowheads="1"/>
            </p:cNvSpPr>
            <p:nvPr/>
          </p:nvSpPr>
          <p:spPr bwMode="auto">
            <a:xfrm>
              <a:off x="3022" y="3722"/>
              <a:ext cx="13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</a:rPr>
                <a:t>Spontaneous pain</a:t>
              </a:r>
              <a:endParaRPr lang="en-GB" sz="1400"/>
            </a:p>
          </p:txBody>
        </p:sp>
        <p:sp>
          <p:nvSpPr>
            <p:cNvPr id="32821" name="Rectangle 56"/>
            <p:cNvSpPr>
              <a:spLocks noChangeArrowheads="1"/>
            </p:cNvSpPr>
            <p:nvPr/>
          </p:nvSpPr>
          <p:spPr bwMode="auto">
            <a:xfrm>
              <a:off x="5545" y="3289"/>
              <a:ext cx="44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FFFFFF"/>
                  </a:solidFill>
                </a:rPr>
                <a:t># KFT</a:t>
              </a:r>
              <a:endParaRPr lang="en-GB" sz="1400"/>
            </a:p>
          </p:txBody>
        </p:sp>
        <p:sp>
          <p:nvSpPr>
            <p:cNvPr id="32822" name="Rectangle 57"/>
            <p:cNvSpPr>
              <a:spLocks noChangeArrowheads="1"/>
            </p:cNvSpPr>
            <p:nvPr/>
          </p:nvSpPr>
          <p:spPr bwMode="auto">
            <a:xfrm>
              <a:off x="3496" y="2659"/>
              <a:ext cx="4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FF00"/>
                  </a:solidFill>
                </a:rPr>
                <a:t>Before</a:t>
              </a:r>
              <a:endParaRPr lang="en-GB" sz="1400"/>
            </a:p>
          </p:txBody>
        </p:sp>
        <p:sp>
          <p:nvSpPr>
            <p:cNvPr id="32823" name="Rectangle 58"/>
            <p:cNvSpPr>
              <a:spLocks noChangeArrowheads="1"/>
            </p:cNvSpPr>
            <p:nvPr/>
          </p:nvSpPr>
          <p:spPr bwMode="auto">
            <a:xfrm>
              <a:off x="3510" y="3003"/>
              <a:ext cx="3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FF"/>
                  </a:solidFill>
                </a:rPr>
                <a:t>After</a:t>
              </a:r>
              <a:endParaRPr lang="en-GB" sz="1400"/>
            </a:p>
          </p:txBody>
        </p:sp>
        <p:sp>
          <p:nvSpPr>
            <p:cNvPr id="32824" name="Rectangle 59"/>
            <p:cNvSpPr>
              <a:spLocks noChangeArrowheads="1"/>
            </p:cNvSpPr>
            <p:nvPr/>
          </p:nvSpPr>
          <p:spPr bwMode="auto">
            <a:xfrm>
              <a:off x="4698" y="2404"/>
              <a:ext cx="4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</a:rPr>
                <a:t>During</a:t>
              </a:r>
              <a:endParaRPr lang="en-GB" sz="1400"/>
            </a:p>
          </p:txBody>
        </p:sp>
      </p:grpSp>
      <p:sp>
        <p:nvSpPr>
          <p:cNvPr id="32774" name="Text Box 61"/>
          <p:cNvSpPr txBox="1">
            <a:spLocks noChangeArrowheads="1"/>
          </p:cNvSpPr>
          <p:nvPr/>
        </p:nvSpPr>
        <p:spPr bwMode="auto">
          <a:xfrm>
            <a:off x="4938713" y="20796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32775" name="Picture 7" descr="8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 l="20522"/>
          <a:stretch>
            <a:fillRect/>
          </a:stretch>
        </p:blipFill>
        <p:spPr bwMode="auto">
          <a:xfrm>
            <a:off x="6985000" y="3162300"/>
            <a:ext cx="1966913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6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mfig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0" y="2571750"/>
            <a:ext cx="49926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nfig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" y="1571625"/>
            <a:ext cx="26844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3683000" y="4857750"/>
            <a:ext cx="4260850" cy="1323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a-DK" sz="2000"/>
              <a:t>Nav1.7 and Nav1.8 accumulate in human painful neuromas. Control human tissue low levels of Nav1.7 and Nav1.8 </a:t>
            </a:r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5" cstate="print">
            <a:lum bright="-6000" contrast="18000"/>
          </a:blip>
          <a:srcRect/>
          <a:stretch>
            <a:fillRect/>
          </a:stretch>
        </p:blipFill>
        <p:spPr bwMode="auto">
          <a:xfrm>
            <a:off x="0" y="0"/>
            <a:ext cx="4721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0"/>
          <p:cNvSpPr txBox="1">
            <a:spLocks noChangeArrowheads="1"/>
          </p:cNvSpPr>
          <p:nvPr/>
        </p:nvSpPr>
        <p:spPr bwMode="auto">
          <a:xfrm>
            <a:off x="6921500" y="6286500"/>
            <a:ext cx="212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Black et al. Ann Neurol 2008</a:t>
            </a:r>
          </a:p>
        </p:txBody>
      </p:sp>
      <p:sp>
        <p:nvSpPr>
          <p:cNvPr id="30727" name="Tekstboks 7"/>
          <p:cNvSpPr txBox="1">
            <a:spLocks noChangeArrowheads="1"/>
          </p:cNvSpPr>
          <p:nvPr/>
        </p:nvSpPr>
        <p:spPr bwMode="auto">
          <a:xfrm>
            <a:off x="3746500" y="1785938"/>
            <a:ext cx="301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dirty="0" err="1">
                <a:solidFill>
                  <a:srgbClr val="C00000"/>
                </a:solidFill>
              </a:rPr>
              <a:t>Neuromas</a:t>
            </a:r>
            <a:r>
              <a:rPr lang="da-DK" dirty="0">
                <a:solidFill>
                  <a:srgbClr val="C00000"/>
                </a:solidFill>
              </a:rPr>
              <a:t> and Nav1.7 and 1.8</a:t>
            </a:r>
          </a:p>
        </p:txBody>
      </p:sp>
    </p:spTree>
    <p:extLst>
      <p:ext uri="{BB962C8B-B14F-4D97-AF65-F5344CB8AC3E}">
        <p14:creationId xmlns:p14="http://schemas.microsoft.com/office/powerpoint/2010/main" val="8904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nfig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928688"/>
            <a:ext cx="33655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317500" y="4868863"/>
            <a:ext cx="3492500" cy="110799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Painful neuromas increased </a:t>
            </a:r>
            <a:r>
              <a:rPr lang="en-GB" dirty="0" err="1"/>
              <a:t>immunolabeling</a:t>
            </a:r>
            <a:r>
              <a:rPr lang="en-GB" dirty="0"/>
              <a:t> of MAP kinases p38 and ERK1/2 </a:t>
            </a:r>
            <a:r>
              <a:rPr lang="en-GB" sz="1200" dirty="0"/>
              <a:t>compared with control tissue (insets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pic>
        <p:nvPicPr>
          <p:cNvPr id="31748" name="Picture 3" descr="nfig002"/>
          <p:cNvPicPr>
            <a:picLocks noChangeAspect="1" noChangeArrowheads="1"/>
          </p:cNvPicPr>
          <p:nvPr/>
        </p:nvPicPr>
        <p:blipFill>
          <a:blip r:embed="rId4" cstate="print"/>
          <a:srcRect l="12469" t="1752" r="12718" b="2882"/>
          <a:stretch>
            <a:fillRect/>
          </a:stretch>
        </p:blipFill>
        <p:spPr bwMode="auto">
          <a:xfrm>
            <a:off x="4457700" y="928688"/>
            <a:ext cx="4114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2"/>
          <p:cNvSpPr txBox="1">
            <a:spLocks noChangeArrowheads="1"/>
          </p:cNvSpPr>
          <p:nvPr/>
        </p:nvSpPr>
        <p:spPr bwMode="auto">
          <a:xfrm>
            <a:off x="4445000" y="4868863"/>
            <a:ext cx="4159250" cy="10156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Sodium channel Nav1.3 accumulates in painful </a:t>
            </a:r>
            <a:r>
              <a:rPr lang="en-GB" dirty="0" smtClean="0"/>
              <a:t>neuromas. </a:t>
            </a:r>
            <a:r>
              <a:rPr lang="en-GB" sz="1200" dirty="0" smtClean="0"/>
              <a:t>Control </a:t>
            </a:r>
            <a:r>
              <a:rPr lang="en-GB" sz="1200" dirty="0"/>
              <a:t>human </a:t>
            </a:r>
            <a:r>
              <a:rPr lang="en-GB" sz="1200" dirty="0" smtClean="0"/>
              <a:t>tissue low </a:t>
            </a:r>
            <a:r>
              <a:rPr lang="en-GB" sz="1200" dirty="0"/>
              <a:t>levels of Nav1.3 </a:t>
            </a:r>
            <a:r>
              <a:rPr lang="en-GB" sz="1200" dirty="0" err="1" smtClean="0"/>
              <a:t>immunolabeling</a:t>
            </a:r>
            <a:r>
              <a:rPr lang="en-GB" sz="1200" dirty="0" smtClean="0"/>
              <a:t> Reactivity(red</a:t>
            </a:r>
            <a:r>
              <a:rPr lang="en-GB" sz="1200" dirty="0"/>
              <a:t>) compared with control tissue. </a:t>
            </a:r>
          </a:p>
        </p:txBody>
      </p:sp>
      <p:sp>
        <p:nvSpPr>
          <p:cNvPr id="31750" name="Text Box 60"/>
          <p:cNvSpPr txBox="1">
            <a:spLocks noChangeArrowheads="1"/>
          </p:cNvSpPr>
          <p:nvPr/>
        </p:nvSpPr>
        <p:spPr bwMode="auto">
          <a:xfrm>
            <a:off x="6858000" y="6508750"/>
            <a:ext cx="2120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Black et al. Ann Neurol 2008</a:t>
            </a:r>
          </a:p>
        </p:txBody>
      </p:sp>
      <p:sp>
        <p:nvSpPr>
          <p:cNvPr id="31751" name="Tekstboks 6"/>
          <p:cNvSpPr txBox="1">
            <a:spLocks noChangeArrowheads="1"/>
          </p:cNvSpPr>
          <p:nvPr/>
        </p:nvSpPr>
        <p:spPr bwMode="auto">
          <a:xfrm>
            <a:off x="254000" y="357188"/>
            <a:ext cx="28002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dirty="0" err="1">
                <a:solidFill>
                  <a:srgbClr val="C00000"/>
                </a:solidFill>
              </a:rPr>
              <a:t>Neuromas</a:t>
            </a:r>
            <a:r>
              <a:rPr lang="da-DK" dirty="0">
                <a:solidFill>
                  <a:srgbClr val="C00000"/>
                </a:solidFill>
              </a:rPr>
              <a:t> and MAP </a:t>
            </a:r>
            <a:r>
              <a:rPr lang="da-DK" dirty="0" err="1">
                <a:solidFill>
                  <a:srgbClr val="C00000"/>
                </a:solidFill>
              </a:rPr>
              <a:t>kinases</a:t>
            </a:r>
            <a:endParaRPr lang="da-DK" dirty="0">
              <a:solidFill>
                <a:srgbClr val="C00000"/>
              </a:solidFill>
            </a:endParaRPr>
          </a:p>
        </p:txBody>
      </p:sp>
      <p:sp>
        <p:nvSpPr>
          <p:cNvPr id="31752" name="Tekstboks 7"/>
          <p:cNvSpPr txBox="1">
            <a:spLocks noChangeArrowheads="1"/>
          </p:cNvSpPr>
          <p:nvPr/>
        </p:nvSpPr>
        <p:spPr bwMode="auto">
          <a:xfrm>
            <a:off x="4435475" y="357188"/>
            <a:ext cx="2265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dirty="0" err="1">
                <a:solidFill>
                  <a:srgbClr val="C00000"/>
                </a:solidFill>
              </a:rPr>
              <a:t>Neuromas</a:t>
            </a:r>
            <a:r>
              <a:rPr lang="da-DK" dirty="0">
                <a:solidFill>
                  <a:srgbClr val="C00000"/>
                </a:solidFill>
              </a:rPr>
              <a:t> and Nav1.3</a:t>
            </a:r>
          </a:p>
        </p:txBody>
      </p:sp>
    </p:spTree>
    <p:extLst>
      <p:ext uri="{BB962C8B-B14F-4D97-AF65-F5344CB8AC3E}">
        <p14:creationId xmlns:p14="http://schemas.microsoft.com/office/powerpoint/2010/main" val="27695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uppe 4"/>
          <p:cNvGrpSpPr>
            <a:grpSpLocks/>
          </p:cNvGrpSpPr>
          <p:nvPr/>
        </p:nvGrpSpPr>
        <p:grpSpPr bwMode="auto">
          <a:xfrm>
            <a:off x="468313" y="3689350"/>
            <a:ext cx="3636962" cy="2619375"/>
            <a:chOff x="2170113" y="1541463"/>
            <a:chExt cx="4803775" cy="3775075"/>
          </a:xfrm>
        </p:grpSpPr>
        <p:graphicFrame>
          <p:nvGraphicFramePr>
            <p:cNvPr id="2051" name="Object 4"/>
            <p:cNvGraphicFramePr>
              <a:graphicFrameLocks noChangeAspect="1"/>
            </p:cNvGraphicFramePr>
            <p:nvPr/>
          </p:nvGraphicFramePr>
          <p:xfrm>
            <a:off x="2103027" y="1468253"/>
            <a:ext cx="4937948" cy="3921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2" r:id="rId4" imgW="3743268" imgH="2719052" progId="Excel.Sheet.8">
                    <p:embed/>
                  </p:oleObj>
                </mc:Choice>
                <mc:Fallback>
                  <p:oleObj r:id="rId4" imgW="3743268" imgH="2719052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3027" y="1468253"/>
                          <a:ext cx="4937948" cy="39214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kstboks 3"/>
            <p:cNvSpPr txBox="1"/>
            <p:nvPr/>
          </p:nvSpPr>
          <p:spPr>
            <a:xfrm>
              <a:off x="2843186" y="1882364"/>
              <a:ext cx="358554" cy="4438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400" dirty="0">
                  <a:latin typeface="+mj-lt"/>
                </a:rPr>
                <a:t>B</a:t>
              </a:r>
            </a:p>
          </p:txBody>
        </p:sp>
        <p:sp>
          <p:nvSpPr>
            <p:cNvPr id="6" name="Tekstboks 5"/>
            <p:cNvSpPr txBox="1"/>
            <p:nvPr/>
          </p:nvSpPr>
          <p:spPr>
            <a:xfrm>
              <a:off x="2843186" y="2296478"/>
              <a:ext cx="339682" cy="4438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400" dirty="0">
                  <a:latin typeface="+mj-lt"/>
                </a:rPr>
                <a:t>F</a:t>
              </a:r>
            </a:p>
          </p:txBody>
        </p:sp>
        <p:sp>
          <p:nvSpPr>
            <p:cNvPr id="7" name="Tekstboks 6"/>
            <p:cNvSpPr txBox="1"/>
            <p:nvPr/>
          </p:nvSpPr>
          <p:spPr>
            <a:xfrm>
              <a:off x="2843186" y="2815838"/>
              <a:ext cx="366941" cy="4438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400" dirty="0">
                  <a:latin typeface="+mj-lt"/>
                </a:rPr>
                <a:t>A</a:t>
              </a:r>
            </a:p>
          </p:txBody>
        </p:sp>
        <p:sp>
          <p:nvSpPr>
            <p:cNvPr id="8" name="Tekstboks 7"/>
            <p:cNvSpPr txBox="1"/>
            <p:nvPr/>
          </p:nvSpPr>
          <p:spPr>
            <a:xfrm>
              <a:off x="2843186" y="3126995"/>
              <a:ext cx="345973" cy="4438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400" dirty="0">
                  <a:latin typeface="+mj-lt"/>
                </a:rPr>
                <a:t>E</a:t>
              </a:r>
            </a:p>
          </p:txBody>
        </p:sp>
        <p:sp>
          <p:nvSpPr>
            <p:cNvPr id="9" name="Tekstboks 8"/>
            <p:cNvSpPr txBox="1"/>
            <p:nvPr/>
          </p:nvSpPr>
          <p:spPr>
            <a:xfrm>
              <a:off x="2843186" y="3438153"/>
              <a:ext cx="356457" cy="4438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400" dirty="0">
                  <a:latin typeface="+mj-lt"/>
                </a:rPr>
                <a:t>C</a:t>
              </a:r>
            </a:p>
          </p:txBody>
        </p:sp>
        <p:sp>
          <p:nvSpPr>
            <p:cNvPr id="10" name="Tekstboks 9"/>
            <p:cNvSpPr txBox="1"/>
            <p:nvPr/>
          </p:nvSpPr>
          <p:spPr>
            <a:xfrm>
              <a:off x="2843186" y="4529492"/>
              <a:ext cx="375328" cy="4438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400" dirty="0">
                  <a:latin typeface="+mj-lt"/>
                </a:rPr>
                <a:t>D</a:t>
              </a:r>
            </a:p>
          </p:txBody>
        </p:sp>
      </p:grpSp>
      <p:grpSp>
        <p:nvGrpSpPr>
          <p:cNvPr id="2053" name="Gruppe 11"/>
          <p:cNvGrpSpPr>
            <a:grpSpLocks/>
          </p:cNvGrpSpPr>
          <p:nvPr/>
        </p:nvGrpSpPr>
        <p:grpSpPr bwMode="auto">
          <a:xfrm>
            <a:off x="4067175" y="3429000"/>
            <a:ext cx="4979988" cy="3017838"/>
            <a:chOff x="2536130" y="2348880"/>
            <a:chExt cx="4979094" cy="3018458"/>
          </a:xfrm>
        </p:grpSpPr>
        <p:grpSp>
          <p:nvGrpSpPr>
            <p:cNvPr id="2060" name="Gruppe 12"/>
            <p:cNvGrpSpPr>
              <a:grpSpLocks/>
            </p:cNvGrpSpPr>
            <p:nvPr/>
          </p:nvGrpSpPr>
          <p:grpSpPr bwMode="auto">
            <a:xfrm>
              <a:off x="2536130" y="2348880"/>
              <a:ext cx="4979094" cy="3018458"/>
              <a:chOff x="1508916" y="1245090"/>
              <a:chExt cx="6016897" cy="4141143"/>
            </a:xfrm>
          </p:grpSpPr>
          <p:graphicFrame>
            <p:nvGraphicFramePr>
              <p:cNvPr id="2050" name="Object 6"/>
              <p:cNvGraphicFramePr>
                <a:graphicFrameLocks noChangeAspect="1"/>
              </p:cNvGraphicFramePr>
              <p:nvPr/>
            </p:nvGraphicFramePr>
            <p:xfrm>
              <a:off x="1618187" y="1471769"/>
              <a:ext cx="5907626" cy="39144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3" r:id="rId6" imgW="4889416" imgH="2853175" progId="Excel.Sheet.8">
                      <p:embed/>
                    </p:oleObj>
                  </mc:Choice>
                  <mc:Fallback>
                    <p:oleObj r:id="rId6" imgW="4889416" imgH="2853175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8187" y="1471769"/>
                            <a:ext cx="5907626" cy="391446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Tekstboks 15"/>
              <p:cNvSpPr txBox="1"/>
              <p:nvPr/>
            </p:nvSpPr>
            <p:spPr>
              <a:xfrm>
                <a:off x="2640561" y="1245090"/>
                <a:ext cx="3707575" cy="4226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da-DK" sz="1400" dirty="0" err="1">
                    <a:latin typeface="+mj-lt"/>
                  </a:rPr>
                  <a:t>wind</a:t>
                </a:r>
                <a:r>
                  <a:rPr lang="da-DK" sz="1400" dirty="0">
                    <a:latin typeface="+mj-lt"/>
                  </a:rPr>
                  <a:t>-up </a:t>
                </a:r>
                <a:r>
                  <a:rPr lang="da-DK" sz="1400" dirty="0" err="1">
                    <a:latin typeface="+mj-lt"/>
                  </a:rPr>
                  <a:t>pain</a:t>
                </a:r>
                <a:r>
                  <a:rPr lang="da-DK" sz="1400" dirty="0">
                    <a:latin typeface="+mj-lt"/>
                  </a:rPr>
                  <a:t>  </a:t>
                </a:r>
                <a:r>
                  <a:rPr lang="da-DK" sz="1400" dirty="0" err="1">
                    <a:latin typeface="+mj-lt"/>
                  </a:rPr>
                  <a:t>after</a:t>
                </a:r>
                <a:r>
                  <a:rPr lang="da-DK" sz="1400" dirty="0">
                    <a:latin typeface="+mj-lt"/>
                  </a:rPr>
                  <a:t> </a:t>
                </a:r>
                <a:r>
                  <a:rPr lang="da-DK" sz="1400" dirty="0" err="1">
                    <a:latin typeface="+mj-lt"/>
                  </a:rPr>
                  <a:t>lidocaine</a:t>
                </a:r>
                <a:r>
                  <a:rPr lang="da-DK" sz="1400" dirty="0">
                    <a:latin typeface="+mj-lt"/>
                  </a:rPr>
                  <a:t> or placebo</a:t>
                </a:r>
              </a:p>
            </p:txBody>
          </p:sp>
          <p:sp>
            <p:nvSpPr>
              <p:cNvPr id="17" name="Tekstboks 16"/>
              <p:cNvSpPr txBox="1"/>
              <p:nvPr/>
            </p:nvSpPr>
            <p:spPr>
              <a:xfrm rot="16200000">
                <a:off x="745183" y="3492315"/>
                <a:ext cx="1899567" cy="3721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a-DK" sz="1400" dirty="0">
                    <a:latin typeface="+mj-lt"/>
                  </a:rPr>
                  <a:t>% </a:t>
                </a:r>
                <a:r>
                  <a:rPr lang="da-DK" sz="1400" dirty="0" err="1">
                    <a:latin typeface="+mj-lt"/>
                  </a:rPr>
                  <a:t>changeof</a:t>
                </a:r>
                <a:r>
                  <a:rPr lang="da-DK" sz="1400" dirty="0">
                    <a:latin typeface="+mj-lt"/>
                  </a:rPr>
                  <a:t> </a:t>
                </a:r>
                <a:r>
                  <a:rPr lang="da-DK" sz="1400" dirty="0" err="1">
                    <a:latin typeface="+mj-lt"/>
                  </a:rPr>
                  <a:t>pain</a:t>
                </a:r>
                <a:endParaRPr lang="da-DK" sz="1400" dirty="0">
                  <a:latin typeface="+mj-lt"/>
                </a:endParaRPr>
              </a:p>
            </p:txBody>
          </p:sp>
        </p:grpSp>
        <p:sp>
          <p:nvSpPr>
            <p:cNvPr id="14" name="Tekstboks 13"/>
            <p:cNvSpPr txBox="1"/>
            <p:nvPr/>
          </p:nvSpPr>
          <p:spPr>
            <a:xfrm>
              <a:off x="3491633" y="4652816"/>
              <a:ext cx="3199825" cy="308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400" dirty="0">
                  <a:latin typeface="+mn-lt"/>
                </a:rPr>
                <a:t>A              B                  C               D              F</a:t>
              </a:r>
            </a:p>
          </p:txBody>
        </p:sp>
      </p:grp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8" cstate="print"/>
          <a:srcRect l="20671" t="27007" r="19414" b="14102"/>
          <a:stretch>
            <a:fillRect/>
          </a:stretch>
        </p:blipFill>
        <p:spPr bwMode="auto">
          <a:xfrm>
            <a:off x="3916363" y="333375"/>
            <a:ext cx="45910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boks 18"/>
          <p:cNvSpPr txBox="1"/>
          <p:nvPr/>
        </p:nvSpPr>
        <p:spPr>
          <a:xfrm>
            <a:off x="450850" y="3141663"/>
            <a:ext cx="3465513" cy="338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600" dirty="0">
                <a:latin typeface="+mj-lt"/>
              </a:rPr>
              <a:t>Pain </a:t>
            </a:r>
            <a:r>
              <a:rPr lang="da-DK" sz="1600" dirty="0" err="1">
                <a:latin typeface="+mj-lt"/>
              </a:rPr>
              <a:t>before</a:t>
            </a:r>
            <a:r>
              <a:rPr lang="da-DK" sz="1600" dirty="0">
                <a:latin typeface="+mj-lt"/>
              </a:rPr>
              <a:t> and </a:t>
            </a:r>
            <a:r>
              <a:rPr lang="da-DK" sz="1600" dirty="0" err="1">
                <a:latin typeface="+mj-lt"/>
              </a:rPr>
              <a:t>after</a:t>
            </a:r>
            <a:r>
              <a:rPr lang="da-DK" sz="1600" dirty="0">
                <a:latin typeface="+mj-lt"/>
              </a:rPr>
              <a:t> </a:t>
            </a:r>
            <a:r>
              <a:rPr lang="da-DK" sz="1600" dirty="0" err="1">
                <a:latin typeface="+mj-lt"/>
              </a:rPr>
              <a:t>neuroma</a:t>
            </a:r>
            <a:r>
              <a:rPr lang="da-DK" sz="1600" dirty="0">
                <a:latin typeface="+mj-lt"/>
              </a:rPr>
              <a:t> removal</a:t>
            </a:r>
          </a:p>
        </p:txBody>
      </p:sp>
      <p:sp>
        <p:nvSpPr>
          <p:cNvPr id="3" name="Tekstboks 2"/>
          <p:cNvSpPr txBox="1"/>
          <p:nvPr/>
        </p:nvSpPr>
        <p:spPr>
          <a:xfrm rot="16200000">
            <a:off x="-310356" y="4739481"/>
            <a:ext cx="13922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Pain  (NRS, 0-10)</a:t>
            </a:r>
            <a:endParaRPr lang="da-DK" sz="1400" dirty="0">
              <a:latin typeface="+mn-lt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971550" y="4997450"/>
            <a:ext cx="425450" cy="109537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1" name="Tekstboks 20"/>
          <p:cNvSpPr txBox="1"/>
          <p:nvPr/>
        </p:nvSpPr>
        <p:spPr>
          <a:xfrm>
            <a:off x="7310438" y="6470650"/>
            <a:ext cx="152400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200" dirty="0">
                <a:latin typeface="+mj-lt"/>
              </a:rPr>
              <a:t>Nikolajsen et al. 2010</a:t>
            </a:r>
          </a:p>
        </p:txBody>
      </p:sp>
      <p:sp>
        <p:nvSpPr>
          <p:cNvPr id="22" name="Tekstboks 21"/>
          <p:cNvSpPr txBox="1"/>
          <p:nvPr/>
        </p:nvSpPr>
        <p:spPr>
          <a:xfrm>
            <a:off x="251520" y="332656"/>
            <a:ext cx="2746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Heterogenous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response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to </a:t>
            </a:r>
          </a:p>
          <a:p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systemic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lidocaine</a:t>
            </a:r>
            <a:endParaRPr lang="da-DK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81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2800" b="1" dirty="0" err="1" smtClean="0">
                <a:solidFill>
                  <a:srgbClr val="C00000"/>
                </a:solidFill>
              </a:rPr>
              <a:t>Caveats</a:t>
            </a:r>
            <a:r>
              <a:rPr lang="da-DK" sz="2800" b="1" dirty="0" smtClean="0">
                <a:solidFill>
                  <a:srgbClr val="C00000"/>
                </a:solidFill>
              </a:rPr>
              <a:t> in </a:t>
            </a:r>
            <a:r>
              <a:rPr lang="da-DK" sz="2800" b="1" dirty="0" err="1" smtClean="0">
                <a:solidFill>
                  <a:srgbClr val="C00000"/>
                </a:solidFill>
              </a:rPr>
              <a:t>targeting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sodium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channels</a:t>
            </a:r>
            <a:endParaRPr lang="da-DK" sz="2800" b="1" dirty="0">
              <a:solidFill>
                <a:srgbClr val="C00000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33400" y="3352800"/>
            <a:ext cx="8305800" cy="1752600"/>
          </a:xfrm>
        </p:spPr>
        <p:txBody>
          <a:bodyPr/>
          <a:lstStyle/>
          <a:p>
            <a:r>
              <a:rPr lang="da-DK" dirty="0" smtClean="0"/>
              <a:t>Actions at </a:t>
            </a:r>
            <a:r>
              <a:rPr lang="da-DK" dirty="0" err="1" smtClean="0"/>
              <a:t>other</a:t>
            </a:r>
            <a:r>
              <a:rPr lang="da-DK" dirty="0" smtClean="0"/>
              <a:t> sites </a:t>
            </a:r>
            <a:r>
              <a:rPr lang="da-DK" dirty="0" err="1" smtClean="0"/>
              <a:t>than</a:t>
            </a:r>
            <a:r>
              <a:rPr lang="da-DK" dirty="0" smtClean="0"/>
              <a:t> the </a:t>
            </a:r>
            <a:r>
              <a:rPr lang="da-DK" dirty="0" err="1" smtClean="0"/>
              <a:t>periphery</a:t>
            </a:r>
            <a:endParaRPr lang="da-DK" dirty="0" smtClean="0"/>
          </a:p>
          <a:p>
            <a:r>
              <a:rPr lang="da-DK" dirty="0" err="1" smtClean="0"/>
              <a:t>Narrow</a:t>
            </a:r>
            <a:r>
              <a:rPr lang="da-DK" dirty="0" smtClean="0"/>
              <a:t> </a:t>
            </a:r>
            <a:r>
              <a:rPr lang="da-DK" dirty="0" err="1"/>
              <a:t>therapeutic</a:t>
            </a:r>
            <a:r>
              <a:rPr lang="da-DK" dirty="0"/>
              <a:t> </a:t>
            </a:r>
            <a:r>
              <a:rPr lang="da-DK" dirty="0" err="1"/>
              <a:t>window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174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ars.els-cdn.com/content/image/1-s2.0-S0301008209001300-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095"/>
            <a:ext cx="4083571" cy="26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4177050" y="19168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</a:t>
            </a:r>
            <a:r>
              <a:rPr lang="en-US" sz="1200" baseline="30000" dirty="0"/>
              <a:t>+</a:t>
            </a:r>
            <a:r>
              <a:rPr lang="en-US" sz="1200" dirty="0"/>
              <a:t> channel </a:t>
            </a:r>
            <a:r>
              <a:rPr lang="en-US" sz="1200" dirty="0" smtClean="0"/>
              <a:t>with α-subunit and 4 domains each with 6 transmembrane  helices, of which one acts as voltage sensor</a:t>
            </a:r>
            <a:endParaRPr lang="en-US" sz="1200" dirty="0"/>
          </a:p>
        </p:txBody>
      </p:sp>
      <p:sp>
        <p:nvSpPr>
          <p:cNvPr id="4" name="Tekstboks 3"/>
          <p:cNvSpPr txBox="1"/>
          <p:nvPr/>
        </p:nvSpPr>
        <p:spPr>
          <a:xfrm>
            <a:off x="7164288" y="3039978"/>
            <a:ext cx="20585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dirty="0" err="1" smtClean="0"/>
              <a:t>Krishnan</a:t>
            </a:r>
            <a:r>
              <a:rPr lang="da-DK" sz="900" dirty="0"/>
              <a:t> </a:t>
            </a:r>
            <a:r>
              <a:rPr lang="da-DK" sz="900" dirty="0" smtClean="0"/>
              <a:t>AV et al. </a:t>
            </a:r>
            <a:r>
              <a:rPr lang="da-DK" sz="900" dirty="0" err="1" smtClean="0"/>
              <a:t>Prog</a:t>
            </a:r>
            <a:r>
              <a:rPr lang="da-DK" sz="900" dirty="0" smtClean="0"/>
              <a:t> </a:t>
            </a:r>
            <a:r>
              <a:rPr lang="da-DK" sz="900" dirty="0" err="1" smtClean="0"/>
              <a:t>Neurobiol</a:t>
            </a:r>
            <a:r>
              <a:rPr lang="da-DK" sz="900" dirty="0" smtClean="0"/>
              <a:t> 2009; </a:t>
            </a:r>
            <a:endParaRPr lang="en-US" sz="9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/>
          <a:srcRect b="2230"/>
          <a:stretch/>
        </p:blipFill>
        <p:spPr>
          <a:xfrm>
            <a:off x="323528" y="2785973"/>
            <a:ext cx="4332847" cy="364709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460935" y="6433063"/>
            <a:ext cx="2023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dirty="0" smtClean="0"/>
              <a:t>Persson AK et al. Trends Mol Med 2016</a:t>
            </a:r>
            <a:endParaRPr lang="en-US" sz="900" dirty="0"/>
          </a:p>
        </p:txBody>
      </p:sp>
      <p:sp>
        <p:nvSpPr>
          <p:cNvPr id="6" name="Tekstboks 5"/>
          <p:cNvSpPr txBox="1"/>
          <p:nvPr/>
        </p:nvSpPr>
        <p:spPr>
          <a:xfrm>
            <a:off x="251520" y="380495"/>
            <a:ext cx="3984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smtClean="0"/>
              <a:t>Ion </a:t>
            </a:r>
            <a:r>
              <a:rPr lang="da-DK" sz="1600" b="1" dirty="0" err="1" smtClean="0"/>
              <a:t>channels</a:t>
            </a:r>
            <a:r>
              <a:rPr lang="da-DK" sz="1600" b="1" dirty="0" smtClean="0"/>
              <a:t> and </a:t>
            </a:r>
            <a:r>
              <a:rPr lang="da-DK" sz="1600" b="1" dirty="0" err="1" smtClean="0"/>
              <a:t>somato-sensory</a:t>
            </a:r>
            <a:r>
              <a:rPr lang="da-DK" sz="1600" b="1" dirty="0" smtClean="0"/>
              <a:t> </a:t>
            </a:r>
            <a:r>
              <a:rPr lang="da-DK" sz="1600" b="1" dirty="0" err="1" smtClean="0"/>
              <a:t>processing</a:t>
            </a:r>
            <a:endParaRPr lang="en-US" sz="1600" b="1" dirty="0"/>
          </a:p>
        </p:txBody>
      </p:sp>
      <p:graphicFrame>
        <p:nvGraphicFramePr>
          <p:cNvPr id="8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630203"/>
              </p:ext>
            </p:extLst>
          </p:nvPr>
        </p:nvGraphicFramePr>
        <p:xfrm>
          <a:off x="6091489" y="3505200"/>
          <a:ext cx="2145597" cy="2818544"/>
        </p:xfrm>
        <a:graphic>
          <a:graphicData uri="http://schemas.openxmlformats.org/drawingml/2006/table">
            <a:tbl>
              <a:tblPr/>
              <a:tblGrid>
                <a:gridCol w="817371"/>
                <a:gridCol w="1328226"/>
              </a:tblGrid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da-DK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da-DK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isoforms</a:t>
                      </a:r>
                      <a:endParaRPr kumimoji="0" lang="da-DK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Expressed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</a:t>
                      </a: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1.1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Non-</a:t>
                      </a:r>
                      <a:r>
                        <a:rPr kumimoji="0" lang="en-GB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noc</a:t>
                      </a: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cells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 1.2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CNS 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 1.3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Expr</a:t>
                      </a: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in  injury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Nav1.4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Heart 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Nav1.5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Heart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Nav1.6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Non-</a:t>
                      </a:r>
                      <a:r>
                        <a:rPr kumimoji="0" lang="en-GB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noc</a:t>
                      </a: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cells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Nav1.7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 </a:t>
                      </a:r>
                      <a:r>
                        <a:rPr kumimoji="0" lang="en-GB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sens</a:t>
                      </a: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cells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Nav1.8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 and C cells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Nav1.9</a:t>
                      </a:r>
                    </a:p>
                  </a:txBody>
                  <a:tcPr marL="81335" marR="81335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</a:t>
                      </a:r>
                      <a:r>
                        <a:rPr kumimoji="0" lang="en-GB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noc</a:t>
                      </a: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C cells</a:t>
                      </a:r>
                    </a:p>
                  </a:txBody>
                  <a:tcPr marL="81335" marR="813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910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85750" y="798413"/>
            <a:ext cx="3868738" cy="61436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de-DE" sz="2000" b="1" dirty="0" err="1">
                <a:latin typeface="Arial" charset="0"/>
              </a:rPr>
              <a:t>Number</a:t>
            </a:r>
            <a:r>
              <a:rPr lang="de-DE" sz="2000" b="1" dirty="0">
                <a:latin typeface="Arial" charset="0"/>
              </a:rPr>
              <a:t> </a:t>
            </a:r>
            <a:r>
              <a:rPr lang="de-DE" sz="2000" b="1" dirty="0" err="1">
                <a:latin typeface="Arial" charset="0"/>
              </a:rPr>
              <a:t>Needed</a:t>
            </a:r>
            <a:r>
              <a:rPr lang="de-DE" sz="2000" b="1" dirty="0">
                <a:latin typeface="Arial" charset="0"/>
              </a:rPr>
              <a:t> </a:t>
            </a:r>
            <a:r>
              <a:rPr lang="de-DE" sz="2000" b="1" dirty="0" err="1">
                <a:latin typeface="Arial" charset="0"/>
              </a:rPr>
              <a:t>to</a:t>
            </a:r>
            <a:r>
              <a:rPr lang="de-DE" sz="2000" b="1" dirty="0">
                <a:latin typeface="Arial" charset="0"/>
              </a:rPr>
              <a:t> </a:t>
            </a:r>
            <a:r>
              <a:rPr lang="de-DE" sz="2000" b="1" dirty="0" err="1">
                <a:latin typeface="Arial" charset="0"/>
              </a:rPr>
              <a:t>Treat</a:t>
            </a:r>
            <a:r>
              <a:rPr lang="de-DE" sz="2000" b="1" dirty="0">
                <a:latin typeface="Arial" charset="0"/>
              </a:rPr>
              <a:t>: NNT </a:t>
            </a:r>
            <a:endParaRPr lang="de-DE" sz="2000" dirty="0">
              <a:latin typeface="Arial" charset="0"/>
            </a:endParaRPr>
          </a:p>
        </p:txBody>
      </p:sp>
      <p:grpSp>
        <p:nvGrpSpPr>
          <p:cNvPr id="2" name="Gruppe 99"/>
          <p:cNvGrpSpPr>
            <a:grpSpLocks/>
          </p:cNvGrpSpPr>
          <p:nvPr/>
        </p:nvGrpSpPr>
        <p:grpSpPr bwMode="auto">
          <a:xfrm>
            <a:off x="357188" y="1571625"/>
            <a:ext cx="4132262" cy="831850"/>
            <a:chOff x="357158" y="1857364"/>
            <a:chExt cx="4131733" cy="831639"/>
          </a:xfrm>
        </p:grpSpPr>
        <p:sp>
          <p:nvSpPr>
            <p:cNvPr id="36945" name="Rectangle 96"/>
            <p:cNvSpPr>
              <a:spLocks noChangeArrowheads="1"/>
            </p:cNvSpPr>
            <p:nvPr/>
          </p:nvSpPr>
          <p:spPr bwMode="auto">
            <a:xfrm>
              <a:off x="357158" y="1857364"/>
              <a:ext cx="4131733" cy="8316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defRPr/>
              </a:pPr>
              <a:r>
                <a:rPr lang="en-US" sz="1600" b="1" dirty="0">
                  <a:latin typeface="Arial" charset="0"/>
                </a:rPr>
                <a:t>                                    1</a:t>
              </a:r>
            </a:p>
            <a:p>
              <a:pPr eaLnBrk="0" hangingPunct="0">
                <a:defRPr/>
              </a:pPr>
              <a:r>
                <a:rPr lang="en-US" sz="1600" b="1" dirty="0">
                  <a:latin typeface="Arial" charset="0"/>
                </a:rPr>
                <a:t>NNT =</a:t>
              </a:r>
              <a:endParaRPr lang="en-US" sz="1600" b="1" baseline="-25000" dirty="0">
                <a:latin typeface="Arial" charset="0"/>
              </a:endParaRPr>
            </a:p>
            <a:p>
              <a:pPr algn="ctr" eaLnBrk="0" hangingPunct="0">
                <a:defRPr/>
              </a:pPr>
              <a:r>
                <a:rPr lang="en-US" sz="1600" b="1" dirty="0">
                  <a:latin typeface="Arial" charset="0"/>
                </a:rPr>
                <a:t>             (</a:t>
              </a:r>
              <a:r>
                <a:rPr lang="en-US" sz="1600" b="1" dirty="0" err="1">
                  <a:latin typeface="Arial" charset="0"/>
                </a:rPr>
                <a:t>NPT</a:t>
              </a:r>
              <a:r>
                <a:rPr lang="en-US" sz="1600" b="1" baseline="-25000" dirty="0" err="1">
                  <a:latin typeface="Arial" charset="0"/>
                </a:rPr>
                <a:t>act</a:t>
              </a:r>
              <a:r>
                <a:rPr lang="en-US" sz="1600" b="1" dirty="0">
                  <a:latin typeface="Arial" charset="0"/>
                </a:rPr>
                <a:t>/</a:t>
              </a:r>
              <a:r>
                <a:rPr lang="en-US" sz="1600" b="1" dirty="0" err="1">
                  <a:latin typeface="Arial" charset="0"/>
                </a:rPr>
                <a:t>TOT</a:t>
              </a:r>
              <a:r>
                <a:rPr lang="en-US" sz="1600" b="1" baseline="-25000" dirty="0" err="1">
                  <a:latin typeface="Arial" charset="0"/>
                </a:rPr>
                <a:t>act</a:t>
              </a:r>
              <a:r>
                <a:rPr lang="en-US" sz="1600" b="1" dirty="0">
                  <a:latin typeface="Arial" charset="0"/>
                </a:rPr>
                <a:t>) - (</a:t>
              </a:r>
              <a:r>
                <a:rPr lang="en-US" sz="1600" b="1" dirty="0" err="1">
                  <a:latin typeface="Arial" charset="0"/>
                </a:rPr>
                <a:t>NPT</a:t>
              </a:r>
              <a:r>
                <a:rPr lang="en-US" sz="1600" b="1" baseline="-25000" dirty="0" err="1">
                  <a:latin typeface="Arial" charset="0"/>
                </a:rPr>
                <a:t>plac</a:t>
              </a:r>
              <a:r>
                <a:rPr lang="en-US" sz="1600" b="1" dirty="0">
                  <a:latin typeface="Arial" charset="0"/>
                </a:rPr>
                <a:t>/</a:t>
              </a:r>
              <a:r>
                <a:rPr lang="en-US" sz="1600" b="1" dirty="0" err="1">
                  <a:latin typeface="Arial" charset="0"/>
                </a:rPr>
                <a:t>TOT</a:t>
              </a:r>
              <a:r>
                <a:rPr lang="en-US" sz="1600" b="1" baseline="-25000" dirty="0" err="1">
                  <a:latin typeface="Arial" charset="0"/>
                </a:rPr>
                <a:t>plac</a:t>
              </a:r>
              <a:r>
                <a:rPr lang="en-US" sz="1600" b="1" dirty="0">
                  <a:latin typeface="Arial" charset="0"/>
                </a:rPr>
                <a:t>)</a:t>
              </a:r>
            </a:p>
          </p:txBody>
        </p:sp>
        <p:sp>
          <p:nvSpPr>
            <p:cNvPr id="36946" name="Line 97"/>
            <p:cNvSpPr>
              <a:spLocks noChangeShapeType="1"/>
            </p:cNvSpPr>
            <p:nvPr/>
          </p:nvSpPr>
          <p:spPr bwMode="auto">
            <a:xfrm>
              <a:off x="1071442" y="2285880"/>
              <a:ext cx="3250784" cy="0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schemeClr val="bg2">
                    <a:lumMod val="7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3" name="Gruppe 98"/>
          <p:cNvGrpSpPr>
            <a:grpSpLocks/>
          </p:cNvGrpSpPr>
          <p:nvPr/>
        </p:nvGrpSpPr>
        <p:grpSpPr bwMode="auto">
          <a:xfrm>
            <a:off x="342900" y="3214688"/>
            <a:ext cx="4416425" cy="2881312"/>
            <a:chOff x="129598" y="2262642"/>
            <a:chExt cx="6923927" cy="4207031"/>
          </a:xfrm>
        </p:grpSpPr>
        <p:sp>
          <p:nvSpPr>
            <p:cNvPr id="36867" name="Rectangle 3"/>
            <p:cNvSpPr>
              <a:spLocks noChangeArrowheads="1"/>
            </p:cNvSpPr>
            <p:nvPr/>
          </p:nvSpPr>
          <p:spPr bwMode="auto">
            <a:xfrm>
              <a:off x="1047977" y="5797475"/>
              <a:ext cx="154308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68" name="Rectangle 4"/>
            <p:cNvSpPr>
              <a:spLocks noChangeArrowheads="1"/>
            </p:cNvSpPr>
            <p:nvPr/>
          </p:nvSpPr>
          <p:spPr bwMode="auto">
            <a:xfrm>
              <a:off x="2073376" y="5797475"/>
              <a:ext cx="311103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20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69" name="Rectangle 5"/>
            <p:cNvSpPr>
              <a:spLocks noChangeArrowheads="1"/>
            </p:cNvSpPr>
            <p:nvPr/>
          </p:nvSpPr>
          <p:spPr bwMode="auto">
            <a:xfrm>
              <a:off x="3163483" y="5797475"/>
              <a:ext cx="311103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40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0" name="Rectangle 6"/>
            <p:cNvSpPr>
              <a:spLocks noChangeArrowheads="1"/>
            </p:cNvSpPr>
            <p:nvPr/>
          </p:nvSpPr>
          <p:spPr bwMode="auto">
            <a:xfrm>
              <a:off x="4251102" y="5797475"/>
              <a:ext cx="311105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60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5341209" y="5797475"/>
              <a:ext cx="311105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80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2" name="Rectangle 8"/>
            <p:cNvSpPr>
              <a:spLocks noChangeArrowheads="1"/>
            </p:cNvSpPr>
            <p:nvPr/>
          </p:nvSpPr>
          <p:spPr bwMode="auto">
            <a:xfrm>
              <a:off x="6364120" y="5797475"/>
              <a:ext cx="467900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100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3" name="Rectangle 9"/>
            <p:cNvSpPr>
              <a:spLocks noChangeArrowheads="1"/>
            </p:cNvSpPr>
            <p:nvPr/>
          </p:nvSpPr>
          <p:spPr bwMode="auto">
            <a:xfrm>
              <a:off x="764251" y="5489192"/>
              <a:ext cx="154308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642297" y="4689508"/>
              <a:ext cx="311105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20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5" name="Rectangle 11"/>
            <p:cNvSpPr>
              <a:spLocks noChangeArrowheads="1"/>
            </p:cNvSpPr>
            <p:nvPr/>
          </p:nvSpPr>
          <p:spPr bwMode="auto">
            <a:xfrm>
              <a:off x="642297" y="3889825"/>
              <a:ext cx="311105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40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642297" y="3087823"/>
              <a:ext cx="311105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60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642297" y="2288138"/>
              <a:ext cx="311105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80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 flipV="1">
              <a:off x="1110197" y="5697805"/>
              <a:ext cx="0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79" name="Line 15"/>
            <p:cNvSpPr>
              <a:spLocks noChangeShapeType="1"/>
            </p:cNvSpPr>
            <p:nvPr/>
          </p:nvSpPr>
          <p:spPr bwMode="auto">
            <a:xfrm flipV="1">
              <a:off x="1655252" y="5697805"/>
              <a:ext cx="0" cy="3940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0" name="Line 16"/>
            <p:cNvSpPr>
              <a:spLocks noChangeShapeType="1"/>
            </p:cNvSpPr>
            <p:nvPr/>
          </p:nvSpPr>
          <p:spPr bwMode="auto">
            <a:xfrm flipV="1">
              <a:off x="2195327" y="5697805"/>
              <a:ext cx="2490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1" name="Line 17"/>
            <p:cNvSpPr>
              <a:spLocks noChangeShapeType="1"/>
            </p:cNvSpPr>
            <p:nvPr/>
          </p:nvSpPr>
          <p:spPr bwMode="auto">
            <a:xfrm flipV="1">
              <a:off x="2740382" y="5697805"/>
              <a:ext cx="2488" cy="3940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2" name="Line 18"/>
            <p:cNvSpPr>
              <a:spLocks noChangeShapeType="1"/>
            </p:cNvSpPr>
            <p:nvPr/>
          </p:nvSpPr>
          <p:spPr bwMode="auto">
            <a:xfrm flipV="1">
              <a:off x="3285435" y="5697805"/>
              <a:ext cx="2490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3" name="Line 19"/>
            <p:cNvSpPr>
              <a:spLocks noChangeShapeType="1"/>
            </p:cNvSpPr>
            <p:nvPr/>
          </p:nvSpPr>
          <p:spPr bwMode="auto">
            <a:xfrm flipV="1">
              <a:off x="3830490" y="5697805"/>
              <a:ext cx="2488" cy="3940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4" name="Line 20"/>
            <p:cNvSpPr>
              <a:spLocks noChangeShapeType="1"/>
            </p:cNvSpPr>
            <p:nvPr/>
          </p:nvSpPr>
          <p:spPr bwMode="auto">
            <a:xfrm flipV="1">
              <a:off x="4373055" y="5697805"/>
              <a:ext cx="2488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5" name="Line 21"/>
            <p:cNvSpPr>
              <a:spLocks noChangeShapeType="1"/>
            </p:cNvSpPr>
            <p:nvPr/>
          </p:nvSpPr>
          <p:spPr bwMode="auto">
            <a:xfrm flipV="1">
              <a:off x="4918108" y="5697805"/>
              <a:ext cx="2490" cy="3940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6" name="Line 22"/>
            <p:cNvSpPr>
              <a:spLocks noChangeShapeType="1"/>
            </p:cNvSpPr>
            <p:nvPr/>
          </p:nvSpPr>
          <p:spPr bwMode="auto">
            <a:xfrm flipV="1">
              <a:off x="5463163" y="5697805"/>
              <a:ext cx="2488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7" name="Line 23"/>
            <p:cNvSpPr>
              <a:spLocks noChangeShapeType="1"/>
            </p:cNvSpPr>
            <p:nvPr/>
          </p:nvSpPr>
          <p:spPr bwMode="auto">
            <a:xfrm flipV="1">
              <a:off x="6005728" y="5697805"/>
              <a:ext cx="0" cy="3940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8" name="Line 24"/>
            <p:cNvSpPr>
              <a:spLocks noChangeShapeType="1"/>
            </p:cNvSpPr>
            <p:nvPr/>
          </p:nvSpPr>
          <p:spPr bwMode="auto">
            <a:xfrm flipV="1">
              <a:off x="6550781" y="5697805"/>
              <a:ext cx="0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89" name="Line 25"/>
            <p:cNvSpPr>
              <a:spLocks noChangeShapeType="1"/>
            </p:cNvSpPr>
            <p:nvPr/>
          </p:nvSpPr>
          <p:spPr bwMode="auto">
            <a:xfrm>
              <a:off x="1110197" y="5697805"/>
              <a:ext cx="5440584" cy="2317"/>
            </a:xfrm>
            <a:prstGeom prst="line">
              <a:avLst/>
            </a:prstGeom>
            <a:noFill/>
            <a:ln w="3016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0" name="Line 26"/>
            <p:cNvSpPr>
              <a:spLocks noChangeShapeType="1"/>
            </p:cNvSpPr>
            <p:nvPr/>
          </p:nvSpPr>
          <p:spPr bwMode="auto">
            <a:xfrm>
              <a:off x="931001" y="5635220"/>
              <a:ext cx="67199" cy="2319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1" name="Line 27"/>
            <p:cNvSpPr>
              <a:spLocks noChangeShapeType="1"/>
            </p:cNvSpPr>
            <p:nvPr/>
          </p:nvSpPr>
          <p:spPr bwMode="auto">
            <a:xfrm>
              <a:off x="963357" y="5234220"/>
              <a:ext cx="34844" cy="2317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2" name="Line 28"/>
            <p:cNvSpPr>
              <a:spLocks noChangeShapeType="1"/>
            </p:cNvSpPr>
            <p:nvPr/>
          </p:nvSpPr>
          <p:spPr bwMode="auto">
            <a:xfrm>
              <a:off x="931001" y="4835537"/>
              <a:ext cx="67199" cy="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3" name="Line 29"/>
            <p:cNvSpPr>
              <a:spLocks noChangeShapeType="1"/>
            </p:cNvSpPr>
            <p:nvPr/>
          </p:nvSpPr>
          <p:spPr bwMode="auto">
            <a:xfrm>
              <a:off x="963357" y="4434536"/>
              <a:ext cx="34844" cy="2319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4" name="Line 30"/>
            <p:cNvSpPr>
              <a:spLocks noChangeShapeType="1"/>
            </p:cNvSpPr>
            <p:nvPr/>
          </p:nvSpPr>
          <p:spPr bwMode="auto">
            <a:xfrm>
              <a:off x="931001" y="4035853"/>
              <a:ext cx="67199" cy="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5" name="Line 31"/>
            <p:cNvSpPr>
              <a:spLocks noChangeShapeType="1"/>
            </p:cNvSpPr>
            <p:nvPr/>
          </p:nvSpPr>
          <p:spPr bwMode="auto">
            <a:xfrm>
              <a:off x="963357" y="3632534"/>
              <a:ext cx="34844" cy="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6" name="Line 32"/>
            <p:cNvSpPr>
              <a:spLocks noChangeShapeType="1"/>
            </p:cNvSpPr>
            <p:nvPr/>
          </p:nvSpPr>
          <p:spPr bwMode="auto">
            <a:xfrm>
              <a:off x="931001" y="3231534"/>
              <a:ext cx="67199" cy="2317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7" name="Line 33"/>
            <p:cNvSpPr>
              <a:spLocks noChangeShapeType="1"/>
            </p:cNvSpPr>
            <p:nvPr/>
          </p:nvSpPr>
          <p:spPr bwMode="auto">
            <a:xfrm>
              <a:off x="963357" y="2832851"/>
              <a:ext cx="34844" cy="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8" name="Line 34"/>
            <p:cNvSpPr>
              <a:spLocks noChangeShapeType="1"/>
            </p:cNvSpPr>
            <p:nvPr/>
          </p:nvSpPr>
          <p:spPr bwMode="auto">
            <a:xfrm>
              <a:off x="931001" y="2431850"/>
              <a:ext cx="67199" cy="2319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899" name="Line 35"/>
            <p:cNvSpPr>
              <a:spLocks noChangeShapeType="1"/>
            </p:cNvSpPr>
            <p:nvPr/>
          </p:nvSpPr>
          <p:spPr bwMode="auto">
            <a:xfrm flipV="1">
              <a:off x="998201" y="2431850"/>
              <a:ext cx="2488" cy="3203371"/>
            </a:xfrm>
            <a:prstGeom prst="line">
              <a:avLst/>
            </a:prstGeom>
            <a:noFill/>
            <a:ln w="3016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0" name="Line 36"/>
            <p:cNvSpPr>
              <a:spLocks noChangeShapeType="1"/>
            </p:cNvSpPr>
            <p:nvPr/>
          </p:nvSpPr>
          <p:spPr bwMode="auto">
            <a:xfrm>
              <a:off x="2284925" y="4594473"/>
              <a:ext cx="368347" cy="192387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1" name="Line 37"/>
            <p:cNvSpPr>
              <a:spLocks noChangeShapeType="1"/>
            </p:cNvSpPr>
            <p:nvPr/>
          </p:nvSpPr>
          <p:spPr bwMode="auto">
            <a:xfrm>
              <a:off x="2829980" y="4881896"/>
              <a:ext cx="368347" cy="19007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2" name="Line 38"/>
            <p:cNvSpPr>
              <a:spLocks noChangeShapeType="1"/>
            </p:cNvSpPr>
            <p:nvPr/>
          </p:nvSpPr>
          <p:spPr bwMode="auto">
            <a:xfrm>
              <a:off x="3382501" y="5141503"/>
              <a:ext cx="353414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3" name="Line 39"/>
            <p:cNvSpPr>
              <a:spLocks noChangeShapeType="1"/>
            </p:cNvSpPr>
            <p:nvPr/>
          </p:nvSpPr>
          <p:spPr bwMode="auto">
            <a:xfrm>
              <a:off x="3932531" y="5227266"/>
              <a:ext cx="345948" cy="101989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4" name="Line 40"/>
            <p:cNvSpPr>
              <a:spLocks noChangeShapeType="1"/>
            </p:cNvSpPr>
            <p:nvPr/>
          </p:nvSpPr>
          <p:spPr bwMode="auto">
            <a:xfrm>
              <a:off x="4470119" y="5368660"/>
              <a:ext cx="353414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5" name="Line 41"/>
            <p:cNvSpPr>
              <a:spLocks noChangeShapeType="1"/>
            </p:cNvSpPr>
            <p:nvPr/>
          </p:nvSpPr>
          <p:spPr bwMode="auto">
            <a:xfrm>
              <a:off x="5015173" y="5484556"/>
              <a:ext cx="353414" cy="7417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6" name="Oval 42"/>
            <p:cNvSpPr>
              <a:spLocks noChangeArrowheads="1"/>
            </p:cNvSpPr>
            <p:nvPr/>
          </p:nvSpPr>
          <p:spPr bwMode="auto">
            <a:xfrm>
              <a:off x="2130618" y="4473941"/>
              <a:ext cx="131909" cy="148347"/>
            </a:xfrm>
            <a:prstGeom prst="ellipse">
              <a:avLst/>
            </a:prstGeom>
            <a:solidFill>
              <a:schemeClr val="bg1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7" name="Oval 43"/>
            <p:cNvSpPr>
              <a:spLocks noChangeArrowheads="1"/>
            </p:cNvSpPr>
            <p:nvPr/>
          </p:nvSpPr>
          <p:spPr bwMode="auto">
            <a:xfrm>
              <a:off x="2675673" y="4759045"/>
              <a:ext cx="131907" cy="150666"/>
            </a:xfrm>
            <a:prstGeom prst="ellipse">
              <a:avLst/>
            </a:prstGeom>
            <a:solidFill>
              <a:schemeClr val="bg1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8" name="Oval 44"/>
            <p:cNvSpPr>
              <a:spLocks noChangeArrowheads="1"/>
            </p:cNvSpPr>
            <p:nvPr/>
          </p:nvSpPr>
          <p:spPr bwMode="auto">
            <a:xfrm>
              <a:off x="3220726" y="5046468"/>
              <a:ext cx="131909" cy="148347"/>
            </a:xfrm>
            <a:prstGeom prst="ellipse">
              <a:avLst/>
            </a:prstGeom>
            <a:solidFill>
              <a:schemeClr val="bg1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09" name="Oval 45"/>
            <p:cNvSpPr>
              <a:spLocks noChangeArrowheads="1"/>
            </p:cNvSpPr>
            <p:nvPr/>
          </p:nvSpPr>
          <p:spPr bwMode="auto">
            <a:xfrm>
              <a:off x="3763291" y="5160047"/>
              <a:ext cx="134397" cy="148347"/>
            </a:xfrm>
            <a:prstGeom prst="ellipse">
              <a:avLst/>
            </a:prstGeom>
            <a:solidFill>
              <a:srgbClr val="FFCC66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10" name="Oval 46"/>
            <p:cNvSpPr>
              <a:spLocks noChangeArrowheads="1"/>
            </p:cNvSpPr>
            <p:nvPr/>
          </p:nvSpPr>
          <p:spPr bwMode="auto">
            <a:xfrm>
              <a:off x="4308346" y="5273624"/>
              <a:ext cx="131907" cy="150666"/>
            </a:xfrm>
            <a:prstGeom prst="ellipse">
              <a:avLst/>
            </a:prstGeom>
            <a:solidFill>
              <a:schemeClr val="bg1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11" name="Oval 47"/>
            <p:cNvSpPr>
              <a:spLocks noChangeArrowheads="1"/>
            </p:cNvSpPr>
            <p:nvPr/>
          </p:nvSpPr>
          <p:spPr bwMode="auto">
            <a:xfrm>
              <a:off x="4853399" y="5389521"/>
              <a:ext cx="131909" cy="148347"/>
            </a:xfrm>
            <a:prstGeom prst="ellipse">
              <a:avLst/>
            </a:prstGeom>
            <a:solidFill>
              <a:schemeClr val="bg1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12" name="Oval 48"/>
            <p:cNvSpPr>
              <a:spLocks noChangeArrowheads="1"/>
            </p:cNvSpPr>
            <p:nvPr/>
          </p:nvSpPr>
          <p:spPr bwMode="auto">
            <a:xfrm>
              <a:off x="5395964" y="5505417"/>
              <a:ext cx="134397" cy="148347"/>
            </a:xfrm>
            <a:prstGeom prst="ellipse">
              <a:avLst/>
            </a:prstGeom>
            <a:solidFill>
              <a:schemeClr val="bg1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13" name="Rectangle 49"/>
            <p:cNvSpPr>
              <a:spLocks noChangeArrowheads="1"/>
            </p:cNvSpPr>
            <p:nvPr/>
          </p:nvSpPr>
          <p:spPr bwMode="auto">
            <a:xfrm>
              <a:off x="1142553" y="4369634"/>
              <a:ext cx="1015443" cy="3152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latin typeface="Arial" charset="0"/>
                </a:rPr>
                <a:t>Placebo</a:t>
              </a:r>
              <a:endParaRPr lang="en-US" sz="1400" dirty="0">
                <a:latin typeface="Times" pitchFamily="18" charset="0"/>
              </a:endParaRPr>
            </a:p>
          </p:txBody>
        </p:sp>
        <p:sp>
          <p:nvSpPr>
            <p:cNvPr id="36914" name="Rectangle 50"/>
            <p:cNvSpPr>
              <a:spLocks noChangeArrowheads="1"/>
            </p:cNvSpPr>
            <p:nvPr/>
          </p:nvSpPr>
          <p:spPr bwMode="auto">
            <a:xfrm rot="16200000">
              <a:off x="-1539276" y="4003371"/>
              <a:ext cx="3676227" cy="338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latin typeface="Arial" charset="0"/>
                </a:rPr>
                <a:t>Patients achieving endpoint (%)</a:t>
              </a:r>
              <a:endParaRPr lang="en-US" sz="1400" dirty="0">
                <a:latin typeface="Times" pitchFamily="18" charset="0"/>
              </a:endParaRPr>
            </a:p>
          </p:txBody>
        </p:sp>
        <p:sp>
          <p:nvSpPr>
            <p:cNvPr id="36915" name="Rectangle 51"/>
            <p:cNvSpPr>
              <a:spLocks noChangeArrowheads="1"/>
            </p:cNvSpPr>
            <p:nvPr/>
          </p:nvSpPr>
          <p:spPr bwMode="auto">
            <a:xfrm>
              <a:off x="2635851" y="6154435"/>
              <a:ext cx="2949264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latin typeface="Arial" charset="0"/>
                </a:rPr>
                <a:t>Endpoint (Pain relief %)</a:t>
              </a:r>
              <a:endParaRPr lang="en-US" sz="1400" dirty="0">
                <a:latin typeface="Times" pitchFamily="18" charset="0"/>
              </a:endParaRPr>
            </a:p>
          </p:txBody>
        </p:sp>
        <p:grpSp>
          <p:nvGrpSpPr>
            <p:cNvPr id="4" name="Group 52"/>
            <p:cNvGrpSpPr>
              <a:grpSpLocks/>
            </p:cNvGrpSpPr>
            <p:nvPr/>
          </p:nvGrpSpPr>
          <p:grpSpPr bwMode="auto">
            <a:xfrm>
              <a:off x="1293989" y="2971800"/>
              <a:ext cx="4213578" cy="2362200"/>
              <a:chOff x="1211" y="1584"/>
              <a:chExt cx="2986" cy="1488"/>
            </a:xfrm>
          </p:grpSpPr>
          <p:sp>
            <p:nvSpPr>
              <p:cNvPr id="36949" name="Line 53"/>
              <p:cNvSpPr>
                <a:spLocks noChangeShapeType="1"/>
              </p:cNvSpPr>
              <p:nvPr/>
            </p:nvSpPr>
            <p:spPr bwMode="auto">
              <a:xfrm flipH="1" flipV="1">
                <a:off x="1890" y="1732"/>
                <a:ext cx="275" cy="206"/>
              </a:xfrm>
              <a:prstGeom prst="line">
                <a:avLst/>
              </a:prstGeom>
              <a:noFill/>
              <a:ln w="30163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0" name="Line 54"/>
              <p:cNvSpPr>
                <a:spLocks noChangeShapeType="1"/>
              </p:cNvSpPr>
              <p:nvPr/>
            </p:nvSpPr>
            <p:spPr bwMode="auto">
              <a:xfrm flipH="1" flipV="1">
                <a:off x="2278" y="2018"/>
                <a:ext cx="273" cy="175"/>
              </a:xfrm>
              <a:prstGeom prst="line">
                <a:avLst/>
              </a:prstGeom>
              <a:noFill/>
              <a:ln w="30163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1" name="Line 55"/>
              <p:cNvSpPr>
                <a:spLocks noChangeShapeType="1"/>
              </p:cNvSpPr>
              <p:nvPr/>
            </p:nvSpPr>
            <p:spPr bwMode="auto">
              <a:xfrm flipH="1" flipV="1">
                <a:off x="2672" y="2262"/>
                <a:ext cx="261" cy="120"/>
              </a:xfrm>
              <a:prstGeom prst="line">
                <a:avLst/>
              </a:prstGeom>
              <a:noFill/>
              <a:ln w="30163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2" name="Line 56"/>
              <p:cNvSpPr>
                <a:spLocks noChangeShapeType="1"/>
              </p:cNvSpPr>
              <p:nvPr/>
            </p:nvSpPr>
            <p:spPr bwMode="auto">
              <a:xfrm flipH="1" flipV="1">
                <a:off x="3054" y="2448"/>
                <a:ext cx="268" cy="178"/>
              </a:xfrm>
              <a:prstGeom prst="line">
                <a:avLst/>
              </a:prstGeom>
              <a:noFill/>
              <a:ln w="30163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3" name="Line 57"/>
              <p:cNvSpPr>
                <a:spLocks noChangeShapeType="1"/>
              </p:cNvSpPr>
              <p:nvPr/>
            </p:nvSpPr>
            <p:spPr bwMode="auto">
              <a:xfrm flipH="1" flipV="1">
                <a:off x="3442" y="2694"/>
                <a:ext cx="261" cy="120"/>
              </a:xfrm>
              <a:prstGeom prst="line">
                <a:avLst/>
              </a:prstGeom>
              <a:noFill/>
              <a:ln w="30163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4" name="Line 58"/>
              <p:cNvSpPr>
                <a:spLocks noChangeShapeType="1"/>
              </p:cNvSpPr>
              <p:nvPr/>
            </p:nvSpPr>
            <p:spPr bwMode="auto">
              <a:xfrm flipH="1" flipV="1">
                <a:off x="3829" y="2873"/>
                <a:ext cx="261" cy="121"/>
              </a:xfrm>
              <a:prstGeom prst="line">
                <a:avLst/>
              </a:prstGeom>
              <a:noFill/>
              <a:ln w="30163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5" name="Oval 59"/>
              <p:cNvSpPr>
                <a:spLocks noChangeArrowheads="1"/>
              </p:cNvSpPr>
              <p:nvPr/>
            </p:nvSpPr>
            <p:spPr bwMode="auto">
              <a:xfrm>
                <a:off x="1792" y="1642"/>
                <a:ext cx="93" cy="95"/>
              </a:xfrm>
              <a:prstGeom prst="ellipse">
                <a:avLst/>
              </a:prstGeom>
              <a:solidFill>
                <a:srgbClr val="FF0000"/>
              </a:solidFill>
              <a:ln w="20638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6" name="Oval 60"/>
              <p:cNvSpPr>
                <a:spLocks noChangeArrowheads="1"/>
              </p:cNvSpPr>
              <p:nvPr/>
            </p:nvSpPr>
            <p:spPr bwMode="auto">
              <a:xfrm>
                <a:off x="2174" y="1932"/>
                <a:ext cx="95" cy="95"/>
              </a:xfrm>
              <a:prstGeom prst="ellipse">
                <a:avLst/>
              </a:prstGeom>
              <a:solidFill>
                <a:srgbClr val="FF0000"/>
              </a:solidFill>
              <a:ln w="20638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7" name="Oval 61"/>
              <p:cNvSpPr>
                <a:spLocks noChangeArrowheads="1"/>
              </p:cNvSpPr>
              <p:nvPr/>
            </p:nvSpPr>
            <p:spPr bwMode="auto">
              <a:xfrm>
                <a:off x="2562" y="2186"/>
                <a:ext cx="95" cy="93"/>
              </a:xfrm>
              <a:prstGeom prst="ellipse">
                <a:avLst/>
              </a:prstGeom>
              <a:solidFill>
                <a:srgbClr val="FF0000"/>
              </a:solidFill>
              <a:ln w="20638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8" name="Oval 62"/>
              <p:cNvSpPr>
                <a:spLocks noChangeArrowheads="1"/>
              </p:cNvSpPr>
              <p:nvPr/>
            </p:nvSpPr>
            <p:spPr bwMode="auto">
              <a:xfrm>
                <a:off x="2949" y="2364"/>
                <a:ext cx="95" cy="95"/>
              </a:xfrm>
              <a:prstGeom prst="ellipse">
                <a:avLst/>
              </a:prstGeom>
              <a:solidFill>
                <a:srgbClr val="FF0000"/>
              </a:solidFill>
              <a:ln w="20638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59" name="Oval 63"/>
              <p:cNvSpPr>
                <a:spLocks noChangeArrowheads="1"/>
              </p:cNvSpPr>
              <p:nvPr/>
            </p:nvSpPr>
            <p:spPr bwMode="auto">
              <a:xfrm>
                <a:off x="3331" y="2616"/>
                <a:ext cx="93" cy="95"/>
              </a:xfrm>
              <a:prstGeom prst="ellipse">
                <a:avLst/>
              </a:prstGeom>
              <a:solidFill>
                <a:srgbClr val="FF0000"/>
              </a:solidFill>
              <a:ln w="20638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60" name="Oval 64"/>
              <p:cNvSpPr>
                <a:spLocks noChangeArrowheads="1"/>
              </p:cNvSpPr>
              <p:nvPr/>
            </p:nvSpPr>
            <p:spPr bwMode="auto">
              <a:xfrm>
                <a:off x="3719" y="2797"/>
                <a:ext cx="93" cy="92"/>
              </a:xfrm>
              <a:prstGeom prst="ellipse">
                <a:avLst/>
              </a:prstGeom>
              <a:solidFill>
                <a:srgbClr val="FF0000"/>
              </a:solidFill>
              <a:ln w="20638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61" name="Oval 65"/>
              <p:cNvSpPr>
                <a:spLocks noChangeArrowheads="1"/>
              </p:cNvSpPr>
              <p:nvPr/>
            </p:nvSpPr>
            <p:spPr bwMode="auto">
              <a:xfrm>
                <a:off x="4106" y="2978"/>
                <a:ext cx="93" cy="92"/>
              </a:xfrm>
              <a:prstGeom prst="ellipse">
                <a:avLst/>
              </a:prstGeom>
              <a:solidFill>
                <a:srgbClr val="FF0000"/>
              </a:solidFill>
              <a:ln w="20638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1400">
                  <a:latin typeface="Arial" charset="0"/>
                </a:endParaRPr>
              </a:p>
            </p:txBody>
          </p:sp>
          <p:sp>
            <p:nvSpPr>
              <p:cNvPr id="36962" name="Rectangle 66"/>
              <p:cNvSpPr>
                <a:spLocks noChangeArrowheads="1"/>
              </p:cNvSpPr>
              <p:nvPr/>
            </p:nvSpPr>
            <p:spPr bwMode="auto">
              <a:xfrm>
                <a:off x="1211" y="1584"/>
                <a:ext cx="543" cy="19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dirty="0">
                    <a:latin typeface="Arial" charset="0"/>
                  </a:rPr>
                  <a:t>Active</a:t>
                </a:r>
                <a:endParaRPr lang="en-US" sz="1400" dirty="0">
                  <a:latin typeface="Times" pitchFamily="18" charset="0"/>
                </a:endParaRPr>
              </a:p>
            </p:txBody>
          </p:sp>
        </p:grpSp>
        <p:sp>
          <p:nvSpPr>
            <p:cNvPr id="36917" name="Rectangle 67"/>
            <p:cNvSpPr>
              <a:spLocks noChangeArrowheads="1"/>
            </p:cNvSpPr>
            <p:nvPr/>
          </p:nvSpPr>
          <p:spPr bwMode="auto">
            <a:xfrm rot="16200000">
              <a:off x="653657" y="4050889"/>
              <a:ext cx="71856" cy="338481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 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918" name="Line 68"/>
            <p:cNvSpPr>
              <a:spLocks noChangeShapeType="1"/>
            </p:cNvSpPr>
            <p:nvPr/>
          </p:nvSpPr>
          <p:spPr bwMode="auto">
            <a:xfrm flipH="1">
              <a:off x="2265015" y="5364024"/>
              <a:ext cx="348436" cy="34768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19" name="Line 69"/>
            <p:cNvSpPr>
              <a:spLocks noChangeShapeType="1"/>
            </p:cNvSpPr>
            <p:nvPr/>
          </p:nvSpPr>
          <p:spPr bwMode="auto">
            <a:xfrm flipH="1">
              <a:off x="2810069" y="5299122"/>
              <a:ext cx="348436" cy="41723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0" name="Line 70"/>
            <p:cNvSpPr>
              <a:spLocks noChangeShapeType="1"/>
            </p:cNvSpPr>
            <p:nvPr/>
          </p:nvSpPr>
          <p:spPr bwMode="auto">
            <a:xfrm flipH="1">
              <a:off x="3355123" y="5222630"/>
              <a:ext cx="363369" cy="46358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1" name="Line 71"/>
            <p:cNvSpPr>
              <a:spLocks noChangeShapeType="1"/>
            </p:cNvSpPr>
            <p:nvPr/>
          </p:nvSpPr>
          <p:spPr bwMode="auto">
            <a:xfrm flipH="1">
              <a:off x="3895200" y="5065011"/>
              <a:ext cx="353414" cy="113579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2" name="Line 72"/>
            <p:cNvSpPr>
              <a:spLocks noChangeShapeType="1"/>
            </p:cNvSpPr>
            <p:nvPr/>
          </p:nvSpPr>
          <p:spPr bwMode="auto">
            <a:xfrm flipH="1">
              <a:off x="4435275" y="4835537"/>
              <a:ext cx="360881" cy="15530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3" name="Line 73"/>
            <p:cNvSpPr>
              <a:spLocks noChangeShapeType="1"/>
            </p:cNvSpPr>
            <p:nvPr/>
          </p:nvSpPr>
          <p:spPr bwMode="auto">
            <a:xfrm flipH="1">
              <a:off x="4962907" y="4327911"/>
              <a:ext cx="395725" cy="396366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4" name="Oval 74"/>
            <p:cNvSpPr>
              <a:spLocks noChangeArrowheads="1"/>
            </p:cNvSpPr>
            <p:nvPr/>
          </p:nvSpPr>
          <p:spPr bwMode="auto">
            <a:xfrm>
              <a:off x="2100752" y="5333890"/>
              <a:ext cx="131909" cy="148347"/>
            </a:xfrm>
            <a:prstGeom prst="ellipse">
              <a:avLst/>
            </a:prstGeom>
            <a:solidFill>
              <a:srgbClr val="0000FF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5" name="Oval 75"/>
            <p:cNvSpPr>
              <a:spLocks noChangeArrowheads="1"/>
            </p:cNvSpPr>
            <p:nvPr/>
          </p:nvSpPr>
          <p:spPr bwMode="auto">
            <a:xfrm>
              <a:off x="2645807" y="5278260"/>
              <a:ext cx="131907" cy="150666"/>
            </a:xfrm>
            <a:prstGeom prst="ellipse">
              <a:avLst/>
            </a:prstGeom>
            <a:solidFill>
              <a:srgbClr val="0000FF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6" name="Oval 76"/>
            <p:cNvSpPr>
              <a:spLocks noChangeArrowheads="1"/>
            </p:cNvSpPr>
            <p:nvPr/>
          </p:nvSpPr>
          <p:spPr bwMode="auto">
            <a:xfrm>
              <a:off x="3190860" y="5208722"/>
              <a:ext cx="131909" cy="150666"/>
            </a:xfrm>
            <a:prstGeom prst="ellipse">
              <a:avLst/>
            </a:prstGeom>
            <a:solidFill>
              <a:srgbClr val="0000FF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7" name="Oval 77"/>
            <p:cNvSpPr>
              <a:spLocks noChangeArrowheads="1"/>
            </p:cNvSpPr>
            <p:nvPr/>
          </p:nvSpPr>
          <p:spPr bwMode="auto">
            <a:xfrm>
              <a:off x="3735914" y="5134549"/>
              <a:ext cx="131907" cy="148347"/>
            </a:xfrm>
            <a:prstGeom prst="ellipse">
              <a:avLst/>
            </a:prstGeom>
            <a:solidFill>
              <a:srgbClr val="0000FF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8" name="Oval 78"/>
            <p:cNvSpPr>
              <a:spLocks noChangeArrowheads="1"/>
            </p:cNvSpPr>
            <p:nvPr/>
          </p:nvSpPr>
          <p:spPr bwMode="auto">
            <a:xfrm>
              <a:off x="4275990" y="4958387"/>
              <a:ext cx="134397" cy="148347"/>
            </a:xfrm>
            <a:prstGeom prst="ellipse">
              <a:avLst/>
            </a:prstGeom>
            <a:solidFill>
              <a:srgbClr val="0000FF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29" name="Oval 79"/>
            <p:cNvSpPr>
              <a:spLocks noChangeArrowheads="1"/>
            </p:cNvSpPr>
            <p:nvPr/>
          </p:nvSpPr>
          <p:spPr bwMode="auto">
            <a:xfrm>
              <a:off x="4821045" y="4719641"/>
              <a:ext cx="131907" cy="150664"/>
            </a:xfrm>
            <a:prstGeom prst="ellipse">
              <a:avLst/>
            </a:prstGeom>
            <a:solidFill>
              <a:srgbClr val="0000FF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30" name="Oval 80"/>
            <p:cNvSpPr>
              <a:spLocks noChangeArrowheads="1"/>
            </p:cNvSpPr>
            <p:nvPr/>
          </p:nvSpPr>
          <p:spPr bwMode="auto">
            <a:xfrm>
              <a:off x="5366098" y="4181883"/>
              <a:ext cx="131909" cy="148347"/>
            </a:xfrm>
            <a:prstGeom prst="ellipse">
              <a:avLst/>
            </a:prstGeom>
            <a:solidFill>
              <a:srgbClr val="0000FF"/>
            </a:solidFill>
            <a:ln w="20638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31" name="Rectangle 81"/>
            <p:cNvSpPr>
              <a:spLocks noChangeArrowheads="1"/>
            </p:cNvSpPr>
            <p:nvPr/>
          </p:nvSpPr>
          <p:spPr bwMode="auto">
            <a:xfrm>
              <a:off x="6742422" y="5512371"/>
              <a:ext cx="154308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932" name="Rectangle 82"/>
            <p:cNvSpPr>
              <a:spLocks noChangeArrowheads="1"/>
            </p:cNvSpPr>
            <p:nvPr/>
          </p:nvSpPr>
          <p:spPr bwMode="auto">
            <a:xfrm>
              <a:off x="6742422" y="4712687"/>
              <a:ext cx="154308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5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933" name="Rectangle 83"/>
            <p:cNvSpPr>
              <a:spLocks noChangeArrowheads="1"/>
            </p:cNvSpPr>
            <p:nvPr/>
          </p:nvSpPr>
          <p:spPr bwMode="auto">
            <a:xfrm>
              <a:off x="6742422" y="3910685"/>
              <a:ext cx="311103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10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934" name="Rectangle 84"/>
            <p:cNvSpPr>
              <a:spLocks noChangeArrowheads="1"/>
            </p:cNvSpPr>
            <p:nvPr/>
          </p:nvSpPr>
          <p:spPr bwMode="auto">
            <a:xfrm>
              <a:off x="6742422" y="3108683"/>
              <a:ext cx="311103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15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935" name="Rectangle 85"/>
            <p:cNvSpPr>
              <a:spLocks noChangeArrowheads="1"/>
            </p:cNvSpPr>
            <p:nvPr/>
          </p:nvSpPr>
          <p:spPr bwMode="auto">
            <a:xfrm>
              <a:off x="6742422" y="2309000"/>
              <a:ext cx="311103" cy="31523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400">
                  <a:latin typeface="Arial" charset="0"/>
                </a:rPr>
                <a:t>20</a:t>
              </a:r>
              <a:endParaRPr lang="en-US" sz="1400">
                <a:latin typeface="Times" pitchFamily="18" charset="0"/>
              </a:endParaRPr>
            </a:p>
          </p:txBody>
        </p:sp>
        <p:sp>
          <p:nvSpPr>
            <p:cNvPr id="36936" name="Line 86"/>
            <p:cNvSpPr>
              <a:spLocks noChangeShapeType="1"/>
            </p:cNvSpPr>
            <p:nvPr/>
          </p:nvSpPr>
          <p:spPr bwMode="auto">
            <a:xfrm flipH="1">
              <a:off x="6627936" y="5656082"/>
              <a:ext cx="67198" cy="2317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37" name="Line 87"/>
            <p:cNvSpPr>
              <a:spLocks noChangeShapeType="1"/>
            </p:cNvSpPr>
            <p:nvPr/>
          </p:nvSpPr>
          <p:spPr bwMode="auto">
            <a:xfrm flipH="1">
              <a:off x="6627936" y="4856398"/>
              <a:ext cx="67198" cy="2319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38" name="Line 88"/>
            <p:cNvSpPr>
              <a:spLocks noChangeShapeType="1"/>
            </p:cNvSpPr>
            <p:nvPr/>
          </p:nvSpPr>
          <p:spPr bwMode="auto">
            <a:xfrm flipH="1">
              <a:off x="6627936" y="4056715"/>
              <a:ext cx="67198" cy="2317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39" name="Line 89"/>
            <p:cNvSpPr>
              <a:spLocks noChangeShapeType="1"/>
            </p:cNvSpPr>
            <p:nvPr/>
          </p:nvSpPr>
          <p:spPr bwMode="auto">
            <a:xfrm flipH="1">
              <a:off x="6627936" y="3254713"/>
              <a:ext cx="67198" cy="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40" name="Line 90"/>
            <p:cNvSpPr>
              <a:spLocks noChangeShapeType="1"/>
            </p:cNvSpPr>
            <p:nvPr/>
          </p:nvSpPr>
          <p:spPr bwMode="auto">
            <a:xfrm flipH="1">
              <a:off x="6627936" y="2455029"/>
              <a:ext cx="67198" cy="0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41" name="Line 91"/>
            <p:cNvSpPr>
              <a:spLocks noChangeShapeType="1"/>
            </p:cNvSpPr>
            <p:nvPr/>
          </p:nvSpPr>
          <p:spPr bwMode="auto">
            <a:xfrm flipV="1">
              <a:off x="6627936" y="2455029"/>
              <a:ext cx="2488" cy="3201054"/>
            </a:xfrm>
            <a:prstGeom prst="line">
              <a:avLst/>
            </a:prstGeom>
            <a:noFill/>
            <a:ln w="30163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43" name="Line 94"/>
            <p:cNvSpPr>
              <a:spLocks noChangeShapeType="1"/>
            </p:cNvSpPr>
            <p:nvPr/>
          </p:nvSpPr>
          <p:spPr bwMode="auto">
            <a:xfrm>
              <a:off x="2700561" y="5373296"/>
              <a:ext cx="3929863" cy="0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44" name="Line 95"/>
            <p:cNvSpPr>
              <a:spLocks noChangeShapeType="1"/>
            </p:cNvSpPr>
            <p:nvPr/>
          </p:nvSpPr>
          <p:spPr bwMode="auto">
            <a:xfrm>
              <a:off x="3785691" y="5227266"/>
              <a:ext cx="2844733" cy="0"/>
            </a:xfrm>
            <a:prstGeom prst="line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 sz="1400">
                <a:latin typeface="Arial" charset="0"/>
              </a:endParaRPr>
            </a:p>
          </p:txBody>
        </p:sp>
        <p:sp>
          <p:nvSpPr>
            <p:cNvPr id="36947" name="Text Box 98"/>
            <p:cNvSpPr txBox="1">
              <a:spLocks noChangeArrowheads="1"/>
            </p:cNvSpPr>
            <p:nvPr/>
          </p:nvSpPr>
          <p:spPr bwMode="auto">
            <a:xfrm>
              <a:off x="5674713" y="2262642"/>
              <a:ext cx="866113" cy="449677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Arial" charset="0"/>
                </a:rPr>
                <a:t>NNT</a:t>
              </a:r>
            </a:p>
          </p:txBody>
        </p:sp>
        <p:sp>
          <p:nvSpPr>
            <p:cNvPr id="36948" name="Text Box 99"/>
            <p:cNvSpPr txBox="1">
              <a:spLocks noChangeArrowheads="1"/>
            </p:cNvSpPr>
            <p:nvPr/>
          </p:nvSpPr>
          <p:spPr bwMode="auto">
            <a:xfrm>
              <a:off x="5724489" y="3855055"/>
              <a:ext cx="866113" cy="4496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Arial" charset="0"/>
                </a:rPr>
                <a:t>NNT</a:t>
              </a:r>
            </a:p>
          </p:txBody>
        </p:sp>
      </p:grpSp>
      <p:sp>
        <p:nvSpPr>
          <p:cNvPr id="1030" name="Pladsholder til tekst 2"/>
          <p:cNvSpPr txBox="1">
            <a:spLocks/>
          </p:cNvSpPr>
          <p:nvPr/>
        </p:nvSpPr>
        <p:spPr bwMode="auto">
          <a:xfrm>
            <a:off x="5214938" y="2088232"/>
            <a:ext cx="3571875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da-DK" dirty="0" smtClean="0">
                <a:cs typeface="Arial" pitchFamily="34" charset="0"/>
              </a:rPr>
              <a:t>NNH: </a:t>
            </a:r>
            <a:r>
              <a:rPr lang="da-DK" dirty="0" err="1">
                <a:cs typeface="Arial" pitchFamily="34" charset="0"/>
              </a:rPr>
              <a:t>number</a:t>
            </a:r>
            <a:r>
              <a:rPr lang="da-DK" dirty="0">
                <a:cs typeface="Arial" pitchFamily="34" charset="0"/>
              </a:rPr>
              <a:t> of patients </a:t>
            </a:r>
            <a:r>
              <a:rPr lang="da-DK" dirty="0" err="1">
                <a:cs typeface="Arial" pitchFamily="34" charset="0"/>
              </a:rPr>
              <a:t>needed</a:t>
            </a:r>
            <a:r>
              <a:rPr lang="da-DK" dirty="0">
                <a:cs typeface="Arial" pitchFamily="34" charset="0"/>
              </a:rPr>
              <a:t> to </a:t>
            </a:r>
            <a:r>
              <a:rPr lang="da-DK" dirty="0" err="1">
                <a:cs typeface="Arial" pitchFamily="34" charset="0"/>
              </a:rPr>
              <a:t>treat</a:t>
            </a:r>
            <a:r>
              <a:rPr lang="da-DK" dirty="0">
                <a:cs typeface="Arial" pitchFamily="34" charset="0"/>
              </a:rPr>
              <a:t> </a:t>
            </a:r>
            <a:r>
              <a:rPr lang="da-DK" dirty="0" err="1">
                <a:cs typeface="Arial" pitchFamily="34" charset="0"/>
              </a:rPr>
              <a:t>with</a:t>
            </a:r>
            <a:r>
              <a:rPr lang="da-DK" dirty="0">
                <a:cs typeface="Arial" pitchFamily="34" charset="0"/>
              </a:rPr>
              <a:t> drug </a:t>
            </a:r>
            <a:r>
              <a:rPr lang="da-DK" dirty="0" err="1">
                <a:cs typeface="Arial" pitchFamily="34" charset="0"/>
              </a:rPr>
              <a:t>before</a:t>
            </a:r>
            <a:r>
              <a:rPr lang="da-DK" dirty="0">
                <a:cs typeface="Arial" pitchFamily="34" charset="0"/>
              </a:rPr>
              <a:t> </a:t>
            </a:r>
            <a:r>
              <a:rPr lang="da-DK" dirty="0" err="1">
                <a:cs typeface="Arial" pitchFamily="34" charset="0"/>
              </a:rPr>
              <a:t>one</a:t>
            </a:r>
            <a:r>
              <a:rPr lang="da-DK" dirty="0">
                <a:cs typeface="Arial" pitchFamily="34" charset="0"/>
              </a:rPr>
              <a:t> </a:t>
            </a:r>
            <a:r>
              <a:rPr lang="da-DK" dirty="0" err="1">
                <a:cs typeface="Arial" pitchFamily="34" charset="0"/>
              </a:rPr>
              <a:t>safety</a:t>
            </a:r>
            <a:r>
              <a:rPr lang="da-DK" dirty="0">
                <a:cs typeface="Arial" pitchFamily="34" charset="0"/>
              </a:rPr>
              <a:t> event </a:t>
            </a:r>
            <a:r>
              <a:rPr lang="da-DK" dirty="0" err="1">
                <a:cs typeface="Arial" pitchFamily="34" charset="0"/>
              </a:rPr>
              <a:t>occurs</a:t>
            </a:r>
            <a:r>
              <a:rPr lang="da-DK" dirty="0">
                <a:cs typeface="Arial" pitchFamily="34" charset="0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da-DK" dirty="0">
                <a:cs typeface="Arial" pitchFamily="34" charset="0"/>
              </a:rPr>
              <a:t>	</a:t>
            </a:r>
            <a:r>
              <a:rPr lang="da-DK" dirty="0">
                <a:solidFill>
                  <a:srgbClr val="FF0000"/>
                </a:solidFill>
                <a:cs typeface="Arial" pitchFamily="34" charset="0"/>
              </a:rPr>
              <a:t>1. drop out due to side </a:t>
            </a:r>
            <a:r>
              <a:rPr lang="da-DK" dirty="0" err="1">
                <a:solidFill>
                  <a:srgbClr val="FF0000"/>
                </a:solidFill>
                <a:cs typeface="Arial" pitchFamily="34" charset="0"/>
              </a:rPr>
              <a:t>effect</a:t>
            </a:r>
            <a:r>
              <a:rPr lang="da-DK" dirty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da-DK" dirty="0">
                <a:solidFill>
                  <a:srgbClr val="FF0000"/>
                </a:solidFill>
                <a:cs typeface="Arial" pitchFamily="34" charset="0"/>
              </a:rPr>
            </a:br>
            <a:r>
              <a:rPr lang="da-DK" dirty="0">
                <a:solidFill>
                  <a:srgbClr val="FF0000"/>
                </a:solidFill>
                <a:cs typeface="Arial" pitchFamily="34" charset="0"/>
              </a:rPr>
              <a:t>2. </a:t>
            </a:r>
            <a:r>
              <a:rPr lang="da-DK" dirty="0" err="1">
                <a:solidFill>
                  <a:srgbClr val="FF0000"/>
                </a:solidFill>
                <a:cs typeface="Arial" pitchFamily="34" charset="0"/>
              </a:rPr>
              <a:t>specific</a:t>
            </a:r>
            <a:r>
              <a:rPr lang="da-DK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da-DK" dirty="0" smtClean="0">
                <a:solidFill>
                  <a:srgbClr val="FF0000"/>
                </a:solidFill>
                <a:cs typeface="Arial" pitchFamily="34" charset="0"/>
              </a:rPr>
              <a:t>events</a:t>
            </a:r>
            <a:r>
              <a:rPr lang="da-DK" dirty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da-DK" dirty="0">
                <a:solidFill>
                  <a:srgbClr val="FF0000"/>
                </a:solidFill>
                <a:cs typeface="Arial" pitchFamily="34" charset="0"/>
              </a:rPr>
            </a:br>
            <a:r>
              <a:rPr lang="da-DK" dirty="0">
                <a:solidFill>
                  <a:srgbClr val="FF0000"/>
                </a:solidFill>
                <a:cs typeface="Arial" pitchFamily="34" charset="0"/>
              </a:rPr>
              <a:t>3. </a:t>
            </a:r>
            <a:r>
              <a:rPr lang="da-DK" dirty="0" err="1">
                <a:solidFill>
                  <a:srgbClr val="FF0000"/>
                </a:solidFill>
                <a:cs typeface="Arial" pitchFamily="34" charset="0"/>
              </a:rPr>
              <a:t>any</a:t>
            </a:r>
            <a:r>
              <a:rPr lang="da-DK" dirty="0">
                <a:solidFill>
                  <a:srgbClr val="FF0000"/>
                </a:solidFill>
                <a:cs typeface="Arial" pitchFamily="34" charset="0"/>
              </a:rPr>
              <a:t> event</a:t>
            </a:r>
            <a:br>
              <a:rPr lang="da-DK" dirty="0">
                <a:solidFill>
                  <a:srgbClr val="FF0000"/>
                </a:solidFill>
                <a:cs typeface="Arial" pitchFamily="34" charset="0"/>
              </a:rPr>
            </a:br>
            <a:endParaRPr lang="da-DK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4989513" y="836712"/>
            <a:ext cx="3940175" cy="614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de-DE" sz="2000" b="1"/>
              <a:t>Number Needed to Harm: NNH </a:t>
            </a:r>
            <a:endParaRPr lang="de-DE" sz="200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402263" y="4068763"/>
          <a:ext cx="32416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Ligning" r:id="rId4" imgW="1625400" imgH="431640" progId="Equation.3">
                  <p:embed/>
                </p:oleObj>
              </mc:Choice>
              <mc:Fallback>
                <p:oleObj name="Ligning" r:id="rId4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263" y="4068763"/>
                        <a:ext cx="32416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Tekstboks 102"/>
          <p:cNvSpPr txBox="1"/>
          <p:nvPr/>
        </p:nvSpPr>
        <p:spPr>
          <a:xfrm>
            <a:off x="1979712" y="18864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FF0000"/>
                </a:solidFill>
              </a:rPr>
              <a:t>Asessment</a:t>
            </a:r>
            <a:r>
              <a:rPr lang="da-DK" b="1" dirty="0" smtClean="0">
                <a:solidFill>
                  <a:srgbClr val="FF0000"/>
                </a:solidFill>
              </a:rPr>
              <a:t> of </a:t>
            </a:r>
            <a:r>
              <a:rPr lang="da-DK" b="1" dirty="0" err="1" smtClean="0">
                <a:solidFill>
                  <a:srgbClr val="FF0000"/>
                </a:solidFill>
              </a:rPr>
              <a:t>efficacy</a:t>
            </a:r>
            <a:r>
              <a:rPr lang="da-DK" b="1" dirty="0" smtClean="0">
                <a:solidFill>
                  <a:srgbClr val="FF0000"/>
                </a:solidFill>
              </a:rPr>
              <a:t> and </a:t>
            </a:r>
            <a:r>
              <a:rPr lang="da-DK" b="1" dirty="0" err="1" smtClean="0">
                <a:solidFill>
                  <a:srgbClr val="FF0000"/>
                </a:solidFill>
              </a:rPr>
              <a:t>safety</a:t>
            </a:r>
            <a:r>
              <a:rPr lang="da-DK" b="1" dirty="0" smtClean="0">
                <a:solidFill>
                  <a:srgbClr val="FF0000"/>
                </a:solidFill>
              </a:rPr>
              <a:t> </a:t>
            </a:r>
            <a:endParaRPr lang="da-D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4537199" cy="479425"/>
          </a:xfrm>
        </p:spPr>
        <p:txBody>
          <a:bodyPr/>
          <a:lstStyle/>
          <a:p>
            <a:pPr algn="l" eaLnBrk="1" hangingPunct="1"/>
            <a:r>
              <a:rPr lang="da-DK" sz="2000" b="1" dirty="0" err="1" smtClean="0"/>
              <a:t>Painful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polyneuropathy</a:t>
            </a:r>
            <a:r>
              <a:rPr lang="da-DK" sz="2000" b="1" dirty="0" smtClean="0"/>
              <a:t>: NNT and NNH  </a:t>
            </a:r>
          </a:p>
        </p:txBody>
      </p:sp>
      <p:grpSp>
        <p:nvGrpSpPr>
          <p:cNvPr id="23555" name="Gruppe 128"/>
          <p:cNvGrpSpPr>
            <a:grpSpLocks/>
          </p:cNvGrpSpPr>
          <p:nvPr/>
        </p:nvGrpSpPr>
        <p:grpSpPr bwMode="auto">
          <a:xfrm>
            <a:off x="539750" y="1052513"/>
            <a:ext cx="5727700" cy="2625725"/>
            <a:chOff x="506971" y="1857364"/>
            <a:chExt cx="8208433" cy="4840290"/>
          </a:xfrm>
        </p:grpSpPr>
        <p:grpSp>
          <p:nvGrpSpPr>
            <p:cNvPr id="23618" name="Group 14"/>
            <p:cNvGrpSpPr>
              <a:grpSpLocks noChangeAspect="1"/>
            </p:cNvGrpSpPr>
            <p:nvPr/>
          </p:nvGrpSpPr>
          <p:grpSpPr bwMode="auto">
            <a:xfrm>
              <a:off x="506971" y="1857364"/>
              <a:ext cx="8208433" cy="4840290"/>
              <a:chOff x="294" y="789"/>
              <a:chExt cx="5171" cy="3049"/>
            </a:xfrm>
          </p:grpSpPr>
          <p:sp>
            <p:nvSpPr>
              <p:cNvPr id="23629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294" y="789"/>
                <a:ext cx="5171" cy="3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30" name="Rectangle 16"/>
              <p:cNvSpPr>
                <a:spLocks noChangeArrowheads="1"/>
              </p:cNvSpPr>
              <p:nvPr/>
            </p:nvSpPr>
            <p:spPr bwMode="auto">
              <a:xfrm>
                <a:off x="1229" y="911"/>
                <a:ext cx="4016" cy="2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31" name="Rectangle 18"/>
              <p:cNvSpPr>
                <a:spLocks noChangeArrowheads="1"/>
              </p:cNvSpPr>
              <p:nvPr/>
            </p:nvSpPr>
            <p:spPr bwMode="auto">
              <a:xfrm>
                <a:off x="1229" y="3244"/>
                <a:ext cx="3016" cy="106"/>
              </a:xfrm>
              <a:prstGeom prst="rect">
                <a:avLst/>
              </a:prstGeom>
              <a:solidFill>
                <a:srgbClr val="33CCFF"/>
              </a:solidFill>
              <a:ln w="12700">
                <a:solidFill>
                  <a:srgbClr val="33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32" name="Rectangle 19"/>
              <p:cNvSpPr>
                <a:spLocks noChangeArrowheads="1"/>
              </p:cNvSpPr>
              <p:nvPr/>
            </p:nvSpPr>
            <p:spPr bwMode="auto">
              <a:xfrm>
                <a:off x="1229" y="2992"/>
                <a:ext cx="2309" cy="106"/>
              </a:xfrm>
              <a:prstGeom prst="rect">
                <a:avLst/>
              </a:prstGeom>
              <a:solidFill>
                <a:srgbClr val="FF6600"/>
              </a:solidFill>
              <a:ln w="127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33" name="Rectangle 20"/>
              <p:cNvSpPr>
                <a:spLocks noChangeArrowheads="1"/>
              </p:cNvSpPr>
              <p:nvPr/>
            </p:nvSpPr>
            <p:spPr bwMode="auto">
              <a:xfrm>
                <a:off x="1229" y="2740"/>
                <a:ext cx="2277" cy="10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78932" name="Rectangle 21"/>
              <p:cNvSpPr>
                <a:spLocks noChangeArrowheads="1"/>
              </p:cNvSpPr>
              <p:nvPr/>
            </p:nvSpPr>
            <p:spPr bwMode="auto">
              <a:xfrm>
                <a:off x="1228" y="2489"/>
                <a:ext cx="2243" cy="10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solidFill>
                  <a:srgbClr val="703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>
                  <a:latin typeface="Arial" charset="0"/>
                </a:endParaRPr>
              </a:p>
            </p:txBody>
          </p:sp>
          <p:sp>
            <p:nvSpPr>
              <p:cNvPr id="78933" name="Rectangle 22"/>
              <p:cNvSpPr>
                <a:spLocks noChangeArrowheads="1"/>
              </p:cNvSpPr>
              <p:nvPr/>
            </p:nvSpPr>
            <p:spPr bwMode="auto">
              <a:xfrm>
                <a:off x="1228" y="2236"/>
                <a:ext cx="2008" cy="1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tx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>
                  <a:latin typeface="Arial" charset="0"/>
                </a:endParaRPr>
              </a:p>
            </p:txBody>
          </p:sp>
          <p:sp>
            <p:nvSpPr>
              <p:cNvPr id="78934" name="Rectangle 23"/>
              <p:cNvSpPr>
                <a:spLocks noChangeArrowheads="1"/>
              </p:cNvSpPr>
              <p:nvPr/>
            </p:nvSpPr>
            <p:spPr bwMode="auto">
              <a:xfrm>
                <a:off x="1228" y="1993"/>
                <a:ext cx="1707" cy="9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127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>
                  <a:latin typeface="Arial" charset="0"/>
                </a:endParaRPr>
              </a:p>
            </p:txBody>
          </p:sp>
          <p:sp>
            <p:nvSpPr>
              <p:cNvPr id="23637" name="Rectangle 24"/>
              <p:cNvSpPr>
                <a:spLocks noChangeArrowheads="1"/>
              </p:cNvSpPr>
              <p:nvPr/>
            </p:nvSpPr>
            <p:spPr bwMode="auto">
              <a:xfrm>
                <a:off x="1229" y="1740"/>
                <a:ext cx="1407" cy="10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38" name="Rectangle 25"/>
              <p:cNvSpPr>
                <a:spLocks noChangeArrowheads="1"/>
              </p:cNvSpPr>
              <p:nvPr/>
            </p:nvSpPr>
            <p:spPr bwMode="auto">
              <a:xfrm>
                <a:off x="1229" y="1488"/>
                <a:ext cx="1309" cy="106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39" name="Rectangle 26"/>
              <p:cNvSpPr>
                <a:spLocks noChangeArrowheads="1"/>
              </p:cNvSpPr>
              <p:nvPr/>
            </p:nvSpPr>
            <p:spPr bwMode="auto">
              <a:xfrm>
                <a:off x="1229" y="1236"/>
                <a:ext cx="870" cy="106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40" name="Rectangle 27"/>
              <p:cNvSpPr>
                <a:spLocks noChangeArrowheads="1"/>
              </p:cNvSpPr>
              <p:nvPr/>
            </p:nvSpPr>
            <p:spPr bwMode="auto">
              <a:xfrm>
                <a:off x="1229" y="984"/>
                <a:ext cx="772" cy="106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41" name="Line 28"/>
              <p:cNvSpPr>
                <a:spLocks noChangeShapeType="1"/>
              </p:cNvSpPr>
              <p:nvPr/>
            </p:nvSpPr>
            <p:spPr bwMode="auto">
              <a:xfrm>
                <a:off x="1229" y="3423"/>
                <a:ext cx="40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2" name="Line 29"/>
              <p:cNvSpPr>
                <a:spLocks noChangeShapeType="1"/>
              </p:cNvSpPr>
              <p:nvPr/>
            </p:nvSpPr>
            <p:spPr bwMode="auto">
              <a:xfrm flipV="1">
                <a:off x="1229" y="3423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3" name="Line 30"/>
              <p:cNvSpPr>
                <a:spLocks noChangeShapeType="1"/>
              </p:cNvSpPr>
              <p:nvPr/>
            </p:nvSpPr>
            <p:spPr bwMode="auto">
              <a:xfrm flipV="1">
                <a:off x="1896" y="3423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4" name="Line 31"/>
              <p:cNvSpPr>
                <a:spLocks noChangeShapeType="1"/>
              </p:cNvSpPr>
              <p:nvPr/>
            </p:nvSpPr>
            <p:spPr bwMode="auto">
              <a:xfrm flipV="1">
                <a:off x="2571" y="3423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5" name="Line 32"/>
              <p:cNvSpPr>
                <a:spLocks noChangeShapeType="1"/>
              </p:cNvSpPr>
              <p:nvPr/>
            </p:nvSpPr>
            <p:spPr bwMode="auto">
              <a:xfrm flipV="1">
                <a:off x="3237" y="3423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6" name="Line 33"/>
              <p:cNvSpPr>
                <a:spLocks noChangeShapeType="1"/>
              </p:cNvSpPr>
              <p:nvPr/>
            </p:nvSpPr>
            <p:spPr bwMode="auto">
              <a:xfrm flipV="1">
                <a:off x="3904" y="3423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7" name="Line 34"/>
              <p:cNvSpPr>
                <a:spLocks noChangeShapeType="1"/>
              </p:cNvSpPr>
              <p:nvPr/>
            </p:nvSpPr>
            <p:spPr bwMode="auto">
              <a:xfrm flipV="1">
                <a:off x="4579" y="3423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8" name="Line 35"/>
              <p:cNvSpPr>
                <a:spLocks noChangeShapeType="1"/>
              </p:cNvSpPr>
              <p:nvPr/>
            </p:nvSpPr>
            <p:spPr bwMode="auto">
              <a:xfrm flipV="1">
                <a:off x="5245" y="3423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49" name="Line 36"/>
              <p:cNvSpPr>
                <a:spLocks noChangeShapeType="1"/>
              </p:cNvSpPr>
              <p:nvPr/>
            </p:nvSpPr>
            <p:spPr bwMode="auto">
              <a:xfrm>
                <a:off x="1229" y="911"/>
                <a:ext cx="1" cy="25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0" name="Line 37"/>
              <p:cNvSpPr>
                <a:spLocks noChangeShapeType="1"/>
              </p:cNvSpPr>
              <p:nvPr/>
            </p:nvSpPr>
            <p:spPr bwMode="auto">
              <a:xfrm>
                <a:off x="1188" y="3423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1" name="Line 38"/>
              <p:cNvSpPr>
                <a:spLocks noChangeShapeType="1"/>
              </p:cNvSpPr>
              <p:nvPr/>
            </p:nvSpPr>
            <p:spPr bwMode="auto">
              <a:xfrm>
                <a:off x="1188" y="3171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2" name="Line 39"/>
              <p:cNvSpPr>
                <a:spLocks noChangeShapeType="1"/>
              </p:cNvSpPr>
              <p:nvPr/>
            </p:nvSpPr>
            <p:spPr bwMode="auto">
              <a:xfrm>
                <a:off x="1188" y="2919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3" name="Line 40"/>
              <p:cNvSpPr>
                <a:spLocks noChangeShapeType="1"/>
              </p:cNvSpPr>
              <p:nvPr/>
            </p:nvSpPr>
            <p:spPr bwMode="auto">
              <a:xfrm>
                <a:off x="1188" y="2667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4" name="Line 41"/>
              <p:cNvSpPr>
                <a:spLocks noChangeShapeType="1"/>
              </p:cNvSpPr>
              <p:nvPr/>
            </p:nvSpPr>
            <p:spPr bwMode="auto">
              <a:xfrm>
                <a:off x="1188" y="2415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5" name="Line 42"/>
              <p:cNvSpPr>
                <a:spLocks noChangeShapeType="1"/>
              </p:cNvSpPr>
              <p:nvPr/>
            </p:nvSpPr>
            <p:spPr bwMode="auto">
              <a:xfrm>
                <a:off x="1188" y="2163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6" name="Line 43"/>
              <p:cNvSpPr>
                <a:spLocks noChangeShapeType="1"/>
              </p:cNvSpPr>
              <p:nvPr/>
            </p:nvSpPr>
            <p:spPr bwMode="auto">
              <a:xfrm>
                <a:off x="1188" y="1919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7" name="Line 44"/>
              <p:cNvSpPr>
                <a:spLocks noChangeShapeType="1"/>
              </p:cNvSpPr>
              <p:nvPr/>
            </p:nvSpPr>
            <p:spPr bwMode="auto">
              <a:xfrm>
                <a:off x="1188" y="1667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8" name="Line 45"/>
              <p:cNvSpPr>
                <a:spLocks noChangeShapeType="1"/>
              </p:cNvSpPr>
              <p:nvPr/>
            </p:nvSpPr>
            <p:spPr bwMode="auto">
              <a:xfrm>
                <a:off x="1188" y="1415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59" name="Line 46"/>
              <p:cNvSpPr>
                <a:spLocks noChangeShapeType="1"/>
              </p:cNvSpPr>
              <p:nvPr/>
            </p:nvSpPr>
            <p:spPr bwMode="auto">
              <a:xfrm>
                <a:off x="1188" y="1163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60" name="Line 47"/>
              <p:cNvSpPr>
                <a:spLocks noChangeShapeType="1"/>
              </p:cNvSpPr>
              <p:nvPr/>
            </p:nvSpPr>
            <p:spPr bwMode="auto">
              <a:xfrm>
                <a:off x="1188" y="911"/>
                <a:ext cx="4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61" name="Rectangle 48"/>
              <p:cNvSpPr>
                <a:spLocks noChangeArrowheads="1"/>
              </p:cNvSpPr>
              <p:nvPr/>
            </p:nvSpPr>
            <p:spPr bwMode="auto">
              <a:xfrm>
                <a:off x="1196" y="3537"/>
                <a:ext cx="65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62" name="Rectangle 49"/>
              <p:cNvSpPr>
                <a:spLocks noChangeArrowheads="1"/>
              </p:cNvSpPr>
              <p:nvPr/>
            </p:nvSpPr>
            <p:spPr bwMode="auto">
              <a:xfrm>
                <a:off x="1863" y="3537"/>
                <a:ext cx="65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>
                    <a:solidFill>
                      <a:srgbClr val="000000"/>
                    </a:solidFill>
                    <a:latin typeface="Calibri" pitchFamily="34" charset="0"/>
                  </a:rPr>
                  <a:t>2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63" name="Rectangle 50"/>
              <p:cNvSpPr>
                <a:spLocks noChangeArrowheads="1"/>
              </p:cNvSpPr>
              <p:nvPr/>
            </p:nvSpPr>
            <p:spPr bwMode="auto">
              <a:xfrm>
                <a:off x="2538" y="3537"/>
                <a:ext cx="65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>
                    <a:solidFill>
                      <a:srgbClr val="000000"/>
                    </a:solidFill>
                    <a:latin typeface="Calibri" pitchFamily="34" charset="0"/>
                  </a:rPr>
                  <a:t>4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64" name="Rectangle 51"/>
              <p:cNvSpPr>
                <a:spLocks noChangeArrowheads="1"/>
              </p:cNvSpPr>
              <p:nvPr/>
            </p:nvSpPr>
            <p:spPr bwMode="auto">
              <a:xfrm>
                <a:off x="3205" y="3537"/>
                <a:ext cx="65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>
                    <a:solidFill>
                      <a:srgbClr val="000000"/>
                    </a:solidFill>
                    <a:latin typeface="Calibri" pitchFamily="34" charset="0"/>
                  </a:rPr>
                  <a:t>6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65" name="Rectangle 52"/>
              <p:cNvSpPr>
                <a:spLocks noChangeArrowheads="1"/>
              </p:cNvSpPr>
              <p:nvPr/>
            </p:nvSpPr>
            <p:spPr bwMode="auto">
              <a:xfrm>
                <a:off x="3871" y="3537"/>
                <a:ext cx="65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>
                    <a:solidFill>
                      <a:srgbClr val="000000"/>
                    </a:solidFill>
                    <a:latin typeface="Calibri" pitchFamily="34" charset="0"/>
                  </a:rPr>
                  <a:t>8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66" name="Rectangle 53"/>
              <p:cNvSpPr>
                <a:spLocks noChangeArrowheads="1"/>
              </p:cNvSpPr>
              <p:nvPr/>
            </p:nvSpPr>
            <p:spPr bwMode="auto">
              <a:xfrm>
                <a:off x="4506" y="3537"/>
                <a:ext cx="130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>
                    <a:solidFill>
                      <a:srgbClr val="000000"/>
                    </a:solidFill>
                    <a:latin typeface="Calibri" pitchFamily="34" charset="0"/>
                  </a:rPr>
                  <a:t>10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67" name="Rectangle 54"/>
              <p:cNvSpPr>
                <a:spLocks noChangeArrowheads="1"/>
              </p:cNvSpPr>
              <p:nvPr/>
            </p:nvSpPr>
            <p:spPr bwMode="auto">
              <a:xfrm>
                <a:off x="5172" y="3537"/>
                <a:ext cx="130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>
                    <a:solidFill>
                      <a:srgbClr val="000000"/>
                    </a:solidFill>
                    <a:latin typeface="Calibri" pitchFamily="34" charset="0"/>
                  </a:rPr>
                  <a:t>12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68" name="Rectangle 55"/>
              <p:cNvSpPr>
                <a:spLocks noChangeArrowheads="1"/>
              </p:cNvSpPr>
              <p:nvPr/>
            </p:nvSpPr>
            <p:spPr bwMode="auto">
              <a:xfrm>
                <a:off x="473" y="3228"/>
                <a:ext cx="640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Dextrometh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69" name="Rectangle 56"/>
              <p:cNvSpPr>
                <a:spLocks noChangeArrowheads="1"/>
              </p:cNvSpPr>
              <p:nvPr/>
            </p:nvSpPr>
            <p:spPr bwMode="auto">
              <a:xfrm>
                <a:off x="473" y="2976"/>
                <a:ext cx="614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Topiramate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0" name="Rectangle 57"/>
              <p:cNvSpPr>
                <a:spLocks noChangeArrowheads="1"/>
              </p:cNvSpPr>
              <p:nvPr/>
            </p:nvSpPr>
            <p:spPr bwMode="auto">
              <a:xfrm>
                <a:off x="831" y="2724"/>
                <a:ext cx="227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SSRI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1" name="Rectangle 58"/>
              <p:cNvSpPr>
                <a:spLocks noChangeArrowheads="1"/>
              </p:cNvSpPr>
              <p:nvPr/>
            </p:nvSpPr>
            <p:spPr bwMode="auto">
              <a:xfrm>
                <a:off x="497" y="2472"/>
                <a:ext cx="618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Memantine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2" name="Rectangle 59"/>
              <p:cNvSpPr>
                <a:spLocks noChangeArrowheads="1"/>
              </p:cNvSpPr>
              <p:nvPr/>
            </p:nvSpPr>
            <p:spPr bwMode="auto">
              <a:xfrm>
                <a:off x="440" y="2220"/>
                <a:ext cx="618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Oxcarbazep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3" name="Rectangle 60"/>
              <p:cNvSpPr>
                <a:spLocks noChangeArrowheads="1"/>
              </p:cNvSpPr>
              <p:nvPr/>
            </p:nvSpPr>
            <p:spPr bwMode="auto">
              <a:xfrm>
                <a:off x="831" y="1968"/>
                <a:ext cx="250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SNRI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4" name="Rectangle 61"/>
              <p:cNvSpPr>
                <a:spLocks noChangeArrowheads="1"/>
              </p:cNvSpPr>
              <p:nvPr/>
            </p:nvSpPr>
            <p:spPr bwMode="auto">
              <a:xfrm>
                <a:off x="505" y="1716"/>
                <a:ext cx="562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Pregabalin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5" name="Rectangle 62"/>
              <p:cNvSpPr>
                <a:spLocks noChangeArrowheads="1"/>
              </p:cNvSpPr>
              <p:nvPr/>
            </p:nvSpPr>
            <p:spPr bwMode="auto">
              <a:xfrm>
                <a:off x="587" y="1464"/>
                <a:ext cx="505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Tramadol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6" name="Rectangle 63"/>
              <p:cNvSpPr>
                <a:spLocks noChangeArrowheads="1"/>
              </p:cNvSpPr>
              <p:nvPr/>
            </p:nvSpPr>
            <p:spPr bwMode="auto">
              <a:xfrm>
                <a:off x="489" y="1212"/>
                <a:ext cx="595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Oxycodone</a:t>
                </a:r>
                <a:endParaRPr lang="da-DK" sz="1100" b="1">
                  <a:latin typeface="Calibri" pitchFamily="34" charset="0"/>
                </a:endParaRPr>
              </a:p>
            </p:txBody>
          </p:sp>
          <p:sp>
            <p:nvSpPr>
              <p:cNvPr id="23677" name="Rectangle 64"/>
              <p:cNvSpPr>
                <a:spLocks noChangeArrowheads="1"/>
              </p:cNvSpPr>
              <p:nvPr/>
            </p:nvSpPr>
            <p:spPr bwMode="auto">
              <a:xfrm>
                <a:off x="863" y="960"/>
                <a:ext cx="208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TCA</a:t>
                </a:r>
                <a:endParaRPr lang="da-DK" sz="1100" b="1">
                  <a:latin typeface="Calibri" pitchFamily="34" charset="0"/>
                </a:endParaRPr>
              </a:p>
            </p:txBody>
          </p:sp>
        </p:grpSp>
        <p:sp>
          <p:nvSpPr>
            <p:cNvPr id="23619" name="Line 67"/>
            <p:cNvSpPr>
              <a:spLocks noChangeShapeType="1"/>
            </p:cNvSpPr>
            <p:nvPr/>
          </p:nvSpPr>
          <p:spPr bwMode="auto">
            <a:xfrm>
              <a:off x="2916767" y="2233613"/>
              <a:ext cx="5023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0" name="Line 68"/>
            <p:cNvSpPr>
              <a:spLocks noChangeShapeType="1"/>
            </p:cNvSpPr>
            <p:nvPr/>
          </p:nvSpPr>
          <p:spPr bwMode="auto">
            <a:xfrm>
              <a:off x="2843390" y="2622550"/>
              <a:ext cx="2304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1" name="Line 69"/>
            <p:cNvSpPr>
              <a:spLocks noChangeShapeType="1"/>
            </p:cNvSpPr>
            <p:nvPr/>
          </p:nvSpPr>
          <p:spPr bwMode="auto">
            <a:xfrm>
              <a:off x="3276600" y="3025775"/>
              <a:ext cx="20870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2" name="Line 70"/>
            <p:cNvSpPr>
              <a:spLocks noChangeShapeType="1"/>
            </p:cNvSpPr>
            <p:nvPr/>
          </p:nvSpPr>
          <p:spPr bwMode="auto">
            <a:xfrm>
              <a:off x="3996267" y="3429000"/>
              <a:ext cx="12968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3" name="Line 71"/>
            <p:cNvSpPr>
              <a:spLocks noChangeShapeType="1"/>
            </p:cNvSpPr>
            <p:nvPr/>
          </p:nvSpPr>
          <p:spPr bwMode="auto">
            <a:xfrm>
              <a:off x="3996267" y="3817938"/>
              <a:ext cx="19445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4" name="Line 73"/>
            <p:cNvSpPr>
              <a:spLocks noChangeShapeType="1"/>
            </p:cNvSpPr>
            <p:nvPr/>
          </p:nvSpPr>
          <p:spPr bwMode="auto">
            <a:xfrm flipV="1">
              <a:off x="3780367" y="4221163"/>
              <a:ext cx="45367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5" name="Line 74"/>
            <p:cNvSpPr>
              <a:spLocks noChangeShapeType="1"/>
            </p:cNvSpPr>
            <p:nvPr/>
          </p:nvSpPr>
          <p:spPr bwMode="auto">
            <a:xfrm>
              <a:off x="3850923" y="4610100"/>
              <a:ext cx="44661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6" name="Line 75"/>
            <p:cNvSpPr>
              <a:spLocks noChangeShapeType="1"/>
            </p:cNvSpPr>
            <p:nvPr/>
          </p:nvSpPr>
          <p:spPr bwMode="auto">
            <a:xfrm>
              <a:off x="3780367" y="5013325"/>
              <a:ext cx="45367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7" name="Line 76"/>
            <p:cNvSpPr>
              <a:spLocks noChangeShapeType="1"/>
            </p:cNvSpPr>
            <p:nvPr/>
          </p:nvSpPr>
          <p:spPr bwMode="auto">
            <a:xfrm>
              <a:off x="4140200" y="5429264"/>
              <a:ext cx="41768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28" name="Line 77"/>
            <p:cNvSpPr>
              <a:spLocks noChangeShapeType="1"/>
            </p:cNvSpPr>
            <p:nvPr/>
          </p:nvSpPr>
          <p:spPr bwMode="auto">
            <a:xfrm>
              <a:off x="4643967" y="5819775"/>
              <a:ext cx="36731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23556" name="Tekstboks 74"/>
          <p:cNvSpPr txBox="1">
            <a:spLocks noChangeArrowheads="1"/>
          </p:cNvSpPr>
          <p:nvPr/>
        </p:nvSpPr>
        <p:spPr bwMode="auto">
          <a:xfrm>
            <a:off x="6372200" y="6536377"/>
            <a:ext cx="2433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200" dirty="0">
                <a:latin typeface="Calibri" pitchFamily="34" charset="0"/>
              </a:rPr>
              <a:t>Finnerup et al. </a:t>
            </a:r>
            <a:r>
              <a:rPr lang="da-DK" sz="1200" dirty="0" smtClean="0">
                <a:latin typeface="Calibri" pitchFamily="34" charset="0"/>
              </a:rPr>
              <a:t>2010 and </a:t>
            </a:r>
            <a:r>
              <a:rPr lang="da-DK" sz="1200" dirty="0" err="1" smtClean="0">
                <a:latin typeface="Calibri" pitchFamily="34" charset="0"/>
              </a:rPr>
              <a:t>unpubl</a:t>
            </a:r>
            <a:r>
              <a:rPr lang="da-DK" sz="1200" dirty="0" smtClean="0">
                <a:latin typeface="Calibri" pitchFamily="34" charset="0"/>
              </a:rPr>
              <a:t> </a:t>
            </a:r>
            <a:r>
              <a:rPr lang="da-DK" sz="1200" dirty="0" err="1" smtClean="0">
                <a:latin typeface="Calibri" pitchFamily="34" charset="0"/>
              </a:rPr>
              <a:t>obs</a:t>
            </a:r>
            <a:endParaRPr lang="da-DK" sz="1200" dirty="0">
              <a:latin typeface="Calibri" pitchFamily="34" charset="0"/>
            </a:endParaRPr>
          </a:p>
        </p:txBody>
      </p:sp>
      <p:grpSp>
        <p:nvGrpSpPr>
          <p:cNvPr id="23557" name="Gruppe 64"/>
          <p:cNvGrpSpPr>
            <a:grpSpLocks/>
          </p:cNvGrpSpPr>
          <p:nvPr/>
        </p:nvGrpSpPr>
        <p:grpSpPr bwMode="auto">
          <a:xfrm>
            <a:off x="539750" y="3860800"/>
            <a:ext cx="4219574" cy="2959239"/>
            <a:chOff x="900113" y="1265238"/>
            <a:chExt cx="7025897" cy="4953254"/>
          </a:xfrm>
        </p:grpSpPr>
        <p:sp>
          <p:nvSpPr>
            <p:cNvPr id="23560" name="Rectangle 59"/>
            <p:cNvSpPr>
              <a:spLocks noChangeArrowheads="1"/>
            </p:cNvSpPr>
            <p:nvPr/>
          </p:nvSpPr>
          <p:spPr bwMode="auto">
            <a:xfrm>
              <a:off x="6003649" y="5857876"/>
              <a:ext cx="651265" cy="36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a-DK" sz="1400" b="1" dirty="0">
                  <a:solidFill>
                    <a:srgbClr val="000000"/>
                  </a:solidFill>
                  <a:latin typeface="Calibri" pitchFamily="34" charset="0"/>
                </a:rPr>
                <a:t>NNH </a:t>
              </a:r>
              <a:endParaRPr lang="da-DK" sz="1400" dirty="0">
                <a:latin typeface="Calibri" pitchFamily="34" charset="0"/>
              </a:endParaRPr>
            </a:p>
          </p:txBody>
        </p:sp>
        <p:grpSp>
          <p:nvGrpSpPr>
            <p:cNvPr id="23561" name="Gruppe 73"/>
            <p:cNvGrpSpPr>
              <a:grpSpLocks/>
            </p:cNvGrpSpPr>
            <p:nvPr/>
          </p:nvGrpSpPr>
          <p:grpSpPr bwMode="auto">
            <a:xfrm>
              <a:off x="900113" y="1265238"/>
              <a:ext cx="7025897" cy="4556144"/>
              <a:chOff x="978837" y="1674813"/>
              <a:chExt cx="6519039" cy="4145583"/>
            </a:xfrm>
          </p:grpSpPr>
          <p:sp>
            <p:nvSpPr>
              <p:cNvPr id="23562" name="Rectangle 12"/>
              <p:cNvSpPr>
                <a:spLocks noChangeArrowheads="1"/>
              </p:cNvSpPr>
              <p:nvPr/>
            </p:nvSpPr>
            <p:spPr bwMode="auto">
              <a:xfrm>
                <a:off x="2581355" y="1674813"/>
                <a:ext cx="4817705" cy="3681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63" name="Rectangle 14"/>
              <p:cNvSpPr>
                <a:spLocks noChangeArrowheads="1"/>
              </p:cNvSpPr>
              <p:nvPr/>
            </p:nvSpPr>
            <p:spPr bwMode="auto">
              <a:xfrm>
                <a:off x="2566842" y="4630293"/>
                <a:ext cx="2687215" cy="188682"/>
              </a:xfrm>
              <a:prstGeom prst="rect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64" name="Rectangle 15"/>
              <p:cNvSpPr>
                <a:spLocks noChangeArrowheads="1"/>
              </p:cNvSpPr>
              <p:nvPr/>
            </p:nvSpPr>
            <p:spPr bwMode="auto">
              <a:xfrm>
                <a:off x="2566842" y="4248152"/>
                <a:ext cx="2750933" cy="177800"/>
              </a:xfrm>
              <a:prstGeom prst="rect">
                <a:avLst/>
              </a:prstGeom>
              <a:solidFill>
                <a:srgbClr val="7030A0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71" name="Rectangle 16"/>
              <p:cNvSpPr>
                <a:spLocks noChangeArrowheads="1"/>
              </p:cNvSpPr>
              <p:nvPr/>
            </p:nvSpPr>
            <p:spPr bwMode="auto">
              <a:xfrm>
                <a:off x="2565677" y="3831452"/>
                <a:ext cx="946708" cy="15957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>
                  <a:latin typeface="Arial" charset="0"/>
                </a:endParaRPr>
              </a:p>
            </p:txBody>
          </p:sp>
          <p:sp>
            <p:nvSpPr>
              <p:cNvPr id="72" name="Rectangle 17"/>
              <p:cNvSpPr>
                <a:spLocks noChangeArrowheads="1"/>
              </p:cNvSpPr>
              <p:nvPr/>
            </p:nvSpPr>
            <p:spPr bwMode="auto">
              <a:xfrm>
                <a:off x="2565677" y="3439775"/>
                <a:ext cx="1903226" cy="16440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14288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>
                  <a:latin typeface="Arial" charset="0"/>
                </a:endParaRPr>
              </a:p>
            </p:txBody>
          </p:sp>
          <p:sp>
            <p:nvSpPr>
              <p:cNvPr id="23567" name="Rectangle 18"/>
              <p:cNvSpPr>
                <a:spLocks noChangeArrowheads="1"/>
              </p:cNvSpPr>
              <p:nvPr/>
            </p:nvSpPr>
            <p:spPr bwMode="auto">
              <a:xfrm>
                <a:off x="2566842" y="3033748"/>
                <a:ext cx="2788807" cy="174590"/>
              </a:xfrm>
              <a:prstGeom prst="rect">
                <a:avLst/>
              </a:prstGeom>
              <a:solidFill>
                <a:srgbClr val="FF0000"/>
              </a:solidFill>
              <a:ln w="14288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68" name="Rectangle 19"/>
              <p:cNvSpPr>
                <a:spLocks noChangeArrowheads="1"/>
              </p:cNvSpPr>
              <p:nvPr/>
            </p:nvSpPr>
            <p:spPr bwMode="auto">
              <a:xfrm>
                <a:off x="2566842" y="2627357"/>
                <a:ext cx="2411463" cy="155352"/>
              </a:xfrm>
              <a:prstGeom prst="rect">
                <a:avLst/>
              </a:prstGeom>
              <a:solidFill>
                <a:srgbClr val="00B050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69" name="Rectangle 20"/>
              <p:cNvSpPr>
                <a:spLocks noChangeArrowheads="1"/>
              </p:cNvSpPr>
              <p:nvPr/>
            </p:nvSpPr>
            <p:spPr bwMode="auto">
              <a:xfrm>
                <a:off x="2566842" y="2209801"/>
                <a:ext cx="3079521" cy="177800"/>
              </a:xfrm>
              <a:prstGeom prst="rect">
                <a:avLst/>
              </a:prstGeom>
              <a:solidFill>
                <a:srgbClr val="66FF66"/>
              </a:solidFill>
              <a:ln w="14288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70" name="Rectangle 21"/>
              <p:cNvSpPr>
                <a:spLocks noChangeArrowheads="1"/>
              </p:cNvSpPr>
              <p:nvPr/>
            </p:nvSpPr>
            <p:spPr bwMode="auto">
              <a:xfrm>
                <a:off x="2566842" y="1813152"/>
                <a:ext cx="2081058" cy="177800"/>
              </a:xfrm>
              <a:prstGeom prst="rect">
                <a:avLst/>
              </a:prstGeom>
              <a:solidFill>
                <a:srgbClr val="FFC000"/>
              </a:solidFill>
              <a:ln w="14288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71" name="Line 22"/>
              <p:cNvSpPr>
                <a:spLocks noChangeShapeType="1"/>
              </p:cNvSpPr>
              <p:nvPr/>
            </p:nvSpPr>
            <p:spPr bwMode="auto">
              <a:xfrm>
                <a:off x="2566842" y="5356227"/>
                <a:ext cx="4817705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2" name="Line 23"/>
              <p:cNvSpPr>
                <a:spLocks noChangeShapeType="1"/>
              </p:cNvSpPr>
              <p:nvPr/>
            </p:nvSpPr>
            <p:spPr bwMode="auto">
              <a:xfrm flipV="1">
                <a:off x="2566842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3" name="Line 24"/>
              <p:cNvSpPr>
                <a:spLocks noChangeShapeType="1"/>
              </p:cNvSpPr>
              <p:nvPr/>
            </p:nvSpPr>
            <p:spPr bwMode="auto">
              <a:xfrm flipV="1">
                <a:off x="3251004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4" name="Line 25"/>
              <p:cNvSpPr>
                <a:spLocks noChangeShapeType="1"/>
              </p:cNvSpPr>
              <p:nvPr/>
            </p:nvSpPr>
            <p:spPr bwMode="auto">
              <a:xfrm flipV="1">
                <a:off x="3949452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5" name="Line 26"/>
              <p:cNvSpPr>
                <a:spLocks noChangeShapeType="1"/>
              </p:cNvSpPr>
              <p:nvPr/>
            </p:nvSpPr>
            <p:spPr bwMode="auto">
              <a:xfrm flipV="1">
                <a:off x="4633613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6" name="Line 27"/>
              <p:cNvSpPr>
                <a:spLocks noChangeShapeType="1"/>
              </p:cNvSpPr>
              <p:nvPr/>
            </p:nvSpPr>
            <p:spPr bwMode="auto">
              <a:xfrm flipV="1">
                <a:off x="5317776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7" name="Line 28"/>
              <p:cNvSpPr>
                <a:spLocks noChangeShapeType="1"/>
              </p:cNvSpPr>
              <p:nvPr/>
            </p:nvSpPr>
            <p:spPr bwMode="auto">
              <a:xfrm flipV="1">
                <a:off x="6001937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8" name="Line 29"/>
              <p:cNvSpPr>
                <a:spLocks noChangeShapeType="1"/>
              </p:cNvSpPr>
              <p:nvPr/>
            </p:nvSpPr>
            <p:spPr bwMode="auto">
              <a:xfrm flipV="1">
                <a:off x="6700385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79" name="Line 30"/>
              <p:cNvSpPr>
                <a:spLocks noChangeShapeType="1"/>
              </p:cNvSpPr>
              <p:nvPr/>
            </p:nvSpPr>
            <p:spPr bwMode="auto">
              <a:xfrm flipV="1">
                <a:off x="7384547" y="5356227"/>
                <a:ext cx="1587" cy="682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0" name="Line 31"/>
              <p:cNvSpPr>
                <a:spLocks noChangeShapeType="1"/>
              </p:cNvSpPr>
              <p:nvPr/>
            </p:nvSpPr>
            <p:spPr bwMode="auto">
              <a:xfrm>
                <a:off x="2566842" y="1674813"/>
                <a:ext cx="1587" cy="36814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1" name="Line 32"/>
              <p:cNvSpPr>
                <a:spLocks noChangeShapeType="1"/>
              </p:cNvSpPr>
              <p:nvPr/>
            </p:nvSpPr>
            <p:spPr bwMode="auto">
              <a:xfrm>
                <a:off x="2498585" y="5356227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2" name="Line 33"/>
              <p:cNvSpPr>
                <a:spLocks noChangeShapeType="1"/>
              </p:cNvSpPr>
              <p:nvPr/>
            </p:nvSpPr>
            <p:spPr bwMode="auto">
              <a:xfrm>
                <a:off x="2498585" y="4946652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3" name="Line 34"/>
              <p:cNvSpPr>
                <a:spLocks noChangeShapeType="1"/>
              </p:cNvSpPr>
              <p:nvPr/>
            </p:nvSpPr>
            <p:spPr bwMode="auto">
              <a:xfrm>
                <a:off x="2498585" y="4535489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4" name="Line 35"/>
              <p:cNvSpPr>
                <a:spLocks noChangeShapeType="1"/>
              </p:cNvSpPr>
              <p:nvPr/>
            </p:nvSpPr>
            <p:spPr bwMode="auto">
              <a:xfrm>
                <a:off x="2498585" y="4124327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5" name="Line 36"/>
              <p:cNvSpPr>
                <a:spLocks noChangeShapeType="1"/>
              </p:cNvSpPr>
              <p:nvPr/>
            </p:nvSpPr>
            <p:spPr bwMode="auto">
              <a:xfrm>
                <a:off x="2498585" y="3714751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6" name="Line 37"/>
              <p:cNvSpPr>
                <a:spLocks noChangeShapeType="1"/>
              </p:cNvSpPr>
              <p:nvPr/>
            </p:nvSpPr>
            <p:spPr bwMode="auto">
              <a:xfrm>
                <a:off x="2498585" y="3317876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7" name="Line 38"/>
              <p:cNvSpPr>
                <a:spLocks noChangeShapeType="1"/>
              </p:cNvSpPr>
              <p:nvPr/>
            </p:nvSpPr>
            <p:spPr bwMode="auto">
              <a:xfrm>
                <a:off x="2498585" y="2906713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8" name="Line 39"/>
              <p:cNvSpPr>
                <a:spLocks noChangeShapeType="1"/>
              </p:cNvSpPr>
              <p:nvPr/>
            </p:nvSpPr>
            <p:spPr bwMode="auto">
              <a:xfrm>
                <a:off x="2498585" y="2497138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89" name="Line 40"/>
              <p:cNvSpPr>
                <a:spLocks noChangeShapeType="1"/>
              </p:cNvSpPr>
              <p:nvPr/>
            </p:nvSpPr>
            <p:spPr bwMode="auto">
              <a:xfrm>
                <a:off x="2498585" y="2085976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90" name="Line 41"/>
              <p:cNvSpPr>
                <a:spLocks noChangeShapeType="1"/>
              </p:cNvSpPr>
              <p:nvPr/>
            </p:nvSpPr>
            <p:spPr bwMode="auto">
              <a:xfrm>
                <a:off x="2498585" y="1674813"/>
                <a:ext cx="6825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591" name="Rectangle 42"/>
              <p:cNvSpPr>
                <a:spLocks noChangeArrowheads="1"/>
              </p:cNvSpPr>
              <p:nvPr/>
            </p:nvSpPr>
            <p:spPr bwMode="auto">
              <a:xfrm>
                <a:off x="2512871" y="5562602"/>
                <a:ext cx="111431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2" name="Rectangle 43"/>
              <p:cNvSpPr>
                <a:spLocks noChangeArrowheads="1"/>
              </p:cNvSpPr>
              <p:nvPr/>
            </p:nvSpPr>
            <p:spPr bwMode="auto">
              <a:xfrm>
                <a:off x="3197034" y="5562602"/>
                <a:ext cx="111431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5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3" name="Rectangle 44"/>
              <p:cNvSpPr>
                <a:spLocks noChangeArrowheads="1"/>
              </p:cNvSpPr>
              <p:nvPr/>
            </p:nvSpPr>
            <p:spPr bwMode="auto">
              <a:xfrm>
                <a:off x="3839922" y="5562602"/>
                <a:ext cx="222859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10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4" name="Rectangle 45"/>
              <p:cNvSpPr>
                <a:spLocks noChangeArrowheads="1"/>
              </p:cNvSpPr>
              <p:nvPr/>
            </p:nvSpPr>
            <p:spPr bwMode="auto">
              <a:xfrm>
                <a:off x="4524085" y="5562602"/>
                <a:ext cx="222859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15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5" name="Rectangle 46"/>
              <p:cNvSpPr>
                <a:spLocks noChangeArrowheads="1"/>
              </p:cNvSpPr>
              <p:nvPr/>
            </p:nvSpPr>
            <p:spPr bwMode="auto">
              <a:xfrm>
                <a:off x="5208246" y="5562602"/>
                <a:ext cx="222859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20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6" name="Rectangle 47"/>
              <p:cNvSpPr>
                <a:spLocks noChangeArrowheads="1"/>
              </p:cNvSpPr>
              <p:nvPr/>
            </p:nvSpPr>
            <p:spPr bwMode="auto">
              <a:xfrm>
                <a:off x="5892409" y="5562602"/>
                <a:ext cx="222859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25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7" name="Rectangle 48"/>
              <p:cNvSpPr>
                <a:spLocks noChangeArrowheads="1"/>
              </p:cNvSpPr>
              <p:nvPr/>
            </p:nvSpPr>
            <p:spPr bwMode="auto">
              <a:xfrm>
                <a:off x="6590856" y="5562602"/>
                <a:ext cx="222859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30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8" name="Rectangle 49"/>
              <p:cNvSpPr>
                <a:spLocks noChangeArrowheads="1"/>
              </p:cNvSpPr>
              <p:nvPr/>
            </p:nvSpPr>
            <p:spPr bwMode="auto">
              <a:xfrm>
                <a:off x="7275017" y="5562602"/>
                <a:ext cx="222859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35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599" name="Rectangle 50"/>
              <p:cNvSpPr>
                <a:spLocks noChangeArrowheads="1"/>
              </p:cNvSpPr>
              <p:nvPr/>
            </p:nvSpPr>
            <p:spPr bwMode="auto">
              <a:xfrm>
                <a:off x="1308048" y="5027614"/>
                <a:ext cx="1049916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Topiramate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0" name="Rectangle 51"/>
              <p:cNvSpPr>
                <a:spLocks noChangeArrowheads="1"/>
              </p:cNvSpPr>
              <p:nvPr/>
            </p:nvSpPr>
            <p:spPr bwMode="auto">
              <a:xfrm>
                <a:off x="1923954" y="4618040"/>
                <a:ext cx="388767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SSRI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1" name="Rectangle 52"/>
              <p:cNvSpPr>
                <a:spLocks noChangeArrowheads="1"/>
              </p:cNvSpPr>
              <p:nvPr/>
            </p:nvSpPr>
            <p:spPr bwMode="auto">
              <a:xfrm>
                <a:off x="1336621" y="4206878"/>
                <a:ext cx="1057346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Memantine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2" name="Rectangle 53"/>
              <p:cNvSpPr>
                <a:spLocks noChangeArrowheads="1"/>
              </p:cNvSpPr>
              <p:nvPr/>
            </p:nvSpPr>
            <p:spPr bwMode="auto">
              <a:xfrm>
                <a:off x="978837" y="3797302"/>
                <a:ext cx="1342111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 dirty="0" err="1">
                    <a:solidFill>
                      <a:srgbClr val="000000"/>
                    </a:solidFill>
                    <a:latin typeface="Calibri" pitchFamily="34" charset="0"/>
                  </a:rPr>
                  <a:t>Oxcarbacepine</a:t>
                </a:r>
                <a:endParaRPr lang="da-DK" sz="1100" dirty="0">
                  <a:latin typeface="Calibri" pitchFamily="34" charset="0"/>
                </a:endParaRPr>
              </a:p>
            </p:txBody>
          </p:sp>
          <p:sp>
            <p:nvSpPr>
              <p:cNvPr id="23603" name="Rectangle 54"/>
              <p:cNvSpPr>
                <a:spLocks noChangeArrowheads="1"/>
              </p:cNvSpPr>
              <p:nvPr/>
            </p:nvSpPr>
            <p:spPr bwMode="auto">
              <a:xfrm>
                <a:off x="1918715" y="3386139"/>
                <a:ext cx="428387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SNRI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4" name="Rectangle 55"/>
              <p:cNvSpPr>
                <a:spLocks noChangeArrowheads="1"/>
              </p:cNvSpPr>
              <p:nvPr/>
            </p:nvSpPr>
            <p:spPr bwMode="auto">
              <a:xfrm>
                <a:off x="1363606" y="2989263"/>
                <a:ext cx="960773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Pregabalin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5" name="Rectangle 56"/>
              <p:cNvSpPr>
                <a:spLocks noChangeArrowheads="1"/>
              </p:cNvSpPr>
              <p:nvPr/>
            </p:nvSpPr>
            <p:spPr bwMode="auto">
              <a:xfrm>
                <a:off x="1500121" y="2578102"/>
                <a:ext cx="864202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Tramadol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6" name="Rectangle 57"/>
              <p:cNvSpPr>
                <a:spLocks noChangeArrowheads="1"/>
              </p:cNvSpPr>
              <p:nvPr/>
            </p:nvSpPr>
            <p:spPr bwMode="auto">
              <a:xfrm>
                <a:off x="1308048" y="2168526"/>
                <a:ext cx="1017727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Oxycodone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7" name="Rectangle 58"/>
              <p:cNvSpPr>
                <a:spLocks noChangeArrowheads="1"/>
              </p:cNvSpPr>
              <p:nvPr/>
            </p:nvSpPr>
            <p:spPr bwMode="auto">
              <a:xfrm>
                <a:off x="1992209" y="1757362"/>
                <a:ext cx="356575" cy="257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da-DK" sz="1100" b="1">
                    <a:solidFill>
                      <a:srgbClr val="000000"/>
                    </a:solidFill>
                    <a:latin typeface="Calibri" pitchFamily="34" charset="0"/>
                  </a:rPr>
                  <a:t>TCA</a:t>
                </a:r>
                <a:endParaRPr lang="da-DK" sz="1100">
                  <a:latin typeface="Calibri" pitchFamily="34" charset="0"/>
                </a:endParaRPr>
              </a:p>
            </p:txBody>
          </p:sp>
          <p:sp>
            <p:nvSpPr>
              <p:cNvPr id="23608" name="Line 62"/>
              <p:cNvSpPr>
                <a:spLocks noChangeShapeType="1"/>
              </p:cNvSpPr>
              <p:nvPr/>
            </p:nvSpPr>
            <p:spPr bwMode="auto">
              <a:xfrm>
                <a:off x="3850923" y="1903413"/>
                <a:ext cx="35291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09" name="Line 63"/>
              <p:cNvSpPr>
                <a:spLocks noChangeShapeType="1"/>
              </p:cNvSpPr>
              <p:nvPr/>
            </p:nvSpPr>
            <p:spPr bwMode="auto">
              <a:xfrm>
                <a:off x="3850923" y="2314575"/>
                <a:ext cx="35291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10" name="Line 64"/>
              <p:cNvSpPr>
                <a:spLocks noChangeShapeType="1"/>
              </p:cNvSpPr>
              <p:nvPr/>
            </p:nvSpPr>
            <p:spPr bwMode="auto">
              <a:xfrm flipV="1">
                <a:off x="3842456" y="2714625"/>
                <a:ext cx="35306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11" name="Line 65"/>
              <p:cNvSpPr>
                <a:spLocks noChangeShapeType="1"/>
              </p:cNvSpPr>
              <p:nvPr/>
            </p:nvSpPr>
            <p:spPr bwMode="auto">
              <a:xfrm>
                <a:off x="4325057" y="3121025"/>
                <a:ext cx="3055055" cy="63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12" name="Line 66"/>
              <p:cNvSpPr>
                <a:spLocks noChangeShapeType="1"/>
              </p:cNvSpPr>
              <p:nvPr/>
            </p:nvSpPr>
            <p:spPr bwMode="auto">
              <a:xfrm>
                <a:off x="3894667" y="3524251"/>
                <a:ext cx="1533878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13" name="Line 67"/>
              <p:cNvSpPr>
                <a:spLocks noChangeShapeType="1"/>
              </p:cNvSpPr>
              <p:nvPr/>
            </p:nvSpPr>
            <p:spPr bwMode="auto">
              <a:xfrm flipV="1">
                <a:off x="3204634" y="3919539"/>
                <a:ext cx="815622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14" name="Line 68"/>
              <p:cNvSpPr>
                <a:spLocks noChangeShapeType="1"/>
              </p:cNvSpPr>
              <p:nvPr/>
            </p:nvSpPr>
            <p:spPr bwMode="auto">
              <a:xfrm>
                <a:off x="3780367" y="4352925"/>
                <a:ext cx="35997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23615" name="Line 69"/>
              <p:cNvSpPr>
                <a:spLocks noChangeShapeType="1"/>
              </p:cNvSpPr>
              <p:nvPr/>
            </p:nvSpPr>
            <p:spPr bwMode="auto">
              <a:xfrm flipV="1">
                <a:off x="3948289" y="4729164"/>
                <a:ext cx="3431822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2" name="AutoShape 78"/>
              <p:cNvSpPr>
                <a:spLocks noChangeArrowheads="1"/>
              </p:cNvSpPr>
              <p:nvPr/>
            </p:nvSpPr>
            <p:spPr bwMode="auto">
              <a:xfrm>
                <a:off x="2587750" y="5052419"/>
                <a:ext cx="895204" cy="18858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>
                  <a:latin typeface="Arial" charset="0"/>
                </a:endParaRPr>
              </a:p>
            </p:txBody>
          </p:sp>
          <p:sp>
            <p:nvSpPr>
              <p:cNvPr id="23617" name="Line 67"/>
              <p:cNvSpPr>
                <a:spLocks noChangeShapeType="1"/>
              </p:cNvSpPr>
              <p:nvPr/>
            </p:nvSpPr>
            <p:spPr bwMode="auto">
              <a:xfrm>
                <a:off x="3283656" y="5133976"/>
                <a:ext cx="489655" cy="47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</p:grpSp>
      <p:sp>
        <p:nvSpPr>
          <p:cNvPr id="23558" name="Tekstboks 123"/>
          <p:cNvSpPr txBox="1">
            <a:spLocks noChangeArrowheads="1"/>
          </p:cNvSpPr>
          <p:nvPr/>
        </p:nvSpPr>
        <p:spPr bwMode="auto">
          <a:xfrm>
            <a:off x="3419475" y="3527425"/>
            <a:ext cx="5100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 b="1" dirty="0">
                <a:latin typeface="Calibri" pitchFamily="34" charset="0"/>
              </a:rPr>
              <a:t>NNT</a:t>
            </a:r>
          </a:p>
        </p:txBody>
      </p:sp>
      <p:grpSp>
        <p:nvGrpSpPr>
          <p:cNvPr id="144" name="Gruppe 143"/>
          <p:cNvGrpSpPr/>
          <p:nvPr/>
        </p:nvGrpSpPr>
        <p:grpSpPr>
          <a:xfrm>
            <a:off x="5423978" y="927493"/>
            <a:ext cx="3468502" cy="5381827"/>
            <a:chOff x="5423978" y="927493"/>
            <a:chExt cx="3468502" cy="5381827"/>
          </a:xfrm>
        </p:grpSpPr>
        <p:sp>
          <p:nvSpPr>
            <p:cNvPr id="23559" name="Tekstboks 125"/>
            <p:cNvSpPr txBox="1">
              <a:spLocks noChangeArrowheads="1"/>
            </p:cNvSpPr>
            <p:nvPr/>
          </p:nvSpPr>
          <p:spPr bwMode="auto">
            <a:xfrm>
              <a:off x="5508105" y="927493"/>
              <a:ext cx="27641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b="1" dirty="0" smtClean="0"/>
                <a:t>NNT/NNH ratio </a:t>
              </a:r>
              <a:endParaRPr lang="da-DK" b="1" dirty="0">
                <a:solidFill>
                  <a:srgbClr val="FF0000"/>
                </a:solidFill>
              </a:endParaRPr>
            </a:p>
          </p:txBody>
        </p:sp>
        <p:grpSp>
          <p:nvGrpSpPr>
            <p:cNvPr id="126" name="Gruppe 317"/>
            <p:cNvGrpSpPr>
              <a:grpSpLocks/>
            </p:cNvGrpSpPr>
            <p:nvPr/>
          </p:nvGrpSpPr>
          <p:grpSpPr bwMode="auto">
            <a:xfrm>
              <a:off x="5423978" y="4518512"/>
              <a:ext cx="3468502" cy="1790808"/>
              <a:chOff x="304800" y="1295400"/>
              <a:chExt cx="11073129" cy="5814784"/>
            </a:xfrm>
          </p:grpSpPr>
          <p:sp>
            <p:nvSpPr>
              <p:cNvPr id="127" name="Line 2"/>
              <p:cNvSpPr>
                <a:spLocks noChangeShapeType="1"/>
              </p:cNvSpPr>
              <p:nvPr/>
            </p:nvSpPr>
            <p:spPr bwMode="auto">
              <a:xfrm>
                <a:off x="1826626" y="2058036"/>
                <a:ext cx="0" cy="3885459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400"/>
              </a:p>
            </p:txBody>
          </p:sp>
          <p:sp>
            <p:nvSpPr>
              <p:cNvPr id="128" name="Line 3"/>
              <p:cNvSpPr>
                <a:spLocks noChangeShapeType="1"/>
              </p:cNvSpPr>
              <p:nvPr/>
            </p:nvSpPr>
            <p:spPr bwMode="auto">
              <a:xfrm>
                <a:off x="1826626" y="5943495"/>
                <a:ext cx="754512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400"/>
              </a:p>
            </p:txBody>
          </p:sp>
          <p:sp>
            <p:nvSpPr>
              <p:cNvPr id="129" name="Rectangle 4"/>
              <p:cNvSpPr>
                <a:spLocks noChangeArrowheads="1"/>
              </p:cNvSpPr>
              <p:nvPr/>
            </p:nvSpPr>
            <p:spPr bwMode="auto">
              <a:xfrm>
                <a:off x="2971551" y="2058036"/>
                <a:ext cx="611575" cy="38854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400">
                  <a:latin typeface="+mn-lt"/>
                </a:endParaRPr>
              </a:p>
            </p:txBody>
          </p:sp>
          <p:sp>
            <p:nvSpPr>
              <p:cNvPr id="130" name="Rectangle 5"/>
              <p:cNvSpPr>
                <a:spLocks noChangeArrowheads="1"/>
              </p:cNvSpPr>
              <p:nvPr/>
            </p:nvSpPr>
            <p:spPr bwMode="auto">
              <a:xfrm>
                <a:off x="6248400" y="5181600"/>
                <a:ext cx="609600" cy="7620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 sz="1400">
                  <a:latin typeface="Calibri" pitchFamily="34" charset="0"/>
                </a:endParaRPr>
              </a:p>
            </p:txBody>
          </p:sp>
          <p:sp>
            <p:nvSpPr>
              <p:cNvPr id="131" name="Rectangle 6"/>
              <p:cNvSpPr>
                <a:spLocks noChangeArrowheads="1"/>
              </p:cNvSpPr>
              <p:nvPr/>
            </p:nvSpPr>
            <p:spPr bwMode="auto">
              <a:xfrm>
                <a:off x="4673039" y="4419599"/>
                <a:ext cx="609600" cy="152400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 sz="1400">
                  <a:latin typeface="Calibri" pitchFamily="34" charset="0"/>
                </a:endParaRPr>
              </a:p>
            </p:txBody>
          </p:sp>
          <p:sp>
            <p:nvSpPr>
              <p:cNvPr id="132" name="Text Box 7"/>
              <p:cNvSpPr txBox="1">
                <a:spLocks noChangeArrowheads="1"/>
              </p:cNvSpPr>
              <p:nvPr/>
            </p:nvSpPr>
            <p:spPr bwMode="auto">
              <a:xfrm>
                <a:off x="304800" y="1295400"/>
                <a:ext cx="2893263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</a:rPr>
                  <a:t>NNT/NNH</a:t>
                </a:r>
              </a:p>
            </p:txBody>
          </p:sp>
          <p:sp>
            <p:nvSpPr>
              <p:cNvPr id="133" name="Line 8"/>
              <p:cNvSpPr>
                <a:spLocks noChangeShapeType="1"/>
              </p:cNvSpPr>
              <p:nvPr/>
            </p:nvSpPr>
            <p:spPr bwMode="auto">
              <a:xfrm>
                <a:off x="1826626" y="2058036"/>
                <a:ext cx="23112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400"/>
              </a:p>
            </p:txBody>
          </p:sp>
          <p:sp>
            <p:nvSpPr>
              <p:cNvPr id="134" name="Line 9"/>
              <p:cNvSpPr>
                <a:spLocks noChangeShapeType="1"/>
              </p:cNvSpPr>
              <p:nvPr/>
            </p:nvSpPr>
            <p:spPr bwMode="auto">
              <a:xfrm>
                <a:off x="1826626" y="3886913"/>
                <a:ext cx="23112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400"/>
              </a:p>
            </p:txBody>
          </p:sp>
          <p:sp>
            <p:nvSpPr>
              <p:cNvPr id="135" name="Text Box 10"/>
              <p:cNvSpPr txBox="1">
                <a:spLocks noChangeArrowheads="1"/>
              </p:cNvSpPr>
              <p:nvPr/>
            </p:nvSpPr>
            <p:spPr bwMode="auto">
              <a:xfrm>
                <a:off x="1057945" y="5544307"/>
                <a:ext cx="881246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36" name="Text Box 11"/>
              <p:cNvSpPr txBox="1">
                <a:spLocks noChangeArrowheads="1"/>
              </p:cNvSpPr>
              <p:nvPr/>
            </p:nvSpPr>
            <p:spPr bwMode="auto">
              <a:xfrm>
                <a:off x="573371" y="3561483"/>
                <a:ext cx="1379305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latin typeface="Calibri" pitchFamily="34" charset="0"/>
                  </a:rPr>
                  <a:t>0.5</a:t>
                </a:r>
              </a:p>
            </p:txBody>
          </p:sp>
          <p:sp>
            <p:nvSpPr>
              <p:cNvPr id="137" name="Text Box 12"/>
              <p:cNvSpPr txBox="1">
                <a:spLocks noChangeArrowheads="1"/>
              </p:cNvSpPr>
              <p:nvPr/>
            </p:nvSpPr>
            <p:spPr bwMode="auto">
              <a:xfrm>
                <a:off x="669452" y="1861920"/>
                <a:ext cx="1316235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</a:rPr>
                  <a:t>1.0</a:t>
                </a:r>
              </a:p>
            </p:txBody>
          </p:sp>
          <p:sp>
            <p:nvSpPr>
              <p:cNvPr id="138" name="Text Box 13"/>
              <p:cNvSpPr txBox="1">
                <a:spLocks noChangeArrowheads="1"/>
              </p:cNvSpPr>
              <p:nvPr/>
            </p:nvSpPr>
            <p:spPr bwMode="auto">
              <a:xfrm>
                <a:off x="2262976" y="6110827"/>
                <a:ext cx="2140163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</a:rPr>
                  <a:t>Drug X</a:t>
                </a:r>
              </a:p>
            </p:txBody>
          </p:sp>
          <p:sp>
            <p:nvSpPr>
              <p:cNvPr id="139" name="Text Box 14"/>
              <p:cNvSpPr txBox="1">
                <a:spLocks noChangeArrowheads="1"/>
              </p:cNvSpPr>
              <p:nvPr/>
            </p:nvSpPr>
            <p:spPr bwMode="auto">
              <a:xfrm>
                <a:off x="4221151" y="6110827"/>
                <a:ext cx="2124810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</a:rPr>
                  <a:t>Drug Y</a:t>
                </a:r>
              </a:p>
            </p:txBody>
          </p:sp>
          <p:sp>
            <p:nvSpPr>
              <p:cNvPr id="140" name="Text Box 15"/>
              <p:cNvSpPr txBox="1">
                <a:spLocks noChangeArrowheads="1"/>
              </p:cNvSpPr>
              <p:nvPr/>
            </p:nvSpPr>
            <p:spPr bwMode="auto">
              <a:xfrm>
                <a:off x="5824045" y="6110827"/>
                <a:ext cx="2109458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</a:rPr>
                  <a:t>Drug Z</a:t>
                </a:r>
              </a:p>
            </p:txBody>
          </p:sp>
          <p:sp>
            <p:nvSpPr>
              <p:cNvPr id="141" name="Text Box 16"/>
              <p:cNvSpPr txBox="1">
                <a:spLocks noChangeArrowheads="1"/>
              </p:cNvSpPr>
              <p:nvPr/>
            </p:nvSpPr>
            <p:spPr bwMode="auto">
              <a:xfrm>
                <a:off x="7986875" y="6019800"/>
                <a:ext cx="1347147" cy="999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Calibri" pitchFamily="34" charset="0"/>
                  </a:rPr>
                  <a:t>Ref</a:t>
                </a:r>
              </a:p>
            </p:txBody>
          </p:sp>
          <p:sp>
            <p:nvSpPr>
              <p:cNvPr id="142" name="Rectangle 17"/>
              <p:cNvSpPr>
                <a:spLocks noChangeArrowheads="1"/>
              </p:cNvSpPr>
              <p:nvPr/>
            </p:nvSpPr>
            <p:spPr bwMode="auto">
              <a:xfrm>
                <a:off x="8153400" y="4419600"/>
                <a:ext cx="609600" cy="1524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 sz="1400">
                  <a:latin typeface="Calibri" pitchFamily="34" charset="0"/>
                </a:endParaRPr>
              </a:p>
            </p:txBody>
          </p:sp>
          <p:sp>
            <p:nvSpPr>
              <p:cNvPr id="143" name="Text Box 18"/>
              <p:cNvSpPr txBox="1">
                <a:spLocks noChangeArrowheads="1"/>
              </p:cNvSpPr>
              <p:nvPr/>
            </p:nvSpPr>
            <p:spPr bwMode="auto">
              <a:xfrm>
                <a:off x="7010400" y="1447799"/>
                <a:ext cx="4367529" cy="1698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dirty="0" smtClean="0">
                    <a:latin typeface="Calibri" pitchFamily="34" charset="0"/>
                  </a:rPr>
                  <a:t>Drug </a:t>
                </a:r>
                <a:r>
                  <a:rPr lang="en-GB" sz="1400" dirty="0">
                    <a:latin typeface="Calibri" pitchFamily="34" charset="0"/>
                  </a:rPr>
                  <a:t>Preference</a:t>
                </a:r>
              </a:p>
              <a:p>
                <a:r>
                  <a:rPr lang="en-GB" sz="1400" dirty="0">
                    <a:latin typeface="Calibri" pitchFamily="34" charset="0"/>
                  </a:rPr>
                  <a:t>Z &gt; Ref = Y &lt; X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25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/>
      <p:bldP spid="2355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3200" dirty="0" smtClean="0">
                <a:solidFill>
                  <a:srgbClr val="C00000"/>
                </a:solidFill>
              </a:rPr>
              <a:t>How </a:t>
            </a:r>
            <a:r>
              <a:rPr lang="da-DK" sz="3200" dirty="0" err="1" smtClean="0">
                <a:solidFill>
                  <a:srgbClr val="C00000"/>
                </a:solidFill>
              </a:rPr>
              <a:t>should</a:t>
            </a:r>
            <a:r>
              <a:rPr lang="da-DK" sz="3200" dirty="0" smtClean="0">
                <a:solidFill>
                  <a:srgbClr val="C00000"/>
                </a:solidFill>
              </a:rPr>
              <a:t> </a:t>
            </a:r>
            <a:r>
              <a:rPr lang="da-DK" sz="3200" dirty="0" err="1" smtClean="0">
                <a:solidFill>
                  <a:srgbClr val="C00000"/>
                </a:solidFill>
              </a:rPr>
              <a:t>we</a:t>
            </a:r>
            <a:r>
              <a:rPr lang="da-DK" sz="3200" dirty="0" smtClean="0">
                <a:solidFill>
                  <a:srgbClr val="C00000"/>
                </a:solidFill>
              </a:rPr>
              <a:t> </a:t>
            </a:r>
            <a:r>
              <a:rPr lang="da-DK" sz="3200" dirty="0" err="1" smtClean="0">
                <a:solidFill>
                  <a:srgbClr val="C00000"/>
                </a:solidFill>
              </a:rPr>
              <a:t>move</a:t>
            </a:r>
            <a:r>
              <a:rPr lang="da-DK" sz="3200" dirty="0" smtClean="0">
                <a:solidFill>
                  <a:srgbClr val="C00000"/>
                </a:solidFill>
              </a:rPr>
              <a:t> forward ?</a:t>
            </a:r>
            <a:endParaRPr lang="da-DK" sz="3200" dirty="0">
              <a:solidFill>
                <a:srgbClr val="C00000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989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e 24"/>
          <p:cNvGrpSpPr/>
          <p:nvPr/>
        </p:nvGrpSpPr>
        <p:grpSpPr>
          <a:xfrm>
            <a:off x="3505200" y="764704"/>
            <a:ext cx="2487578" cy="4917625"/>
            <a:chOff x="3179067" y="764704"/>
            <a:chExt cx="2487578" cy="4917625"/>
          </a:xfrm>
        </p:grpSpPr>
        <p:sp>
          <p:nvSpPr>
            <p:cNvPr id="2" name="Rektangel 1"/>
            <p:cNvSpPr/>
            <p:nvPr/>
          </p:nvSpPr>
          <p:spPr>
            <a:xfrm>
              <a:off x="4556016" y="764704"/>
              <a:ext cx="1080120" cy="9174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kstboks 2"/>
            <p:cNvSpPr txBox="1"/>
            <p:nvPr/>
          </p:nvSpPr>
          <p:spPr>
            <a:xfrm>
              <a:off x="3613990" y="911640"/>
              <a:ext cx="524503" cy="659437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MNSI</a:t>
              </a:r>
            </a:p>
            <a:p>
              <a:r>
                <a:rPr lang="en-US" sz="1200" dirty="0" smtClean="0"/>
                <a:t>BPI</a:t>
              </a:r>
            </a:p>
            <a:p>
              <a:r>
                <a:rPr lang="en-US" sz="1200" dirty="0" smtClean="0"/>
                <a:t>DN4</a:t>
              </a:r>
              <a:endParaRPr lang="en-US" sz="1200" dirty="0"/>
            </a:p>
          </p:txBody>
        </p:sp>
        <p:sp>
          <p:nvSpPr>
            <p:cNvPr id="4" name="Rektangel 3"/>
            <p:cNvSpPr/>
            <p:nvPr/>
          </p:nvSpPr>
          <p:spPr>
            <a:xfrm>
              <a:off x="4556016" y="2087131"/>
              <a:ext cx="1080120" cy="9213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kstboks 4"/>
            <p:cNvSpPr txBox="1"/>
            <p:nvPr/>
          </p:nvSpPr>
          <p:spPr>
            <a:xfrm>
              <a:off x="4662527" y="838172"/>
              <a:ext cx="867097" cy="84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DN+screen</a:t>
              </a:r>
              <a:endParaRPr lang="en-US" sz="1200" dirty="0" smtClean="0"/>
            </a:p>
            <a:p>
              <a:r>
                <a:rPr lang="en-US" sz="1200" dirty="0" smtClean="0"/>
                <a:t>No DN</a:t>
              </a:r>
            </a:p>
            <a:p>
              <a:r>
                <a:rPr lang="en-US" sz="1200" dirty="0" err="1" smtClean="0"/>
                <a:t>DN±Pain</a:t>
              </a:r>
              <a:endParaRPr lang="en-US" sz="1200" dirty="0" smtClean="0"/>
            </a:p>
            <a:p>
              <a:r>
                <a:rPr lang="en-US" sz="1200" dirty="0" smtClean="0"/>
                <a:t>DN±NP</a:t>
              </a:r>
            </a:p>
          </p:txBody>
        </p:sp>
        <p:sp>
          <p:nvSpPr>
            <p:cNvPr id="6" name="Tekstboks 5"/>
            <p:cNvSpPr txBox="1"/>
            <p:nvPr/>
          </p:nvSpPr>
          <p:spPr>
            <a:xfrm>
              <a:off x="3179067" y="2235154"/>
              <a:ext cx="1231427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Level 1</a:t>
              </a:r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:</a:t>
              </a:r>
            </a:p>
            <a:p>
              <a:r>
                <a:rPr lang="en-US" sz="1000" dirty="0" smtClean="0"/>
                <a:t>MNSI score, BPNS</a:t>
              </a:r>
              <a:r>
                <a:rPr lang="en-US" sz="1000" dirty="0"/>
                <a:t>, ENG, TNS</a:t>
              </a:r>
              <a:r>
                <a:rPr lang="en-US" sz="1000" dirty="0" smtClean="0"/>
                <a:t>, </a:t>
              </a:r>
              <a:r>
                <a:rPr lang="en-US" sz="1000" dirty="0" err="1" smtClean="0"/>
                <a:t>Clin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exam.,BAI</a:t>
              </a:r>
              <a:endParaRPr lang="en-US" sz="1000" dirty="0"/>
            </a:p>
          </p:txBody>
        </p:sp>
        <p:sp>
          <p:nvSpPr>
            <p:cNvPr id="7" name="Tekstboks 6"/>
            <p:cNvSpPr txBox="1"/>
            <p:nvPr/>
          </p:nvSpPr>
          <p:spPr>
            <a:xfrm>
              <a:off x="3179068" y="4912888"/>
              <a:ext cx="1231426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Level 3:</a:t>
              </a:r>
            </a:p>
            <a:p>
              <a:r>
                <a:rPr lang="en-US" sz="1000" dirty="0" smtClean="0"/>
                <a:t>NFD, CDM, </a:t>
              </a:r>
            </a:p>
            <a:p>
              <a:r>
                <a:rPr lang="en-US" sz="1000" dirty="0" smtClean="0"/>
                <a:t>Metabolomics, TT MRI, Muscle etc.  </a:t>
              </a:r>
              <a:endParaRPr lang="en-US" sz="1000" dirty="0"/>
            </a:p>
          </p:txBody>
        </p:sp>
        <p:sp>
          <p:nvSpPr>
            <p:cNvPr id="8" name="Tekstboks 7"/>
            <p:cNvSpPr txBox="1"/>
            <p:nvPr/>
          </p:nvSpPr>
          <p:spPr>
            <a:xfrm>
              <a:off x="3179068" y="3521735"/>
              <a:ext cx="1231427" cy="7694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Level 2:</a:t>
              </a:r>
            </a:p>
            <a:p>
              <a:r>
                <a:rPr lang="en-US" sz="1000" dirty="0" smtClean="0"/>
                <a:t>LFN (VDT)</a:t>
              </a:r>
            </a:p>
            <a:p>
              <a:r>
                <a:rPr lang="en-US" sz="1000" dirty="0" smtClean="0"/>
                <a:t>SFN (Cold/heat/PPD</a:t>
              </a:r>
            </a:p>
            <a:p>
              <a:r>
                <a:rPr lang="en-US" sz="1000" dirty="0" smtClean="0"/>
                <a:t>QST, CCM)</a:t>
              </a:r>
              <a:endParaRPr lang="en-US" sz="1000" dirty="0"/>
            </a:p>
          </p:txBody>
        </p:sp>
        <p:sp>
          <p:nvSpPr>
            <p:cNvPr id="9" name="Rektangel 8"/>
            <p:cNvSpPr/>
            <p:nvPr/>
          </p:nvSpPr>
          <p:spPr>
            <a:xfrm>
              <a:off x="4570541" y="4714951"/>
              <a:ext cx="1080120" cy="94945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ktangel 9"/>
            <p:cNvSpPr/>
            <p:nvPr/>
          </p:nvSpPr>
          <p:spPr>
            <a:xfrm>
              <a:off x="4553680" y="3409558"/>
              <a:ext cx="1080120" cy="8816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kstboks 10"/>
            <p:cNvSpPr txBox="1"/>
            <p:nvPr/>
          </p:nvSpPr>
          <p:spPr>
            <a:xfrm>
              <a:off x="4700032" y="2087131"/>
              <a:ext cx="885307" cy="847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DN verified</a:t>
              </a:r>
            </a:p>
            <a:p>
              <a:r>
                <a:rPr lang="en-US" sz="1200" dirty="0" smtClean="0"/>
                <a:t>No DN</a:t>
              </a:r>
            </a:p>
            <a:p>
              <a:r>
                <a:rPr lang="en-US" sz="1200" dirty="0" smtClean="0"/>
                <a:t>DN ± Pain</a:t>
              </a:r>
            </a:p>
            <a:p>
              <a:r>
                <a:rPr lang="en-US" sz="1200" dirty="0" smtClean="0"/>
                <a:t>DN ± NP</a:t>
              </a:r>
            </a:p>
          </p:txBody>
        </p:sp>
        <p:sp>
          <p:nvSpPr>
            <p:cNvPr id="12" name="Tekstboks 11"/>
            <p:cNvSpPr txBox="1"/>
            <p:nvPr/>
          </p:nvSpPr>
          <p:spPr>
            <a:xfrm>
              <a:off x="4678821" y="3409558"/>
              <a:ext cx="792076" cy="84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DN ± LFN</a:t>
              </a:r>
            </a:p>
            <a:p>
              <a:r>
                <a:rPr lang="en-US" sz="1200" dirty="0" smtClean="0"/>
                <a:t>DN ± SFN</a:t>
              </a:r>
            </a:p>
            <a:p>
              <a:r>
                <a:rPr lang="en-US" sz="1200" dirty="0" smtClean="0"/>
                <a:t>DN ± Pain</a:t>
              </a:r>
            </a:p>
            <a:p>
              <a:r>
                <a:rPr lang="en-US" sz="1200" dirty="0" smtClean="0"/>
                <a:t>DN ± NP</a:t>
              </a:r>
            </a:p>
          </p:txBody>
        </p:sp>
        <p:sp>
          <p:nvSpPr>
            <p:cNvPr id="13" name="Tekstboks 12"/>
            <p:cNvSpPr txBox="1"/>
            <p:nvPr/>
          </p:nvSpPr>
          <p:spPr>
            <a:xfrm>
              <a:off x="4678821" y="4765755"/>
              <a:ext cx="853119" cy="84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DN </a:t>
              </a:r>
              <a:r>
                <a:rPr lang="en-US" sz="1200" dirty="0">
                  <a:solidFill>
                    <a:schemeClr val="bg1"/>
                  </a:solidFill>
                </a:rPr>
                <a:t>± </a:t>
              </a:r>
              <a:r>
                <a:rPr lang="en-US" sz="1200" dirty="0" smtClean="0">
                  <a:solidFill>
                    <a:schemeClr val="bg1"/>
                  </a:solidFill>
                </a:rPr>
                <a:t>NP</a:t>
              </a:r>
              <a:r>
                <a:rPr lang="en-US" sz="1200" dirty="0">
                  <a:solidFill>
                    <a:schemeClr val="bg1"/>
                  </a:solidFill>
                </a:rPr>
                <a:t> ± </a:t>
              </a:r>
              <a:endParaRPr lang="en-US" sz="1200" dirty="0" smtClean="0">
                <a:solidFill>
                  <a:schemeClr val="bg1"/>
                </a:solidFill>
              </a:endParaRPr>
            </a:p>
            <a:p>
              <a:r>
                <a:rPr lang="en-US" sz="1200" dirty="0" err="1" smtClean="0">
                  <a:solidFill>
                    <a:schemeClr val="bg1"/>
                  </a:solidFill>
                </a:rPr>
                <a:t>Physiol</a:t>
              </a:r>
              <a:r>
                <a:rPr lang="en-US" sz="1200" dirty="0" smtClean="0">
                  <a:solidFill>
                    <a:schemeClr val="bg1"/>
                  </a:solidFill>
                </a:rPr>
                <a:t>, 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molecular 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structural </a:t>
              </a:r>
            </a:p>
          </p:txBody>
        </p:sp>
        <p:cxnSp>
          <p:nvCxnSpPr>
            <p:cNvPr id="14" name="Lige pilforbindelse 13"/>
            <p:cNvCxnSpPr>
              <a:stCxn id="2" idx="2"/>
              <a:endCxn id="4" idx="0"/>
            </p:cNvCxnSpPr>
            <p:nvPr/>
          </p:nvCxnSpPr>
          <p:spPr>
            <a:xfrm>
              <a:off x="5096076" y="1682167"/>
              <a:ext cx="0" cy="404964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pilforbindelse 16"/>
            <p:cNvCxnSpPr/>
            <p:nvPr/>
          </p:nvCxnSpPr>
          <p:spPr>
            <a:xfrm>
              <a:off x="5098165" y="4291176"/>
              <a:ext cx="0" cy="404964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pilforbindelse 17"/>
            <p:cNvCxnSpPr/>
            <p:nvPr/>
          </p:nvCxnSpPr>
          <p:spPr>
            <a:xfrm>
              <a:off x="5074859" y="3004595"/>
              <a:ext cx="0" cy="404964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pilforbindelse 18"/>
            <p:cNvCxnSpPr/>
            <p:nvPr/>
          </p:nvCxnSpPr>
          <p:spPr>
            <a:xfrm>
              <a:off x="4201751" y="1268760"/>
              <a:ext cx="296782" cy="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/>
            <p:nvPr/>
          </p:nvCxnSpPr>
          <p:spPr>
            <a:xfrm>
              <a:off x="4556016" y="1884649"/>
              <a:ext cx="109464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forbindelse 20"/>
            <p:cNvCxnSpPr/>
            <p:nvPr/>
          </p:nvCxnSpPr>
          <p:spPr>
            <a:xfrm>
              <a:off x="4572000" y="4509120"/>
              <a:ext cx="109464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forbindelse 21"/>
            <p:cNvCxnSpPr/>
            <p:nvPr/>
          </p:nvCxnSpPr>
          <p:spPr>
            <a:xfrm>
              <a:off x="4557475" y="3212976"/>
              <a:ext cx="109464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kstboks 23"/>
          <p:cNvSpPr txBox="1"/>
          <p:nvPr/>
        </p:nvSpPr>
        <p:spPr>
          <a:xfrm>
            <a:off x="152400" y="3172326"/>
            <a:ext cx="2831976" cy="3077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Examinations of diabetic patients :</a:t>
            </a:r>
          </a:p>
          <a:p>
            <a:r>
              <a:rPr lang="en-US" sz="1200" dirty="0" smtClean="0"/>
              <a:t>MNSI= Michigan Neuropathy </a:t>
            </a:r>
            <a:r>
              <a:rPr lang="en-US" sz="1200" dirty="0"/>
              <a:t>S</a:t>
            </a:r>
            <a:r>
              <a:rPr lang="en-US" sz="1200" dirty="0" smtClean="0"/>
              <a:t>creening Instrument; BPI= Brief Pain Inventory; </a:t>
            </a:r>
          </a:p>
          <a:p>
            <a:r>
              <a:rPr lang="en-US" sz="1200" dirty="0" smtClean="0"/>
              <a:t>BAI = Brachial -Ankle index</a:t>
            </a:r>
          </a:p>
          <a:p>
            <a:r>
              <a:rPr lang="en-US" sz="1200" dirty="0" smtClean="0"/>
              <a:t>BPNS= Brief Peripheral </a:t>
            </a:r>
            <a:r>
              <a:rPr lang="en-US" sz="1200" dirty="0"/>
              <a:t> </a:t>
            </a:r>
            <a:r>
              <a:rPr lang="en-US" sz="1200" dirty="0" smtClean="0"/>
              <a:t>Neuropathy Screen; </a:t>
            </a:r>
          </a:p>
          <a:p>
            <a:r>
              <a:rPr lang="en-US" sz="1200" dirty="0" smtClean="0"/>
              <a:t>DN4 = Neuropathic pain screen; </a:t>
            </a:r>
          </a:p>
          <a:p>
            <a:r>
              <a:rPr lang="en-US" sz="1200" dirty="0" smtClean="0"/>
              <a:t>ENG= Electro-</a:t>
            </a:r>
            <a:r>
              <a:rPr lang="en-US" sz="1200" dirty="0" err="1" smtClean="0"/>
              <a:t>neurography</a:t>
            </a:r>
            <a:r>
              <a:rPr lang="en-US" sz="1200" dirty="0" smtClean="0"/>
              <a:t>; </a:t>
            </a:r>
          </a:p>
          <a:p>
            <a:r>
              <a:rPr lang="en-US" sz="1200" dirty="0" smtClean="0"/>
              <a:t>LFN= Large </a:t>
            </a:r>
            <a:r>
              <a:rPr lang="en-US" sz="1200" dirty="0"/>
              <a:t>F</a:t>
            </a:r>
            <a:r>
              <a:rPr lang="en-US" sz="1200" dirty="0" smtClean="0"/>
              <a:t>iber </a:t>
            </a:r>
            <a:r>
              <a:rPr lang="en-US" sz="1200" dirty="0"/>
              <a:t>N</a:t>
            </a:r>
            <a:r>
              <a:rPr lang="en-US" sz="1200" dirty="0" smtClean="0"/>
              <a:t>europathy, </a:t>
            </a:r>
          </a:p>
          <a:p>
            <a:r>
              <a:rPr lang="en-US" sz="1200" dirty="0" smtClean="0"/>
              <a:t>SFN= Small </a:t>
            </a:r>
            <a:r>
              <a:rPr lang="en-US" sz="1200" dirty="0"/>
              <a:t>F</a:t>
            </a:r>
            <a:r>
              <a:rPr lang="en-US" sz="1200" dirty="0" smtClean="0"/>
              <a:t>iber </a:t>
            </a:r>
            <a:r>
              <a:rPr lang="en-US" sz="1200" dirty="0"/>
              <a:t>N</a:t>
            </a:r>
            <a:r>
              <a:rPr lang="en-US" sz="1200" dirty="0" smtClean="0"/>
              <a:t>europathy; </a:t>
            </a:r>
          </a:p>
          <a:p>
            <a:r>
              <a:rPr lang="en-US" sz="1200" dirty="0" smtClean="0"/>
              <a:t>VDT= vibration detection threshold; </a:t>
            </a:r>
          </a:p>
          <a:p>
            <a:r>
              <a:rPr lang="en-US" sz="1200" dirty="0" smtClean="0"/>
              <a:t>PPD= pinprick detection; </a:t>
            </a:r>
          </a:p>
          <a:p>
            <a:r>
              <a:rPr lang="en-US" sz="1200" dirty="0" smtClean="0"/>
              <a:t>CCM= Cornea Confocal Microscopy, </a:t>
            </a:r>
          </a:p>
          <a:p>
            <a:r>
              <a:rPr lang="en-US" sz="1200" dirty="0" smtClean="0"/>
              <a:t>TT= Threshold </a:t>
            </a:r>
            <a:r>
              <a:rPr lang="en-US" sz="1200" dirty="0"/>
              <a:t>T</a:t>
            </a:r>
            <a:r>
              <a:rPr lang="en-US" sz="1200" dirty="0" smtClean="0"/>
              <a:t>racking; </a:t>
            </a:r>
          </a:p>
          <a:p>
            <a:r>
              <a:rPr lang="en-US" sz="1200" dirty="0" smtClean="0"/>
              <a:t>CDM = Capillary Dysfunction </a:t>
            </a:r>
            <a:r>
              <a:rPr lang="en-US" sz="1200" dirty="0"/>
              <a:t>M</a:t>
            </a:r>
            <a:r>
              <a:rPr lang="en-US" sz="1200" dirty="0" smtClean="0"/>
              <a:t>easure; </a:t>
            </a:r>
          </a:p>
          <a:p>
            <a:r>
              <a:rPr lang="en-US" sz="1200" dirty="0" smtClean="0"/>
              <a:t>NFD= Nerve Fiber </a:t>
            </a:r>
            <a:r>
              <a:rPr lang="en-US" sz="1200" dirty="0"/>
              <a:t>D</a:t>
            </a:r>
            <a:r>
              <a:rPr lang="en-US" sz="1200" dirty="0" smtClean="0"/>
              <a:t>ensity </a:t>
            </a:r>
            <a:endParaRPr lang="en-US" sz="1200" dirty="0"/>
          </a:p>
        </p:txBody>
      </p:sp>
      <p:sp>
        <p:nvSpPr>
          <p:cNvPr id="26" name="Tekstboks 25"/>
          <p:cNvSpPr txBox="1"/>
          <p:nvPr/>
        </p:nvSpPr>
        <p:spPr>
          <a:xfrm>
            <a:off x="304800" y="225514"/>
            <a:ext cx="2590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C00000"/>
                </a:solidFill>
              </a:rPr>
              <a:t>H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ierarchical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examination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for DN</a:t>
            </a:r>
            <a:endParaRPr lang="da-DK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6053749" y="1268760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N=7000</a:t>
            </a:r>
            <a:endParaRPr lang="da-DK" sz="1400" dirty="0"/>
          </a:p>
        </p:txBody>
      </p:sp>
      <p:sp>
        <p:nvSpPr>
          <p:cNvPr id="27" name="Tekstboks 26"/>
          <p:cNvSpPr txBox="1"/>
          <p:nvPr/>
        </p:nvSpPr>
        <p:spPr>
          <a:xfrm>
            <a:off x="6129949" y="298766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N=700</a:t>
            </a:r>
            <a:endParaRPr lang="da-DK" sz="1400" dirty="0"/>
          </a:p>
        </p:txBody>
      </p:sp>
      <p:sp>
        <p:nvSpPr>
          <p:cNvPr id="28" name="Tekstboks 27"/>
          <p:cNvSpPr txBox="1"/>
          <p:nvPr/>
        </p:nvSpPr>
        <p:spPr>
          <a:xfrm>
            <a:off x="6129949" y="493187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N=70</a:t>
            </a:r>
            <a:endParaRPr lang="da-DK" sz="1400" dirty="0"/>
          </a:p>
        </p:txBody>
      </p:sp>
      <p:sp>
        <p:nvSpPr>
          <p:cNvPr id="29" name="Rektangel 28"/>
          <p:cNvSpPr/>
          <p:nvPr/>
        </p:nvSpPr>
        <p:spPr>
          <a:xfrm>
            <a:off x="4898133" y="6093296"/>
            <a:ext cx="12241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Rx</a:t>
            </a:r>
            <a:endParaRPr lang="da-DK" dirty="0"/>
          </a:p>
        </p:txBody>
      </p:sp>
      <p:cxnSp>
        <p:nvCxnSpPr>
          <p:cNvPr id="30" name="Lige pilforbindelse 29"/>
          <p:cNvCxnSpPr/>
          <p:nvPr/>
        </p:nvCxnSpPr>
        <p:spPr>
          <a:xfrm>
            <a:off x="5458213" y="5688332"/>
            <a:ext cx="0" cy="40496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e 15"/>
          <p:cNvGrpSpPr/>
          <p:nvPr/>
        </p:nvGrpSpPr>
        <p:grpSpPr>
          <a:xfrm>
            <a:off x="7239000" y="1066800"/>
            <a:ext cx="1371600" cy="5667092"/>
            <a:chOff x="7239000" y="1066800"/>
            <a:chExt cx="1371600" cy="5667092"/>
          </a:xfrm>
        </p:grpSpPr>
        <p:sp>
          <p:nvSpPr>
            <p:cNvPr id="32" name="Rektangel 31"/>
            <p:cNvSpPr/>
            <p:nvPr/>
          </p:nvSpPr>
          <p:spPr>
            <a:xfrm>
              <a:off x="7239000" y="1066800"/>
              <a:ext cx="1371600" cy="11223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 smtClean="0"/>
                <a:t>Pain</a:t>
              </a:r>
            </a:p>
            <a:p>
              <a:pPr algn="ctr"/>
              <a:r>
                <a:rPr lang="da-DK" dirty="0" smtClean="0"/>
                <a:t>State</a:t>
              </a:r>
              <a:endParaRPr lang="da-DK" dirty="0"/>
            </a:p>
          </p:txBody>
        </p:sp>
        <p:sp>
          <p:nvSpPr>
            <p:cNvPr id="33" name="Rektangel 32"/>
            <p:cNvSpPr/>
            <p:nvPr/>
          </p:nvSpPr>
          <p:spPr>
            <a:xfrm>
              <a:off x="7239000" y="4209483"/>
              <a:ext cx="1371600" cy="11223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 smtClean="0"/>
                <a:t>Target</a:t>
              </a:r>
            </a:p>
          </p:txBody>
        </p:sp>
        <p:sp>
          <p:nvSpPr>
            <p:cNvPr id="34" name="Rektangel 33"/>
            <p:cNvSpPr/>
            <p:nvPr/>
          </p:nvSpPr>
          <p:spPr>
            <a:xfrm>
              <a:off x="7239000" y="2638142"/>
              <a:ext cx="1371600" cy="11223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 err="1" smtClean="0"/>
                <a:t>Mechanism</a:t>
              </a:r>
              <a:endParaRPr lang="da-DK" dirty="0" smtClean="0"/>
            </a:p>
          </p:txBody>
        </p:sp>
        <p:sp>
          <p:nvSpPr>
            <p:cNvPr id="35" name="Højrepil 34"/>
            <p:cNvSpPr/>
            <p:nvPr/>
          </p:nvSpPr>
          <p:spPr>
            <a:xfrm rot="5400000">
              <a:off x="7813248" y="3870706"/>
              <a:ext cx="299303" cy="2286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6" name="Højrepil 35"/>
            <p:cNvSpPr/>
            <p:nvPr/>
          </p:nvSpPr>
          <p:spPr>
            <a:xfrm rot="5400000">
              <a:off x="7813248" y="2299364"/>
              <a:ext cx="299303" cy="2286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7" name="Tekstboks 36"/>
            <p:cNvSpPr txBox="1"/>
            <p:nvPr/>
          </p:nvSpPr>
          <p:spPr>
            <a:xfrm>
              <a:off x="7239000" y="6477000"/>
              <a:ext cx="1236236" cy="256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100" dirty="0" err="1" smtClean="0"/>
                <a:t>Vardeh</a:t>
              </a:r>
              <a:r>
                <a:rPr lang="da-DK" sz="1100" dirty="0" smtClean="0"/>
                <a:t> et al. 2016</a:t>
              </a:r>
              <a:endParaRPr lang="da-DK" sz="1100" dirty="0"/>
            </a:p>
          </p:txBody>
        </p:sp>
        <p:sp>
          <p:nvSpPr>
            <p:cNvPr id="38" name="Rektangel 37"/>
            <p:cNvSpPr/>
            <p:nvPr/>
          </p:nvSpPr>
          <p:spPr>
            <a:xfrm>
              <a:off x="7310264" y="5824736"/>
              <a:ext cx="122413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 err="1" smtClean="0"/>
                <a:t>Rx</a:t>
              </a:r>
              <a:endParaRPr lang="da-DK" dirty="0"/>
            </a:p>
          </p:txBody>
        </p:sp>
        <p:sp>
          <p:nvSpPr>
            <p:cNvPr id="39" name="Højrepil 38"/>
            <p:cNvSpPr/>
            <p:nvPr/>
          </p:nvSpPr>
          <p:spPr>
            <a:xfrm rot="5400000">
              <a:off x="7813249" y="5451048"/>
              <a:ext cx="299303" cy="2286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0818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ktangel 149"/>
          <p:cNvSpPr/>
          <p:nvPr/>
        </p:nvSpPr>
        <p:spPr>
          <a:xfrm>
            <a:off x="1199699" y="620688"/>
            <a:ext cx="115212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Rektangel 151"/>
          <p:cNvSpPr/>
          <p:nvPr/>
        </p:nvSpPr>
        <p:spPr>
          <a:xfrm>
            <a:off x="1199699" y="1484784"/>
            <a:ext cx="1152128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/>
          </a:p>
        </p:txBody>
      </p:sp>
      <p:grpSp>
        <p:nvGrpSpPr>
          <p:cNvPr id="154" name="Gruppe 153"/>
          <p:cNvGrpSpPr/>
          <p:nvPr/>
        </p:nvGrpSpPr>
        <p:grpSpPr>
          <a:xfrm>
            <a:off x="1199699" y="2348880"/>
            <a:ext cx="1152128" cy="720080"/>
            <a:chOff x="899592" y="476672"/>
            <a:chExt cx="1152128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5" name="Rektangel 154"/>
            <p:cNvSpPr/>
            <p:nvPr/>
          </p:nvSpPr>
          <p:spPr>
            <a:xfrm>
              <a:off x="899592" y="476672"/>
              <a:ext cx="1152128" cy="72008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/>
            </a:p>
          </p:txBody>
        </p:sp>
        <p:sp>
          <p:nvSpPr>
            <p:cNvPr id="156" name="Tekstboks 155"/>
            <p:cNvSpPr txBox="1"/>
            <p:nvPr/>
          </p:nvSpPr>
          <p:spPr>
            <a:xfrm>
              <a:off x="929192" y="713602"/>
              <a:ext cx="1110899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000" dirty="0" smtClean="0"/>
                <a:t>BPI, DN4, NPSI</a:t>
              </a:r>
            </a:p>
          </p:txBody>
        </p:sp>
      </p:grpSp>
      <p:grpSp>
        <p:nvGrpSpPr>
          <p:cNvPr id="157" name="Gruppe 156"/>
          <p:cNvGrpSpPr/>
          <p:nvPr/>
        </p:nvGrpSpPr>
        <p:grpSpPr>
          <a:xfrm>
            <a:off x="1218587" y="4077072"/>
            <a:ext cx="1162841" cy="720080"/>
            <a:chOff x="899592" y="476672"/>
            <a:chExt cx="1162841" cy="720080"/>
          </a:xfrm>
        </p:grpSpPr>
        <p:sp>
          <p:nvSpPr>
            <p:cNvPr id="158" name="Rektangel 157"/>
            <p:cNvSpPr/>
            <p:nvPr/>
          </p:nvSpPr>
          <p:spPr>
            <a:xfrm>
              <a:off x="899592" y="476672"/>
              <a:ext cx="1152128" cy="7200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/>
            </a:p>
          </p:txBody>
        </p:sp>
        <p:sp>
          <p:nvSpPr>
            <p:cNvPr id="159" name="Tekstboks 158"/>
            <p:cNvSpPr txBox="1"/>
            <p:nvPr/>
          </p:nvSpPr>
          <p:spPr>
            <a:xfrm>
              <a:off x="910304" y="636657"/>
              <a:ext cx="1152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000" dirty="0" smtClean="0"/>
                <a:t>QST, Skin Punch </a:t>
              </a:r>
              <a:r>
                <a:rPr lang="da-DK" sz="1000" dirty="0" err="1" smtClean="0"/>
                <a:t>Biopsy</a:t>
              </a:r>
              <a:endParaRPr lang="da-DK" sz="1000" dirty="0" smtClean="0"/>
            </a:p>
          </p:txBody>
        </p:sp>
      </p:grpSp>
      <p:sp>
        <p:nvSpPr>
          <p:cNvPr id="160" name="Tekstboks 159"/>
          <p:cNvSpPr txBox="1"/>
          <p:nvPr/>
        </p:nvSpPr>
        <p:spPr>
          <a:xfrm>
            <a:off x="1215959" y="620688"/>
            <a:ext cx="111089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000" dirty="0" err="1" smtClean="0"/>
              <a:t>Demographics</a:t>
            </a:r>
            <a:r>
              <a:rPr lang="da-DK" sz="1000" dirty="0" smtClean="0"/>
              <a:t>, </a:t>
            </a:r>
            <a:r>
              <a:rPr lang="da-DK" sz="1000" dirty="0" err="1"/>
              <a:t>D</a:t>
            </a:r>
            <a:r>
              <a:rPr lang="da-DK" sz="1000" dirty="0" err="1" smtClean="0"/>
              <a:t>uration</a:t>
            </a:r>
            <a:r>
              <a:rPr lang="da-DK" sz="1000" dirty="0" smtClean="0"/>
              <a:t> of </a:t>
            </a:r>
            <a:r>
              <a:rPr lang="da-DK" sz="1000" dirty="0" err="1" smtClean="0"/>
              <a:t>neuropathy</a:t>
            </a:r>
            <a:r>
              <a:rPr lang="da-DK" sz="1000" dirty="0" smtClean="0"/>
              <a:t>/</a:t>
            </a:r>
            <a:r>
              <a:rPr lang="da-DK" sz="1000" dirty="0" err="1" smtClean="0"/>
              <a:t>pain</a:t>
            </a:r>
            <a:endParaRPr lang="da-DK" sz="1000" dirty="0" smtClean="0"/>
          </a:p>
          <a:p>
            <a:pPr algn="ctr"/>
            <a:r>
              <a:rPr lang="da-DK" sz="1000" dirty="0" smtClean="0"/>
              <a:t>Body </a:t>
            </a:r>
            <a:r>
              <a:rPr lang="da-DK" sz="1000" dirty="0" err="1" smtClean="0"/>
              <a:t>maps</a:t>
            </a:r>
            <a:endParaRPr lang="da-DK" sz="1000" dirty="0"/>
          </a:p>
        </p:txBody>
      </p:sp>
      <p:sp>
        <p:nvSpPr>
          <p:cNvPr id="161" name="Tekstboks 160"/>
          <p:cNvSpPr txBox="1"/>
          <p:nvPr/>
        </p:nvSpPr>
        <p:spPr>
          <a:xfrm>
            <a:off x="1116059" y="1556792"/>
            <a:ext cx="1224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 smtClean="0"/>
              <a:t>Utah </a:t>
            </a:r>
            <a:r>
              <a:rPr lang="da-DK" sz="1000" dirty="0" err="1" smtClean="0"/>
              <a:t>Neuropathy</a:t>
            </a:r>
            <a:r>
              <a:rPr lang="da-DK" sz="1000" dirty="0" smtClean="0"/>
              <a:t> </a:t>
            </a:r>
            <a:r>
              <a:rPr lang="da-DK" sz="1000" dirty="0" err="1" smtClean="0"/>
              <a:t>Early</a:t>
            </a:r>
            <a:r>
              <a:rPr lang="da-DK" sz="1000" dirty="0" smtClean="0"/>
              <a:t> </a:t>
            </a:r>
            <a:r>
              <a:rPr lang="da-DK" sz="1000" dirty="0" err="1" smtClean="0"/>
              <a:t>Assessment</a:t>
            </a:r>
            <a:r>
              <a:rPr lang="da-DK" sz="1000" dirty="0" smtClean="0"/>
              <a:t> </a:t>
            </a:r>
            <a:r>
              <a:rPr lang="da-DK" sz="1000" dirty="0" err="1" smtClean="0"/>
              <a:t>scale</a:t>
            </a:r>
            <a:endParaRPr lang="da-DK" sz="1000" dirty="0"/>
          </a:p>
        </p:txBody>
      </p:sp>
      <p:sp>
        <p:nvSpPr>
          <p:cNvPr id="162" name="Rektangel 161"/>
          <p:cNvSpPr/>
          <p:nvPr/>
        </p:nvSpPr>
        <p:spPr>
          <a:xfrm>
            <a:off x="1188068" y="5805264"/>
            <a:ext cx="115212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/>
          </a:p>
        </p:txBody>
      </p:sp>
      <p:grpSp>
        <p:nvGrpSpPr>
          <p:cNvPr id="163" name="Gruppe 162"/>
          <p:cNvGrpSpPr/>
          <p:nvPr/>
        </p:nvGrpSpPr>
        <p:grpSpPr>
          <a:xfrm>
            <a:off x="1199699" y="4941168"/>
            <a:ext cx="1152129" cy="720080"/>
            <a:chOff x="899592" y="476672"/>
            <a:chExt cx="1152129" cy="720080"/>
          </a:xfrm>
        </p:grpSpPr>
        <p:sp>
          <p:nvSpPr>
            <p:cNvPr id="164" name="Rektangel 163"/>
            <p:cNvSpPr/>
            <p:nvPr/>
          </p:nvSpPr>
          <p:spPr>
            <a:xfrm>
              <a:off x="899592" y="476672"/>
              <a:ext cx="1152128" cy="7200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/>
            </a:p>
          </p:txBody>
        </p:sp>
        <p:sp>
          <p:nvSpPr>
            <p:cNvPr id="165" name="Tekstboks 164"/>
            <p:cNvSpPr txBox="1"/>
            <p:nvPr/>
          </p:nvSpPr>
          <p:spPr>
            <a:xfrm>
              <a:off x="899592" y="570746"/>
              <a:ext cx="11521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000" dirty="0" smtClean="0"/>
                <a:t>LAB test, DNA</a:t>
              </a:r>
            </a:p>
            <a:p>
              <a:pPr algn="ctr"/>
              <a:r>
                <a:rPr lang="da-DK" sz="1000" dirty="0" err="1" smtClean="0"/>
                <a:t>Brachial</a:t>
              </a:r>
              <a:r>
                <a:rPr lang="da-DK" sz="1000" dirty="0" err="1"/>
                <a:t>-</a:t>
              </a:r>
              <a:r>
                <a:rPr lang="da-DK" sz="1000" dirty="0" err="1" smtClean="0"/>
                <a:t>Ankle</a:t>
              </a:r>
              <a:r>
                <a:rPr lang="da-DK" sz="1000" dirty="0" smtClean="0"/>
                <a:t> Index</a:t>
              </a:r>
            </a:p>
          </p:txBody>
        </p:sp>
      </p:grpSp>
      <p:sp>
        <p:nvSpPr>
          <p:cNvPr id="166" name="Tekstboks 165"/>
          <p:cNvSpPr txBox="1"/>
          <p:nvPr/>
        </p:nvSpPr>
        <p:spPr>
          <a:xfrm>
            <a:off x="1188067" y="5805264"/>
            <a:ext cx="115212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000" dirty="0" err="1" smtClean="0"/>
              <a:t>Threshold</a:t>
            </a:r>
            <a:r>
              <a:rPr lang="da-DK" sz="1000" dirty="0" smtClean="0"/>
              <a:t> </a:t>
            </a:r>
            <a:r>
              <a:rPr lang="da-DK" sz="1000" dirty="0" err="1" smtClean="0"/>
              <a:t>tracking</a:t>
            </a:r>
            <a:r>
              <a:rPr lang="da-DK" sz="1000" dirty="0" smtClean="0"/>
              <a:t>, </a:t>
            </a:r>
            <a:r>
              <a:rPr lang="da-DK" sz="1000" dirty="0" err="1" smtClean="0"/>
              <a:t>Autonomic</a:t>
            </a:r>
            <a:r>
              <a:rPr lang="da-DK" sz="1000" dirty="0" smtClean="0"/>
              <a:t> </a:t>
            </a:r>
            <a:r>
              <a:rPr lang="da-DK" sz="1000" dirty="0"/>
              <a:t>measures</a:t>
            </a:r>
            <a:endParaRPr lang="da-DK" sz="1000" dirty="0" smtClean="0"/>
          </a:p>
        </p:txBody>
      </p:sp>
      <p:pic>
        <p:nvPicPr>
          <p:cNvPr id="1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55" y="682243"/>
            <a:ext cx="1286793" cy="96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2" descr="https://www.southboromedical.com/images/pad_ab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11" y="4665033"/>
            <a:ext cx="1434602" cy="11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QSTHN160553 003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14545" r="-580" b="21771"/>
          <a:stretch/>
        </p:blipFill>
        <p:spPr bwMode="auto">
          <a:xfrm>
            <a:off x="3780355" y="1775400"/>
            <a:ext cx="1806066" cy="89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6" descr="exemle DN4.jpg                                                 0007FF73Macintosh HD                   7C26857B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9853" y="682243"/>
            <a:ext cx="1060302" cy="1509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/>
        </p:spPr>
      </p:pic>
      <p:pic>
        <p:nvPicPr>
          <p:cNvPr id="171" name="Picture 2" descr="C:\WINDOWS\Skrivebord\billeder\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9" r="22754" b="27300"/>
          <a:stretch/>
        </p:blipFill>
        <p:spPr bwMode="auto">
          <a:xfrm>
            <a:off x="5292523" y="574521"/>
            <a:ext cx="1414454" cy="115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4" descr="NCS Test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48" y="3504844"/>
            <a:ext cx="1008112" cy="10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95" y="5860246"/>
            <a:ext cx="794159" cy="66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" name="Picture 5" descr="C:\WINDOWS\Skrivebord\billeder\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69" y="1932539"/>
            <a:ext cx="926013" cy="94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3" descr="DSC00575"/>
          <p:cNvPicPr>
            <a:picLocks noChangeAspect="1" noChangeArrowheads="1"/>
          </p:cNvPicPr>
          <p:nvPr/>
        </p:nvPicPr>
        <p:blipFill>
          <a:blip r:embed="rId12" cstate="print"/>
          <a:srcRect l="8067" t="10774"/>
          <a:stretch>
            <a:fillRect/>
          </a:stretch>
        </p:blipFill>
        <p:spPr bwMode="auto">
          <a:xfrm>
            <a:off x="2529853" y="2332876"/>
            <a:ext cx="1226737" cy="99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6" name="Gruppe 175"/>
          <p:cNvGrpSpPr/>
          <p:nvPr/>
        </p:nvGrpSpPr>
        <p:grpSpPr>
          <a:xfrm>
            <a:off x="4356419" y="4773922"/>
            <a:ext cx="1159278" cy="1751422"/>
            <a:chOff x="5068906" y="4830428"/>
            <a:chExt cx="1159278" cy="1751422"/>
          </a:xfrm>
        </p:grpSpPr>
        <p:pic>
          <p:nvPicPr>
            <p:cNvPr id="177" name="Picture 1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7"/>
            <a:stretch>
              <a:fillRect/>
            </a:stretch>
          </p:blipFill>
          <p:spPr bwMode="auto">
            <a:xfrm>
              <a:off x="5068906" y="4830428"/>
              <a:ext cx="1159278" cy="1751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" name="Tekstboks 177"/>
            <p:cNvSpPr txBox="1"/>
            <p:nvPr/>
          </p:nvSpPr>
          <p:spPr bwMode="auto">
            <a:xfrm>
              <a:off x="5282528" y="5035104"/>
              <a:ext cx="915365" cy="1591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dirty="0" err="1"/>
                <a:t>B</a:t>
              </a:r>
              <a:r>
                <a:rPr lang="en-US" sz="800" dirty="0" err="1">
                  <a:latin typeface="+mn-lt"/>
                </a:rPr>
                <a:t>aroreflex</a:t>
              </a:r>
              <a:r>
                <a:rPr lang="en-US" sz="800" dirty="0">
                  <a:latin typeface="+mn-lt"/>
                </a:rPr>
                <a:t> events</a:t>
              </a:r>
            </a:p>
          </p:txBody>
        </p:sp>
        <p:sp>
          <p:nvSpPr>
            <p:cNvPr id="179" name="Tekstboks 178"/>
            <p:cNvSpPr txBox="1"/>
            <p:nvPr/>
          </p:nvSpPr>
          <p:spPr bwMode="auto">
            <a:xfrm>
              <a:off x="5292080" y="5970766"/>
              <a:ext cx="7743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a-DK" sz="800" dirty="0">
                  <a:latin typeface="+mn-lt"/>
                  <a:sym typeface="Symbol" pitchFamily="18" charset="2"/>
                </a:rPr>
                <a:t>mean RR</a:t>
              </a:r>
            </a:p>
            <a:p>
              <a:pPr algn="ctr">
                <a:defRPr/>
              </a:pPr>
              <a:r>
                <a:rPr lang="da-DK" sz="800" dirty="0">
                  <a:latin typeface="+mn-lt"/>
                  <a:sym typeface="Symbol" pitchFamily="18" charset="2"/>
                </a:rPr>
                <a:t>SBP</a:t>
              </a:r>
              <a:endParaRPr lang="da-DK" sz="800" dirty="0">
                <a:latin typeface="+mn-lt"/>
              </a:endParaRPr>
            </a:p>
          </p:txBody>
        </p:sp>
      </p:grpSp>
      <p:grpSp>
        <p:nvGrpSpPr>
          <p:cNvPr id="181" name="Gruppe 180"/>
          <p:cNvGrpSpPr/>
          <p:nvPr/>
        </p:nvGrpSpPr>
        <p:grpSpPr>
          <a:xfrm>
            <a:off x="1188068" y="3212976"/>
            <a:ext cx="1152128" cy="720080"/>
            <a:chOff x="899592" y="476672"/>
            <a:chExt cx="1152128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2" name="Rektangel 181"/>
            <p:cNvSpPr/>
            <p:nvPr/>
          </p:nvSpPr>
          <p:spPr>
            <a:xfrm>
              <a:off x="899592" y="476672"/>
              <a:ext cx="1152128" cy="72008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/>
            </a:p>
          </p:txBody>
        </p:sp>
        <p:sp>
          <p:nvSpPr>
            <p:cNvPr id="183" name="Tekstboks 182"/>
            <p:cNvSpPr txBox="1"/>
            <p:nvPr/>
          </p:nvSpPr>
          <p:spPr>
            <a:xfrm>
              <a:off x="929192" y="620688"/>
              <a:ext cx="1110899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000" dirty="0" smtClean="0"/>
                <a:t>ENG </a:t>
              </a:r>
              <a:r>
                <a:rPr lang="da-DK" sz="1000" dirty="0" err="1" smtClean="0"/>
                <a:t>peroneal</a:t>
              </a:r>
              <a:r>
                <a:rPr lang="da-DK" sz="1000" dirty="0" smtClean="0"/>
                <a:t>, </a:t>
              </a:r>
              <a:r>
                <a:rPr lang="da-DK" sz="1000" dirty="0" err="1" smtClean="0"/>
                <a:t>tibial</a:t>
              </a:r>
              <a:r>
                <a:rPr lang="da-DK" sz="1000" dirty="0" smtClean="0"/>
                <a:t>, </a:t>
              </a:r>
              <a:r>
                <a:rPr lang="da-DK" sz="1000" dirty="0" err="1" smtClean="0"/>
                <a:t>ulnar</a:t>
              </a:r>
              <a:r>
                <a:rPr lang="da-DK" sz="1000" dirty="0" smtClean="0"/>
                <a:t> , median</a:t>
              </a:r>
            </a:p>
          </p:txBody>
        </p:sp>
      </p:grpSp>
      <p:grpSp>
        <p:nvGrpSpPr>
          <p:cNvPr id="184" name="Gruppe 183"/>
          <p:cNvGrpSpPr/>
          <p:nvPr/>
        </p:nvGrpSpPr>
        <p:grpSpPr>
          <a:xfrm>
            <a:off x="3780355" y="2708920"/>
            <a:ext cx="2354912" cy="1804100"/>
            <a:chOff x="6012159" y="651974"/>
            <a:chExt cx="2606964" cy="2205724"/>
          </a:xfrm>
        </p:grpSpPr>
        <p:cxnSp>
          <p:nvCxnSpPr>
            <p:cNvPr id="185" name="Lige forbindelse 184"/>
            <p:cNvCxnSpPr/>
            <p:nvPr/>
          </p:nvCxnSpPr>
          <p:spPr bwMode="auto">
            <a:xfrm>
              <a:off x="6294816" y="740719"/>
              <a:ext cx="0" cy="1792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Lige forbindelse 185"/>
            <p:cNvCxnSpPr/>
            <p:nvPr/>
          </p:nvCxnSpPr>
          <p:spPr bwMode="auto">
            <a:xfrm>
              <a:off x="6294816" y="1674181"/>
              <a:ext cx="2135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Lige forbindelse 186"/>
            <p:cNvCxnSpPr/>
            <p:nvPr/>
          </p:nvCxnSpPr>
          <p:spPr bwMode="auto">
            <a:xfrm>
              <a:off x="6294816" y="2066261"/>
              <a:ext cx="213590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Lige forbindelse 187"/>
            <p:cNvCxnSpPr/>
            <p:nvPr/>
          </p:nvCxnSpPr>
          <p:spPr bwMode="auto">
            <a:xfrm>
              <a:off x="6294816" y="1280889"/>
              <a:ext cx="213590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Lige forbindelse 188"/>
            <p:cNvCxnSpPr/>
            <p:nvPr/>
          </p:nvCxnSpPr>
          <p:spPr bwMode="auto">
            <a:xfrm>
              <a:off x="6345313" y="2533599"/>
              <a:ext cx="21359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Lige forbindelse 189"/>
            <p:cNvCxnSpPr/>
            <p:nvPr/>
          </p:nvCxnSpPr>
          <p:spPr bwMode="auto">
            <a:xfrm>
              <a:off x="6498951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Lige forbindelse 190"/>
            <p:cNvCxnSpPr/>
            <p:nvPr/>
          </p:nvCxnSpPr>
          <p:spPr bwMode="auto">
            <a:xfrm>
              <a:off x="6702013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Lige forbindelse 191"/>
            <p:cNvCxnSpPr/>
            <p:nvPr/>
          </p:nvCxnSpPr>
          <p:spPr bwMode="auto">
            <a:xfrm>
              <a:off x="6880363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Lige forbindelse 192"/>
            <p:cNvCxnSpPr/>
            <p:nvPr/>
          </p:nvCxnSpPr>
          <p:spPr bwMode="auto">
            <a:xfrm>
              <a:off x="7057639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Lige forbindelse 193"/>
            <p:cNvCxnSpPr/>
            <p:nvPr/>
          </p:nvCxnSpPr>
          <p:spPr bwMode="auto">
            <a:xfrm>
              <a:off x="7235989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Lige forbindelse 194"/>
            <p:cNvCxnSpPr/>
            <p:nvPr/>
          </p:nvCxnSpPr>
          <p:spPr bwMode="auto">
            <a:xfrm>
              <a:off x="7413264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Lige forbindelse 195"/>
            <p:cNvCxnSpPr/>
            <p:nvPr/>
          </p:nvCxnSpPr>
          <p:spPr bwMode="auto">
            <a:xfrm>
              <a:off x="7590541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Lige forbindelse 196"/>
            <p:cNvCxnSpPr/>
            <p:nvPr/>
          </p:nvCxnSpPr>
          <p:spPr bwMode="auto">
            <a:xfrm>
              <a:off x="7768890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Lige forbindelse 197"/>
            <p:cNvCxnSpPr/>
            <p:nvPr/>
          </p:nvCxnSpPr>
          <p:spPr bwMode="auto">
            <a:xfrm>
              <a:off x="7948316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kstboks 96"/>
            <p:cNvSpPr txBox="1">
              <a:spLocks noChangeArrowheads="1"/>
            </p:cNvSpPr>
            <p:nvPr/>
          </p:nvSpPr>
          <p:spPr bwMode="auto">
            <a:xfrm>
              <a:off x="6378530" y="2631922"/>
              <a:ext cx="344624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CDT</a:t>
              </a:r>
            </a:p>
          </p:txBody>
        </p:sp>
        <p:sp>
          <p:nvSpPr>
            <p:cNvPr id="200" name="Tekstboks 97"/>
            <p:cNvSpPr txBox="1">
              <a:spLocks noChangeArrowheads="1"/>
            </p:cNvSpPr>
            <p:nvPr/>
          </p:nvSpPr>
          <p:spPr bwMode="auto">
            <a:xfrm>
              <a:off x="6557470" y="2631922"/>
              <a:ext cx="351722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HDT</a:t>
              </a:r>
            </a:p>
          </p:txBody>
        </p:sp>
        <p:sp>
          <p:nvSpPr>
            <p:cNvPr id="201" name="Tekstboks 98"/>
            <p:cNvSpPr txBox="1">
              <a:spLocks noChangeArrowheads="1"/>
            </p:cNvSpPr>
            <p:nvPr/>
          </p:nvSpPr>
          <p:spPr bwMode="auto">
            <a:xfrm>
              <a:off x="6736408" y="2622636"/>
              <a:ext cx="319780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TSL</a:t>
              </a:r>
            </a:p>
          </p:txBody>
        </p:sp>
        <p:sp>
          <p:nvSpPr>
            <p:cNvPr id="202" name="Tekstboks 99"/>
            <p:cNvSpPr txBox="1">
              <a:spLocks noChangeArrowheads="1"/>
            </p:cNvSpPr>
            <p:nvPr/>
          </p:nvSpPr>
          <p:spPr bwMode="auto">
            <a:xfrm>
              <a:off x="6915347" y="2631922"/>
              <a:ext cx="335750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CPT</a:t>
              </a:r>
            </a:p>
          </p:txBody>
        </p:sp>
        <p:sp>
          <p:nvSpPr>
            <p:cNvPr id="203" name="Tekstboks 100"/>
            <p:cNvSpPr txBox="1">
              <a:spLocks noChangeArrowheads="1"/>
            </p:cNvSpPr>
            <p:nvPr/>
          </p:nvSpPr>
          <p:spPr bwMode="auto">
            <a:xfrm>
              <a:off x="7094287" y="2631922"/>
              <a:ext cx="342848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/>
                <a:t>HPT</a:t>
              </a:r>
            </a:p>
          </p:txBody>
        </p:sp>
        <p:sp>
          <p:nvSpPr>
            <p:cNvPr id="204" name="Tekstboks 101"/>
            <p:cNvSpPr txBox="1">
              <a:spLocks noChangeArrowheads="1"/>
            </p:cNvSpPr>
            <p:nvPr/>
          </p:nvSpPr>
          <p:spPr bwMode="auto">
            <a:xfrm>
              <a:off x="7273226" y="2631922"/>
              <a:ext cx="333976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PPT</a:t>
              </a:r>
            </a:p>
          </p:txBody>
        </p:sp>
        <p:sp>
          <p:nvSpPr>
            <p:cNvPr id="205" name="Tekstboks 102"/>
            <p:cNvSpPr txBox="1">
              <a:spLocks noChangeArrowheads="1"/>
            </p:cNvSpPr>
            <p:nvPr/>
          </p:nvSpPr>
          <p:spPr bwMode="auto">
            <a:xfrm>
              <a:off x="7454806" y="2622636"/>
              <a:ext cx="321553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 smtClean="0"/>
                <a:t>MP</a:t>
              </a:r>
              <a:endParaRPr lang="da-DK" sz="600" dirty="0"/>
            </a:p>
          </p:txBody>
        </p:sp>
        <p:sp>
          <p:nvSpPr>
            <p:cNvPr id="206" name="Tekstboks 103"/>
            <p:cNvSpPr txBox="1">
              <a:spLocks noChangeArrowheads="1"/>
            </p:cNvSpPr>
            <p:nvPr/>
          </p:nvSpPr>
          <p:spPr bwMode="auto">
            <a:xfrm>
              <a:off x="7631103" y="2631922"/>
              <a:ext cx="381889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WUR</a:t>
              </a:r>
            </a:p>
          </p:txBody>
        </p:sp>
        <p:sp>
          <p:nvSpPr>
            <p:cNvPr id="207" name="Tekstboks 104"/>
            <p:cNvSpPr txBox="1">
              <a:spLocks noChangeArrowheads="1"/>
            </p:cNvSpPr>
            <p:nvPr/>
          </p:nvSpPr>
          <p:spPr bwMode="auto">
            <a:xfrm>
              <a:off x="7856346" y="2631922"/>
              <a:ext cx="371241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MDT</a:t>
              </a:r>
            </a:p>
          </p:txBody>
        </p:sp>
        <p:sp>
          <p:nvSpPr>
            <p:cNvPr id="208" name="Tekstboks 105"/>
            <p:cNvSpPr txBox="1">
              <a:spLocks noChangeArrowheads="1"/>
            </p:cNvSpPr>
            <p:nvPr/>
          </p:nvSpPr>
          <p:spPr bwMode="auto">
            <a:xfrm>
              <a:off x="8046086" y="2631922"/>
              <a:ext cx="346397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/>
                <a:t>VDT</a:t>
              </a:r>
            </a:p>
          </p:txBody>
        </p:sp>
        <p:cxnSp>
          <p:nvCxnSpPr>
            <p:cNvPr id="209" name="Lige forbindelse 208"/>
            <p:cNvCxnSpPr/>
            <p:nvPr/>
          </p:nvCxnSpPr>
          <p:spPr bwMode="auto">
            <a:xfrm>
              <a:off x="8125591" y="2533599"/>
              <a:ext cx="0" cy="4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Lige forbindelse 209"/>
            <p:cNvCxnSpPr/>
            <p:nvPr/>
          </p:nvCxnSpPr>
          <p:spPr bwMode="auto">
            <a:xfrm flipH="1">
              <a:off x="6243244" y="740719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Lige forbindelse 210"/>
            <p:cNvCxnSpPr/>
            <p:nvPr/>
          </p:nvCxnSpPr>
          <p:spPr bwMode="auto">
            <a:xfrm flipH="1">
              <a:off x="6243244" y="1010198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Lige forbindelse 211"/>
            <p:cNvCxnSpPr/>
            <p:nvPr/>
          </p:nvCxnSpPr>
          <p:spPr bwMode="auto">
            <a:xfrm flipH="1">
              <a:off x="6243244" y="1869615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Lige forbindelse 212"/>
            <p:cNvCxnSpPr/>
            <p:nvPr/>
          </p:nvCxnSpPr>
          <p:spPr bwMode="auto">
            <a:xfrm flipH="1">
              <a:off x="6243244" y="2533599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Lige forbindelse 213"/>
            <p:cNvCxnSpPr/>
            <p:nvPr/>
          </p:nvCxnSpPr>
          <p:spPr bwMode="auto">
            <a:xfrm flipH="1">
              <a:off x="6243244" y="1280889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Lige forbindelse 214"/>
            <p:cNvCxnSpPr/>
            <p:nvPr/>
          </p:nvCxnSpPr>
          <p:spPr bwMode="auto">
            <a:xfrm flipH="1">
              <a:off x="6243244" y="1477536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Lige forbindelse 215"/>
            <p:cNvCxnSpPr/>
            <p:nvPr/>
          </p:nvCxnSpPr>
          <p:spPr bwMode="auto">
            <a:xfrm flipH="1">
              <a:off x="6243244" y="2066261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Lige forbindelse 216"/>
            <p:cNvCxnSpPr/>
            <p:nvPr/>
          </p:nvCxnSpPr>
          <p:spPr bwMode="auto">
            <a:xfrm flipH="1">
              <a:off x="6243244" y="2287184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Lige forbindelse 217"/>
            <p:cNvCxnSpPr/>
            <p:nvPr/>
          </p:nvCxnSpPr>
          <p:spPr bwMode="auto">
            <a:xfrm flipH="1">
              <a:off x="6243244" y="1674181"/>
              <a:ext cx="51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kstboks 116"/>
            <p:cNvSpPr txBox="1">
              <a:spLocks noChangeArrowheads="1"/>
            </p:cNvSpPr>
            <p:nvPr/>
          </p:nvSpPr>
          <p:spPr bwMode="auto">
            <a:xfrm>
              <a:off x="6012160" y="1624414"/>
              <a:ext cx="261218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0</a:t>
              </a:r>
            </a:p>
          </p:txBody>
        </p:sp>
        <p:sp>
          <p:nvSpPr>
            <p:cNvPr id="220" name="Tekstboks 117"/>
            <p:cNvSpPr txBox="1">
              <a:spLocks noChangeArrowheads="1"/>
            </p:cNvSpPr>
            <p:nvPr/>
          </p:nvSpPr>
          <p:spPr bwMode="auto">
            <a:xfrm>
              <a:off x="6012159" y="690950"/>
              <a:ext cx="261218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4</a:t>
              </a:r>
            </a:p>
          </p:txBody>
        </p:sp>
        <p:sp>
          <p:nvSpPr>
            <p:cNvPr id="221" name="Tekstboks 118"/>
            <p:cNvSpPr txBox="1">
              <a:spLocks noChangeArrowheads="1"/>
            </p:cNvSpPr>
            <p:nvPr/>
          </p:nvSpPr>
          <p:spPr bwMode="auto">
            <a:xfrm>
              <a:off x="6012160" y="960428"/>
              <a:ext cx="261218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3</a:t>
              </a:r>
            </a:p>
          </p:txBody>
        </p:sp>
        <p:sp>
          <p:nvSpPr>
            <p:cNvPr id="222" name="Tekstboks 119"/>
            <p:cNvSpPr txBox="1">
              <a:spLocks noChangeArrowheads="1"/>
            </p:cNvSpPr>
            <p:nvPr/>
          </p:nvSpPr>
          <p:spPr bwMode="auto">
            <a:xfrm>
              <a:off x="6012160" y="1232335"/>
              <a:ext cx="261218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2</a:t>
              </a:r>
            </a:p>
          </p:txBody>
        </p:sp>
        <p:sp>
          <p:nvSpPr>
            <p:cNvPr id="223" name="Tekstboks 120"/>
            <p:cNvSpPr txBox="1">
              <a:spLocks noChangeArrowheads="1"/>
            </p:cNvSpPr>
            <p:nvPr/>
          </p:nvSpPr>
          <p:spPr bwMode="auto">
            <a:xfrm>
              <a:off x="6012160" y="1427766"/>
              <a:ext cx="261218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/>
                <a:t>1</a:t>
              </a:r>
            </a:p>
          </p:txBody>
        </p:sp>
        <p:sp>
          <p:nvSpPr>
            <p:cNvPr id="224" name="Tekstboks 121"/>
            <p:cNvSpPr txBox="1">
              <a:spLocks noChangeArrowheads="1"/>
            </p:cNvSpPr>
            <p:nvPr/>
          </p:nvSpPr>
          <p:spPr bwMode="auto">
            <a:xfrm>
              <a:off x="6012160" y="2458338"/>
              <a:ext cx="296709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-4</a:t>
              </a:r>
            </a:p>
          </p:txBody>
        </p:sp>
        <p:sp>
          <p:nvSpPr>
            <p:cNvPr id="225" name="Tekstboks 122"/>
            <p:cNvSpPr txBox="1">
              <a:spLocks noChangeArrowheads="1"/>
            </p:cNvSpPr>
            <p:nvPr/>
          </p:nvSpPr>
          <p:spPr bwMode="auto">
            <a:xfrm>
              <a:off x="6012160" y="2238630"/>
              <a:ext cx="296709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-3</a:t>
              </a:r>
            </a:p>
          </p:txBody>
        </p:sp>
        <p:sp>
          <p:nvSpPr>
            <p:cNvPr id="226" name="Tekstboks 123"/>
            <p:cNvSpPr txBox="1">
              <a:spLocks noChangeArrowheads="1"/>
            </p:cNvSpPr>
            <p:nvPr/>
          </p:nvSpPr>
          <p:spPr bwMode="auto">
            <a:xfrm>
              <a:off x="6012160" y="2016492"/>
              <a:ext cx="296709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-2</a:t>
              </a:r>
            </a:p>
          </p:txBody>
        </p:sp>
        <p:sp>
          <p:nvSpPr>
            <p:cNvPr id="227" name="Tekstboks 124"/>
            <p:cNvSpPr txBox="1">
              <a:spLocks noChangeArrowheads="1"/>
            </p:cNvSpPr>
            <p:nvPr/>
          </p:nvSpPr>
          <p:spPr bwMode="auto">
            <a:xfrm>
              <a:off x="6012160" y="1819845"/>
              <a:ext cx="296709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dirty="0"/>
                <a:t>-1</a:t>
              </a:r>
            </a:p>
          </p:txBody>
        </p:sp>
        <p:sp>
          <p:nvSpPr>
            <p:cNvPr id="228" name="Tekstboks 125"/>
            <p:cNvSpPr txBox="1">
              <a:spLocks noChangeArrowheads="1"/>
            </p:cNvSpPr>
            <p:nvPr/>
          </p:nvSpPr>
          <p:spPr bwMode="auto">
            <a:xfrm>
              <a:off x="7998812" y="973110"/>
              <a:ext cx="620311" cy="3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600" b="1" dirty="0" err="1"/>
                <a:t>Gain</a:t>
              </a:r>
              <a:r>
                <a:rPr lang="da-DK" sz="600" b="1" dirty="0"/>
                <a:t> of</a:t>
              </a:r>
            </a:p>
            <a:p>
              <a:r>
                <a:rPr lang="da-DK" sz="600" b="1" dirty="0" err="1"/>
                <a:t>function</a:t>
              </a:r>
              <a:endParaRPr lang="da-DK" sz="600" b="1" dirty="0"/>
            </a:p>
          </p:txBody>
        </p:sp>
        <p:sp>
          <p:nvSpPr>
            <p:cNvPr id="229" name="Tekstboks 126"/>
            <p:cNvSpPr txBox="1">
              <a:spLocks noChangeArrowheads="1"/>
            </p:cNvSpPr>
            <p:nvPr/>
          </p:nvSpPr>
          <p:spPr bwMode="auto">
            <a:xfrm>
              <a:off x="8021514" y="2063224"/>
              <a:ext cx="597609" cy="3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600" b="1" dirty="0" err="1"/>
                <a:t>Loss</a:t>
              </a:r>
              <a:r>
                <a:rPr lang="da-DK" sz="600" b="1" dirty="0"/>
                <a:t> of</a:t>
              </a:r>
            </a:p>
            <a:p>
              <a:r>
                <a:rPr lang="da-DK" sz="600" b="1" dirty="0" err="1"/>
                <a:t>function</a:t>
              </a:r>
              <a:endParaRPr lang="da-DK" sz="600" b="1" dirty="0"/>
            </a:p>
          </p:txBody>
        </p:sp>
        <p:sp>
          <p:nvSpPr>
            <p:cNvPr id="230" name="Tekstboks 127"/>
            <p:cNvSpPr txBox="1">
              <a:spLocks noChangeArrowheads="1"/>
            </p:cNvSpPr>
            <p:nvPr/>
          </p:nvSpPr>
          <p:spPr bwMode="auto">
            <a:xfrm>
              <a:off x="6918669" y="2287183"/>
              <a:ext cx="727931" cy="22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600" dirty="0"/>
                <a:t>QST parameter</a:t>
              </a:r>
            </a:p>
          </p:txBody>
        </p:sp>
        <p:sp>
          <p:nvSpPr>
            <p:cNvPr id="231" name="Ellipse 230"/>
            <p:cNvSpPr/>
            <p:nvPr/>
          </p:nvSpPr>
          <p:spPr bwMode="auto">
            <a:xfrm>
              <a:off x="6472091" y="1722736"/>
              <a:ext cx="52645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2" name="Ellipse 231"/>
            <p:cNvSpPr/>
            <p:nvPr/>
          </p:nvSpPr>
          <p:spPr bwMode="auto">
            <a:xfrm>
              <a:off x="6651516" y="1747013"/>
              <a:ext cx="50497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3" name="Ellipse 232"/>
            <p:cNvSpPr/>
            <p:nvPr/>
          </p:nvSpPr>
          <p:spPr bwMode="auto">
            <a:xfrm>
              <a:off x="6828792" y="1722736"/>
              <a:ext cx="51571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4" name="Ellipse 233"/>
            <p:cNvSpPr/>
            <p:nvPr/>
          </p:nvSpPr>
          <p:spPr bwMode="auto">
            <a:xfrm>
              <a:off x="6981356" y="1206843"/>
              <a:ext cx="50496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5" name="Ellipse 234"/>
            <p:cNvSpPr/>
            <p:nvPr/>
          </p:nvSpPr>
          <p:spPr bwMode="auto">
            <a:xfrm>
              <a:off x="7387479" y="1206843"/>
              <a:ext cx="51571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6" name="Ellipse 235"/>
            <p:cNvSpPr/>
            <p:nvPr/>
          </p:nvSpPr>
          <p:spPr bwMode="auto">
            <a:xfrm>
              <a:off x="7565830" y="1379212"/>
              <a:ext cx="50496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7" name="Ellipse 236"/>
            <p:cNvSpPr/>
            <p:nvPr/>
          </p:nvSpPr>
          <p:spPr bwMode="auto">
            <a:xfrm>
              <a:off x="7718394" y="1232334"/>
              <a:ext cx="50496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8" name="Ellipse 237"/>
            <p:cNvSpPr/>
            <p:nvPr/>
          </p:nvSpPr>
          <p:spPr bwMode="auto">
            <a:xfrm>
              <a:off x="8099805" y="1967937"/>
              <a:ext cx="51571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sp>
          <p:nvSpPr>
            <p:cNvPr id="239" name="Ellipse 238"/>
            <p:cNvSpPr/>
            <p:nvPr/>
          </p:nvSpPr>
          <p:spPr bwMode="auto">
            <a:xfrm>
              <a:off x="7184418" y="1134012"/>
              <a:ext cx="51571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cxnSp>
          <p:nvCxnSpPr>
            <p:cNvPr id="240" name="Lige forbindelse 239"/>
            <p:cNvCxnSpPr>
              <a:stCxn id="231" idx="1"/>
              <a:endCxn id="232" idx="2"/>
            </p:cNvCxnSpPr>
            <p:nvPr/>
          </p:nvCxnSpPr>
          <p:spPr bwMode="auto">
            <a:xfrm>
              <a:off x="6479611" y="1730020"/>
              <a:ext cx="171904" cy="4127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Lige forbindelse 240"/>
            <p:cNvCxnSpPr>
              <a:stCxn id="232" idx="6"/>
            </p:cNvCxnSpPr>
            <p:nvPr/>
          </p:nvCxnSpPr>
          <p:spPr bwMode="auto">
            <a:xfrm flipV="1">
              <a:off x="6702013" y="1747013"/>
              <a:ext cx="152564" cy="242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Lige forbindelse 241"/>
            <p:cNvCxnSpPr>
              <a:stCxn id="233" idx="1"/>
              <a:endCxn id="234" idx="4"/>
            </p:cNvCxnSpPr>
            <p:nvPr/>
          </p:nvCxnSpPr>
          <p:spPr bwMode="auto">
            <a:xfrm flipV="1">
              <a:off x="6835238" y="1255398"/>
              <a:ext cx="171904" cy="47462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Lige forbindelse 242"/>
            <p:cNvCxnSpPr/>
            <p:nvPr/>
          </p:nvCxnSpPr>
          <p:spPr bwMode="auto">
            <a:xfrm flipV="1">
              <a:off x="6988877" y="1151006"/>
              <a:ext cx="221326" cy="8132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Lige forbindelse 243"/>
            <p:cNvCxnSpPr>
              <a:stCxn id="239" idx="1"/>
              <a:endCxn id="235" idx="1"/>
            </p:cNvCxnSpPr>
            <p:nvPr/>
          </p:nvCxnSpPr>
          <p:spPr bwMode="auto">
            <a:xfrm>
              <a:off x="7191938" y="1140080"/>
              <a:ext cx="204136" cy="7404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Lige forbindelse 244"/>
            <p:cNvCxnSpPr>
              <a:stCxn id="235" idx="1"/>
              <a:endCxn id="236" idx="6"/>
            </p:cNvCxnSpPr>
            <p:nvPr/>
          </p:nvCxnSpPr>
          <p:spPr bwMode="auto">
            <a:xfrm>
              <a:off x="7396074" y="1214126"/>
              <a:ext cx="220251" cy="18936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Lige forbindelse 245"/>
            <p:cNvCxnSpPr>
              <a:stCxn id="236" idx="1"/>
              <a:endCxn id="237" idx="3"/>
            </p:cNvCxnSpPr>
            <p:nvPr/>
          </p:nvCxnSpPr>
          <p:spPr bwMode="auto">
            <a:xfrm flipV="1">
              <a:off x="7573350" y="1273606"/>
              <a:ext cx="152564" cy="11289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Ellipse 246"/>
            <p:cNvSpPr/>
            <p:nvPr/>
          </p:nvSpPr>
          <p:spPr bwMode="auto">
            <a:xfrm>
              <a:off x="7948316" y="1771291"/>
              <a:ext cx="50496" cy="4855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sz="800"/>
            </a:p>
          </p:txBody>
        </p:sp>
        <p:cxnSp>
          <p:nvCxnSpPr>
            <p:cNvPr id="248" name="Lige forbindelse 247"/>
            <p:cNvCxnSpPr>
              <a:stCxn id="237" idx="1"/>
              <a:endCxn id="247" idx="5"/>
            </p:cNvCxnSpPr>
            <p:nvPr/>
          </p:nvCxnSpPr>
          <p:spPr bwMode="auto">
            <a:xfrm>
              <a:off x="7725914" y="1238404"/>
              <a:ext cx="265377" cy="57415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Lige forbindelse 248"/>
            <p:cNvCxnSpPr>
              <a:stCxn id="247" idx="1"/>
              <a:endCxn id="238" idx="1"/>
            </p:cNvCxnSpPr>
            <p:nvPr/>
          </p:nvCxnSpPr>
          <p:spPr bwMode="auto">
            <a:xfrm>
              <a:off x="7954762" y="1779789"/>
              <a:ext cx="152564" cy="19543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Tekstboks 147"/>
            <p:cNvSpPr txBox="1">
              <a:spLocks noChangeArrowheads="1"/>
            </p:cNvSpPr>
            <p:nvPr/>
          </p:nvSpPr>
          <p:spPr bwMode="auto">
            <a:xfrm>
              <a:off x="6317377" y="651974"/>
              <a:ext cx="554023" cy="26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800" b="1" dirty="0"/>
                <a:t>Z-Score</a:t>
              </a:r>
            </a:p>
          </p:txBody>
        </p:sp>
      </p:grpSp>
      <p:pic>
        <p:nvPicPr>
          <p:cNvPr id="251" name="Billede 147" descr="TJ-3.png"/>
          <p:cNvPicPr>
            <a:picLocks noChangeAspect="1"/>
          </p:cNvPicPr>
          <p:nvPr/>
        </p:nvPicPr>
        <p:blipFill>
          <a:blip r:embed="rId14" cstate="print">
            <a:lum contrast="4000"/>
          </a:blip>
          <a:srcRect/>
          <a:stretch>
            <a:fillRect/>
          </a:stretch>
        </p:blipFill>
        <p:spPr bwMode="auto">
          <a:xfrm>
            <a:off x="6166281" y="4405858"/>
            <a:ext cx="2078127" cy="227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Tekstboks 102"/>
          <p:cNvSpPr txBox="1"/>
          <p:nvPr/>
        </p:nvSpPr>
        <p:spPr>
          <a:xfrm>
            <a:off x="2066847" y="44624"/>
            <a:ext cx="38012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Classification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of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Diabetic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a-DK" b="1" dirty="0" err="1" smtClean="0">
                <a:solidFill>
                  <a:srgbClr val="C00000"/>
                </a:solidFill>
                <a:latin typeface="+mn-lt"/>
              </a:rPr>
              <a:t>neuropathy</a:t>
            </a:r>
            <a:r>
              <a:rPr lang="da-DK" b="1" dirty="0" smtClean="0">
                <a:solidFill>
                  <a:srgbClr val="C00000"/>
                </a:solidFill>
                <a:latin typeface="+mn-lt"/>
              </a:rPr>
              <a:t>: </a:t>
            </a:r>
            <a:endParaRPr lang="da-DK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6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uropain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1443936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LogoWith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6947"/>
            <a:ext cx="2016730" cy="119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EU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90914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rise_kort"/>
          <p:cNvPicPr>
            <a:picLocks noChangeAspect="1" noChangeArrowheads="1"/>
          </p:cNvPicPr>
          <p:nvPr/>
        </p:nvPicPr>
        <p:blipFill>
          <a:blip r:embed="rId6" cstate="print"/>
          <a:srcRect l="17303" t="10641" r="36024"/>
          <a:stretch>
            <a:fillRect/>
          </a:stretch>
        </p:blipFill>
        <p:spPr bwMode="auto">
          <a:xfrm>
            <a:off x="0" y="0"/>
            <a:ext cx="914400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boks 2"/>
          <p:cNvSpPr txBox="1"/>
          <p:nvPr/>
        </p:nvSpPr>
        <p:spPr>
          <a:xfrm>
            <a:off x="2195736" y="2749570"/>
            <a:ext cx="416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 dirty="0" err="1" smtClean="0">
                <a:latin typeface="+mn-lt"/>
              </a:rPr>
              <a:t>Acknowledgement</a:t>
            </a:r>
            <a:endParaRPr lang="da-DK" sz="4000" b="1" dirty="0">
              <a:latin typeface="+mn-lt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18" y="4005064"/>
            <a:ext cx="1866684" cy="1866684"/>
          </a:xfrm>
          <a:prstGeom prst="rect">
            <a:avLst/>
          </a:prstGeom>
        </p:spPr>
      </p:pic>
      <p:pic>
        <p:nvPicPr>
          <p:cNvPr id="1026" name="Picture 2" descr="https://s3.amazonaws.com/rf-downloads/Novo+Nordisk+Fonden+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52" y="4077072"/>
            <a:ext cx="3773836" cy="4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LORis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94032"/>
            <a:ext cx="2476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591798"/>
              </p:ext>
            </p:extLst>
          </p:nvPr>
        </p:nvGraphicFramePr>
        <p:xfrm>
          <a:off x="539552" y="1268760"/>
          <a:ext cx="8208909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4"/>
                <a:gridCol w="936104"/>
                <a:gridCol w="1656184"/>
                <a:gridCol w="1224136"/>
                <a:gridCol w="3168351"/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400" b="1" dirty="0" smtClean="0"/>
                        <a:t>Channel type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1" dirty="0" smtClean="0"/>
                        <a:t>Gene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1" dirty="0" smtClean="0"/>
                        <a:t>Distribution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1" dirty="0" err="1" smtClean="0"/>
                        <a:t>Tetrodotoxin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1" dirty="0" err="1" smtClean="0"/>
                        <a:t>Function</a:t>
                      </a:r>
                      <a:r>
                        <a:rPr lang="da-DK" sz="1400" b="1" dirty="0" smtClean="0"/>
                        <a:t> in</a:t>
                      </a:r>
                      <a:r>
                        <a:rPr lang="da-DK" sz="1400" b="1" baseline="0" dirty="0" smtClean="0"/>
                        <a:t> </a:t>
                      </a:r>
                      <a:r>
                        <a:rPr lang="da-DK" sz="1400" b="1" baseline="0" dirty="0" err="1" smtClean="0"/>
                        <a:t>sensory</a:t>
                      </a:r>
                      <a:r>
                        <a:rPr lang="da-DK" sz="1400" b="1" baseline="0" dirty="0" smtClean="0"/>
                        <a:t> </a:t>
                      </a:r>
                      <a:r>
                        <a:rPr lang="da-DK" sz="1400" b="1" baseline="0" dirty="0" err="1" smtClean="0"/>
                        <a:t>processing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 1.1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SCN1A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CNS, PNS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Sensitive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 </a:t>
                      </a:r>
                      <a:r>
                        <a:rPr lang="da-DK" sz="1200" baseline="0" dirty="0" smtClean="0"/>
                        <a:t>1.2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SCN2A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CNS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Sensitive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1.3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SCN3A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CNS, PNS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Sensitive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Fast </a:t>
                      </a:r>
                      <a:r>
                        <a:rPr lang="da-DK" sz="1200" dirty="0" err="1" smtClean="0"/>
                        <a:t>inactivating</a:t>
                      </a:r>
                      <a:r>
                        <a:rPr lang="da-DK" sz="1200" dirty="0" smtClean="0"/>
                        <a:t> TTX-S </a:t>
                      </a:r>
                      <a:r>
                        <a:rPr lang="da-DK" sz="1200" dirty="0" err="1" smtClean="0"/>
                        <a:t>current</a:t>
                      </a:r>
                      <a:r>
                        <a:rPr lang="da-DK" sz="1200" dirty="0" smtClean="0"/>
                        <a:t>.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1.3 </a:t>
                      </a:r>
                      <a:r>
                        <a:rPr lang="da-DK" sz="1200" baseline="0" dirty="0" err="1" smtClean="0"/>
                        <a:t>upregulated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after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axotomy</a:t>
                      </a:r>
                      <a:r>
                        <a:rPr lang="da-DK" sz="1200" baseline="0" dirty="0" smtClean="0"/>
                        <a:t> and in </a:t>
                      </a:r>
                      <a:r>
                        <a:rPr lang="da-DK" sz="1200" baseline="0" dirty="0" err="1" smtClean="0"/>
                        <a:t>neuromas</a:t>
                      </a:r>
                      <a:endParaRPr lang="en-US" sz="1200" baseline="-25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1.4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SCN4A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Muscle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Sensitive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1.5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SCN5A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Muscle</a:t>
                      </a:r>
                      <a:r>
                        <a:rPr lang="da-DK" sz="1200" dirty="0" smtClean="0"/>
                        <a:t>, Heart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Resistant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None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1.6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SCN8A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Cerebellum</a:t>
                      </a:r>
                      <a:r>
                        <a:rPr lang="da-DK" sz="1200" dirty="0" smtClean="0"/>
                        <a:t>, large DRG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Sensitive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1.6 major ion </a:t>
                      </a:r>
                      <a:r>
                        <a:rPr lang="da-DK" sz="1200" baseline="0" dirty="0" err="1" smtClean="0"/>
                        <a:t>channel</a:t>
                      </a:r>
                      <a:r>
                        <a:rPr lang="da-DK" sz="1200" baseline="0" dirty="0" smtClean="0"/>
                        <a:t> in large fibers; </a:t>
                      </a:r>
                      <a:r>
                        <a:rPr lang="da-DK" sz="1200" baseline="0" dirty="0" err="1" smtClean="0"/>
                        <a:t>accumulated</a:t>
                      </a:r>
                      <a:r>
                        <a:rPr lang="da-DK" sz="1200" baseline="0" dirty="0" smtClean="0"/>
                        <a:t> in </a:t>
                      </a:r>
                      <a:r>
                        <a:rPr lang="da-DK" sz="1200" baseline="0" dirty="0" err="1" smtClean="0"/>
                        <a:t>nodal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egion</a:t>
                      </a:r>
                      <a:r>
                        <a:rPr lang="da-DK" sz="1200" baseline="0" dirty="0" smtClean="0"/>
                        <a:t>. </a:t>
                      </a:r>
                      <a:r>
                        <a:rPr lang="da-DK" sz="1200" baseline="0" dirty="0" err="1" smtClean="0"/>
                        <a:t>Produces</a:t>
                      </a:r>
                      <a:r>
                        <a:rPr lang="da-DK" sz="1200" baseline="0" dirty="0" smtClean="0"/>
                        <a:t> large </a:t>
                      </a:r>
                      <a:r>
                        <a:rPr lang="da-DK" sz="1200" baseline="0" dirty="0" err="1" smtClean="0"/>
                        <a:t>persistent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currents</a:t>
                      </a:r>
                      <a:r>
                        <a:rPr lang="da-DK" sz="1200" baseline="0" dirty="0" smtClean="0"/>
                        <a:t>.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1.7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SCN9A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Small and large DRG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Sensitive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1.7</a:t>
                      </a:r>
                      <a:r>
                        <a:rPr lang="da-DK" sz="1200" dirty="0" smtClean="0"/>
                        <a:t>produces a rapid </a:t>
                      </a:r>
                      <a:r>
                        <a:rPr lang="da-DK" sz="1200" dirty="0" err="1" smtClean="0"/>
                        <a:t>current</a:t>
                      </a:r>
                      <a:r>
                        <a:rPr lang="da-DK" sz="1200" dirty="0" smtClean="0"/>
                        <a:t> and sets the </a:t>
                      </a:r>
                      <a:r>
                        <a:rPr lang="da-DK" sz="1200" dirty="0" err="1" smtClean="0"/>
                        <a:t>gain</a:t>
                      </a:r>
                      <a:r>
                        <a:rPr lang="da-DK" sz="1200" dirty="0" smtClean="0"/>
                        <a:t> of </a:t>
                      </a:r>
                      <a:r>
                        <a:rPr lang="da-DK" sz="1200" dirty="0" err="1" smtClean="0"/>
                        <a:t>nociceptive</a:t>
                      </a:r>
                      <a:r>
                        <a:rPr lang="da-DK" sz="1200" dirty="0" smtClean="0"/>
                        <a:t> neurons. Mutations </a:t>
                      </a:r>
                      <a:r>
                        <a:rPr lang="da-DK" sz="1200" dirty="0" err="1" smtClean="0"/>
                        <a:t>may</a:t>
                      </a:r>
                      <a:r>
                        <a:rPr lang="da-DK" sz="1200" dirty="0" smtClean="0"/>
                        <a:t> give rise to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both</a:t>
                      </a:r>
                      <a:r>
                        <a:rPr lang="da-DK" sz="1200" baseline="0" dirty="0" smtClean="0"/>
                        <a:t>: </a:t>
                      </a:r>
                      <a:r>
                        <a:rPr lang="da-DK" sz="1200" baseline="0" dirty="0" err="1" smtClean="0"/>
                        <a:t>pain</a:t>
                      </a:r>
                      <a:r>
                        <a:rPr lang="da-DK" sz="1200" baseline="0" dirty="0" smtClean="0"/>
                        <a:t> /</a:t>
                      </a:r>
                      <a:r>
                        <a:rPr lang="da-DK" sz="1200" baseline="0" dirty="0" err="1" smtClean="0"/>
                        <a:t>no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pain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1.8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SCN10A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Small</a:t>
                      </a:r>
                      <a:r>
                        <a:rPr lang="da-DK" sz="1200" baseline="0" dirty="0" smtClean="0"/>
                        <a:t> DRG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Resistant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Responsible</a:t>
                      </a:r>
                      <a:r>
                        <a:rPr lang="da-DK" sz="1200" baseline="0" dirty="0" smtClean="0"/>
                        <a:t> for </a:t>
                      </a:r>
                      <a:r>
                        <a:rPr lang="da-DK" sz="1200" baseline="0" dirty="0" err="1" smtClean="0"/>
                        <a:t>Na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current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causing</a:t>
                      </a:r>
                      <a:r>
                        <a:rPr lang="da-DK" sz="1200" baseline="0" dirty="0" smtClean="0"/>
                        <a:t> </a:t>
                      </a:r>
                      <a:r>
                        <a:rPr lang="da-DK" sz="1200" baseline="0" dirty="0" err="1" smtClean="0"/>
                        <a:t>upstroke</a:t>
                      </a:r>
                      <a:r>
                        <a:rPr lang="da-DK" sz="1200" baseline="0" dirty="0" smtClean="0"/>
                        <a:t> of action potential and support </a:t>
                      </a:r>
                      <a:r>
                        <a:rPr lang="da-DK" sz="1200" baseline="0" dirty="0" err="1" smtClean="0"/>
                        <a:t>repetitive</a:t>
                      </a:r>
                      <a:r>
                        <a:rPr lang="da-DK" sz="1200" baseline="0" dirty="0" smtClean="0"/>
                        <a:t> firing. 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Na</a:t>
                      </a:r>
                      <a:r>
                        <a:rPr lang="da-DK" sz="1200" baseline="-25000" dirty="0" smtClean="0"/>
                        <a:t>v</a:t>
                      </a:r>
                      <a:r>
                        <a:rPr lang="da-DK" sz="1200" baseline="0" dirty="0" smtClean="0"/>
                        <a:t>1.9</a:t>
                      </a:r>
                      <a:endParaRPr lang="en-US" sz="1200" baseline="-250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SCN11A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smtClean="0"/>
                        <a:t>Small DRG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Resistant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 smtClean="0"/>
                        <a:t>Produces</a:t>
                      </a:r>
                      <a:r>
                        <a:rPr lang="da-DK" sz="1200" dirty="0" smtClean="0"/>
                        <a:t> </a:t>
                      </a:r>
                      <a:r>
                        <a:rPr lang="da-DK" sz="1200" dirty="0" err="1" smtClean="0"/>
                        <a:t>lareg</a:t>
                      </a:r>
                      <a:r>
                        <a:rPr lang="da-DK" sz="1200" dirty="0" smtClean="0"/>
                        <a:t> </a:t>
                      </a:r>
                      <a:r>
                        <a:rPr lang="da-DK" sz="1200" dirty="0" err="1" smtClean="0"/>
                        <a:t>persistent</a:t>
                      </a:r>
                      <a:r>
                        <a:rPr lang="da-DK" sz="1200" dirty="0" smtClean="0"/>
                        <a:t> </a:t>
                      </a:r>
                      <a:r>
                        <a:rPr lang="da-DK" sz="1200" dirty="0" err="1" smtClean="0"/>
                        <a:t>current</a:t>
                      </a:r>
                      <a:r>
                        <a:rPr lang="da-DK" sz="1200" dirty="0" smtClean="0"/>
                        <a:t> and </a:t>
                      </a:r>
                      <a:r>
                        <a:rPr lang="da-DK" sz="1200" dirty="0" err="1" smtClean="0"/>
                        <a:t>Increases</a:t>
                      </a:r>
                      <a:r>
                        <a:rPr lang="da-DK" sz="1200" dirty="0" smtClean="0"/>
                        <a:t> generally </a:t>
                      </a:r>
                      <a:r>
                        <a:rPr lang="da-DK" sz="1200" dirty="0" err="1" smtClean="0"/>
                        <a:t>neuronal</a:t>
                      </a:r>
                      <a:r>
                        <a:rPr lang="da-DK" sz="1200" dirty="0" smtClean="0"/>
                        <a:t> </a:t>
                      </a:r>
                      <a:r>
                        <a:rPr lang="da-DK" sz="1200" dirty="0" err="1" smtClean="0"/>
                        <a:t>excitability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kstboks 2"/>
          <p:cNvSpPr txBox="1"/>
          <p:nvPr/>
        </p:nvSpPr>
        <p:spPr>
          <a:xfrm>
            <a:off x="1619672" y="478309"/>
            <a:ext cx="533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/>
              <a:t>Sodium</a:t>
            </a:r>
            <a:r>
              <a:rPr lang="da-DK" b="1" dirty="0" smtClean="0"/>
              <a:t> </a:t>
            </a:r>
            <a:r>
              <a:rPr lang="da-DK" b="1" dirty="0" err="1" smtClean="0"/>
              <a:t>channels</a:t>
            </a:r>
            <a:r>
              <a:rPr lang="da-DK" b="1" dirty="0" smtClean="0"/>
              <a:t> and </a:t>
            </a:r>
            <a:r>
              <a:rPr lang="da-DK" b="1" dirty="0" err="1" smtClean="0"/>
              <a:t>relevance</a:t>
            </a:r>
            <a:r>
              <a:rPr lang="da-DK" b="1" dirty="0" smtClean="0"/>
              <a:t> to </a:t>
            </a:r>
            <a:r>
              <a:rPr lang="da-DK" b="1" dirty="0" err="1" smtClean="0"/>
              <a:t>sensory</a:t>
            </a:r>
            <a:r>
              <a:rPr lang="da-DK" b="1" dirty="0" smtClean="0"/>
              <a:t> </a:t>
            </a:r>
            <a:r>
              <a:rPr lang="da-DK" b="1" dirty="0" err="1" smtClean="0"/>
              <a:t>processing</a:t>
            </a:r>
            <a:endParaRPr lang="en-US" b="1" dirty="0"/>
          </a:p>
        </p:txBody>
      </p:sp>
      <p:sp>
        <p:nvSpPr>
          <p:cNvPr id="6" name="Rektangel 5"/>
          <p:cNvSpPr/>
          <p:nvPr/>
        </p:nvSpPr>
        <p:spPr>
          <a:xfrm>
            <a:off x="533400" y="4495800"/>
            <a:ext cx="8229600" cy="1524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35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50"/>
          <p:cNvSpPr>
            <a:spLocks noChangeArrowheads="1"/>
          </p:cNvSpPr>
          <p:nvPr/>
        </p:nvSpPr>
        <p:spPr bwMode="auto">
          <a:xfrm>
            <a:off x="110869" y="457200"/>
            <a:ext cx="3501586" cy="237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da-DK" sz="900"/>
          </a:p>
        </p:txBody>
      </p:sp>
      <p:grpSp>
        <p:nvGrpSpPr>
          <p:cNvPr id="25" name="Gruppe 24"/>
          <p:cNvGrpSpPr/>
          <p:nvPr/>
        </p:nvGrpSpPr>
        <p:grpSpPr>
          <a:xfrm>
            <a:off x="2438400" y="2871802"/>
            <a:ext cx="5562600" cy="1876216"/>
            <a:chOff x="2753643" y="2871802"/>
            <a:chExt cx="5562600" cy="1876216"/>
          </a:xfrm>
        </p:grpSpPr>
        <p:sp>
          <p:nvSpPr>
            <p:cNvPr id="4" name="Freeform 6"/>
            <p:cNvSpPr>
              <a:spLocks noChangeAspect="1"/>
            </p:cNvSpPr>
            <p:nvPr/>
          </p:nvSpPr>
          <p:spPr bwMode="auto">
            <a:xfrm>
              <a:off x="6471619" y="3217122"/>
              <a:ext cx="1844624" cy="1530896"/>
            </a:xfrm>
            <a:custGeom>
              <a:avLst/>
              <a:gdLst>
                <a:gd name="T0" fmla="*/ 0 w 6786"/>
                <a:gd name="T1" fmla="*/ 0 h 5163"/>
                <a:gd name="T2" fmla="*/ 0 w 6786"/>
                <a:gd name="T3" fmla="*/ 0 h 5163"/>
                <a:gd name="T4" fmla="*/ 0 w 6786"/>
                <a:gd name="T5" fmla="*/ 0 h 5163"/>
                <a:gd name="T6" fmla="*/ 0 w 6786"/>
                <a:gd name="T7" fmla="*/ 2147483647 h 5163"/>
                <a:gd name="T8" fmla="*/ 0 w 6786"/>
                <a:gd name="T9" fmla="*/ 2147483647 h 5163"/>
                <a:gd name="T10" fmla="*/ 0 w 6786"/>
                <a:gd name="T11" fmla="*/ 2147483647 h 5163"/>
                <a:gd name="T12" fmla="*/ 0 w 6786"/>
                <a:gd name="T13" fmla="*/ 2147483647 h 5163"/>
                <a:gd name="T14" fmla="*/ 0 w 6786"/>
                <a:gd name="T15" fmla="*/ 2147483647 h 5163"/>
                <a:gd name="T16" fmla="*/ 0 w 6786"/>
                <a:gd name="T17" fmla="*/ 2147483647 h 5163"/>
                <a:gd name="T18" fmla="*/ 0 w 6786"/>
                <a:gd name="T19" fmla="*/ 2147483647 h 5163"/>
                <a:gd name="T20" fmla="*/ 0 w 6786"/>
                <a:gd name="T21" fmla="*/ 2147483647 h 5163"/>
                <a:gd name="T22" fmla="*/ 0 w 6786"/>
                <a:gd name="T23" fmla="*/ 2147483647 h 5163"/>
                <a:gd name="T24" fmla="*/ 0 w 6786"/>
                <a:gd name="T25" fmla="*/ 2147483647 h 5163"/>
                <a:gd name="T26" fmla="*/ 0 w 6786"/>
                <a:gd name="T27" fmla="*/ 0 h 5163"/>
                <a:gd name="T28" fmla="*/ 0 w 6786"/>
                <a:gd name="T29" fmla="*/ 0 h 5163"/>
                <a:gd name="T30" fmla="*/ 0 w 6786"/>
                <a:gd name="T31" fmla="*/ 0 h 5163"/>
                <a:gd name="T32" fmla="*/ 0 w 6786"/>
                <a:gd name="T33" fmla="*/ 0 h 5163"/>
                <a:gd name="T34" fmla="*/ 0 w 6786"/>
                <a:gd name="T35" fmla="*/ 0 h 5163"/>
                <a:gd name="T36" fmla="*/ 0 w 6786"/>
                <a:gd name="T37" fmla="*/ 0 h 5163"/>
                <a:gd name="T38" fmla="*/ 0 w 6786"/>
                <a:gd name="T39" fmla="*/ 0 h 5163"/>
                <a:gd name="T40" fmla="*/ 0 w 6786"/>
                <a:gd name="T41" fmla="*/ 0 h 5163"/>
                <a:gd name="T42" fmla="*/ 0 w 6786"/>
                <a:gd name="T43" fmla="*/ 0 h 5163"/>
                <a:gd name="T44" fmla="*/ 0 w 6786"/>
                <a:gd name="T45" fmla="*/ 0 h 5163"/>
                <a:gd name="T46" fmla="*/ 0 w 6786"/>
                <a:gd name="T47" fmla="*/ 0 h 5163"/>
                <a:gd name="T48" fmla="*/ 0 w 6786"/>
                <a:gd name="T49" fmla="*/ 0 h 5163"/>
                <a:gd name="T50" fmla="*/ 0 w 6786"/>
                <a:gd name="T51" fmla="*/ 0 h 5163"/>
                <a:gd name="T52" fmla="*/ 0 w 6786"/>
                <a:gd name="T53" fmla="*/ 0 h 5163"/>
                <a:gd name="T54" fmla="*/ 0 w 6786"/>
                <a:gd name="T55" fmla="*/ 0 h 5163"/>
                <a:gd name="T56" fmla="*/ 0 w 6786"/>
                <a:gd name="T57" fmla="*/ 0 h 5163"/>
                <a:gd name="T58" fmla="*/ 0 w 6786"/>
                <a:gd name="T59" fmla="*/ 0 h 5163"/>
                <a:gd name="T60" fmla="*/ 0 w 6786"/>
                <a:gd name="T61" fmla="*/ 0 h 5163"/>
                <a:gd name="T62" fmla="*/ 0 w 6786"/>
                <a:gd name="T63" fmla="*/ 0 h 5163"/>
                <a:gd name="T64" fmla="*/ 0 w 6786"/>
                <a:gd name="T65" fmla="*/ 0 h 5163"/>
                <a:gd name="T66" fmla="*/ 0 w 6786"/>
                <a:gd name="T67" fmla="*/ 0 h 5163"/>
                <a:gd name="T68" fmla="*/ 0 w 6786"/>
                <a:gd name="T69" fmla="*/ 0 h 5163"/>
                <a:gd name="T70" fmla="*/ 0 w 6786"/>
                <a:gd name="T71" fmla="*/ 0 h 5163"/>
                <a:gd name="T72" fmla="*/ 0 w 6786"/>
                <a:gd name="T73" fmla="*/ 0 h 5163"/>
                <a:gd name="T74" fmla="*/ 0 w 6786"/>
                <a:gd name="T75" fmla="*/ 0 h 5163"/>
                <a:gd name="T76" fmla="*/ 0 w 6786"/>
                <a:gd name="T77" fmla="*/ 0 h 5163"/>
                <a:gd name="T78" fmla="*/ 0 w 6786"/>
                <a:gd name="T79" fmla="*/ 0 h 5163"/>
                <a:gd name="T80" fmla="*/ 0 w 6786"/>
                <a:gd name="T81" fmla="*/ 0 h 5163"/>
                <a:gd name="T82" fmla="*/ 0 w 6786"/>
                <a:gd name="T83" fmla="*/ 0 h 5163"/>
                <a:gd name="T84" fmla="*/ 0 w 6786"/>
                <a:gd name="T85" fmla="*/ 0 h 5163"/>
                <a:gd name="T86" fmla="*/ 0 w 6786"/>
                <a:gd name="T87" fmla="*/ 0 h 5163"/>
                <a:gd name="T88" fmla="*/ 0 w 6786"/>
                <a:gd name="T89" fmla="*/ 0 h 5163"/>
                <a:gd name="T90" fmla="*/ 0 w 6786"/>
                <a:gd name="T91" fmla="*/ 0 h 5163"/>
                <a:gd name="T92" fmla="*/ 0 w 6786"/>
                <a:gd name="T93" fmla="*/ 2147483647 h 5163"/>
                <a:gd name="T94" fmla="*/ 0 w 6786"/>
                <a:gd name="T95" fmla="*/ 2147483647 h 5163"/>
                <a:gd name="T96" fmla="*/ 0 w 6786"/>
                <a:gd name="T97" fmla="*/ 2147483647 h 5163"/>
                <a:gd name="T98" fmla="*/ 0 w 6786"/>
                <a:gd name="T99" fmla="*/ 2147483647 h 5163"/>
                <a:gd name="T100" fmla="*/ 0 w 6786"/>
                <a:gd name="T101" fmla="*/ 2147483647 h 5163"/>
                <a:gd name="T102" fmla="*/ 0 w 6786"/>
                <a:gd name="T103" fmla="*/ 2147483647 h 5163"/>
                <a:gd name="T104" fmla="*/ 0 w 6786"/>
                <a:gd name="T105" fmla="*/ 2147483647 h 5163"/>
                <a:gd name="T106" fmla="*/ 0 w 6786"/>
                <a:gd name="T107" fmla="*/ 2147483647 h 5163"/>
                <a:gd name="T108" fmla="*/ 0 w 6786"/>
                <a:gd name="T109" fmla="*/ 2147483647 h 5163"/>
                <a:gd name="T110" fmla="*/ 0 w 6786"/>
                <a:gd name="T111" fmla="*/ 2147483647 h 5163"/>
                <a:gd name="T112" fmla="*/ 0 w 6786"/>
                <a:gd name="T113" fmla="*/ 0 h 5163"/>
                <a:gd name="T114" fmla="*/ 0 w 6786"/>
                <a:gd name="T115" fmla="*/ 0 h 5163"/>
                <a:gd name="T116" fmla="*/ 0 w 6786"/>
                <a:gd name="T117" fmla="*/ 0 h 5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86"/>
                <a:gd name="T178" fmla="*/ 0 h 5163"/>
                <a:gd name="T179" fmla="*/ 6786 w 6786"/>
                <a:gd name="T180" fmla="*/ 5163 h 5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86" h="5163">
                  <a:moveTo>
                    <a:pt x="3346" y="3155"/>
                  </a:moveTo>
                  <a:lnTo>
                    <a:pt x="3372" y="3138"/>
                  </a:lnTo>
                  <a:lnTo>
                    <a:pt x="3416" y="3135"/>
                  </a:lnTo>
                  <a:lnTo>
                    <a:pt x="3441" y="3153"/>
                  </a:lnTo>
                  <a:lnTo>
                    <a:pt x="3462" y="3174"/>
                  </a:lnTo>
                  <a:lnTo>
                    <a:pt x="3471" y="3201"/>
                  </a:lnTo>
                  <a:lnTo>
                    <a:pt x="3474" y="3237"/>
                  </a:lnTo>
                  <a:lnTo>
                    <a:pt x="3474" y="3264"/>
                  </a:lnTo>
                  <a:lnTo>
                    <a:pt x="3471" y="3294"/>
                  </a:lnTo>
                  <a:lnTo>
                    <a:pt x="3468" y="3339"/>
                  </a:lnTo>
                  <a:lnTo>
                    <a:pt x="3465" y="3378"/>
                  </a:lnTo>
                  <a:lnTo>
                    <a:pt x="3465" y="3417"/>
                  </a:lnTo>
                  <a:lnTo>
                    <a:pt x="3462" y="3462"/>
                  </a:lnTo>
                  <a:lnTo>
                    <a:pt x="3459" y="3519"/>
                  </a:lnTo>
                  <a:lnTo>
                    <a:pt x="3456" y="3582"/>
                  </a:lnTo>
                  <a:lnTo>
                    <a:pt x="3453" y="3642"/>
                  </a:lnTo>
                  <a:lnTo>
                    <a:pt x="3447" y="3705"/>
                  </a:lnTo>
                  <a:lnTo>
                    <a:pt x="3444" y="3765"/>
                  </a:lnTo>
                  <a:lnTo>
                    <a:pt x="3441" y="3816"/>
                  </a:lnTo>
                  <a:lnTo>
                    <a:pt x="3444" y="3876"/>
                  </a:lnTo>
                  <a:lnTo>
                    <a:pt x="3444" y="3939"/>
                  </a:lnTo>
                  <a:lnTo>
                    <a:pt x="3447" y="4026"/>
                  </a:lnTo>
                  <a:lnTo>
                    <a:pt x="3450" y="4080"/>
                  </a:lnTo>
                  <a:lnTo>
                    <a:pt x="3450" y="4143"/>
                  </a:lnTo>
                  <a:lnTo>
                    <a:pt x="3453" y="4194"/>
                  </a:lnTo>
                  <a:lnTo>
                    <a:pt x="3453" y="4257"/>
                  </a:lnTo>
                  <a:lnTo>
                    <a:pt x="3459" y="4308"/>
                  </a:lnTo>
                  <a:lnTo>
                    <a:pt x="3465" y="4371"/>
                  </a:lnTo>
                  <a:lnTo>
                    <a:pt x="3471" y="4425"/>
                  </a:lnTo>
                  <a:lnTo>
                    <a:pt x="3476" y="4475"/>
                  </a:lnTo>
                  <a:lnTo>
                    <a:pt x="3483" y="4527"/>
                  </a:lnTo>
                  <a:lnTo>
                    <a:pt x="3495" y="4578"/>
                  </a:lnTo>
                  <a:lnTo>
                    <a:pt x="3507" y="4623"/>
                  </a:lnTo>
                  <a:lnTo>
                    <a:pt x="3516" y="4655"/>
                  </a:lnTo>
                  <a:lnTo>
                    <a:pt x="3525" y="4692"/>
                  </a:lnTo>
                  <a:lnTo>
                    <a:pt x="3546" y="4743"/>
                  </a:lnTo>
                  <a:lnTo>
                    <a:pt x="3567" y="4785"/>
                  </a:lnTo>
                  <a:lnTo>
                    <a:pt x="3594" y="4827"/>
                  </a:lnTo>
                  <a:lnTo>
                    <a:pt x="3627" y="4872"/>
                  </a:lnTo>
                  <a:lnTo>
                    <a:pt x="3660" y="4911"/>
                  </a:lnTo>
                  <a:lnTo>
                    <a:pt x="3696" y="4944"/>
                  </a:lnTo>
                  <a:lnTo>
                    <a:pt x="3738" y="4974"/>
                  </a:lnTo>
                  <a:lnTo>
                    <a:pt x="3780" y="5004"/>
                  </a:lnTo>
                  <a:lnTo>
                    <a:pt x="3810" y="5025"/>
                  </a:lnTo>
                  <a:lnTo>
                    <a:pt x="3840" y="5040"/>
                  </a:lnTo>
                  <a:lnTo>
                    <a:pt x="3885" y="5058"/>
                  </a:lnTo>
                  <a:lnTo>
                    <a:pt x="3936" y="5079"/>
                  </a:lnTo>
                  <a:lnTo>
                    <a:pt x="4002" y="5100"/>
                  </a:lnTo>
                  <a:lnTo>
                    <a:pt x="4047" y="5115"/>
                  </a:lnTo>
                  <a:lnTo>
                    <a:pt x="4086" y="5124"/>
                  </a:lnTo>
                  <a:lnTo>
                    <a:pt x="4128" y="5136"/>
                  </a:lnTo>
                  <a:lnTo>
                    <a:pt x="4197" y="5145"/>
                  </a:lnTo>
                  <a:lnTo>
                    <a:pt x="4251" y="5151"/>
                  </a:lnTo>
                  <a:lnTo>
                    <a:pt x="4308" y="5157"/>
                  </a:lnTo>
                  <a:lnTo>
                    <a:pt x="4356" y="5160"/>
                  </a:lnTo>
                  <a:lnTo>
                    <a:pt x="4413" y="5163"/>
                  </a:lnTo>
                  <a:lnTo>
                    <a:pt x="4470" y="5163"/>
                  </a:lnTo>
                  <a:lnTo>
                    <a:pt x="4536" y="5160"/>
                  </a:lnTo>
                  <a:lnTo>
                    <a:pt x="4611" y="5157"/>
                  </a:lnTo>
                  <a:lnTo>
                    <a:pt x="4671" y="5151"/>
                  </a:lnTo>
                  <a:lnTo>
                    <a:pt x="4719" y="5145"/>
                  </a:lnTo>
                  <a:lnTo>
                    <a:pt x="4776" y="5139"/>
                  </a:lnTo>
                  <a:lnTo>
                    <a:pt x="4836" y="5133"/>
                  </a:lnTo>
                  <a:lnTo>
                    <a:pt x="4884" y="5124"/>
                  </a:lnTo>
                  <a:lnTo>
                    <a:pt x="4956" y="5115"/>
                  </a:lnTo>
                  <a:lnTo>
                    <a:pt x="5025" y="5100"/>
                  </a:lnTo>
                  <a:lnTo>
                    <a:pt x="5112" y="5085"/>
                  </a:lnTo>
                  <a:lnTo>
                    <a:pt x="5190" y="5070"/>
                  </a:lnTo>
                  <a:lnTo>
                    <a:pt x="5265" y="5049"/>
                  </a:lnTo>
                  <a:lnTo>
                    <a:pt x="5328" y="5028"/>
                  </a:lnTo>
                  <a:lnTo>
                    <a:pt x="5382" y="5013"/>
                  </a:lnTo>
                  <a:lnTo>
                    <a:pt x="5433" y="4998"/>
                  </a:lnTo>
                  <a:lnTo>
                    <a:pt x="5478" y="4983"/>
                  </a:lnTo>
                  <a:lnTo>
                    <a:pt x="5526" y="4965"/>
                  </a:lnTo>
                  <a:lnTo>
                    <a:pt x="5580" y="4947"/>
                  </a:lnTo>
                  <a:lnTo>
                    <a:pt x="5652" y="4920"/>
                  </a:lnTo>
                  <a:lnTo>
                    <a:pt x="5706" y="4896"/>
                  </a:lnTo>
                  <a:lnTo>
                    <a:pt x="5757" y="4872"/>
                  </a:lnTo>
                  <a:lnTo>
                    <a:pt x="5799" y="4851"/>
                  </a:lnTo>
                  <a:lnTo>
                    <a:pt x="5844" y="4821"/>
                  </a:lnTo>
                  <a:lnTo>
                    <a:pt x="5889" y="4794"/>
                  </a:lnTo>
                  <a:lnTo>
                    <a:pt x="5946" y="4752"/>
                  </a:lnTo>
                  <a:lnTo>
                    <a:pt x="5994" y="4713"/>
                  </a:lnTo>
                  <a:lnTo>
                    <a:pt x="6048" y="4665"/>
                  </a:lnTo>
                  <a:lnTo>
                    <a:pt x="6093" y="4620"/>
                  </a:lnTo>
                  <a:lnTo>
                    <a:pt x="6141" y="4569"/>
                  </a:lnTo>
                  <a:lnTo>
                    <a:pt x="6177" y="4515"/>
                  </a:lnTo>
                  <a:lnTo>
                    <a:pt x="6228" y="4446"/>
                  </a:lnTo>
                  <a:lnTo>
                    <a:pt x="6261" y="4392"/>
                  </a:lnTo>
                  <a:lnTo>
                    <a:pt x="6288" y="4353"/>
                  </a:lnTo>
                  <a:lnTo>
                    <a:pt x="6315" y="4317"/>
                  </a:lnTo>
                  <a:lnTo>
                    <a:pt x="6345" y="4275"/>
                  </a:lnTo>
                  <a:lnTo>
                    <a:pt x="6372" y="4236"/>
                  </a:lnTo>
                  <a:lnTo>
                    <a:pt x="6405" y="4188"/>
                  </a:lnTo>
                  <a:lnTo>
                    <a:pt x="6432" y="4140"/>
                  </a:lnTo>
                  <a:lnTo>
                    <a:pt x="6459" y="4098"/>
                  </a:lnTo>
                  <a:lnTo>
                    <a:pt x="6486" y="4056"/>
                  </a:lnTo>
                  <a:lnTo>
                    <a:pt x="6516" y="3995"/>
                  </a:lnTo>
                  <a:lnTo>
                    <a:pt x="6546" y="3925"/>
                  </a:lnTo>
                  <a:lnTo>
                    <a:pt x="6582" y="3849"/>
                  </a:lnTo>
                  <a:lnTo>
                    <a:pt x="6606" y="3795"/>
                  </a:lnTo>
                  <a:lnTo>
                    <a:pt x="6630" y="3729"/>
                  </a:lnTo>
                  <a:lnTo>
                    <a:pt x="6648" y="3684"/>
                  </a:lnTo>
                  <a:lnTo>
                    <a:pt x="6666" y="3635"/>
                  </a:lnTo>
                  <a:lnTo>
                    <a:pt x="6687" y="3558"/>
                  </a:lnTo>
                  <a:lnTo>
                    <a:pt x="6706" y="3485"/>
                  </a:lnTo>
                  <a:lnTo>
                    <a:pt x="6720" y="3420"/>
                  </a:lnTo>
                  <a:lnTo>
                    <a:pt x="6738" y="3351"/>
                  </a:lnTo>
                  <a:lnTo>
                    <a:pt x="6750" y="3294"/>
                  </a:lnTo>
                  <a:lnTo>
                    <a:pt x="6756" y="3237"/>
                  </a:lnTo>
                  <a:lnTo>
                    <a:pt x="6768" y="3162"/>
                  </a:lnTo>
                  <a:lnTo>
                    <a:pt x="6776" y="3075"/>
                  </a:lnTo>
                  <a:lnTo>
                    <a:pt x="6783" y="2967"/>
                  </a:lnTo>
                  <a:lnTo>
                    <a:pt x="6786" y="2895"/>
                  </a:lnTo>
                  <a:lnTo>
                    <a:pt x="6786" y="2805"/>
                  </a:lnTo>
                  <a:lnTo>
                    <a:pt x="6786" y="2735"/>
                  </a:lnTo>
                  <a:lnTo>
                    <a:pt x="6780" y="2673"/>
                  </a:lnTo>
                  <a:lnTo>
                    <a:pt x="6774" y="2622"/>
                  </a:lnTo>
                  <a:lnTo>
                    <a:pt x="6766" y="2555"/>
                  </a:lnTo>
                  <a:lnTo>
                    <a:pt x="6753" y="2481"/>
                  </a:lnTo>
                  <a:lnTo>
                    <a:pt x="6746" y="2425"/>
                  </a:lnTo>
                  <a:lnTo>
                    <a:pt x="6732" y="2367"/>
                  </a:lnTo>
                  <a:lnTo>
                    <a:pt x="6720" y="2307"/>
                  </a:lnTo>
                  <a:lnTo>
                    <a:pt x="6706" y="2255"/>
                  </a:lnTo>
                  <a:lnTo>
                    <a:pt x="6690" y="2205"/>
                  </a:lnTo>
                  <a:lnTo>
                    <a:pt x="6672" y="2154"/>
                  </a:lnTo>
                  <a:lnTo>
                    <a:pt x="6654" y="2100"/>
                  </a:lnTo>
                  <a:lnTo>
                    <a:pt x="6639" y="2049"/>
                  </a:lnTo>
                  <a:lnTo>
                    <a:pt x="6615" y="1989"/>
                  </a:lnTo>
                  <a:lnTo>
                    <a:pt x="6579" y="1908"/>
                  </a:lnTo>
                  <a:lnTo>
                    <a:pt x="6546" y="1842"/>
                  </a:lnTo>
                  <a:lnTo>
                    <a:pt x="6507" y="1767"/>
                  </a:lnTo>
                  <a:lnTo>
                    <a:pt x="6476" y="1705"/>
                  </a:lnTo>
                  <a:lnTo>
                    <a:pt x="6426" y="1614"/>
                  </a:lnTo>
                  <a:lnTo>
                    <a:pt x="6387" y="1551"/>
                  </a:lnTo>
                  <a:lnTo>
                    <a:pt x="6354" y="1500"/>
                  </a:lnTo>
                  <a:lnTo>
                    <a:pt x="6309" y="1443"/>
                  </a:lnTo>
                  <a:lnTo>
                    <a:pt x="6273" y="1389"/>
                  </a:lnTo>
                  <a:lnTo>
                    <a:pt x="6234" y="1335"/>
                  </a:lnTo>
                  <a:lnTo>
                    <a:pt x="6177" y="1266"/>
                  </a:lnTo>
                  <a:lnTo>
                    <a:pt x="6135" y="1221"/>
                  </a:lnTo>
                  <a:lnTo>
                    <a:pt x="6081" y="1164"/>
                  </a:lnTo>
                  <a:lnTo>
                    <a:pt x="6021" y="1107"/>
                  </a:lnTo>
                  <a:lnTo>
                    <a:pt x="5979" y="1068"/>
                  </a:lnTo>
                  <a:lnTo>
                    <a:pt x="5901" y="993"/>
                  </a:lnTo>
                  <a:lnTo>
                    <a:pt x="5853" y="945"/>
                  </a:lnTo>
                  <a:lnTo>
                    <a:pt x="5806" y="895"/>
                  </a:lnTo>
                  <a:lnTo>
                    <a:pt x="5751" y="834"/>
                  </a:lnTo>
                  <a:lnTo>
                    <a:pt x="5706" y="795"/>
                  </a:lnTo>
                  <a:lnTo>
                    <a:pt x="5661" y="756"/>
                  </a:lnTo>
                  <a:lnTo>
                    <a:pt x="5616" y="717"/>
                  </a:lnTo>
                  <a:lnTo>
                    <a:pt x="5577" y="678"/>
                  </a:lnTo>
                  <a:lnTo>
                    <a:pt x="5526" y="633"/>
                  </a:lnTo>
                  <a:lnTo>
                    <a:pt x="5475" y="594"/>
                  </a:lnTo>
                  <a:lnTo>
                    <a:pt x="5427" y="558"/>
                  </a:lnTo>
                  <a:lnTo>
                    <a:pt x="5373" y="516"/>
                  </a:lnTo>
                  <a:lnTo>
                    <a:pt x="5319" y="471"/>
                  </a:lnTo>
                  <a:lnTo>
                    <a:pt x="5265" y="435"/>
                  </a:lnTo>
                  <a:lnTo>
                    <a:pt x="5211" y="396"/>
                  </a:lnTo>
                  <a:lnTo>
                    <a:pt x="5148" y="354"/>
                  </a:lnTo>
                  <a:lnTo>
                    <a:pt x="5112" y="327"/>
                  </a:lnTo>
                  <a:lnTo>
                    <a:pt x="5055" y="294"/>
                  </a:lnTo>
                  <a:lnTo>
                    <a:pt x="5013" y="270"/>
                  </a:lnTo>
                  <a:lnTo>
                    <a:pt x="4971" y="243"/>
                  </a:lnTo>
                  <a:lnTo>
                    <a:pt x="4917" y="216"/>
                  </a:lnTo>
                  <a:lnTo>
                    <a:pt x="4857" y="192"/>
                  </a:lnTo>
                  <a:lnTo>
                    <a:pt x="4809" y="174"/>
                  </a:lnTo>
                  <a:lnTo>
                    <a:pt x="4766" y="155"/>
                  </a:lnTo>
                  <a:lnTo>
                    <a:pt x="4722" y="138"/>
                  </a:lnTo>
                  <a:lnTo>
                    <a:pt x="4677" y="120"/>
                  </a:lnTo>
                  <a:lnTo>
                    <a:pt x="4626" y="102"/>
                  </a:lnTo>
                  <a:lnTo>
                    <a:pt x="4556" y="85"/>
                  </a:lnTo>
                  <a:lnTo>
                    <a:pt x="4494" y="66"/>
                  </a:lnTo>
                  <a:lnTo>
                    <a:pt x="4434" y="51"/>
                  </a:lnTo>
                  <a:lnTo>
                    <a:pt x="4377" y="42"/>
                  </a:lnTo>
                  <a:lnTo>
                    <a:pt x="4323" y="30"/>
                  </a:lnTo>
                  <a:lnTo>
                    <a:pt x="4260" y="18"/>
                  </a:lnTo>
                  <a:lnTo>
                    <a:pt x="4197" y="12"/>
                  </a:lnTo>
                  <a:lnTo>
                    <a:pt x="4137" y="6"/>
                  </a:lnTo>
                  <a:lnTo>
                    <a:pt x="4080" y="3"/>
                  </a:lnTo>
                  <a:lnTo>
                    <a:pt x="4017" y="3"/>
                  </a:lnTo>
                  <a:lnTo>
                    <a:pt x="3957" y="9"/>
                  </a:lnTo>
                  <a:lnTo>
                    <a:pt x="3897" y="21"/>
                  </a:lnTo>
                  <a:lnTo>
                    <a:pt x="3852" y="33"/>
                  </a:lnTo>
                  <a:lnTo>
                    <a:pt x="3786" y="55"/>
                  </a:lnTo>
                  <a:lnTo>
                    <a:pt x="3726" y="78"/>
                  </a:lnTo>
                  <a:lnTo>
                    <a:pt x="3666" y="115"/>
                  </a:lnTo>
                  <a:lnTo>
                    <a:pt x="3618" y="156"/>
                  </a:lnTo>
                  <a:lnTo>
                    <a:pt x="3582" y="186"/>
                  </a:lnTo>
                  <a:lnTo>
                    <a:pt x="3546" y="225"/>
                  </a:lnTo>
                  <a:lnTo>
                    <a:pt x="3519" y="261"/>
                  </a:lnTo>
                  <a:lnTo>
                    <a:pt x="3492" y="300"/>
                  </a:lnTo>
                  <a:lnTo>
                    <a:pt x="3462" y="345"/>
                  </a:lnTo>
                  <a:lnTo>
                    <a:pt x="3444" y="378"/>
                  </a:lnTo>
                  <a:lnTo>
                    <a:pt x="3436" y="405"/>
                  </a:lnTo>
                  <a:lnTo>
                    <a:pt x="3436" y="485"/>
                  </a:lnTo>
                  <a:lnTo>
                    <a:pt x="3436" y="645"/>
                  </a:lnTo>
                  <a:lnTo>
                    <a:pt x="3436" y="1035"/>
                  </a:lnTo>
                  <a:lnTo>
                    <a:pt x="3435" y="1239"/>
                  </a:lnTo>
                  <a:lnTo>
                    <a:pt x="3436" y="1385"/>
                  </a:lnTo>
                  <a:lnTo>
                    <a:pt x="3436" y="1625"/>
                  </a:lnTo>
                  <a:lnTo>
                    <a:pt x="3435" y="1743"/>
                  </a:lnTo>
                  <a:lnTo>
                    <a:pt x="3432" y="1836"/>
                  </a:lnTo>
                  <a:lnTo>
                    <a:pt x="3429" y="1896"/>
                  </a:lnTo>
                  <a:lnTo>
                    <a:pt x="3426" y="1947"/>
                  </a:lnTo>
                  <a:lnTo>
                    <a:pt x="3435" y="1962"/>
                  </a:lnTo>
                  <a:lnTo>
                    <a:pt x="3444" y="1986"/>
                  </a:lnTo>
                  <a:lnTo>
                    <a:pt x="3447" y="2010"/>
                  </a:lnTo>
                  <a:lnTo>
                    <a:pt x="3447" y="2040"/>
                  </a:lnTo>
                  <a:lnTo>
                    <a:pt x="3447" y="2073"/>
                  </a:lnTo>
                  <a:lnTo>
                    <a:pt x="3438" y="2100"/>
                  </a:lnTo>
                  <a:lnTo>
                    <a:pt x="3423" y="2124"/>
                  </a:lnTo>
                  <a:lnTo>
                    <a:pt x="3405" y="2142"/>
                  </a:lnTo>
                  <a:lnTo>
                    <a:pt x="3387" y="2124"/>
                  </a:lnTo>
                  <a:lnTo>
                    <a:pt x="3375" y="2100"/>
                  </a:lnTo>
                  <a:lnTo>
                    <a:pt x="3378" y="2076"/>
                  </a:lnTo>
                  <a:lnTo>
                    <a:pt x="3375" y="2046"/>
                  </a:lnTo>
                  <a:lnTo>
                    <a:pt x="3381" y="2010"/>
                  </a:lnTo>
                  <a:lnTo>
                    <a:pt x="3384" y="1986"/>
                  </a:lnTo>
                  <a:lnTo>
                    <a:pt x="3399" y="1962"/>
                  </a:lnTo>
                  <a:lnTo>
                    <a:pt x="3411" y="1944"/>
                  </a:lnTo>
                  <a:lnTo>
                    <a:pt x="3408" y="1896"/>
                  </a:lnTo>
                  <a:lnTo>
                    <a:pt x="3408" y="1833"/>
                  </a:lnTo>
                  <a:lnTo>
                    <a:pt x="3411" y="1746"/>
                  </a:lnTo>
                  <a:lnTo>
                    <a:pt x="3411" y="1626"/>
                  </a:lnTo>
                  <a:lnTo>
                    <a:pt x="3408" y="1386"/>
                  </a:lnTo>
                  <a:lnTo>
                    <a:pt x="3411" y="1236"/>
                  </a:lnTo>
                  <a:lnTo>
                    <a:pt x="3411" y="1032"/>
                  </a:lnTo>
                  <a:lnTo>
                    <a:pt x="3408" y="642"/>
                  </a:lnTo>
                  <a:lnTo>
                    <a:pt x="3411" y="483"/>
                  </a:lnTo>
                  <a:lnTo>
                    <a:pt x="3411" y="405"/>
                  </a:lnTo>
                  <a:lnTo>
                    <a:pt x="3402" y="381"/>
                  </a:lnTo>
                  <a:lnTo>
                    <a:pt x="3390" y="345"/>
                  </a:lnTo>
                  <a:lnTo>
                    <a:pt x="3369" y="306"/>
                  </a:lnTo>
                  <a:lnTo>
                    <a:pt x="3342" y="264"/>
                  </a:lnTo>
                  <a:lnTo>
                    <a:pt x="3312" y="231"/>
                  </a:lnTo>
                  <a:lnTo>
                    <a:pt x="3279" y="189"/>
                  </a:lnTo>
                  <a:lnTo>
                    <a:pt x="3240" y="150"/>
                  </a:lnTo>
                  <a:lnTo>
                    <a:pt x="3189" y="111"/>
                  </a:lnTo>
                  <a:lnTo>
                    <a:pt x="3126" y="78"/>
                  </a:lnTo>
                  <a:lnTo>
                    <a:pt x="3057" y="51"/>
                  </a:lnTo>
                  <a:lnTo>
                    <a:pt x="2991" y="27"/>
                  </a:lnTo>
                  <a:lnTo>
                    <a:pt x="2886" y="9"/>
                  </a:lnTo>
                  <a:lnTo>
                    <a:pt x="2775" y="0"/>
                  </a:lnTo>
                  <a:lnTo>
                    <a:pt x="2703" y="0"/>
                  </a:lnTo>
                  <a:lnTo>
                    <a:pt x="2625" y="6"/>
                  </a:lnTo>
                  <a:lnTo>
                    <a:pt x="2536" y="15"/>
                  </a:lnTo>
                  <a:lnTo>
                    <a:pt x="2457" y="30"/>
                  </a:lnTo>
                  <a:lnTo>
                    <a:pt x="2379" y="45"/>
                  </a:lnTo>
                  <a:lnTo>
                    <a:pt x="2325" y="57"/>
                  </a:lnTo>
                  <a:lnTo>
                    <a:pt x="2256" y="75"/>
                  </a:lnTo>
                  <a:lnTo>
                    <a:pt x="2156" y="105"/>
                  </a:lnTo>
                  <a:lnTo>
                    <a:pt x="2046" y="145"/>
                  </a:lnTo>
                  <a:lnTo>
                    <a:pt x="1953" y="180"/>
                  </a:lnTo>
                  <a:lnTo>
                    <a:pt x="1881" y="210"/>
                  </a:lnTo>
                  <a:lnTo>
                    <a:pt x="1815" y="246"/>
                  </a:lnTo>
                  <a:lnTo>
                    <a:pt x="1746" y="285"/>
                  </a:lnTo>
                  <a:lnTo>
                    <a:pt x="1695" y="318"/>
                  </a:lnTo>
                  <a:lnTo>
                    <a:pt x="1659" y="342"/>
                  </a:lnTo>
                  <a:lnTo>
                    <a:pt x="1611" y="375"/>
                  </a:lnTo>
                  <a:lnTo>
                    <a:pt x="1557" y="411"/>
                  </a:lnTo>
                  <a:lnTo>
                    <a:pt x="1515" y="441"/>
                  </a:lnTo>
                  <a:lnTo>
                    <a:pt x="1466" y="475"/>
                  </a:lnTo>
                  <a:lnTo>
                    <a:pt x="1398" y="525"/>
                  </a:lnTo>
                  <a:lnTo>
                    <a:pt x="1341" y="573"/>
                  </a:lnTo>
                  <a:lnTo>
                    <a:pt x="1284" y="615"/>
                  </a:lnTo>
                  <a:lnTo>
                    <a:pt x="1236" y="657"/>
                  </a:lnTo>
                  <a:lnTo>
                    <a:pt x="1191" y="699"/>
                  </a:lnTo>
                  <a:lnTo>
                    <a:pt x="1134" y="747"/>
                  </a:lnTo>
                  <a:lnTo>
                    <a:pt x="1074" y="798"/>
                  </a:lnTo>
                  <a:lnTo>
                    <a:pt x="1020" y="852"/>
                  </a:lnTo>
                  <a:lnTo>
                    <a:pt x="972" y="903"/>
                  </a:lnTo>
                  <a:lnTo>
                    <a:pt x="924" y="954"/>
                  </a:lnTo>
                  <a:lnTo>
                    <a:pt x="870" y="1005"/>
                  </a:lnTo>
                  <a:lnTo>
                    <a:pt x="825" y="1047"/>
                  </a:lnTo>
                  <a:lnTo>
                    <a:pt x="774" y="1098"/>
                  </a:lnTo>
                  <a:lnTo>
                    <a:pt x="735" y="1140"/>
                  </a:lnTo>
                  <a:lnTo>
                    <a:pt x="675" y="1200"/>
                  </a:lnTo>
                  <a:lnTo>
                    <a:pt x="624" y="1251"/>
                  </a:lnTo>
                  <a:lnTo>
                    <a:pt x="585" y="1302"/>
                  </a:lnTo>
                  <a:lnTo>
                    <a:pt x="546" y="1350"/>
                  </a:lnTo>
                  <a:lnTo>
                    <a:pt x="504" y="1404"/>
                  </a:lnTo>
                  <a:lnTo>
                    <a:pt x="462" y="1461"/>
                  </a:lnTo>
                  <a:lnTo>
                    <a:pt x="423" y="1524"/>
                  </a:lnTo>
                  <a:lnTo>
                    <a:pt x="387" y="1569"/>
                  </a:lnTo>
                  <a:lnTo>
                    <a:pt x="357" y="1623"/>
                  </a:lnTo>
                  <a:lnTo>
                    <a:pt x="318" y="1695"/>
                  </a:lnTo>
                  <a:lnTo>
                    <a:pt x="282" y="1758"/>
                  </a:lnTo>
                  <a:lnTo>
                    <a:pt x="246" y="1836"/>
                  </a:lnTo>
                  <a:lnTo>
                    <a:pt x="210" y="1899"/>
                  </a:lnTo>
                  <a:lnTo>
                    <a:pt x="183" y="1956"/>
                  </a:lnTo>
                  <a:lnTo>
                    <a:pt x="166" y="2015"/>
                  </a:lnTo>
                  <a:lnTo>
                    <a:pt x="144" y="2067"/>
                  </a:lnTo>
                  <a:lnTo>
                    <a:pt x="126" y="2125"/>
                  </a:lnTo>
                  <a:lnTo>
                    <a:pt x="111" y="2175"/>
                  </a:lnTo>
                  <a:lnTo>
                    <a:pt x="90" y="2226"/>
                  </a:lnTo>
                  <a:lnTo>
                    <a:pt x="75" y="2292"/>
                  </a:lnTo>
                  <a:lnTo>
                    <a:pt x="57" y="2349"/>
                  </a:lnTo>
                  <a:lnTo>
                    <a:pt x="42" y="2415"/>
                  </a:lnTo>
                  <a:lnTo>
                    <a:pt x="33" y="2478"/>
                  </a:lnTo>
                  <a:lnTo>
                    <a:pt x="27" y="2529"/>
                  </a:lnTo>
                  <a:lnTo>
                    <a:pt x="18" y="2583"/>
                  </a:lnTo>
                  <a:lnTo>
                    <a:pt x="12" y="2628"/>
                  </a:lnTo>
                  <a:lnTo>
                    <a:pt x="3" y="2697"/>
                  </a:lnTo>
                  <a:lnTo>
                    <a:pt x="0" y="2754"/>
                  </a:lnTo>
                  <a:lnTo>
                    <a:pt x="3" y="2814"/>
                  </a:lnTo>
                  <a:lnTo>
                    <a:pt x="3" y="2874"/>
                  </a:lnTo>
                  <a:lnTo>
                    <a:pt x="0" y="2946"/>
                  </a:lnTo>
                  <a:lnTo>
                    <a:pt x="6" y="2994"/>
                  </a:lnTo>
                  <a:lnTo>
                    <a:pt x="9" y="3048"/>
                  </a:lnTo>
                  <a:lnTo>
                    <a:pt x="12" y="3099"/>
                  </a:lnTo>
                  <a:lnTo>
                    <a:pt x="18" y="3153"/>
                  </a:lnTo>
                  <a:lnTo>
                    <a:pt x="27" y="3207"/>
                  </a:lnTo>
                  <a:lnTo>
                    <a:pt x="33" y="3258"/>
                  </a:lnTo>
                  <a:lnTo>
                    <a:pt x="45" y="3312"/>
                  </a:lnTo>
                  <a:lnTo>
                    <a:pt x="57" y="3372"/>
                  </a:lnTo>
                  <a:lnTo>
                    <a:pt x="69" y="3429"/>
                  </a:lnTo>
                  <a:lnTo>
                    <a:pt x="81" y="3492"/>
                  </a:lnTo>
                  <a:lnTo>
                    <a:pt x="106" y="3585"/>
                  </a:lnTo>
                  <a:lnTo>
                    <a:pt x="132" y="3648"/>
                  </a:lnTo>
                  <a:lnTo>
                    <a:pt x="150" y="3702"/>
                  </a:lnTo>
                  <a:lnTo>
                    <a:pt x="177" y="3774"/>
                  </a:lnTo>
                  <a:lnTo>
                    <a:pt x="201" y="3837"/>
                  </a:lnTo>
                  <a:lnTo>
                    <a:pt x="240" y="3924"/>
                  </a:lnTo>
                  <a:lnTo>
                    <a:pt x="270" y="3993"/>
                  </a:lnTo>
                  <a:lnTo>
                    <a:pt x="303" y="4056"/>
                  </a:lnTo>
                  <a:lnTo>
                    <a:pt x="348" y="4131"/>
                  </a:lnTo>
                  <a:lnTo>
                    <a:pt x="387" y="4188"/>
                  </a:lnTo>
                  <a:lnTo>
                    <a:pt x="423" y="4245"/>
                  </a:lnTo>
                  <a:lnTo>
                    <a:pt x="456" y="4302"/>
                  </a:lnTo>
                  <a:lnTo>
                    <a:pt x="495" y="4353"/>
                  </a:lnTo>
                  <a:lnTo>
                    <a:pt x="522" y="4398"/>
                  </a:lnTo>
                  <a:lnTo>
                    <a:pt x="552" y="4446"/>
                  </a:lnTo>
                  <a:lnTo>
                    <a:pt x="591" y="4497"/>
                  </a:lnTo>
                  <a:lnTo>
                    <a:pt x="624" y="4542"/>
                  </a:lnTo>
                  <a:lnTo>
                    <a:pt x="663" y="4584"/>
                  </a:lnTo>
                  <a:lnTo>
                    <a:pt x="699" y="4626"/>
                  </a:lnTo>
                  <a:lnTo>
                    <a:pt x="732" y="4656"/>
                  </a:lnTo>
                  <a:lnTo>
                    <a:pt x="771" y="4689"/>
                  </a:lnTo>
                  <a:lnTo>
                    <a:pt x="822" y="4731"/>
                  </a:lnTo>
                  <a:lnTo>
                    <a:pt x="861" y="4767"/>
                  </a:lnTo>
                  <a:lnTo>
                    <a:pt x="912" y="4806"/>
                  </a:lnTo>
                  <a:lnTo>
                    <a:pt x="966" y="4839"/>
                  </a:lnTo>
                  <a:lnTo>
                    <a:pt x="1026" y="4869"/>
                  </a:lnTo>
                  <a:lnTo>
                    <a:pt x="1074" y="4893"/>
                  </a:lnTo>
                  <a:lnTo>
                    <a:pt x="1134" y="4920"/>
                  </a:lnTo>
                  <a:lnTo>
                    <a:pt x="1188" y="4938"/>
                  </a:lnTo>
                  <a:lnTo>
                    <a:pt x="1245" y="4956"/>
                  </a:lnTo>
                  <a:lnTo>
                    <a:pt x="1317" y="4983"/>
                  </a:lnTo>
                  <a:lnTo>
                    <a:pt x="1386" y="5007"/>
                  </a:lnTo>
                  <a:lnTo>
                    <a:pt x="1479" y="5034"/>
                  </a:lnTo>
                  <a:lnTo>
                    <a:pt x="1545" y="5055"/>
                  </a:lnTo>
                  <a:lnTo>
                    <a:pt x="1611" y="5073"/>
                  </a:lnTo>
                  <a:lnTo>
                    <a:pt x="1674" y="5088"/>
                  </a:lnTo>
                  <a:lnTo>
                    <a:pt x="1734" y="5097"/>
                  </a:lnTo>
                  <a:lnTo>
                    <a:pt x="1809" y="5109"/>
                  </a:lnTo>
                  <a:lnTo>
                    <a:pt x="1875" y="5121"/>
                  </a:lnTo>
                  <a:lnTo>
                    <a:pt x="1926" y="5130"/>
                  </a:lnTo>
                  <a:lnTo>
                    <a:pt x="1989" y="5136"/>
                  </a:lnTo>
                  <a:lnTo>
                    <a:pt x="2046" y="5145"/>
                  </a:lnTo>
                  <a:lnTo>
                    <a:pt x="2118" y="5151"/>
                  </a:lnTo>
                  <a:lnTo>
                    <a:pt x="2202" y="5160"/>
                  </a:lnTo>
                  <a:lnTo>
                    <a:pt x="2301" y="5163"/>
                  </a:lnTo>
                  <a:lnTo>
                    <a:pt x="2373" y="5163"/>
                  </a:lnTo>
                  <a:lnTo>
                    <a:pt x="2451" y="5160"/>
                  </a:lnTo>
                  <a:lnTo>
                    <a:pt x="2508" y="5154"/>
                  </a:lnTo>
                  <a:lnTo>
                    <a:pt x="2565" y="5148"/>
                  </a:lnTo>
                  <a:lnTo>
                    <a:pt x="2619" y="5142"/>
                  </a:lnTo>
                  <a:lnTo>
                    <a:pt x="2667" y="5133"/>
                  </a:lnTo>
                  <a:lnTo>
                    <a:pt x="2721" y="5121"/>
                  </a:lnTo>
                  <a:lnTo>
                    <a:pt x="2757" y="5112"/>
                  </a:lnTo>
                  <a:lnTo>
                    <a:pt x="2802" y="5097"/>
                  </a:lnTo>
                  <a:lnTo>
                    <a:pt x="2847" y="5079"/>
                  </a:lnTo>
                  <a:lnTo>
                    <a:pt x="2883" y="5064"/>
                  </a:lnTo>
                  <a:lnTo>
                    <a:pt x="2928" y="5046"/>
                  </a:lnTo>
                  <a:lnTo>
                    <a:pt x="2979" y="5019"/>
                  </a:lnTo>
                  <a:lnTo>
                    <a:pt x="3036" y="4986"/>
                  </a:lnTo>
                  <a:lnTo>
                    <a:pt x="3087" y="4950"/>
                  </a:lnTo>
                  <a:lnTo>
                    <a:pt x="3123" y="4914"/>
                  </a:lnTo>
                  <a:lnTo>
                    <a:pt x="3156" y="4878"/>
                  </a:lnTo>
                  <a:lnTo>
                    <a:pt x="3195" y="4833"/>
                  </a:lnTo>
                  <a:lnTo>
                    <a:pt x="3225" y="4779"/>
                  </a:lnTo>
                  <a:lnTo>
                    <a:pt x="3249" y="4734"/>
                  </a:lnTo>
                  <a:lnTo>
                    <a:pt x="3267" y="4686"/>
                  </a:lnTo>
                  <a:lnTo>
                    <a:pt x="3279" y="4650"/>
                  </a:lnTo>
                  <a:lnTo>
                    <a:pt x="3288" y="4611"/>
                  </a:lnTo>
                  <a:lnTo>
                    <a:pt x="3297" y="4566"/>
                  </a:lnTo>
                  <a:lnTo>
                    <a:pt x="3309" y="4515"/>
                  </a:lnTo>
                  <a:lnTo>
                    <a:pt x="3315" y="4461"/>
                  </a:lnTo>
                  <a:lnTo>
                    <a:pt x="3321" y="4410"/>
                  </a:lnTo>
                  <a:lnTo>
                    <a:pt x="3327" y="4359"/>
                  </a:lnTo>
                  <a:lnTo>
                    <a:pt x="3333" y="4308"/>
                  </a:lnTo>
                  <a:lnTo>
                    <a:pt x="3336" y="4251"/>
                  </a:lnTo>
                  <a:lnTo>
                    <a:pt x="3339" y="4194"/>
                  </a:lnTo>
                  <a:lnTo>
                    <a:pt x="3342" y="4140"/>
                  </a:lnTo>
                  <a:lnTo>
                    <a:pt x="3345" y="4092"/>
                  </a:lnTo>
                  <a:lnTo>
                    <a:pt x="3345" y="4026"/>
                  </a:lnTo>
                  <a:lnTo>
                    <a:pt x="3342" y="3933"/>
                  </a:lnTo>
                  <a:lnTo>
                    <a:pt x="3345" y="3873"/>
                  </a:lnTo>
                  <a:lnTo>
                    <a:pt x="3345" y="3813"/>
                  </a:lnTo>
                  <a:lnTo>
                    <a:pt x="3342" y="3768"/>
                  </a:lnTo>
                  <a:lnTo>
                    <a:pt x="3336" y="3708"/>
                  </a:lnTo>
                  <a:lnTo>
                    <a:pt x="3330" y="3642"/>
                  </a:lnTo>
                  <a:lnTo>
                    <a:pt x="3327" y="3579"/>
                  </a:lnTo>
                  <a:lnTo>
                    <a:pt x="3327" y="3516"/>
                  </a:lnTo>
                  <a:lnTo>
                    <a:pt x="3321" y="3468"/>
                  </a:lnTo>
                  <a:lnTo>
                    <a:pt x="3318" y="3423"/>
                  </a:lnTo>
                  <a:lnTo>
                    <a:pt x="3318" y="3390"/>
                  </a:lnTo>
                  <a:lnTo>
                    <a:pt x="3318" y="3354"/>
                  </a:lnTo>
                  <a:lnTo>
                    <a:pt x="3315" y="3309"/>
                  </a:lnTo>
                  <a:lnTo>
                    <a:pt x="3318" y="3267"/>
                  </a:lnTo>
                  <a:lnTo>
                    <a:pt x="3318" y="3231"/>
                  </a:lnTo>
                  <a:lnTo>
                    <a:pt x="3318" y="3201"/>
                  </a:lnTo>
                  <a:lnTo>
                    <a:pt x="3327" y="3174"/>
                  </a:lnTo>
                  <a:lnTo>
                    <a:pt x="3346" y="31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Freeform 8"/>
            <p:cNvSpPr>
              <a:spLocks noChangeAspect="1"/>
            </p:cNvSpPr>
            <p:nvPr/>
          </p:nvSpPr>
          <p:spPr bwMode="auto">
            <a:xfrm>
              <a:off x="6534411" y="3311343"/>
              <a:ext cx="1705632" cy="1261538"/>
            </a:xfrm>
            <a:custGeom>
              <a:avLst/>
              <a:gdLst>
                <a:gd name="T0" fmla="*/ 0 w 5685"/>
                <a:gd name="T1" fmla="*/ 0 h 3693"/>
                <a:gd name="T2" fmla="*/ 0 w 5685"/>
                <a:gd name="T3" fmla="*/ 0 h 3693"/>
                <a:gd name="T4" fmla="*/ 0 w 5685"/>
                <a:gd name="T5" fmla="*/ 0 h 3693"/>
                <a:gd name="T6" fmla="*/ 0 w 5685"/>
                <a:gd name="T7" fmla="*/ 0 h 3693"/>
                <a:gd name="T8" fmla="*/ 0 w 5685"/>
                <a:gd name="T9" fmla="*/ 0 h 3693"/>
                <a:gd name="T10" fmla="*/ 0 w 5685"/>
                <a:gd name="T11" fmla="*/ 0 h 3693"/>
                <a:gd name="T12" fmla="*/ 0 w 5685"/>
                <a:gd name="T13" fmla="*/ 0 h 3693"/>
                <a:gd name="T14" fmla="*/ 0 w 5685"/>
                <a:gd name="T15" fmla="*/ 0 h 3693"/>
                <a:gd name="T16" fmla="*/ 0 w 5685"/>
                <a:gd name="T17" fmla="*/ 0 h 3693"/>
                <a:gd name="T18" fmla="*/ 0 w 5685"/>
                <a:gd name="T19" fmla="*/ 0 h 3693"/>
                <a:gd name="T20" fmla="*/ 0 w 5685"/>
                <a:gd name="T21" fmla="*/ 0 h 3693"/>
                <a:gd name="T22" fmla="*/ 0 w 5685"/>
                <a:gd name="T23" fmla="*/ 0 h 3693"/>
                <a:gd name="T24" fmla="*/ 0 w 5685"/>
                <a:gd name="T25" fmla="*/ 0 h 3693"/>
                <a:gd name="T26" fmla="*/ 0 w 5685"/>
                <a:gd name="T27" fmla="*/ 0 h 3693"/>
                <a:gd name="T28" fmla="*/ 0 w 5685"/>
                <a:gd name="T29" fmla="*/ 0 h 3693"/>
                <a:gd name="T30" fmla="*/ 0 w 5685"/>
                <a:gd name="T31" fmla="*/ 0 h 3693"/>
                <a:gd name="T32" fmla="*/ 0 w 5685"/>
                <a:gd name="T33" fmla="*/ 0 h 3693"/>
                <a:gd name="T34" fmla="*/ 0 w 5685"/>
                <a:gd name="T35" fmla="*/ 0 h 3693"/>
                <a:gd name="T36" fmla="*/ 0 w 5685"/>
                <a:gd name="T37" fmla="*/ 0 h 3693"/>
                <a:gd name="T38" fmla="*/ 0 w 5685"/>
                <a:gd name="T39" fmla="*/ 0 h 3693"/>
                <a:gd name="T40" fmla="*/ 0 w 5685"/>
                <a:gd name="T41" fmla="*/ 0 h 3693"/>
                <a:gd name="T42" fmla="*/ 0 w 5685"/>
                <a:gd name="T43" fmla="*/ 0 h 3693"/>
                <a:gd name="T44" fmla="*/ 0 w 5685"/>
                <a:gd name="T45" fmla="*/ 0 h 3693"/>
                <a:gd name="T46" fmla="*/ 0 w 5685"/>
                <a:gd name="T47" fmla="*/ 0 h 3693"/>
                <a:gd name="T48" fmla="*/ 0 w 5685"/>
                <a:gd name="T49" fmla="*/ 0 h 3693"/>
                <a:gd name="T50" fmla="*/ 0 w 5685"/>
                <a:gd name="T51" fmla="*/ 0 h 3693"/>
                <a:gd name="T52" fmla="*/ 0 w 5685"/>
                <a:gd name="T53" fmla="*/ 0 h 3693"/>
                <a:gd name="T54" fmla="*/ 0 w 5685"/>
                <a:gd name="T55" fmla="*/ 0 h 3693"/>
                <a:gd name="T56" fmla="*/ 0 w 5685"/>
                <a:gd name="T57" fmla="*/ 0 h 3693"/>
                <a:gd name="T58" fmla="*/ 0 w 5685"/>
                <a:gd name="T59" fmla="*/ 0 h 3693"/>
                <a:gd name="T60" fmla="*/ 0 w 5685"/>
                <a:gd name="T61" fmla="*/ 0 h 3693"/>
                <a:gd name="T62" fmla="*/ 0 w 5685"/>
                <a:gd name="T63" fmla="*/ 0 h 3693"/>
                <a:gd name="T64" fmla="*/ 0 w 5685"/>
                <a:gd name="T65" fmla="*/ 0 h 3693"/>
                <a:gd name="T66" fmla="*/ 0 w 5685"/>
                <a:gd name="T67" fmla="*/ 0 h 3693"/>
                <a:gd name="T68" fmla="*/ 0 w 5685"/>
                <a:gd name="T69" fmla="*/ 0 h 3693"/>
                <a:gd name="T70" fmla="*/ 0 w 5685"/>
                <a:gd name="T71" fmla="*/ 0 h 3693"/>
                <a:gd name="T72" fmla="*/ 0 w 5685"/>
                <a:gd name="T73" fmla="*/ 0 h 3693"/>
                <a:gd name="T74" fmla="*/ 0 w 5685"/>
                <a:gd name="T75" fmla="*/ 0 h 3693"/>
                <a:gd name="T76" fmla="*/ 0 w 5685"/>
                <a:gd name="T77" fmla="*/ 0 h 3693"/>
                <a:gd name="T78" fmla="*/ 0 w 5685"/>
                <a:gd name="T79" fmla="*/ 0 h 3693"/>
                <a:gd name="T80" fmla="*/ 0 w 5685"/>
                <a:gd name="T81" fmla="*/ 0 h 3693"/>
                <a:gd name="T82" fmla="*/ 0 w 5685"/>
                <a:gd name="T83" fmla="*/ 0 h 3693"/>
                <a:gd name="T84" fmla="*/ 0 w 5685"/>
                <a:gd name="T85" fmla="*/ 0 h 3693"/>
                <a:gd name="T86" fmla="*/ 0 w 5685"/>
                <a:gd name="T87" fmla="*/ 0 h 3693"/>
                <a:gd name="T88" fmla="*/ 0 w 5685"/>
                <a:gd name="T89" fmla="*/ 0 h 3693"/>
                <a:gd name="T90" fmla="*/ 0 w 5685"/>
                <a:gd name="T91" fmla="*/ 0 h 3693"/>
                <a:gd name="T92" fmla="*/ 0 w 5685"/>
                <a:gd name="T93" fmla="*/ 0 h 3693"/>
                <a:gd name="T94" fmla="*/ 0 w 5685"/>
                <a:gd name="T95" fmla="*/ 0 h 3693"/>
                <a:gd name="T96" fmla="*/ 0 w 5685"/>
                <a:gd name="T97" fmla="*/ 0 h 3693"/>
                <a:gd name="T98" fmla="*/ 0 w 5685"/>
                <a:gd name="T99" fmla="*/ 0 h 3693"/>
                <a:gd name="T100" fmla="*/ 0 w 5685"/>
                <a:gd name="T101" fmla="*/ 0 h 3693"/>
                <a:gd name="T102" fmla="*/ 0 w 5685"/>
                <a:gd name="T103" fmla="*/ 0 h 3693"/>
                <a:gd name="T104" fmla="*/ 0 w 5685"/>
                <a:gd name="T105" fmla="*/ 0 h 3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85"/>
                <a:gd name="T160" fmla="*/ 0 h 3693"/>
                <a:gd name="T161" fmla="*/ 5685 w 5685"/>
                <a:gd name="T162" fmla="*/ 3693 h 3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85" h="3693">
                  <a:moveTo>
                    <a:pt x="3309" y="1164"/>
                  </a:moveTo>
                  <a:lnTo>
                    <a:pt x="3347" y="1085"/>
                  </a:lnTo>
                  <a:lnTo>
                    <a:pt x="3396" y="987"/>
                  </a:lnTo>
                  <a:lnTo>
                    <a:pt x="3452" y="875"/>
                  </a:lnTo>
                  <a:lnTo>
                    <a:pt x="3495" y="798"/>
                  </a:lnTo>
                  <a:lnTo>
                    <a:pt x="3542" y="717"/>
                  </a:lnTo>
                  <a:lnTo>
                    <a:pt x="3585" y="636"/>
                  </a:lnTo>
                  <a:lnTo>
                    <a:pt x="3618" y="576"/>
                  </a:lnTo>
                  <a:lnTo>
                    <a:pt x="3651" y="519"/>
                  </a:lnTo>
                  <a:lnTo>
                    <a:pt x="3696" y="444"/>
                  </a:lnTo>
                  <a:lnTo>
                    <a:pt x="3741" y="378"/>
                  </a:lnTo>
                  <a:lnTo>
                    <a:pt x="3789" y="312"/>
                  </a:lnTo>
                  <a:lnTo>
                    <a:pt x="3837" y="258"/>
                  </a:lnTo>
                  <a:lnTo>
                    <a:pt x="3876" y="213"/>
                  </a:lnTo>
                  <a:lnTo>
                    <a:pt x="3933" y="165"/>
                  </a:lnTo>
                  <a:lnTo>
                    <a:pt x="3977" y="132"/>
                  </a:lnTo>
                  <a:lnTo>
                    <a:pt x="4029" y="102"/>
                  </a:lnTo>
                  <a:lnTo>
                    <a:pt x="4101" y="66"/>
                  </a:lnTo>
                  <a:lnTo>
                    <a:pt x="4161" y="39"/>
                  </a:lnTo>
                  <a:lnTo>
                    <a:pt x="4230" y="24"/>
                  </a:lnTo>
                  <a:lnTo>
                    <a:pt x="4296" y="15"/>
                  </a:lnTo>
                  <a:lnTo>
                    <a:pt x="4380" y="6"/>
                  </a:lnTo>
                  <a:lnTo>
                    <a:pt x="4464" y="3"/>
                  </a:lnTo>
                  <a:lnTo>
                    <a:pt x="4524" y="0"/>
                  </a:lnTo>
                  <a:lnTo>
                    <a:pt x="4602" y="6"/>
                  </a:lnTo>
                  <a:lnTo>
                    <a:pt x="4665" y="15"/>
                  </a:lnTo>
                  <a:lnTo>
                    <a:pt x="4734" y="27"/>
                  </a:lnTo>
                  <a:lnTo>
                    <a:pt x="4794" y="45"/>
                  </a:lnTo>
                  <a:lnTo>
                    <a:pt x="4848" y="60"/>
                  </a:lnTo>
                  <a:lnTo>
                    <a:pt x="4926" y="99"/>
                  </a:lnTo>
                  <a:lnTo>
                    <a:pt x="4980" y="135"/>
                  </a:lnTo>
                  <a:lnTo>
                    <a:pt x="5028" y="168"/>
                  </a:lnTo>
                  <a:lnTo>
                    <a:pt x="5058" y="207"/>
                  </a:lnTo>
                  <a:lnTo>
                    <a:pt x="5082" y="240"/>
                  </a:lnTo>
                  <a:lnTo>
                    <a:pt x="5097" y="270"/>
                  </a:lnTo>
                  <a:lnTo>
                    <a:pt x="5106" y="306"/>
                  </a:lnTo>
                  <a:lnTo>
                    <a:pt x="5109" y="345"/>
                  </a:lnTo>
                  <a:lnTo>
                    <a:pt x="5102" y="387"/>
                  </a:lnTo>
                  <a:lnTo>
                    <a:pt x="5091" y="423"/>
                  </a:lnTo>
                  <a:lnTo>
                    <a:pt x="5073" y="468"/>
                  </a:lnTo>
                  <a:lnTo>
                    <a:pt x="5049" y="525"/>
                  </a:lnTo>
                  <a:lnTo>
                    <a:pt x="5007" y="621"/>
                  </a:lnTo>
                  <a:lnTo>
                    <a:pt x="4968" y="708"/>
                  </a:lnTo>
                  <a:lnTo>
                    <a:pt x="4917" y="807"/>
                  </a:lnTo>
                  <a:lnTo>
                    <a:pt x="4857" y="933"/>
                  </a:lnTo>
                  <a:lnTo>
                    <a:pt x="4812" y="1032"/>
                  </a:lnTo>
                  <a:lnTo>
                    <a:pt x="4772" y="1107"/>
                  </a:lnTo>
                  <a:lnTo>
                    <a:pt x="4727" y="1197"/>
                  </a:lnTo>
                  <a:lnTo>
                    <a:pt x="4683" y="1278"/>
                  </a:lnTo>
                  <a:lnTo>
                    <a:pt x="4653" y="1338"/>
                  </a:lnTo>
                  <a:lnTo>
                    <a:pt x="4623" y="1401"/>
                  </a:lnTo>
                  <a:lnTo>
                    <a:pt x="4602" y="1452"/>
                  </a:lnTo>
                  <a:lnTo>
                    <a:pt x="4578" y="1515"/>
                  </a:lnTo>
                  <a:lnTo>
                    <a:pt x="4563" y="1569"/>
                  </a:lnTo>
                  <a:lnTo>
                    <a:pt x="4551" y="1623"/>
                  </a:lnTo>
                  <a:lnTo>
                    <a:pt x="4554" y="1674"/>
                  </a:lnTo>
                  <a:lnTo>
                    <a:pt x="4560" y="1713"/>
                  </a:lnTo>
                  <a:lnTo>
                    <a:pt x="4581" y="1758"/>
                  </a:lnTo>
                  <a:lnTo>
                    <a:pt x="4605" y="1797"/>
                  </a:lnTo>
                  <a:lnTo>
                    <a:pt x="4641" y="1842"/>
                  </a:lnTo>
                  <a:lnTo>
                    <a:pt x="4689" y="1872"/>
                  </a:lnTo>
                  <a:lnTo>
                    <a:pt x="4746" y="1908"/>
                  </a:lnTo>
                  <a:lnTo>
                    <a:pt x="4817" y="1947"/>
                  </a:lnTo>
                  <a:lnTo>
                    <a:pt x="4887" y="1980"/>
                  </a:lnTo>
                  <a:lnTo>
                    <a:pt x="4956" y="2001"/>
                  </a:lnTo>
                  <a:lnTo>
                    <a:pt x="5064" y="2031"/>
                  </a:lnTo>
                  <a:lnTo>
                    <a:pt x="5157" y="2052"/>
                  </a:lnTo>
                  <a:lnTo>
                    <a:pt x="5229" y="2070"/>
                  </a:lnTo>
                  <a:lnTo>
                    <a:pt x="5307" y="2091"/>
                  </a:lnTo>
                  <a:lnTo>
                    <a:pt x="5379" y="2112"/>
                  </a:lnTo>
                  <a:lnTo>
                    <a:pt x="5454" y="2133"/>
                  </a:lnTo>
                  <a:lnTo>
                    <a:pt x="5517" y="2157"/>
                  </a:lnTo>
                  <a:lnTo>
                    <a:pt x="5574" y="2196"/>
                  </a:lnTo>
                  <a:lnTo>
                    <a:pt x="5607" y="2232"/>
                  </a:lnTo>
                  <a:lnTo>
                    <a:pt x="5634" y="2265"/>
                  </a:lnTo>
                  <a:lnTo>
                    <a:pt x="5655" y="2313"/>
                  </a:lnTo>
                  <a:lnTo>
                    <a:pt x="5667" y="2355"/>
                  </a:lnTo>
                  <a:lnTo>
                    <a:pt x="5679" y="2400"/>
                  </a:lnTo>
                  <a:lnTo>
                    <a:pt x="5682" y="2439"/>
                  </a:lnTo>
                  <a:lnTo>
                    <a:pt x="5685" y="2478"/>
                  </a:lnTo>
                  <a:lnTo>
                    <a:pt x="5682" y="2532"/>
                  </a:lnTo>
                  <a:lnTo>
                    <a:pt x="5670" y="2580"/>
                  </a:lnTo>
                  <a:lnTo>
                    <a:pt x="5649" y="2645"/>
                  </a:lnTo>
                  <a:lnTo>
                    <a:pt x="5631" y="2697"/>
                  </a:lnTo>
                  <a:lnTo>
                    <a:pt x="5613" y="2745"/>
                  </a:lnTo>
                  <a:lnTo>
                    <a:pt x="5574" y="2823"/>
                  </a:lnTo>
                  <a:lnTo>
                    <a:pt x="5544" y="2886"/>
                  </a:lnTo>
                  <a:lnTo>
                    <a:pt x="5496" y="2955"/>
                  </a:lnTo>
                  <a:lnTo>
                    <a:pt x="5445" y="3030"/>
                  </a:lnTo>
                  <a:lnTo>
                    <a:pt x="5394" y="3096"/>
                  </a:lnTo>
                  <a:lnTo>
                    <a:pt x="5322" y="3171"/>
                  </a:lnTo>
                  <a:lnTo>
                    <a:pt x="5244" y="3243"/>
                  </a:lnTo>
                  <a:lnTo>
                    <a:pt x="5181" y="3294"/>
                  </a:lnTo>
                  <a:lnTo>
                    <a:pt x="5121" y="3345"/>
                  </a:lnTo>
                  <a:lnTo>
                    <a:pt x="5052" y="3399"/>
                  </a:lnTo>
                  <a:lnTo>
                    <a:pt x="4982" y="3440"/>
                  </a:lnTo>
                  <a:lnTo>
                    <a:pt x="4926" y="3477"/>
                  </a:lnTo>
                  <a:lnTo>
                    <a:pt x="4854" y="3516"/>
                  </a:lnTo>
                  <a:lnTo>
                    <a:pt x="4779" y="3546"/>
                  </a:lnTo>
                  <a:lnTo>
                    <a:pt x="4710" y="3579"/>
                  </a:lnTo>
                  <a:lnTo>
                    <a:pt x="4650" y="3600"/>
                  </a:lnTo>
                  <a:lnTo>
                    <a:pt x="4581" y="3627"/>
                  </a:lnTo>
                  <a:lnTo>
                    <a:pt x="4512" y="3645"/>
                  </a:lnTo>
                  <a:lnTo>
                    <a:pt x="4446" y="3666"/>
                  </a:lnTo>
                  <a:lnTo>
                    <a:pt x="4371" y="3678"/>
                  </a:lnTo>
                  <a:lnTo>
                    <a:pt x="4305" y="3684"/>
                  </a:lnTo>
                  <a:lnTo>
                    <a:pt x="4239" y="3687"/>
                  </a:lnTo>
                  <a:lnTo>
                    <a:pt x="4179" y="3693"/>
                  </a:lnTo>
                  <a:lnTo>
                    <a:pt x="4122" y="3693"/>
                  </a:lnTo>
                  <a:lnTo>
                    <a:pt x="4056" y="3684"/>
                  </a:lnTo>
                  <a:lnTo>
                    <a:pt x="4002" y="3669"/>
                  </a:lnTo>
                  <a:lnTo>
                    <a:pt x="3948" y="3657"/>
                  </a:lnTo>
                  <a:lnTo>
                    <a:pt x="3891" y="3636"/>
                  </a:lnTo>
                  <a:lnTo>
                    <a:pt x="3834" y="3609"/>
                  </a:lnTo>
                  <a:lnTo>
                    <a:pt x="3780" y="3576"/>
                  </a:lnTo>
                  <a:lnTo>
                    <a:pt x="3735" y="3537"/>
                  </a:lnTo>
                  <a:lnTo>
                    <a:pt x="3690" y="3495"/>
                  </a:lnTo>
                  <a:lnTo>
                    <a:pt x="3663" y="3459"/>
                  </a:lnTo>
                  <a:lnTo>
                    <a:pt x="3639" y="3423"/>
                  </a:lnTo>
                  <a:lnTo>
                    <a:pt x="3615" y="3390"/>
                  </a:lnTo>
                  <a:lnTo>
                    <a:pt x="3597" y="3360"/>
                  </a:lnTo>
                  <a:lnTo>
                    <a:pt x="3579" y="3318"/>
                  </a:lnTo>
                  <a:lnTo>
                    <a:pt x="3567" y="3276"/>
                  </a:lnTo>
                  <a:lnTo>
                    <a:pt x="3561" y="3219"/>
                  </a:lnTo>
                  <a:lnTo>
                    <a:pt x="3558" y="3162"/>
                  </a:lnTo>
                  <a:lnTo>
                    <a:pt x="3552" y="3084"/>
                  </a:lnTo>
                  <a:lnTo>
                    <a:pt x="3546" y="2988"/>
                  </a:lnTo>
                  <a:lnTo>
                    <a:pt x="3534" y="2892"/>
                  </a:lnTo>
                  <a:lnTo>
                    <a:pt x="3522" y="2796"/>
                  </a:lnTo>
                  <a:lnTo>
                    <a:pt x="3510" y="2706"/>
                  </a:lnTo>
                  <a:lnTo>
                    <a:pt x="3498" y="2631"/>
                  </a:lnTo>
                  <a:lnTo>
                    <a:pt x="3477" y="2550"/>
                  </a:lnTo>
                  <a:lnTo>
                    <a:pt x="3447" y="2457"/>
                  </a:lnTo>
                  <a:lnTo>
                    <a:pt x="3429" y="2394"/>
                  </a:lnTo>
                  <a:lnTo>
                    <a:pt x="3399" y="2331"/>
                  </a:lnTo>
                  <a:lnTo>
                    <a:pt x="3360" y="2271"/>
                  </a:lnTo>
                  <a:lnTo>
                    <a:pt x="3318" y="2217"/>
                  </a:lnTo>
                  <a:lnTo>
                    <a:pt x="3273" y="2169"/>
                  </a:lnTo>
                  <a:lnTo>
                    <a:pt x="3222" y="2118"/>
                  </a:lnTo>
                  <a:lnTo>
                    <a:pt x="3162" y="2082"/>
                  </a:lnTo>
                  <a:lnTo>
                    <a:pt x="3111" y="2058"/>
                  </a:lnTo>
                  <a:lnTo>
                    <a:pt x="3051" y="2037"/>
                  </a:lnTo>
                  <a:lnTo>
                    <a:pt x="2985" y="2019"/>
                  </a:lnTo>
                  <a:lnTo>
                    <a:pt x="2931" y="2010"/>
                  </a:lnTo>
                  <a:lnTo>
                    <a:pt x="2874" y="2007"/>
                  </a:lnTo>
                  <a:lnTo>
                    <a:pt x="2829" y="2007"/>
                  </a:lnTo>
                  <a:lnTo>
                    <a:pt x="2784" y="2010"/>
                  </a:lnTo>
                  <a:lnTo>
                    <a:pt x="2724" y="2019"/>
                  </a:lnTo>
                  <a:lnTo>
                    <a:pt x="2655" y="2031"/>
                  </a:lnTo>
                  <a:lnTo>
                    <a:pt x="2595" y="2049"/>
                  </a:lnTo>
                  <a:lnTo>
                    <a:pt x="2544" y="2073"/>
                  </a:lnTo>
                  <a:lnTo>
                    <a:pt x="2496" y="2103"/>
                  </a:lnTo>
                  <a:lnTo>
                    <a:pt x="2454" y="2130"/>
                  </a:lnTo>
                  <a:lnTo>
                    <a:pt x="2418" y="2163"/>
                  </a:lnTo>
                  <a:lnTo>
                    <a:pt x="2382" y="2202"/>
                  </a:lnTo>
                  <a:lnTo>
                    <a:pt x="2343" y="2244"/>
                  </a:lnTo>
                  <a:lnTo>
                    <a:pt x="2313" y="2286"/>
                  </a:lnTo>
                  <a:lnTo>
                    <a:pt x="2286" y="2328"/>
                  </a:lnTo>
                  <a:lnTo>
                    <a:pt x="2265" y="2385"/>
                  </a:lnTo>
                  <a:lnTo>
                    <a:pt x="2244" y="2436"/>
                  </a:lnTo>
                  <a:lnTo>
                    <a:pt x="2223" y="2496"/>
                  </a:lnTo>
                  <a:lnTo>
                    <a:pt x="2205" y="2562"/>
                  </a:lnTo>
                  <a:lnTo>
                    <a:pt x="2187" y="2643"/>
                  </a:lnTo>
                  <a:lnTo>
                    <a:pt x="2169" y="2730"/>
                  </a:lnTo>
                  <a:lnTo>
                    <a:pt x="2160" y="2796"/>
                  </a:lnTo>
                  <a:lnTo>
                    <a:pt x="2151" y="2871"/>
                  </a:lnTo>
                  <a:lnTo>
                    <a:pt x="2142" y="2955"/>
                  </a:lnTo>
                  <a:lnTo>
                    <a:pt x="2136" y="3012"/>
                  </a:lnTo>
                  <a:lnTo>
                    <a:pt x="2130" y="3150"/>
                  </a:lnTo>
                  <a:lnTo>
                    <a:pt x="2133" y="3084"/>
                  </a:lnTo>
                  <a:lnTo>
                    <a:pt x="2124" y="3204"/>
                  </a:lnTo>
                  <a:lnTo>
                    <a:pt x="2118" y="3255"/>
                  </a:lnTo>
                  <a:lnTo>
                    <a:pt x="2112" y="3297"/>
                  </a:lnTo>
                  <a:lnTo>
                    <a:pt x="2094" y="3342"/>
                  </a:lnTo>
                  <a:lnTo>
                    <a:pt x="2079" y="3378"/>
                  </a:lnTo>
                  <a:lnTo>
                    <a:pt x="2061" y="3408"/>
                  </a:lnTo>
                  <a:lnTo>
                    <a:pt x="2037" y="3444"/>
                  </a:lnTo>
                  <a:lnTo>
                    <a:pt x="2004" y="3485"/>
                  </a:lnTo>
                  <a:lnTo>
                    <a:pt x="1962" y="3525"/>
                  </a:lnTo>
                  <a:lnTo>
                    <a:pt x="1917" y="3567"/>
                  </a:lnTo>
                  <a:lnTo>
                    <a:pt x="1875" y="3594"/>
                  </a:lnTo>
                  <a:lnTo>
                    <a:pt x="1812" y="3630"/>
                  </a:lnTo>
                  <a:lnTo>
                    <a:pt x="1755" y="3648"/>
                  </a:lnTo>
                  <a:lnTo>
                    <a:pt x="1689" y="3665"/>
                  </a:lnTo>
                  <a:lnTo>
                    <a:pt x="1638" y="3678"/>
                  </a:lnTo>
                  <a:lnTo>
                    <a:pt x="1590" y="3687"/>
                  </a:lnTo>
                  <a:lnTo>
                    <a:pt x="1521" y="3690"/>
                  </a:lnTo>
                  <a:lnTo>
                    <a:pt x="1425" y="3687"/>
                  </a:lnTo>
                  <a:lnTo>
                    <a:pt x="1338" y="3681"/>
                  </a:lnTo>
                  <a:lnTo>
                    <a:pt x="1262" y="3665"/>
                  </a:lnTo>
                  <a:lnTo>
                    <a:pt x="1179" y="3650"/>
                  </a:lnTo>
                  <a:lnTo>
                    <a:pt x="1074" y="3615"/>
                  </a:lnTo>
                  <a:lnTo>
                    <a:pt x="969" y="3575"/>
                  </a:lnTo>
                  <a:lnTo>
                    <a:pt x="894" y="3543"/>
                  </a:lnTo>
                  <a:lnTo>
                    <a:pt x="810" y="3507"/>
                  </a:lnTo>
                  <a:lnTo>
                    <a:pt x="720" y="3456"/>
                  </a:lnTo>
                  <a:lnTo>
                    <a:pt x="636" y="3396"/>
                  </a:lnTo>
                  <a:lnTo>
                    <a:pt x="564" y="3342"/>
                  </a:lnTo>
                  <a:lnTo>
                    <a:pt x="474" y="3270"/>
                  </a:lnTo>
                  <a:lnTo>
                    <a:pt x="399" y="3207"/>
                  </a:lnTo>
                  <a:lnTo>
                    <a:pt x="339" y="3144"/>
                  </a:lnTo>
                  <a:lnTo>
                    <a:pt x="291" y="3093"/>
                  </a:lnTo>
                  <a:lnTo>
                    <a:pt x="246" y="3033"/>
                  </a:lnTo>
                  <a:lnTo>
                    <a:pt x="201" y="2970"/>
                  </a:lnTo>
                  <a:lnTo>
                    <a:pt x="162" y="2916"/>
                  </a:lnTo>
                  <a:lnTo>
                    <a:pt x="135" y="2868"/>
                  </a:lnTo>
                  <a:lnTo>
                    <a:pt x="99" y="2805"/>
                  </a:lnTo>
                  <a:lnTo>
                    <a:pt x="69" y="2727"/>
                  </a:lnTo>
                  <a:lnTo>
                    <a:pt x="42" y="2661"/>
                  </a:lnTo>
                  <a:lnTo>
                    <a:pt x="24" y="2607"/>
                  </a:lnTo>
                  <a:lnTo>
                    <a:pt x="12" y="2553"/>
                  </a:lnTo>
                  <a:lnTo>
                    <a:pt x="3" y="2508"/>
                  </a:lnTo>
                  <a:lnTo>
                    <a:pt x="0" y="2445"/>
                  </a:lnTo>
                  <a:lnTo>
                    <a:pt x="6" y="2394"/>
                  </a:lnTo>
                  <a:lnTo>
                    <a:pt x="15" y="2352"/>
                  </a:lnTo>
                  <a:lnTo>
                    <a:pt x="30" y="2316"/>
                  </a:lnTo>
                  <a:lnTo>
                    <a:pt x="45" y="2277"/>
                  </a:lnTo>
                  <a:lnTo>
                    <a:pt x="72" y="2238"/>
                  </a:lnTo>
                  <a:lnTo>
                    <a:pt x="93" y="2217"/>
                  </a:lnTo>
                  <a:lnTo>
                    <a:pt x="129" y="2184"/>
                  </a:lnTo>
                  <a:lnTo>
                    <a:pt x="168" y="2163"/>
                  </a:lnTo>
                  <a:lnTo>
                    <a:pt x="237" y="2130"/>
                  </a:lnTo>
                  <a:lnTo>
                    <a:pt x="300" y="2112"/>
                  </a:lnTo>
                  <a:lnTo>
                    <a:pt x="363" y="2094"/>
                  </a:lnTo>
                  <a:lnTo>
                    <a:pt x="426" y="2079"/>
                  </a:lnTo>
                  <a:lnTo>
                    <a:pt x="512" y="2060"/>
                  </a:lnTo>
                  <a:lnTo>
                    <a:pt x="576" y="2046"/>
                  </a:lnTo>
                  <a:lnTo>
                    <a:pt x="645" y="2025"/>
                  </a:lnTo>
                  <a:lnTo>
                    <a:pt x="722" y="2007"/>
                  </a:lnTo>
                  <a:lnTo>
                    <a:pt x="777" y="1986"/>
                  </a:lnTo>
                  <a:lnTo>
                    <a:pt x="852" y="1953"/>
                  </a:lnTo>
                  <a:lnTo>
                    <a:pt x="906" y="1929"/>
                  </a:lnTo>
                  <a:lnTo>
                    <a:pt x="975" y="1887"/>
                  </a:lnTo>
                  <a:lnTo>
                    <a:pt x="1011" y="1866"/>
                  </a:lnTo>
                  <a:lnTo>
                    <a:pt x="1050" y="1836"/>
                  </a:lnTo>
                  <a:lnTo>
                    <a:pt x="1074" y="1803"/>
                  </a:lnTo>
                  <a:lnTo>
                    <a:pt x="1095" y="1770"/>
                  </a:lnTo>
                  <a:lnTo>
                    <a:pt x="1113" y="1740"/>
                  </a:lnTo>
                  <a:lnTo>
                    <a:pt x="1125" y="1716"/>
                  </a:lnTo>
                  <a:lnTo>
                    <a:pt x="1134" y="1686"/>
                  </a:lnTo>
                  <a:lnTo>
                    <a:pt x="1137" y="1656"/>
                  </a:lnTo>
                  <a:lnTo>
                    <a:pt x="1137" y="1632"/>
                  </a:lnTo>
                  <a:lnTo>
                    <a:pt x="1131" y="1602"/>
                  </a:lnTo>
                  <a:lnTo>
                    <a:pt x="1125" y="1572"/>
                  </a:lnTo>
                  <a:lnTo>
                    <a:pt x="1116" y="1542"/>
                  </a:lnTo>
                  <a:lnTo>
                    <a:pt x="1104" y="1505"/>
                  </a:lnTo>
                  <a:lnTo>
                    <a:pt x="1080" y="1446"/>
                  </a:lnTo>
                  <a:lnTo>
                    <a:pt x="1056" y="1392"/>
                  </a:lnTo>
                  <a:lnTo>
                    <a:pt x="1035" y="1341"/>
                  </a:lnTo>
                  <a:lnTo>
                    <a:pt x="1002" y="1284"/>
                  </a:lnTo>
                  <a:lnTo>
                    <a:pt x="966" y="1215"/>
                  </a:lnTo>
                  <a:lnTo>
                    <a:pt x="924" y="1128"/>
                  </a:lnTo>
                  <a:lnTo>
                    <a:pt x="879" y="1040"/>
                  </a:lnTo>
                  <a:lnTo>
                    <a:pt x="846" y="975"/>
                  </a:lnTo>
                  <a:lnTo>
                    <a:pt x="819" y="905"/>
                  </a:lnTo>
                  <a:lnTo>
                    <a:pt x="774" y="816"/>
                  </a:lnTo>
                  <a:lnTo>
                    <a:pt x="726" y="732"/>
                  </a:lnTo>
                  <a:lnTo>
                    <a:pt x="684" y="635"/>
                  </a:lnTo>
                  <a:lnTo>
                    <a:pt x="648" y="555"/>
                  </a:lnTo>
                  <a:lnTo>
                    <a:pt x="612" y="477"/>
                  </a:lnTo>
                  <a:lnTo>
                    <a:pt x="587" y="395"/>
                  </a:lnTo>
                  <a:lnTo>
                    <a:pt x="582" y="342"/>
                  </a:lnTo>
                  <a:lnTo>
                    <a:pt x="582" y="306"/>
                  </a:lnTo>
                  <a:lnTo>
                    <a:pt x="588" y="279"/>
                  </a:lnTo>
                  <a:lnTo>
                    <a:pt x="600" y="243"/>
                  </a:lnTo>
                  <a:lnTo>
                    <a:pt x="621" y="210"/>
                  </a:lnTo>
                  <a:lnTo>
                    <a:pt x="654" y="177"/>
                  </a:lnTo>
                  <a:lnTo>
                    <a:pt x="678" y="147"/>
                  </a:lnTo>
                  <a:lnTo>
                    <a:pt x="717" y="120"/>
                  </a:lnTo>
                  <a:lnTo>
                    <a:pt x="765" y="93"/>
                  </a:lnTo>
                  <a:lnTo>
                    <a:pt x="807" y="75"/>
                  </a:lnTo>
                  <a:lnTo>
                    <a:pt x="882" y="48"/>
                  </a:lnTo>
                  <a:lnTo>
                    <a:pt x="954" y="24"/>
                  </a:lnTo>
                  <a:lnTo>
                    <a:pt x="1011" y="12"/>
                  </a:lnTo>
                  <a:lnTo>
                    <a:pt x="1095" y="3"/>
                  </a:lnTo>
                  <a:lnTo>
                    <a:pt x="1197" y="3"/>
                  </a:lnTo>
                  <a:lnTo>
                    <a:pt x="1269" y="6"/>
                  </a:lnTo>
                  <a:lnTo>
                    <a:pt x="1337" y="12"/>
                  </a:lnTo>
                  <a:lnTo>
                    <a:pt x="1386" y="18"/>
                  </a:lnTo>
                  <a:lnTo>
                    <a:pt x="1449" y="27"/>
                  </a:lnTo>
                  <a:lnTo>
                    <a:pt x="1512" y="36"/>
                  </a:lnTo>
                  <a:lnTo>
                    <a:pt x="1596" y="69"/>
                  </a:lnTo>
                  <a:lnTo>
                    <a:pt x="1659" y="102"/>
                  </a:lnTo>
                  <a:lnTo>
                    <a:pt x="1713" y="135"/>
                  </a:lnTo>
                  <a:lnTo>
                    <a:pt x="1755" y="165"/>
                  </a:lnTo>
                  <a:lnTo>
                    <a:pt x="1794" y="200"/>
                  </a:lnTo>
                  <a:lnTo>
                    <a:pt x="1830" y="240"/>
                  </a:lnTo>
                  <a:lnTo>
                    <a:pt x="1863" y="276"/>
                  </a:lnTo>
                  <a:lnTo>
                    <a:pt x="1908" y="327"/>
                  </a:lnTo>
                  <a:lnTo>
                    <a:pt x="1944" y="381"/>
                  </a:lnTo>
                  <a:lnTo>
                    <a:pt x="1997" y="455"/>
                  </a:lnTo>
                  <a:lnTo>
                    <a:pt x="2046" y="537"/>
                  </a:lnTo>
                  <a:lnTo>
                    <a:pt x="2082" y="597"/>
                  </a:lnTo>
                  <a:lnTo>
                    <a:pt x="2118" y="663"/>
                  </a:lnTo>
                  <a:lnTo>
                    <a:pt x="2163" y="750"/>
                  </a:lnTo>
                  <a:lnTo>
                    <a:pt x="2232" y="882"/>
                  </a:lnTo>
                  <a:lnTo>
                    <a:pt x="2274" y="957"/>
                  </a:lnTo>
                  <a:lnTo>
                    <a:pt x="2322" y="1047"/>
                  </a:lnTo>
                  <a:lnTo>
                    <a:pt x="2349" y="1113"/>
                  </a:lnTo>
                  <a:lnTo>
                    <a:pt x="2391" y="1182"/>
                  </a:lnTo>
                  <a:lnTo>
                    <a:pt x="2448" y="1284"/>
                  </a:lnTo>
                  <a:lnTo>
                    <a:pt x="2514" y="1385"/>
                  </a:lnTo>
                  <a:lnTo>
                    <a:pt x="2550" y="1446"/>
                  </a:lnTo>
                  <a:lnTo>
                    <a:pt x="2586" y="1503"/>
                  </a:lnTo>
                  <a:lnTo>
                    <a:pt x="2643" y="1554"/>
                  </a:lnTo>
                  <a:lnTo>
                    <a:pt x="2694" y="1590"/>
                  </a:lnTo>
                  <a:lnTo>
                    <a:pt x="2742" y="1614"/>
                  </a:lnTo>
                  <a:lnTo>
                    <a:pt x="2805" y="1629"/>
                  </a:lnTo>
                  <a:lnTo>
                    <a:pt x="2850" y="1632"/>
                  </a:lnTo>
                  <a:lnTo>
                    <a:pt x="2892" y="1626"/>
                  </a:lnTo>
                  <a:lnTo>
                    <a:pt x="2958" y="1605"/>
                  </a:lnTo>
                  <a:lnTo>
                    <a:pt x="3006" y="1581"/>
                  </a:lnTo>
                  <a:lnTo>
                    <a:pt x="3048" y="1551"/>
                  </a:lnTo>
                  <a:lnTo>
                    <a:pt x="3102" y="1497"/>
                  </a:lnTo>
                  <a:lnTo>
                    <a:pt x="3138" y="1446"/>
                  </a:lnTo>
                  <a:lnTo>
                    <a:pt x="3171" y="1395"/>
                  </a:lnTo>
                  <a:lnTo>
                    <a:pt x="3201" y="1341"/>
                  </a:lnTo>
                  <a:lnTo>
                    <a:pt x="3231" y="1299"/>
                  </a:lnTo>
                  <a:lnTo>
                    <a:pt x="3267" y="1233"/>
                  </a:lnTo>
                  <a:lnTo>
                    <a:pt x="3309" y="1164"/>
                  </a:lnTo>
                  <a:close/>
                </a:path>
              </a:pathLst>
            </a:custGeom>
            <a:solidFill>
              <a:schemeClr val="bg2"/>
            </a:solidFill>
            <a:ln w="9525">
              <a:round/>
              <a:headEnd/>
              <a:tailEnd/>
            </a:ln>
            <a:scene3d>
              <a:camera prst="legacyObliqueTop">
                <a:rot lat="16800000" lon="0" rev="0"/>
              </a:camera>
              <a:lightRig rig="legacyFlat3" dir="r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da-DK"/>
            </a:p>
          </p:txBody>
        </p:sp>
        <p:sp>
          <p:nvSpPr>
            <p:cNvPr id="13" name="Line 38"/>
            <p:cNvSpPr>
              <a:spLocks noChangeShapeType="1"/>
            </p:cNvSpPr>
            <p:nvPr/>
          </p:nvSpPr>
          <p:spPr bwMode="auto">
            <a:xfrm flipV="1">
              <a:off x="3737848" y="3365571"/>
              <a:ext cx="2765875" cy="1712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14" name="Oval 39"/>
            <p:cNvSpPr>
              <a:spLocks noChangeArrowheads="1"/>
            </p:cNvSpPr>
            <p:nvPr/>
          </p:nvSpPr>
          <p:spPr bwMode="auto">
            <a:xfrm>
              <a:off x="6206495" y="3125822"/>
              <a:ext cx="129329" cy="1170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>
              <a:off x="6265487" y="3225718"/>
              <a:ext cx="0" cy="1370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16" name="Freeform 41"/>
            <p:cNvSpPr>
              <a:spLocks/>
            </p:cNvSpPr>
            <p:nvPr/>
          </p:nvSpPr>
          <p:spPr bwMode="auto">
            <a:xfrm>
              <a:off x="3657600" y="3200400"/>
              <a:ext cx="197394" cy="174105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0 h 420"/>
                <a:gd name="T4" fmla="*/ 2147483647 w 268"/>
                <a:gd name="T5" fmla="*/ 0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18" name="AutoShape 48"/>
            <p:cNvSpPr>
              <a:spLocks noChangeArrowheads="1"/>
            </p:cNvSpPr>
            <p:nvPr/>
          </p:nvSpPr>
          <p:spPr bwMode="auto">
            <a:xfrm rot="19243234">
              <a:off x="6868594" y="3653842"/>
              <a:ext cx="102100" cy="77061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19" name="Oval 49"/>
            <p:cNvSpPr>
              <a:spLocks noChangeArrowheads="1"/>
            </p:cNvSpPr>
            <p:nvPr/>
          </p:nvSpPr>
          <p:spPr bwMode="auto">
            <a:xfrm>
              <a:off x="7020843" y="3733800"/>
              <a:ext cx="131597" cy="11416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6467420" y="3366641"/>
              <a:ext cx="449244" cy="325374"/>
            </a:xfrm>
            <a:custGeom>
              <a:avLst/>
              <a:gdLst>
                <a:gd name="T0" fmla="*/ 0 w 200"/>
                <a:gd name="T1" fmla="*/ 0 h 140"/>
                <a:gd name="T2" fmla="*/ 2147483647 w 200"/>
                <a:gd name="T3" fmla="*/ 2147483647 h 140"/>
                <a:gd name="T4" fmla="*/ 2147483647 w 200"/>
                <a:gd name="T5" fmla="*/ 2147483647 h 140"/>
                <a:gd name="T6" fmla="*/ 0 60000 65536"/>
                <a:gd name="T7" fmla="*/ 0 60000 65536"/>
                <a:gd name="T8" fmla="*/ 0 60000 65536"/>
                <a:gd name="T9" fmla="*/ 0 w 200"/>
                <a:gd name="T10" fmla="*/ 0 h 140"/>
                <a:gd name="T11" fmla="*/ 200 w 200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140">
                  <a:moveTo>
                    <a:pt x="0" y="0"/>
                  </a:moveTo>
                  <a:cubicBezTo>
                    <a:pt x="49" y="10"/>
                    <a:pt x="99" y="21"/>
                    <a:pt x="132" y="44"/>
                  </a:cubicBezTo>
                  <a:cubicBezTo>
                    <a:pt x="165" y="67"/>
                    <a:pt x="182" y="103"/>
                    <a:pt x="200" y="140"/>
                  </a:cubicBez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7123134" y="3810000"/>
              <a:ext cx="385715" cy="391021"/>
            </a:xfrm>
            <a:custGeom>
              <a:avLst/>
              <a:gdLst>
                <a:gd name="T0" fmla="*/ 0 w 305"/>
                <a:gd name="T1" fmla="*/ 0 h 287"/>
                <a:gd name="T2" fmla="*/ 2147483647 w 305"/>
                <a:gd name="T3" fmla="*/ 2147483647 h 287"/>
                <a:gd name="T4" fmla="*/ 2147483647 w 305"/>
                <a:gd name="T5" fmla="*/ 2147483647 h 287"/>
                <a:gd name="T6" fmla="*/ 2147483647 w 305"/>
                <a:gd name="T7" fmla="*/ 214748364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5"/>
                <a:gd name="T13" fmla="*/ 0 h 287"/>
                <a:gd name="T14" fmla="*/ 305 w 305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5" h="287">
                  <a:moveTo>
                    <a:pt x="0" y="0"/>
                  </a:moveTo>
                  <a:cubicBezTo>
                    <a:pt x="27" y="37"/>
                    <a:pt x="55" y="75"/>
                    <a:pt x="100" y="104"/>
                  </a:cubicBezTo>
                  <a:cubicBezTo>
                    <a:pt x="145" y="133"/>
                    <a:pt x="239" y="141"/>
                    <a:pt x="272" y="172"/>
                  </a:cubicBezTo>
                  <a:cubicBezTo>
                    <a:pt x="305" y="203"/>
                    <a:pt x="290" y="263"/>
                    <a:pt x="295" y="287"/>
                  </a:cubicBez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7490698" y="4191000"/>
              <a:ext cx="735127" cy="322521"/>
            </a:xfrm>
            <a:custGeom>
              <a:avLst/>
              <a:gdLst>
                <a:gd name="T0" fmla="*/ 0 w 551"/>
                <a:gd name="T1" fmla="*/ 0 h 206"/>
                <a:gd name="T2" fmla="*/ 2147483647 w 551"/>
                <a:gd name="T3" fmla="*/ 2147483647 h 206"/>
                <a:gd name="T4" fmla="*/ 2147483647 w 551"/>
                <a:gd name="T5" fmla="*/ 2147483647 h 206"/>
                <a:gd name="T6" fmla="*/ 2147483647 w 551"/>
                <a:gd name="T7" fmla="*/ 2147483647 h 206"/>
                <a:gd name="T8" fmla="*/ 2147483647 w 551"/>
                <a:gd name="T9" fmla="*/ 2147483647 h 206"/>
                <a:gd name="T10" fmla="*/ 2147483647 w 551"/>
                <a:gd name="T11" fmla="*/ 2147483647 h 206"/>
                <a:gd name="T12" fmla="*/ 2147483647 w 551"/>
                <a:gd name="T13" fmla="*/ 2147483647 h 206"/>
                <a:gd name="T14" fmla="*/ 2147483647 w 551"/>
                <a:gd name="T15" fmla="*/ 2147483647 h 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1"/>
                <a:gd name="T25" fmla="*/ 0 h 206"/>
                <a:gd name="T26" fmla="*/ 551 w 551"/>
                <a:gd name="T27" fmla="*/ 206 h 2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1" h="206">
                  <a:moveTo>
                    <a:pt x="0" y="0"/>
                  </a:moveTo>
                  <a:cubicBezTo>
                    <a:pt x="2" y="12"/>
                    <a:pt x="6" y="51"/>
                    <a:pt x="12" y="72"/>
                  </a:cubicBezTo>
                  <a:cubicBezTo>
                    <a:pt x="18" y="93"/>
                    <a:pt x="19" y="108"/>
                    <a:pt x="38" y="127"/>
                  </a:cubicBezTo>
                  <a:cubicBezTo>
                    <a:pt x="57" y="146"/>
                    <a:pt x="87" y="171"/>
                    <a:pt x="125" y="184"/>
                  </a:cubicBezTo>
                  <a:cubicBezTo>
                    <a:pt x="163" y="197"/>
                    <a:pt x="214" y="204"/>
                    <a:pt x="263" y="205"/>
                  </a:cubicBezTo>
                  <a:cubicBezTo>
                    <a:pt x="312" y="206"/>
                    <a:pt x="378" y="201"/>
                    <a:pt x="419" y="187"/>
                  </a:cubicBezTo>
                  <a:cubicBezTo>
                    <a:pt x="460" y="173"/>
                    <a:pt x="487" y="148"/>
                    <a:pt x="509" y="118"/>
                  </a:cubicBezTo>
                  <a:cubicBezTo>
                    <a:pt x="531" y="88"/>
                    <a:pt x="542" y="28"/>
                    <a:pt x="551" y="4"/>
                  </a:cubicBez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23" name="Line 53"/>
            <p:cNvSpPr>
              <a:spLocks noChangeShapeType="1"/>
            </p:cNvSpPr>
            <p:nvPr/>
          </p:nvSpPr>
          <p:spPr bwMode="auto">
            <a:xfrm flipV="1">
              <a:off x="8230967" y="2871802"/>
              <a:ext cx="9076" cy="139282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cxnSp>
          <p:nvCxnSpPr>
            <p:cNvPr id="26" name="Lige pilforbindelse 25"/>
            <p:cNvCxnSpPr/>
            <p:nvPr/>
          </p:nvCxnSpPr>
          <p:spPr bwMode="auto">
            <a:xfrm rot="16200000" flipH="1">
              <a:off x="3463445" y="3803978"/>
              <a:ext cx="519457" cy="22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uppe 108"/>
            <p:cNvGrpSpPr/>
            <p:nvPr/>
          </p:nvGrpSpPr>
          <p:grpSpPr>
            <a:xfrm>
              <a:off x="2753643" y="2871802"/>
              <a:ext cx="903957" cy="976123"/>
              <a:chOff x="2753643" y="2819400"/>
              <a:chExt cx="903957" cy="976123"/>
            </a:xfrm>
          </p:grpSpPr>
          <p:sp>
            <p:nvSpPr>
              <p:cNvPr id="6" name="Freeform 31"/>
              <p:cNvSpPr>
                <a:spLocks/>
              </p:cNvSpPr>
              <p:nvPr/>
            </p:nvSpPr>
            <p:spPr bwMode="auto">
              <a:xfrm>
                <a:off x="2778600" y="2890753"/>
                <a:ext cx="333530" cy="205499"/>
              </a:xfrm>
              <a:custGeom>
                <a:avLst/>
                <a:gdLst>
                  <a:gd name="T0" fmla="*/ 0 w 245"/>
                  <a:gd name="T1" fmla="*/ 0 h 170"/>
                  <a:gd name="T2" fmla="*/ 2147483647 w 245"/>
                  <a:gd name="T3" fmla="*/ 2147483647 h 170"/>
                  <a:gd name="T4" fmla="*/ 2147483647 w 245"/>
                  <a:gd name="T5" fmla="*/ 2147483647 h 170"/>
                  <a:gd name="T6" fmla="*/ 2147483647 w 245"/>
                  <a:gd name="T7" fmla="*/ 2147483647 h 170"/>
                  <a:gd name="T8" fmla="*/ 2147483647 w 245"/>
                  <a:gd name="T9" fmla="*/ 214748364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"/>
                  <a:gd name="T16" fmla="*/ 0 h 170"/>
                  <a:gd name="T17" fmla="*/ 245 w 24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" h="170">
                    <a:moveTo>
                      <a:pt x="0" y="0"/>
                    </a:moveTo>
                    <a:cubicBezTo>
                      <a:pt x="10" y="15"/>
                      <a:pt x="21" y="31"/>
                      <a:pt x="37" y="47"/>
                    </a:cubicBezTo>
                    <a:cubicBezTo>
                      <a:pt x="53" y="63"/>
                      <a:pt x="72" y="82"/>
                      <a:pt x="94" y="94"/>
                    </a:cubicBezTo>
                    <a:cubicBezTo>
                      <a:pt x="116" y="106"/>
                      <a:pt x="145" y="109"/>
                      <a:pt x="170" y="122"/>
                    </a:cubicBezTo>
                    <a:cubicBezTo>
                      <a:pt x="195" y="135"/>
                      <a:pt x="220" y="152"/>
                      <a:pt x="245" y="17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7" name="Freeform 32"/>
              <p:cNvSpPr>
                <a:spLocks/>
              </p:cNvSpPr>
              <p:nvPr/>
            </p:nvSpPr>
            <p:spPr bwMode="auto">
              <a:xfrm>
                <a:off x="3098517" y="2867920"/>
                <a:ext cx="190588" cy="205499"/>
              </a:xfrm>
              <a:custGeom>
                <a:avLst/>
                <a:gdLst>
                  <a:gd name="T0" fmla="*/ 2147483647 w 141"/>
                  <a:gd name="T1" fmla="*/ 0 h 170"/>
                  <a:gd name="T2" fmla="*/ 2147483647 w 141"/>
                  <a:gd name="T3" fmla="*/ 2147483647 h 170"/>
                  <a:gd name="T4" fmla="*/ 2147483647 w 141"/>
                  <a:gd name="T5" fmla="*/ 2147483647 h 170"/>
                  <a:gd name="T6" fmla="*/ 0 w 141"/>
                  <a:gd name="T7" fmla="*/ 2147483647 h 1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170"/>
                  <a:gd name="T14" fmla="*/ 141 w 141"/>
                  <a:gd name="T15" fmla="*/ 170 h 1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170">
                    <a:moveTo>
                      <a:pt x="141" y="0"/>
                    </a:moveTo>
                    <a:cubicBezTo>
                      <a:pt x="135" y="22"/>
                      <a:pt x="129" y="44"/>
                      <a:pt x="113" y="66"/>
                    </a:cubicBezTo>
                    <a:cubicBezTo>
                      <a:pt x="97" y="88"/>
                      <a:pt x="66" y="115"/>
                      <a:pt x="47" y="132"/>
                    </a:cubicBezTo>
                    <a:cubicBezTo>
                      <a:pt x="28" y="149"/>
                      <a:pt x="14" y="159"/>
                      <a:pt x="0" y="17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8" name="Freeform 33"/>
              <p:cNvSpPr>
                <a:spLocks/>
              </p:cNvSpPr>
              <p:nvPr/>
            </p:nvSpPr>
            <p:spPr bwMode="auto">
              <a:xfrm>
                <a:off x="2898853" y="3130502"/>
                <a:ext cx="267731" cy="191230"/>
              </a:xfrm>
              <a:custGeom>
                <a:avLst/>
                <a:gdLst>
                  <a:gd name="T0" fmla="*/ 0 w 196"/>
                  <a:gd name="T1" fmla="*/ 0 h 160"/>
                  <a:gd name="T2" fmla="*/ 2147483647 w 196"/>
                  <a:gd name="T3" fmla="*/ 2147483647 h 160"/>
                  <a:gd name="T4" fmla="*/ 2147483647 w 196"/>
                  <a:gd name="T5" fmla="*/ 2147483647 h 160"/>
                  <a:gd name="T6" fmla="*/ 2147483647 w 196"/>
                  <a:gd name="T7" fmla="*/ 2147483647 h 160"/>
                  <a:gd name="T8" fmla="*/ 2147483647 w 196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160"/>
                  <a:gd name="T17" fmla="*/ 196 w 196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160">
                    <a:moveTo>
                      <a:pt x="0" y="0"/>
                    </a:moveTo>
                    <a:cubicBezTo>
                      <a:pt x="27" y="27"/>
                      <a:pt x="55" y="55"/>
                      <a:pt x="80" y="76"/>
                    </a:cubicBezTo>
                    <a:cubicBezTo>
                      <a:pt x="105" y="97"/>
                      <a:pt x="132" y="113"/>
                      <a:pt x="148" y="124"/>
                    </a:cubicBezTo>
                    <a:cubicBezTo>
                      <a:pt x="164" y="135"/>
                      <a:pt x="168" y="138"/>
                      <a:pt x="176" y="144"/>
                    </a:cubicBezTo>
                    <a:cubicBezTo>
                      <a:pt x="184" y="150"/>
                      <a:pt x="190" y="155"/>
                      <a:pt x="196" y="16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9" name="Freeform 34"/>
              <p:cNvSpPr>
                <a:spLocks/>
              </p:cNvSpPr>
              <p:nvPr/>
            </p:nvSpPr>
            <p:spPr bwMode="auto">
              <a:xfrm>
                <a:off x="2753643" y="3316024"/>
                <a:ext cx="601260" cy="74208"/>
              </a:xfrm>
              <a:custGeom>
                <a:avLst/>
                <a:gdLst>
                  <a:gd name="T0" fmla="*/ 0 w 444"/>
                  <a:gd name="T1" fmla="*/ 2147483647 h 60"/>
                  <a:gd name="T2" fmla="*/ 2147483647 w 444"/>
                  <a:gd name="T3" fmla="*/ 2147483647 h 60"/>
                  <a:gd name="T4" fmla="*/ 2147483647 w 444"/>
                  <a:gd name="T5" fmla="*/ 2147483647 h 60"/>
                  <a:gd name="T6" fmla="*/ 2147483647 w 44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4"/>
                  <a:gd name="T13" fmla="*/ 0 h 60"/>
                  <a:gd name="T14" fmla="*/ 444 w 44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4" h="60">
                    <a:moveTo>
                      <a:pt x="0" y="60"/>
                    </a:moveTo>
                    <a:cubicBezTo>
                      <a:pt x="22" y="48"/>
                      <a:pt x="45" y="37"/>
                      <a:pt x="76" y="28"/>
                    </a:cubicBezTo>
                    <a:cubicBezTo>
                      <a:pt x="107" y="19"/>
                      <a:pt x="123" y="13"/>
                      <a:pt x="184" y="8"/>
                    </a:cubicBezTo>
                    <a:cubicBezTo>
                      <a:pt x="245" y="3"/>
                      <a:pt x="344" y="1"/>
                      <a:pt x="444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10" name="Freeform 35"/>
              <p:cNvSpPr>
                <a:spLocks/>
              </p:cNvSpPr>
              <p:nvPr/>
            </p:nvSpPr>
            <p:spPr bwMode="auto">
              <a:xfrm>
                <a:off x="2948769" y="3316024"/>
                <a:ext cx="412942" cy="351061"/>
              </a:xfrm>
              <a:custGeom>
                <a:avLst/>
                <a:gdLst>
                  <a:gd name="T0" fmla="*/ 0 w 304"/>
                  <a:gd name="T1" fmla="*/ 2147483647 h 292"/>
                  <a:gd name="T2" fmla="*/ 2147483647 w 304"/>
                  <a:gd name="T3" fmla="*/ 2147483647 h 292"/>
                  <a:gd name="T4" fmla="*/ 2147483647 w 304"/>
                  <a:gd name="T5" fmla="*/ 2147483647 h 292"/>
                  <a:gd name="T6" fmla="*/ 2147483647 w 304"/>
                  <a:gd name="T7" fmla="*/ 2147483647 h 292"/>
                  <a:gd name="T8" fmla="*/ 2147483647 w 3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92"/>
                  <a:gd name="T17" fmla="*/ 304 w 3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92">
                    <a:moveTo>
                      <a:pt x="0" y="292"/>
                    </a:moveTo>
                    <a:cubicBezTo>
                      <a:pt x="2" y="259"/>
                      <a:pt x="5" y="227"/>
                      <a:pt x="20" y="200"/>
                    </a:cubicBezTo>
                    <a:cubicBezTo>
                      <a:pt x="35" y="173"/>
                      <a:pt x="61" y="153"/>
                      <a:pt x="92" y="128"/>
                    </a:cubicBezTo>
                    <a:cubicBezTo>
                      <a:pt x="123" y="103"/>
                      <a:pt x="169" y="69"/>
                      <a:pt x="204" y="48"/>
                    </a:cubicBezTo>
                    <a:cubicBezTo>
                      <a:pt x="239" y="27"/>
                      <a:pt x="271" y="13"/>
                      <a:pt x="304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11" name="Freeform 36"/>
              <p:cNvSpPr>
                <a:spLocks/>
              </p:cNvSpPr>
              <p:nvPr/>
            </p:nvSpPr>
            <p:spPr bwMode="auto">
              <a:xfrm>
                <a:off x="3123474" y="3313169"/>
                <a:ext cx="238236" cy="482354"/>
              </a:xfrm>
              <a:custGeom>
                <a:avLst/>
                <a:gdLst>
                  <a:gd name="T0" fmla="*/ 0 w 176"/>
                  <a:gd name="T1" fmla="*/ 2147483647 h 404"/>
                  <a:gd name="T2" fmla="*/ 2147483647 w 176"/>
                  <a:gd name="T3" fmla="*/ 2147483647 h 404"/>
                  <a:gd name="T4" fmla="*/ 2147483647 w 176"/>
                  <a:gd name="T5" fmla="*/ 2147483647 h 404"/>
                  <a:gd name="T6" fmla="*/ 2147483647 w 176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6"/>
                  <a:gd name="T13" fmla="*/ 0 h 404"/>
                  <a:gd name="T14" fmla="*/ 176 w 176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6" h="404">
                    <a:moveTo>
                      <a:pt x="0" y="404"/>
                    </a:moveTo>
                    <a:cubicBezTo>
                      <a:pt x="33" y="377"/>
                      <a:pt x="67" y="351"/>
                      <a:pt x="88" y="324"/>
                    </a:cubicBezTo>
                    <a:cubicBezTo>
                      <a:pt x="109" y="297"/>
                      <a:pt x="109" y="294"/>
                      <a:pt x="124" y="240"/>
                    </a:cubicBezTo>
                    <a:cubicBezTo>
                      <a:pt x="139" y="186"/>
                      <a:pt x="157" y="93"/>
                      <a:pt x="176" y="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12" name="Freeform 37"/>
              <p:cNvSpPr>
                <a:spLocks/>
              </p:cNvSpPr>
              <p:nvPr/>
            </p:nvSpPr>
            <p:spPr bwMode="auto">
              <a:xfrm>
                <a:off x="2996415" y="2819400"/>
                <a:ext cx="365295" cy="502332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2147483647 h 420"/>
                  <a:gd name="T4" fmla="*/ 2147483647 w 268"/>
                  <a:gd name="T5" fmla="*/ 2147483647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sp>
            <p:nvSpPr>
              <p:cNvPr id="17" name="Freeform 42"/>
              <p:cNvSpPr>
                <a:spLocks/>
              </p:cNvSpPr>
              <p:nvPr/>
            </p:nvSpPr>
            <p:spPr bwMode="auto">
              <a:xfrm flipV="1">
                <a:off x="3409950" y="3336002"/>
                <a:ext cx="197396" cy="174105"/>
              </a:xfrm>
              <a:custGeom>
                <a:avLst/>
                <a:gdLst>
                  <a:gd name="T0" fmla="*/ 0 w 268"/>
                  <a:gd name="T1" fmla="*/ 0 h 420"/>
                  <a:gd name="T2" fmla="*/ 2147483647 w 268"/>
                  <a:gd name="T3" fmla="*/ 0 h 420"/>
                  <a:gd name="T4" fmla="*/ 2147483647 w 268"/>
                  <a:gd name="T5" fmla="*/ 0 h 420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420"/>
                  <a:gd name="T11" fmla="*/ 268 w 268"/>
                  <a:gd name="T12" fmla="*/ 420 h 4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420">
                    <a:moveTo>
                      <a:pt x="0" y="0"/>
                    </a:moveTo>
                    <a:cubicBezTo>
                      <a:pt x="19" y="85"/>
                      <a:pt x="39" y="170"/>
                      <a:pt x="84" y="240"/>
                    </a:cubicBezTo>
                    <a:cubicBezTo>
                      <a:pt x="129" y="310"/>
                      <a:pt x="198" y="365"/>
                      <a:pt x="268" y="420"/>
                    </a:cubicBezTo>
                  </a:path>
                </a:pathLst>
              </a:cu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da-DK"/>
              </a:p>
            </p:txBody>
          </p:sp>
          <p:cxnSp>
            <p:nvCxnSpPr>
              <p:cNvPr id="108" name="Lige forbindelse 107"/>
              <p:cNvCxnSpPr/>
              <p:nvPr/>
            </p:nvCxnSpPr>
            <p:spPr>
              <a:xfrm>
                <a:off x="3333750" y="3333149"/>
                <a:ext cx="32385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Rektangel 110"/>
            <p:cNvSpPr/>
            <p:nvPr/>
          </p:nvSpPr>
          <p:spPr>
            <a:xfrm>
              <a:off x="3508648" y="3278519"/>
              <a:ext cx="361677" cy="196937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50" name="Gruppe 149"/>
          <p:cNvGrpSpPr/>
          <p:nvPr/>
        </p:nvGrpSpPr>
        <p:grpSpPr>
          <a:xfrm rot="16200000">
            <a:off x="1422093" y="5730763"/>
            <a:ext cx="392140" cy="360614"/>
            <a:chOff x="5334000" y="1596168"/>
            <a:chExt cx="1133420" cy="659744"/>
          </a:xfrm>
        </p:grpSpPr>
        <p:sp>
          <p:nvSpPr>
            <p:cNvPr id="151" name="Afrundet rektangel 150"/>
            <p:cNvSpPr/>
            <p:nvPr/>
          </p:nvSpPr>
          <p:spPr>
            <a:xfrm>
              <a:off x="5334000" y="1596168"/>
              <a:ext cx="1133420" cy="65974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2" name="Afrundet rektangel 151"/>
            <p:cNvSpPr/>
            <p:nvPr/>
          </p:nvSpPr>
          <p:spPr>
            <a:xfrm flipV="1">
              <a:off x="5381770" y="1978892"/>
              <a:ext cx="1019030" cy="23090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3" name="Afrundet rektangel 152"/>
            <p:cNvSpPr/>
            <p:nvPr/>
          </p:nvSpPr>
          <p:spPr>
            <a:xfrm flipV="1">
              <a:off x="5381770" y="1674093"/>
              <a:ext cx="1019030" cy="23090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59" name="Gruppe 278"/>
          <p:cNvGrpSpPr>
            <a:grpSpLocks/>
          </p:cNvGrpSpPr>
          <p:nvPr/>
        </p:nvGrpSpPr>
        <p:grpSpPr bwMode="auto">
          <a:xfrm>
            <a:off x="4829607" y="995884"/>
            <a:ext cx="3628592" cy="1288527"/>
            <a:chOff x="1390229" y="870012"/>
            <a:chExt cx="3748434" cy="1417778"/>
          </a:xfrm>
        </p:grpSpPr>
        <p:sp>
          <p:nvSpPr>
            <p:cNvPr id="160" name="Oval 282"/>
            <p:cNvSpPr>
              <a:spLocks noChangeArrowheads="1"/>
            </p:cNvSpPr>
            <p:nvPr/>
          </p:nvSpPr>
          <p:spPr bwMode="auto">
            <a:xfrm>
              <a:off x="2792778" y="1196752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pic>
          <p:nvPicPr>
            <p:cNvPr id="161" name="Picture 274" descr="N1-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3985" y="876663"/>
              <a:ext cx="1784678" cy="1388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" name="Picture 275" descr="N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0229" y="870012"/>
              <a:ext cx="1349192" cy="1299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" name="Oval 276"/>
            <p:cNvSpPr>
              <a:spLocks noChangeArrowheads="1"/>
            </p:cNvSpPr>
            <p:nvPr/>
          </p:nvSpPr>
          <p:spPr bwMode="auto">
            <a:xfrm>
              <a:off x="2312075" y="1087279"/>
              <a:ext cx="114976" cy="93114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4" name="Oval 277"/>
            <p:cNvSpPr>
              <a:spLocks noChangeArrowheads="1"/>
            </p:cNvSpPr>
            <p:nvPr/>
          </p:nvSpPr>
          <p:spPr bwMode="auto">
            <a:xfrm>
              <a:off x="2273411" y="1179285"/>
              <a:ext cx="38665" cy="62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5" name="Oval 278"/>
            <p:cNvSpPr>
              <a:spLocks noChangeArrowheads="1"/>
            </p:cNvSpPr>
            <p:nvPr/>
          </p:nvSpPr>
          <p:spPr bwMode="auto">
            <a:xfrm>
              <a:off x="2119769" y="1519596"/>
              <a:ext cx="38665" cy="62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6" name="Oval 279"/>
            <p:cNvSpPr>
              <a:spLocks noChangeArrowheads="1"/>
            </p:cNvSpPr>
            <p:nvPr/>
          </p:nvSpPr>
          <p:spPr bwMode="auto">
            <a:xfrm>
              <a:off x="2197099" y="1334476"/>
              <a:ext cx="38665" cy="62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7" name="Oval 280"/>
            <p:cNvSpPr>
              <a:spLocks noChangeArrowheads="1"/>
            </p:cNvSpPr>
            <p:nvPr/>
          </p:nvSpPr>
          <p:spPr bwMode="auto">
            <a:xfrm>
              <a:off x="2464699" y="1859907"/>
              <a:ext cx="38665" cy="62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8" name="Oval 281"/>
            <p:cNvSpPr>
              <a:spLocks noChangeArrowheads="1"/>
            </p:cNvSpPr>
            <p:nvPr/>
          </p:nvSpPr>
          <p:spPr bwMode="auto">
            <a:xfrm>
              <a:off x="2524731" y="1423156"/>
              <a:ext cx="39682" cy="62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9" name="Oval 282"/>
            <p:cNvSpPr>
              <a:spLocks noChangeArrowheads="1"/>
            </p:cNvSpPr>
            <p:nvPr/>
          </p:nvSpPr>
          <p:spPr bwMode="auto">
            <a:xfrm>
              <a:off x="3097578" y="1158223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0" name="Oval 283"/>
            <p:cNvSpPr>
              <a:spLocks noChangeArrowheads="1"/>
            </p:cNvSpPr>
            <p:nvPr/>
          </p:nvSpPr>
          <p:spPr bwMode="auto">
            <a:xfrm>
              <a:off x="2959199" y="1358863"/>
              <a:ext cx="114976" cy="93114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1" name="Oval 284"/>
            <p:cNvSpPr>
              <a:spLocks noChangeArrowheads="1"/>
            </p:cNvSpPr>
            <p:nvPr/>
          </p:nvSpPr>
          <p:spPr bwMode="auto">
            <a:xfrm>
              <a:off x="2912394" y="1811133"/>
              <a:ext cx="114976" cy="93114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pic>
          <p:nvPicPr>
            <p:cNvPr id="172" name="Picture 285" descr="Ch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1394" y="1284593"/>
              <a:ext cx="245215" cy="180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" name="Picture 286" descr="S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4149545">
              <a:off x="3297728" y="944574"/>
              <a:ext cx="180686" cy="254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" name="Text Box 287"/>
            <p:cNvSpPr txBox="1">
              <a:spLocks noChangeArrowheads="1"/>
            </p:cNvSpPr>
            <p:nvPr/>
          </p:nvSpPr>
          <p:spPr bwMode="auto">
            <a:xfrm>
              <a:off x="3538151" y="1267965"/>
              <a:ext cx="519599" cy="246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000" b="1" dirty="0">
                  <a:solidFill>
                    <a:schemeClr val="bg1"/>
                  </a:solidFill>
                </a:rPr>
                <a:t>AMPA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75" name="Picture 289" descr="Ch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61394" y="1560611"/>
              <a:ext cx="213673" cy="158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" name="Picture 291" descr="S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8245193">
              <a:off x="3380440" y="2058329"/>
              <a:ext cx="200446" cy="229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7" name="Text Box 293"/>
            <p:cNvSpPr txBox="1">
              <a:spLocks noChangeArrowheads="1"/>
            </p:cNvSpPr>
            <p:nvPr/>
          </p:nvSpPr>
          <p:spPr bwMode="auto">
            <a:xfrm>
              <a:off x="3557513" y="1627557"/>
              <a:ext cx="607363" cy="276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200" b="1" dirty="0">
                  <a:solidFill>
                    <a:schemeClr val="bg1"/>
                  </a:solidFill>
                </a:rPr>
                <a:t>NMDA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78" name="Picture 295" descr="Ch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61394" y="1762359"/>
              <a:ext cx="213673" cy="157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0" name="Text Box 297"/>
            <p:cNvSpPr txBox="1">
              <a:spLocks noChangeArrowheads="1"/>
            </p:cNvSpPr>
            <p:nvPr/>
          </p:nvSpPr>
          <p:spPr bwMode="auto">
            <a:xfrm>
              <a:off x="3589025" y="1984649"/>
              <a:ext cx="400999" cy="246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000" dirty="0" smtClean="0">
                  <a:solidFill>
                    <a:schemeClr val="bg1"/>
                  </a:solidFill>
                </a:rPr>
                <a:t>NK1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81" name="Text Box 301"/>
            <p:cNvSpPr txBox="1">
              <a:spLocks noChangeArrowheads="1"/>
            </p:cNvSpPr>
            <p:nvPr/>
          </p:nvSpPr>
          <p:spPr bwMode="auto">
            <a:xfrm>
              <a:off x="3462570" y="1004141"/>
              <a:ext cx="426642" cy="246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000" b="1" dirty="0" err="1">
                  <a:solidFill>
                    <a:schemeClr val="bg1"/>
                  </a:solidFill>
                </a:rPr>
                <a:t>TrkB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2" name="Oval 302"/>
            <p:cNvSpPr>
              <a:spLocks noChangeArrowheads="1"/>
            </p:cNvSpPr>
            <p:nvPr/>
          </p:nvSpPr>
          <p:spPr bwMode="auto">
            <a:xfrm>
              <a:off x="2969374" y="1556177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3" name="Oval 303"/>
            <p:cNvSpPr>
              <a:spLocks noChangeArrowheads="1"/>
            </p:cNvSpPr>
            <p:nvPr/>
          </p:nvSpPr>
          <p:spPr bwMode="auto">
            <a:xfrm>
              <a:off x="2358880" y="1459737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" name="Oval 304"/>
            <p:cNvSpPr>
              <a:spLocks noChangeArrowheads="1"/>
            </p:cNvSpPr>
            <p:nvPr/>
          </p:nvSpPr>
          <p:spPr bwMode="auto">
            <a:xfrm>
              <a:off x="2211344" y="1602734"/>
              <a:ext cx="38665" cy="62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5" name="Oval 305"/>
            <p:cNvSpPr>
              <a:spLocks noChangeArrowheads="1"/>
            </p:cNvSpPr>
            <p:nvPr/>
          </p:nvSpPr>
          <p:spPr bwMode="auto">
            <a:xfrm>
              <a:off x="2555255" y="953150"/>
              <a:ext cx="38665" cy="62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6" name="Oval 306"/>
            <p:cNvSpPr>
              <a:spLocks noChangeArrowheads="1"/>
            </p:cNvSpPr>
            <p:nvPr/>
          </p:nvSpPr>
          <p:spPr bwMode="auto">
            <a:xfrm>
              <a:off x="2524731" y="1919766"/>
              <a:ext cx="114976" cy="93114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7" name="Oval 312"/>
            <p:cNvSpPr>
              <a:spLocks noChangeArrowheads="1"/>
            </p:cNvSpPr>
            <p:nvPr/>
          </p:nvSpPr>
          <p:spPr bwMode="auto">
            <a:xfrm>
              <a:off x="2866607" y="906593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8" name="Oval 313"/>
            <p:cNvSpPr>
              <a:spLocks noChangeArrowheads="1"/>
            </p:cNvSpPr>
            <p:nvPr/>
          </p:nvSpPr>
          <p:spPr bwMode="auto">
            <a:xfrm>
              <a:off x="1805365" y="1509619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9" name="Oval 314"/>
            <p:cNvSpPr>
              <a:spLocks noChangeArrowheads="1"/>
            </p:cNvSpPr>
            <p:nvPr/>
          </p:nvSpPr>
          <p:spPr bwMode="auto">
            <a:xfrm>
              <a:off x="1989531" y="1409854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0" name="Oval 315"/>
            <p:cNvSpPr>
              <a:spLocks noChangeArrowheads="1"/>
            </p:cNvSpPr>
            <p:nvPr/>
          </p:nvSpPr>
          <p:spPr bwMode="auto">
            <a:xfrm>
              <a:off x="3213571" y="1805590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1" name="Oval 316"/>
            <p:cNvSpPr>
              <a:spLocks noChangeArrowheads="1"/>
            </p:cNvSpPr>
            <p:nvPr/>
          </p:nvSpPr>
          <p:spPr bwMode="auto">
            <a:xfrm>
              <a:off x="2451471" y="1257989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2" name="Oval 317"/>
            <p:cNvSpPr>
              <a:spLocks noChangeArrowheads="1"/>
            </p:cNvSpPr>
            <p:nvPr/>
          </p:nvSpPr>
          <p:spPr bwMode="auto">
            <a:xfrm>
              <a:off x="2543045" y="1711367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3" name="Oval 318"/>
            <p:cNvSpPr>
              <a:spLocks noChangeArrowheads="1"/>
            </p:cNvSpPr>
            <p:nvPr/>
          </p:nvSpPr>
          <p:spPr bwMode="auto">
            <a:xfrm>
              <a:off x="2266288" y="1761250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4" name="Oval 319"/>
            <p:cNvSpPr>
              <a:spLocks noChangeArrowheads="1"/>
            </p:cNvSpPr>
            <p:nvPr/>
          </p:nvSpPr>
          <p:spPr bwMode="auto">
            <a:xfrm>
              <a:off x="2543045" y="1057349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5" name="Oval 320"/>
            <p:cNvSpPr>
              <a:spLocks noChangeArrowheads="1"/>
            </p:cNvSpPr>
            <p:nvPr/>
          </p:nvSpPr>
          <p:spPr bwMode="auto">
            <a:xfrm>
              <a:off x="2497258" y="1610493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6" name="Oval 321"/>
            <p:cNvSpPr>
              <a:spLocks noChangeArrowheads="1"/>
            </p:cNvSpPr>
            <p:nvPr/>
          </p:nvSpPr>
          <p:spPr bwMode="auto">
            <a:xfrm>
              <a:off x="2785208" y="1657051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7" name="Oval 322"/>
            <p:cNvSpPr>
              <a:spLocks noChangeArrowheads="1"/>
            </p:cNvSpPr>
            <p:nvPr/>
          </p:nvSpPr>
          <p:spPr bwMode="auto">
            <a:xfrm>
              <a:off x="2774016" y="1912007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8" name="Oval 323"/>
            <p:cNvSpPr>
              <a:spLocks noChangeArrowheads="1"/>
            </p:cNvSpPr>
            <p:nvPr/>
          </p:nvSpPr>
          <p:spPr bwMode="auto">
            <a:xfrm>
              <a:off x="3200344" y="1607168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9" name="Oval 324"/>
            <p:cNvSpPr>
              <a:spLocks noChangeArrowheads="1"/>
            </p:cNvSpPr>
            <p:nvPr/>
          </p:nvSpPr>
          <p:spPr bwMode="auto">
            <a:xfrm>
              <a:off x="3108770" y="1706933"/>
              <a:ext cx="114976" cy="9311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02" name="Tekstboks 201"/>
            <p:cNvSpPr txBox="1"/>
            <p:nvPr/>
          </p:nvSpPr>
          <p:spPr>
            <a:xfrm>
              <a:off x="1607270" y="1010926"/>
              <a:ext cx="396190" cy="2615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a-DK" sz="1100" dirty="0" err="1" smtClean="0"/>
                <a:t>Na</a:t>
              </a:r>
              <a:r>
                <a:rPr lang="da-DK" sz="1100" baseline="-25000" dirty="0" err="1" smtClean="0"/>
                <a:t>V</a:t>
              </a:r>
              <a:endParaRPr lang="da-DK" sz="1100" baseline="30000" dirty="0">
                <a:latin typeface="+mj-lt"/>
              </a:endParaRPr>
            </a:p>
          </p:txBody>
        </p:sp>
        <p:cxnSp>
          <p:nvCxnSpPr>
            <p:cNvPr id="205" name="Lige pilforbindelse 204"/>
            <p:cNvCxnSpPr/>
            <p:nvPr/>
          </p:nvCxnSpPr>
          <p:spPr>
            <a:xfrm>
              <a:off x="2987993" y="1629130"/>
              <a:ext cx="63488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Lige pilforbindelse 205"/>
            <p:cNvCxnSpPr/>
            <p:nvPr/>
          </p:nvCxnSpPr>
          <p:spPr>
            <a:xfrm>
              <a:off x="2987993" y="1844980"/>
              <a:ext cx="63488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" name="Picture 331" descr="Ch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5192" y="5715000"/>
            <a:ext cx="306262" cy="41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" name="Picture 332" descr="Ch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5107" y="5715000"/>
            <a:ext cx="289114" cy="39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Picture 336" descr="Ch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49210" y="5715000"/>
            <a:ext cx="380563" cy="4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" name="Picture 331" descr="Ch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750999">
            <a:off x="5457953" y="1082081"/>
            <a:ext cx="191928" cy="26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e 2"/>
          <p:cNvGrpSpPr/>
          <p:nvPr/>
        </p:nvGrpSpPr>
        <p:grpSpPr>
          <a:xfrm>
            <a:off x="1711252" y="762000"/>
            <a:ext cx="1870148" cy="1510521"/>
            <a:chOff x="1662070" y="762000"/>
            <a:chExt cx="1919330" cy="1510521"/>
          </a:xfrm>
        </p:grpSpPr>
        <p:grpSp>
          <p:nvGrpSpPr>
            <p:cNvPr id="27" name="Gruppe 26"/>
            <p:cNvGrpSpPr/>
            <p:nvPr/>
          </p:nvGrpSpPr>
          <p:grpSpPr>
            <a:xfrm>
              <a:off x="1662070" y="762000"/>
              <a:ext cx="1919330" cy="1491759"/>
              <a:chOff x="1348064" y="685800"/>
              <a:chExt cx="2221942" cy="1733749"/>
            </a:xfrm>
          </p:grpSpPr>
          <p:pic>
            <p:nvPicPr>
              <p:cNvPr id="70" name="Picture 28" descr="N1-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9682" y="685800"/>
                <a:ext cx="1880324" cy="1724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Line 44"/>
              <p:cNvSpPr>
                <a:spLocks noChangeShapeType="1"/>
              </p:cNvSpPr>
              <p:nvPr/>
            </p:nvSpPr>
            <p:spPr bwMode="auto">
              <a:xfrm>
                <a:off x="1406424" y="1208085"/>
                <a:ext cx="99639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7" name="Line 45"/>
              <p:cNvSpPr>
                <a:spLocks noChangeShapeType="1"/>
              </p:cNvSpPr>
              <p:nvPr/>
            </p:nvSpPr>
            <p:spPr bwMode="auto">
              <a:xfrm>
                <a:off x="1406424" y="1457261"/>
                <a:ext cx="99639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8" name="Line 46"/>
              <p:cNvSpPr>
                <a:spLocks noChangeShapeType="1"/>
              </p:cNvSpPr>
              <p:nvPr/>
            </p:nvSpPr>
            <p:spPr bwMode="auto">
              <a:xfrm>
                <a:off x="1520296" y="2419549"/>
                <a:ext cx="99639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9" name="Line 47"/>
              <p:cNvSpPr>
                <a:spLocks noChangeShapeType="1"/>
              </p:cNvSpPr>
              <p:nvPr/>
            </p:nvSpPr>
            <p:spPr bwMode="auto">
              <a:xfrm>
                <a:off x="1506062" y="763422"/>
                <a:ext cx="99639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7" name="Line 55"/>
              <p:cNvSpPr>
                <a:spLocks noChangeShapeType="1"/>
              </p:cNvSpPr>
              <p:nvPr/>
            </p:nvSpPr>
            <p:spPr bwMode="auto">
              <a:xfrm>
                <a:off x="1348064" y="1683034"/>
                <a:ext cx="99639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8" name="Line 56"/>
              <p:cNvSpPr>
                <a:spLocks noChangeShapeType="1"/>
              </p:cNvSpPr>
              <p:nvPr/>
            </p:nvSpPr>
            <p:spPr bwMode="auto">
              <a:xfrm>
                <a:off x="1348064" y="1877144"/>
                <a:ext cx="99639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9" name="Line 57"/>
              <p:cNvSpPr>
                <a:spLocks noChangeShapeType="1"/>
              </p:cNvSpPr>
              <p:nvPr/>
            </p:nvSpPr>
            <p:spPr bwMode="auto">
              <a:xfrm>
                <a:off x="1405000" y="2167620"/>
                <a:ext cx="101062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5" name="Text Box 63"/>
              <p:cNvSpPr txBox="1">
                <a:spLocks noChangeArrowheads="1"/>
              </p:cNvSpPr>
              <p:nvPr/>
            </p:nvSpPr>
            <p:spPr bwMode="auto">
              <a:xfrm>
                <a:off x="1950225" y="867940"/>
                <a:ext cx="614622" cy="286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da-DK" sz="1000" b="1" dirty="0">
                    <a:solidFill>
                      <a:schemeClr val="bg1"/>
                    </a:solidFill>
                  </a:rPr>
                  <a:t>TRPV1</a:t>
                </a:r>
                <a:endParaRPr lang="en-GB" altLang="da-DK" sz="10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25" name="Picture 336" descr="Ch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3337871">
              <a:off x="2000353" y="2030277"/>
              <a:ext cx="231343" cy="25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" name="Picture 331" descr="Ch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6200000">
              <a:off x="1859287" y="1611556"/>
              <a:ext cx="198129" cy="269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" name="Picture 331" descr="Ch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6200000">
              <a:off x="1877180" y="1230557"/>
              <a:ext cx="198129" cy="269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4" name="Gruppe 153"/>
            <p:cNvGrpSpPr/>
            <p:nvPr/>
          </p:nvGrpSpPr>
          <p:grpSpPr>
            <a:xfrm>
              <a:off x="1849684" y="915620"/>
              <a:ext cx="284205" cy="250762"/>
              <a:chOff x="5334000" y="1596168"/>
              <a:chExt cx="1133420" cy="659744"/>
            </a:xfrm>
          </p:grpSpPr>
          <p:sp>
            <p:nvSpPr>
              <p:cNvPr id="155" name="Afrundet rektangel 154"/>
              <p:cNvSpPr/>
              <p:nvPr/>
            </p:nvSpPr>
            <p:spPr>
              <a:xfrm>
                <a:off x="5334000" y="1596168"/>
                <a:ext cx="1133420" cy="659744"/>
              </a:xfrm>
              <a:prstGeom prst="roundRect">
                <a:avLst/>
              </a:prstGeom>
              <a:solidFill>
                <a:srgbClr val="FFCC99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6" name="Afrundet rektangel 155"/>
              <p:cNvSpPr/>
              <p:nvPr/>
            </p:nvSpPr>
            <p:spPr>
              <a:xfrm flipV="1">
                <a:off x="5381770" y="1978892"/>
                <a:ext cx="1019030" cy="230907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7" name="Afrundet rektangel 156"/>
              <p:cNvSpPr/>
              <p:nvPr/>
            </p:nvSpPr>
            <p:spPr>
              <a:xfrm flipV="1">
                <a:off x="5381770" y="1674093"/>
                <a:ext cx="1019030" cy="230907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3" name="Tekstboks 72"/>
            <p:cNvSpPr txBox="1">
              <a:spLocks noChangeArrowheads="1"/>
            </p:cNvSpPr>
            <p:nvPr/>
          </p:nvSpPr>
          <p:spPr bwMode="auto">
            <a:xfrm>
              <a:off x="2133600" y="1264033"/>
              <a:ext cx="5485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000" b="1" dirty="0" smtClean="0">
                  <a:solidFill>
                    <a:schemeClr val="bg1"/>
                  </a:solidFill>
                </a:rPr>
                <a:t>Na</a:t>
              </a:r>
              <a:r>
                <a:rPr lang="da-DK" sz="1000" b="1" baseline="-25000" dirty="0" smtClean="0">
                  <a:solidFill>
                    <a:schemeClr val="bg1"/>
                  </a:solidFill>
                </a:rPr>
                <a:t>V</a:t>
              </a:r>
              <a:r>
                <a:rPr lang="da-DK" sz="1000" b="1" dirty="0" smtClean="0">
                  <a:solidFill>
                    <a:schemeClr val="bg1"/>
                  </a:solidFill>
                </a:rPr>
                <a:t>1.7</a:t>
              </a:r>
              <a:endParaRPr lang="da-DK" sz="1000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54" name="Tekstboks 72"/>
            <p:cNvSpPr txBox="1">
              <a:spLocks noChangeArrowheads="1"/>
            </p:cNvSpPr>
            <p:nvPr/>
          </p:nvSpPr>
          <p:spPr bwMode="auto">
            <a:xfrm>
              <a:off x="2057400" y="1647265"/>
              <a:ext cx="5485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000" b="1" dirty="0" smtClean="0">
                  <a:solidFill>
                    <a:schemeClr val="bg1"/>
                  </a:solidFill>
                </a:rPr>
                <a:t>Na</a:t>
              </a:r>
              <a:r>
                <a:rPr lang="da-DK" sz="1000" b="1" baseline="-25000" dirty="0" smtClean="0">
                  <a:solidFill>
                    <a:schemeClr val="bg1"/>
                  </a:solidFill>
                </a:rPr>
                <a:t>V</a:t>
              </a:r>
              <a:r>
                <a:rPr lang="da-DK" sz="1000" b="1" dirty="0" smtClean="0">
                  <a:solidFill>
                    <a:schemeClr val="bg1"/>
                  </a:solidFill>
                </a:rPr>
                <a:t>1.8</a:t>
              </a:r>
              <a:endParaRPr lang="da-DK" sz="1000" b="1" baseline="30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55" name="Lige pilforbindelse 254"/>
          <p:cNvCxnSpPr/>
          <p:nvPr/>
        </p:nvCxnSpPr>
        <p:spPr>
          <a:xfrm>
            <a:off x="2681172" y="2262238"/>
            <a:ext cx="0" cy="4333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e 27"/>
          <p:cNvGrpSpPr/>
          <p:nvPr/>
        </p:nvGrpSpPr>
        <p:grpSpPr>
          <a:xfrm>
            <a:off x="2218074" y="3875995"/>
            <a:ext cx="3027026" cy="1802492"/>
            <a:chOff x="2070100" y="4075113"/>
            <a:chExt cx="3263900" cy="1944687"/>
          </a:xfrm>
        </p:grpSpPr>
        <p:grpSp>
          <p:nvGrpSpPr>
            <p:cNvPr id="51" name="Group 340"/>
            <p:cNvGrpSpPr>
              <a:grpSpLocks/>
            </p:cNvGrpSpPr>
            <p:nvPr/>
          </p:nvGrpSpPr>
          <p:grpSpPr bwMode="auto">
            <a:xfrm>
              <a:off x="2070100" y="4075113"/>
              <a:ext cx="3263900" cy="1944687"/>
              <a:chOff x="156" y="2750"/>
              <a:chExt cx="2041" cy="998"/>
            </a:xfrm>
          </p:grpSpPr>
          <p:pic>
            <p:nvPicPr>
              <p:cNvPr id="52" name="Picture 328" descr="N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92" y="2795"/>
                <a:ext cx="1791" cy="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Rectangle 329"/>
              <p:cNvSpPr>
                <a:spLocks noChangeArrowheads="1"/>
              </p:cNvSpPr>
              <p:nvPr/>
            </p:nvSpPr>
            <p:spPr bwMode="auto">
              <a:xfrm>
                <a:off x="156" y="2750"/>
                <a:ext cx="2041" cy="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latin typeface="Calibri" pitchFamily="34" charset="0"/>
                </a:endParaRPr>
              </a:p>
            </p:txBody>
          </p:sp>
          <p:pic>
            <p:nvPicPr>
              <p:cNvPr id="54" name="Picture 330" descr="Ch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49" y="3068"/>
                <a:ext cx="115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331" descr="Ch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68" y="3068"/>
                <a:ext cx="10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332" descr="Ch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197" y="3301"/>
                <a:ext cx="115" cy="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333" descr="Ch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67" y="3302"/>
                <a:ext cx="115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334" descr="Ch3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591" y="3295"/>
                <a:ext cx="121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335" descr="Ch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11" y="3068"/>
                <a:ext cx="10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337" descr="Ch2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857" y="3295"/>
                <a:ext cx="116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338" descr="Ch2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 rot="-7346246">
                <a:off x="1616" y="2870"/>
                <a:ext cx="92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3" name="Lige pilforbindelse 62"/>
            <p:cNvCxnSpPr/>
            <p:nvPr/>
          </p:nvCxnSpPr>
          <p:spPr>
            <a:xfrm>
              <a:off x="3733800" y="4578350"/>
              <a:ext cx="0" cy="4333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ge pilforbindelse 63"/>
            <p:cNvCxnSpPr/>
            <p:nvPr/>
          </p:nvCxnSpPr>
          <p:spPr>
            <a:xfrm>
              <a:off x="4159250" y="4578350"/>
              <a:ext cx="0" cy="4333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ge pilforbindelse 64"/>
            <p:cNvCxnSpPr/>
            <p:nvPr/>
          </p:nvCxnSpPr>
          <p:spPr>
            <a:xfrm flipV="1">
              <a:off x="4446587" y="5011738"/>
              <a:ext cx="0" cy="431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ge pilforbindelse 65"/>
            <p:cNvCxnSpPr/>
            <p:nvPr/>
          </p:nvCxnSpPr>
          <p:spPr>
            <a:xfrm>
              <a:off x="4662487" y="5011738"/>
              <a:ext cx="647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boks 72"/>
            <p:cNvSpPr txBox="1">
              <a:spLocks noChangeArrowheads="1"/>
            </p:cNvSpPr>
            <p:nvPr/>
          </p:nvSpPr>
          <p:spPr bwMode="auto">
            <a:xfrm>
              <a:off x="3810000" y="4286250"/>
              <a:ext cx="6110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200" dirty="0" smtClean="0"/>
                <a:t>Na</a:t>
              </a:r>
              <a:r>
                <a:rPr lang="da-DK" sz="1200" baseline="-25000" dirty="0" smtClean="0"/>
                <a:t>V</a:t>
              </a:r>
              <a:r>
                <a:rPr lang="da-DK" sz="1200" dirty="0" smtClean="0"/>
                <a:t>1.7</a:t>
              </a:r>
              <a:endParaRPr lang="da-DK" sz="1200" baseline="30000" dirty="0"/>
            </a:p>
          </p:txBody>
        </p:sp>
        <p:sp>
          <p:nvSpPr>
            <p:cNvPr id="68" name="Tekstboks 73"/>
            <p:cNvSpPr txBox="1">
              <a:spLocks noChangeArrowheads="1"/>
            </p:cNvSpPr>
            <p:nvPr/>
          </p:nvSpPr>
          <p:spPr bwMode="auto">
            <a:xfrm>
              <a:off x="4225925" y="5448300"/>
              <a:ext cx="6110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200" dirty="0" smtClean="0"/>
                <a:t>Na</a:t>
              </a:r>
              <a:r>
                <a:rPr lang="da-DK" sz="1200" baseline="-25000" dirty="0" smtClean="0"/>
                <a:t>V</a:t>
              </a:r>
              <a:r>
                <a:rPr lang="da-DK" sz="1200" dirty="0" smtClean="0"/>
                <a:t>1.8</a:t>
              </a:r>
              <a:endParaRPr lang="da-DK" sz="1200" baseline="30000" dirty="0"/>
            </a:p>
          </p:txBody>
        </p:sp>
        <p:grpSp>
          <p:nvGrpSpPr>
            <p:cNvPr id="241" name="Gruppe 240"/>
            <p:cNvGrpSpPr/>
            <p:nvPr/>
          </p:nvGrpSpPr>
          <p:grpSpPr>
            <a:xfrm rot="16200000">
              <a:off x="2625275" y="4682688"/>
              <a:ext cx="258351" cy="248235"/>
              <a:chOff x="5334000" y="1596168"/>
              <a:chExt cx="1133420" cy="659744"/>
            </a:xfrm>
          </p:grpSpPr>
          <p:sp>
            <p:nvSpPr>
              <p:cNvPr id="242" name="Afrundet rektangel 241"/>
              <p:cNvSpPr/>
              <p:nvPr/>
            </p:nvSpPr>
            <p:spPr>
              <a:xfrm>
                <a:off x="5334000" y="1596168"/>
                <a:ext cx="1133420" cy="659744"/>
              </a:xfrm>
              <a:prstGeom prst="roundRect">
                <a:avLst/>
              </a:prstGeom>
              <a:solidFill>
                <a:srgbClr val="FFCC99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Afrundet rektangel 242"/>
              <p:cNvSpPr/>
              <p:nvPr/>
            </p:nvSpPr>
            <p:spPr>
              <a:xfrm flipV="1">
                <a:off x="5381770" y="1978892"/>
                <a:ext cx="1019030" cy="230907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Afrundet rektangel 243"/>
              <p:cNvSpPr/>
              <p:nvPr/>
            </p:nvSpPr>
            <p:spPr>
              <a:xfrm flipV="1">
                <a:off x="5381770" y="1674093"/>
                <a:ext cx="1019030" cy="230907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6" name="Tekstboks 72"/>
            <p:cNvSpPr txBox="1">
              <a:spLocks noChangeArrowheads="1"/>
            </p:cNvSpPr>
            <p:nvPr/>
          </p:nvSpPr>
          <p:spPr bwMode="auto">
            <a:xfrm>
              <a:off x="3558379" y="4319618"/>
              <a:ext cx="3225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200" dirty="0" smtClean="0"/>
                <a:t>K</a:t>
              </a:r>
              <a:r>
                <a:rPr lang="da-DK" sz="1200" baseline="-25000" dirty="0" smtClean="0"/>
                <a:t>V</a:t>
              </a:r>
              <a:endParaRPr lang="da-DK" sz="1200" baseline="30000" dirty="0"/>
            </a:p>
          </p:txBody>
        </p:sp>
        <p:sp>
          <p:nvSpPr>
            <p:cNvPr id="257" name="Tekstboks 72"/>
            <p:cNvSpPr txBox="1">
              <a:spLocks noChangeArrowheads="1"/>
            </p:cNvSpPr>
            <p:nvPr/>
          </p:nvSpPr>
          <p:spPr bwMode="auto">
            <a:xfrm>
              <a:off x="3944676" y="5438001"/>
              <a:ext cx="3225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a-DK" sz="1200" dirty="0" smtClean="0"/>
                <a:t>K</a:t>
              </a:r>
              <a:r>
                <a:rPr lang="da-DK" sz="1200" baseline="-25000" dirty="0" smtClean="0"/>
                <a:t>V</a:t>
              </a:r>
              <a:endParaRPr lang="da-DK" sz="1200" baseline="30000" dirty="0"/>
            </a:p>
          </p:txBody>
        </p:sp>
        <p:cxnSp>
          <p:nvCxnSpPr>
            <p:cNvPr id="258" name="Lige pilforbindelse 257"/>
            <p:cNvCxnSpPr/>
            <p:nvPr/>
          </p:nvCxnSpPr>
          <p:spPr>
            <a:xfrm>
              <a:off x="4114800" y="5053012"/>
              <a:ext cx="0" cy="4333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Oval 280"/>
          <p:cNvSpPr>
            <a:spLocks noChangeArrowheads="1"/>
          </p:cNvSpPr>
          <p:nvPr/>
        </p:nvSpPr>
        <p:spPr bwMode="auto">
          <a:xfrm>
            <a:off x="6532756" y="2047423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01" name="Oval 280"/>
          <p:cNvSpPr>
            <a:spLocks noChangeArrowheads="1"/>
          </p:cNvSpPr>
          <p:nvPr/>
        </p:nvSpPr>
        <p:spPr bwMode="auto">
          <a:xfrm>
            <a:off x="5936147" y="2008830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2" name="Oval 280"/>
          <p:cNvSpPr>
            <a:spLocks noChangeArrowheads="1"/>
          </p:cNvSpPr>
          <p:nvPr/>
        </p:nvSpPr>
        <p:spPr bwMode="auto">
          <a:xfrm>
            <a:off x="6438328" y="2278844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4" name="Oval 280"/>
          <p:cNvSpPr>
            <a:spLocks noChangeArrowheads="1"/>
          </p:cNvSpPr>
          <p:nvPr/>
        </p:nvSpPr>
        <p:spPr bwMode="auto">
          <a:xfrm>
            <a:off x="6517233" y="2134731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5" name="Oval 280"/>
          <p:cNvSpPr>
            <a:spLocks noChangeArrowheads="1"/>
          </p:cNvSpPr>
          <p:nvPr/>
        </p:nvSpPr>
        <p:spPr bwMode="auto">
          <a:xfrm>
            <a:off x="6721673" y="2282585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6" name="Oval 280"/>
          <p:cNvSpPr>
            <a:spLocks noChangeArrowheads="1"/>
          </p:cNvSpPr>
          <p:nvPr/>
        </p:nvSpPr>
        <p:spPr bwMode="auto">
          <a:xfrm>
            <a:off x="6567201" y="2238599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7" name="Oval 280"/>
          <p:cNvSpPr>
            <a:spLocks noChangeArrowheads="1"/>
          </p:cNvSpPr>
          <p:nvPr/>
        </p:nvSpPr>
        <p:spPr bwMode="auto">
          <a:xfrm>
            <a:off x="6592375" y="2307340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8" name="Oval 280"/>
          <p:cNvSpPr>
            <a:spLocks noChangeArrowheads="1"/>
          </p:cNvSpPr>
          <p:nvPr/>
        </p:nvSpPr>
        <p:spPr bwMode="auto">
          <a:xfrm>
            <a:off x="6850547" y="2376310"/>
            <a:ext cx="38672" cy="620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219" name="Tekstboks 218"/>
          <p:cNvSpPr txBox="1"/>
          <p:nvPr/>
        </p:nvSpPr>
        <p:spPr bwMode="auto">
          <a:xfrm>
            <a:off x="5105400" y="1870873"/>
            <a:ext cx="380232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100" dirty="0" err="1" smtClean="0"/>
              <a:t>Ca</a:t>
            </a:r>
            <a:r>
              <a:rPr lang="da-DK" sz="1100" baseline="-25000" dirty="0" err="1" smtClean="0"/>
              <a:t>V</a:t>
            </a:r>
            <a:endParaRPr lang="da-DK" sz="1100" baseline="30000" dirty="0">
              <a:latin typeface="+mj-lt"/>
            </a:endParaRPr>
          </a:p>
        </p:txBody>
      </p:sp>
      <p:sp>
        <p:nvSpPr>
          <p:cNvPr id="229" name="Rektangel 228"/>
          <p:cNvSpPr/>
          <p:nvPr/>
        </p:nvSpPr>
        <p:spPr>
          <a:xfrm>
            <a:off x="6496323" y="3606749"/>
            <a:ext cx="361677" cy="27945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0" name="Rektangel 259"/>
          <p:cNvSpPr/>
          <p:nvPr/>
        </p:nvSpPr>
        <p:spPr>
          <a:xfrm>
            <a:off x="2560490" y="2740093"/>
            <a:ext cx="197396" cy="20635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1" name="Tekstboks 260"/>
          <p:cNvSpPr txBox="1"/>
          <p:nvPr/>
        </p:nvSpPr>
        <p:spPr bwMode="auto">
          <a:xfrm>
            <a:off x="6019800" y="2329190"/>
            <a:ext cx="60144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100" dirty="0" err="1" smtClean="0"/>
              <a:t>Subst</a:t>
            </a:r>
            <a:r>
              <a:rPr lang="da-DK" sz="1100" dirty="0" smtClean="0"/>
              <a:t> P</a:t>
            </a:r>
            <a:endParaRPr lang="da-DK" sz="1100" baseline="30000" dirty="0">
              <a:latin typeface="+mj-lt"/>
            </a:endParaRPr>
          </a:p>
        </p:txBody>
      </p:sp>
      <p:sp>
        <p:nvSpPr>
          <p:cNvPr id="262" name="Tekstboks 261"/>
          <p:cNvSpPr txBox="1"/>
          <p:nvPr/>
        </p:nvSpPr>
        <p:spPr bwMode="auto">
          <a:xfrm>
            <a:off x="6224968" y="805190"/>
            <a:ext cx="42672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100" dirty="0" smtClean="0">
                <a:latin typeface="+mj-lt"/>
              </a:rPr>
              <a:t>Glut</a:t>
            </a:r>
            <a:endParaRPr lang="da-DK" sz="1100" dirty="0">
              <a:latin typeface="+mj-lt"/>
            </a:endParaRPr>
          </a:p>
        </p:txBody>
      </p:sp>
      <p:cxnSp>
        <p:nvCxnSpPr>
          <p:cNvPr id="39" name="Lige pilforbindelse 38"/>
          <p:cNvCxnSpPr/>
          <p:nvPr/>
        </p:nvCxnSpPr>
        <p:spPr>
          <a:xfrm flipV="1">
            <a:off x="6689566" y="2648486"/>
            <a:ext cx="0" cy="8549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3" name="Picture 337" descr="Ch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75146">
            <a:off x="5465740" y="1783283"/>
            <a:ext cx="186504" cy="25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kstboks 39"/>
          <p:cNvSpPr txBox="1"/>
          <p:nvPr/>
        </p:nvSpPr>
        <p:spPr>
          <a:xfrm>
            <a:off x="914463" y="6172200"/>
            <a:ext cx="1223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Non-</a:t>
            </a:r>
            <a:r>
              <a:rPr lang="da-DK" sz="1400" dirty="0" err="1" smtClean="0"/>
              <a:t>selective</a:t>
            </a:r>
            <a:r>
              <a:rPr lang="da-DK" sz="1400" dirty="0" smtClean="0"/>
              <a:t> </a:t>
            </a:r>
          </a:p>
          <a:p>
            <a:r>
              <a:rPr lang="da-DK" sz="1400" dirty="0" smtClean="0"/>
              <a:t>Ion </a:t>
            </a:r>
            <a:r>
              <a:rPr lang="da-DK" sz="1400" dirty="0" err="1" smtClean="0"/>
              <a:t>channel</a:t>
            </a:r>
            <a:endParaRPr lang="da-DK" sz="1400" dirty="0"/>
          </a:p>
        </p:txBody>
      </p:sp>
      <p:sp>
        <p:nvSpPr>
          <p:cNvPr id="264" name="Tekstboks 263"/>
          <p:cNvSpPr txBox="1"/>
          <p:nvPr/>
        </p:nvSpPr>
        <p:spPr>
          <a:xfrm>
            <a:off x="6327785" y="6248400"/>
            <a:ext cx="1673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 smtClean="0"/>
              <a:t>Different</a:t>
            </a:r>
            <a:r>
              <a:rPr lang="da-DK" sz="1400" dirty="0" smtClean="0"/>
              <a:t> K</a:t>
            </a:r>
            <a:r>
              <a:rPr lang="da-DK" sz="1400" baseline="30000" dirty="0" smtClean="0"/>
              <a:t>+</a:t>
            </a:r>
            <a:r>
              <a:rPr lang="da-DK" sz="1400" dirty="0" smtClean="0"/>
              <a:t> </a:t>
            </a:r>
            <a:r>
              <a:rPr lang="da-DK" sz="1400" dirty="0" err="1" smtClean="0"/>
              <a:t>channel</a:t>
            </a:r>
            <a:endParaRPr lang="da-DK" sz="1400" dirty="0"/>
          </a:p>
        </p:txBody>
      </p:sp>
      <p:sp>
        <p:nvSpPr>
          <p:cNvPr id="265" name="Tekstboks 264"/>
          <p:cNvSpPr txBox="1"/>
          <p:nvPr/>
        </p:nvSpPr>
        <p:spPr>
          <a:xfrm>
            <a:off x="4667519" y="6248400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 smtClean="0"/>
              <a:t>Na</a:t>
            </a:r>
            <a:r>
              <a:rPr lang="da-DK" sz="1400" baseline="-25000" dirty="0" err="1" smtClean="0"/>
              <a:t>V</a:t>
            </a:r>
            <a:r>
              <a:rPr lang="da-DK" sz="1400" dirty="0" smtClean="0"/>
              <a:t> </a:t>
            </a:r>
            <a:r>
              <a:rPr lang="da-DK" sz="1400" dirty="0" err="1" smtClean="0"/>
              <a:t>channel</a:t>
            </a:r>
            <a:endParaRPr lang="da-DK" sz="1400" dirty="0"/>
          </a:p>
        </p:txBody>
      </p:sp>
      <p:sp>
        <p:nvSpPr>
          <p:cNvPr id="146" name="Tekstboks 145"/>
          <p:cNvSpPr txBox="1"/>
          <p:nvPr/>
        </p:nvSpPr>
        <p:spPr bwMode="auto">
          <a:xfrm>
            <a:off x="2822585" y="6248400"/>
            <a:ext cx="10727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a-DK" sz="1400" dirty="0" err="1" smtClean="0"/>
              <a:t>Ca</a:t>
            </a:r>
            <a:r>
              <a:rPr lang="da-DK" sz="1400" baseline="-25000" dirty="0" err="1" smtClean="0"/>
              <a:t>V</a:t>
            </a:r>
            <a:r>
              <a:rPr lang="da-DK" sz="1400" dirty="0" smtClean="0"/>
              <a:t> Channel</a:t>
            </a:r>
            <a:endParaRPr lang="da-DK" sz="1400" baseline="30000" dirty="0">
              <a:latin typeface="+mj-lt"/>
            </a:endParaRPr>
          </a:p>
        </p:txBody>
      </p:sp>
      <p:sp>
        <p:nvSpPr>
          <p:cNvPr id="2" name="Tekstboks 1"/>
          <p:cNvSpPr txBox="1"/>
          <p:nvPr/>
        </p:nvSpPr>
        <p:spPr>
          <a:xfrm>
            <a:off x="1324863" y="251230"/>
            <a:ext cx="638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Ion </a:t>
            </a:r>
            <a:r>
              <a:rPr lang="da-DK" dirty="0" err="1" smtClean="0"/>
              <a:t>channels</a:t>
            </a:r>
            <a:r>
              <a:rPr lang="da-DK" dirty="0" smtClean="0"/>
              <a:t> </a:t>
            </a:r>
            <a:r>
              <a:rPr lang="da-DK" dirty="0" err="1" smtClean="0"/>
              <a:t>involved</a:t>
            </a:r>
            <a:r>
              <a:rPr lang="da-DK" dirty="0" smtClean="0"/>
              <a:t> in the </a:t>
            </a:r>
            <a:r>
              <a:rPr lang="da-DK" dirty="0" err="1" smtClean="0"/>
              <a:t>processing</a:t>
            </a:r>
            <a:r>
              <a:rPr lang="da-DK" dirty="0" smtClean="0"/>
              <a:t> of </a:t>
            </a:r>
            <a:r>
              <a:rPr lang="da-DK" dirty="0" err="1" smtClean="0"/>
              <a:t>nociceptive</a:t>
            </a:r>
            <a:r>
              <a:rPr lang="da-DK" dirty="0" smtClean="0"/>
              <a:t> information</a:t>
            </a:r>
            <a:endParaRPr lang="da-DK" dirty="0"/>
          </a:p>
        </p:txBody>
      </p:sp>
      <p:pic>
        <p:nvPicPr>
          <p:cNvPr id="158" name="Picture 2"/>
          <p:cNvPicPr>
            <a:picLocks noChangeAspect="1" noChangeArrowheads="1"/>
          </p:cNvPicPr>
          <p:nvPr/>
        </p:nvPicPr>
        <p:blipFill rotWithShape="1">
          <a:blip r:embed="rId19" cstate="print"/>
          <a:srcRect r="83019"/>
          <a:stretch/>
        </p:blipFill>
        <p:spPr bwMode="auto">
          <a:xfrm>
            <a:off x="572728" y="614378"/>
            <a:ext cx="372299" cy="24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792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e 45"/>
          <p:cNvGrpSpPr/>
          <p:nvPr/>
        </p:nvGrpSpPr>
        <p:grpSpPr>
          <a:xfrm>
            <a:off x="1524000" y="975417"/>
            <a:ext cx="3124200" cy="1462983"/>
            <a:chOff x="2971800" y="836711"/>
            <a:chExt cx="3236404" cy="1601689"/>
          </a:xfrm>
        </p:grpSpPr>
        <p:grpSp>
          <p:nvGrpSpPr>
            <p:cNvPr id="2" name="Gruppe 1"/>
            <p:cNvGrpSpPr/>
            <p:nvPr/>
          </p:nvGrpSpPr>
          <p:grpSpPr>
            <a:xfrm>
              <a:off x="2971800" y="836711"/>
              <a:ext cx="3236404" cy="1601689"/>
              <a:chOff x="2968174" y="836711"/>
              <a:chExt cx="3236404" cy="1601689"/>
            </a:xfrm>
          </p:grpSpPr>
          <p:grpSp>
            <p:nvGrpSpPr>
              <p:cNvPr id="198" name="Gruppe 197"/>
              <p:cNvGrpSpPr/>
              <p:nvPr/>
            </p:nvGrpSpPr>
            <p:grpSpPr>
              <a:xfrm>
                <a:off x="2968174" y="2001577"/>
                <a:ext cx="3204025" cy="436823"/>
                <a:chOff x="3191003" y="1700808"/>
                <a:chExt cx="2766854" cy="436823"/>
              </a:xfrm>
            </p:grpSpPr>
            <p:grpSp>
              <p:nvGrpSpPr>
                <p:cNvPr id="132" name="Group 307"/>
                <p:cNvGrpSpPr/>
                <p:nvPr/>
              </p:nvGrpSpPr>
              <p:grpSpPr>
                <a:xfrm flipH="1" flipV="1">
                  <a:off x="3191003" y="1705759"/>
                  <a:ext cx="1089359" cy="431872"/>
                  <a:chOff x="3473040" y="3496665"/>
                  <a:chExt cx="2049937" cy="706071"/>
                </a:xfrm>
              </p:grpSpPr>
              <p:sp>
                <p:nvSpPr>
                  <p:cNvPr id="166" name="Freeform 341"/>
                  <p:cNvSpPr/>
                  <p:nvPr/>
                </p:nvSpPr>
                <p:spPr>
                  <a:xfrm>
                    <a:off x="3473040" y="3555187"/>
                    <a:ext cx="579581" cy="576639"/>
                  </a:xfrm>
                  <a:custGeom>
                    <a:avLst/>
                    <a:gdLst>
                      <a:gd name="connsiteX0" fmla="*/ 524100 w 531027"/>
                      <a:gd name="connsiteY0" fmla="*/ 2093 h 547634"/>
                      <a:gd name="connsiteX1" fmla="*/ 70557 w 531027"/>
                      <a:gd name="connsiteY1" fmla="*/ 397114 h 547634"/>
                      <a:gd name="connsiteX2" fmla="*/ 12036 w 531027"/>
                      <a:gd name="connsiteY2" fmla="*/ 543418 h 547634"/>
                      <a:gd name="connsiteX3" fmla="*/ 180285 w 531027"/>
                      <a:gd name="connsiteY3" fmla="*/ 484896 h 547634"/>
                      <a:gd name="connsiteX4" fmla="*/ 333904 w 531027"/>
                      <a:gd name="connsiteY4" fmla="*/ 250810 h 547634"/>
                      <a:gd name="connsiteX5" fmla="*/ 524100 w 531027"/>
                      <a:gd name="connsiteY5" fmla="*/ 2093 h 547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027" h="547634">
                        <a:moveTo>
                          <a:pt x="524100" y="2093"/>
                        </a:moveTo>
                        <a:cubicBezTo>
                          <a:pt x="480209" y="26477"/>
                          <a:pt x="155901" y="306893"/>
                          <a:pt x="70557" y="397114"/>
                        </a:cubicBezTo>
                        <a:cubicBezTo>
                          <a:pt x="-14787" y="487335"/>
                          <a:pt x="-6252" y="528788"/>
                          <a:pt x="12036" y="543418"/>
                        </a:cubicBezTo>
                        <a:cubicBezTo>
                          <a:pt x="30324" y="558048"/>
                          <a:pt x="126640" y="533664"/>
                          <a:pt x="180285" y="484896"/>
                        </a:cubicBezTo>
                        <a:cubicBezTo>
                          <a:pt x="233930" y="436128"/>
                          <a:pt x="276602" y="328838"/>
                          <a:pt x="333904" y="250810"/>
                        </a:cubicBezTo>
                        <a:cubicBezTo>
                          <a:pt x="391206" y="172782"/>
                          <a:pt x="567991" y="-22291"/>
                          <a:pt x="524100" y="2093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7" name="Freeform 342"/>
                  <p:cNvSpPr/>
                  <p:nvPr/>
                </p:nvSpPr>
                <p:spPr>
                  <a:xfrm rot="21250632">
                    <a:off x="3687855" y="3627669"/>
                    <a:ext cx="444866" cy="500627"/>
                  </a:xfrm>
                  <a:custGeom>
                    <a:avLst/>
                    <a:gdLst>
                      <a:gd name="connsiteX0" fmla="*/ 524100 w 531027"/>
                      <a:gd name="connsiteY0" fmla="*/ 2093 h 547634"/>
                      <a:gd name="connsiteX1" fmla="*/ 70557 w 531027"/>
                      <a:gd name="connsiteY1" fmla="*/ 397114 h 547634"/>
                      <a:gd name="connsiteX2" fmla="*/ 12036 w 531027"/>
                      <a:gd name="connsiteY2" fmla="*/ 543418 h 547634"/>
                      <a:gd name="connsiteX3" fmla="*/ 180285 w 531027"/>
                      <a:gd name="connsiteY3" fmla="*/ 484896 h 547634"/>
                      <a:gd name="connsiteX4" fmla="*/ 333904 w 531027"/>
                      <a:gd name="connsiteY4" fmla="*/ 250810 h 547634"/>
                      <a:gd name="connsiteX5" fmla="*/ 524100 w 531027"/>
                      <a:gd name="connsiteY5" fmla="*/ 2093 h 547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027" h="547634">
                        <a:moveTo>
                          <a:pt x="524100" y="2093"/>
                        </a:moveTo>
                        <a:cubicBezTo>
                          <a:pt x="480209" y="26477"/>
                          <a:pt x="155901" y="306893"/>
                          <a:pt x="70557" y="397114"/>
                        </a:cubicBezTo>
                        <a:cubicBezTo>
                          <a:pt x="-14787" y="487335"/>
                          <a:pt x="-6252" y="528788"/>
                          <a:pt x="12036" y="543418"/>
                        </a:cubicBezTo>
                        <a:cubicBezTo>
                          <a:pt x="30324" y="558048"/>
                          <a:pt x="126640" y="533664"/>
                          <a:pt x="180285" y="484896"/>
                        </a:cubicBezTo>
                        <a:cubicBezTo>
                          <a:pt x="233930" y="436128"/>
                          <a:pt x="276602" y="328838"/>
                          <a:pt x="333904" y="250810"/>
                        </a:cubicBezTo>
                        <a:cubicBezTo>
                          <a:pt x="391206" y="172782"/>
                          <a:pt x="567991" y="-22291"/>
                          <a:pt x="524100" y="2093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8" name="Freeform 343"/>
                  <p:cNvSpPr/>
                  <p:nvPr/>
                </p:nvSpPr>
                <p:spPr>
                  <a:xfrm>
                    <a:off x="4046917" y="3496665"/>
                    <a:ext cx="1476059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9" name="Freeform 344"/>
                  <p:cNvSpPr/>
                  <p:nvPr/>
                </p:nvSpPr>
                <p:spPr>
                  <a:xfrm>
                    <a:off x="4079475" y="3553969"/>
                    <a:ext cx="1443501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0" name="Freeform 345"/>
                  <p:cNvSpPr/>
                  <p:nvPr/>
                </p:nvSpPr>
                <p:spPr>
                  <a:xfrm>
                    <a:off x="4144621" y="3609080"/>
                    <a:ext cx="1378356" cy="96316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1" name="Freeform 346"/>
                  <p:cNvSpPr/>
                  <p:nvPr/>
                </p:nvSpPr>
                <p:spPr>
                  <a:xfrm>
                    <a:off x="4185520" y="3679545"/>
                    <a:ext cx="1337457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2" name="Freeform 347"/>
                  <p:cNvSpPr/>
                  <p:nvPr/>
                </p:nvSpPr>
                <p:spPr>
                  <a:xfrm>
                    <a:off x="4242398" y="3752696"/>
                    <a:ext cx="1280579" cy="90810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3" name="Freeform 348"/>
                  <p:cNvSpPr/>
                  <p:nvPr/>
                </p:nvSpPr>
                <p:spPr>
                  <a:xfrm>
                    <a:off x="3888272" y="3672230"/>
                    <a:ext cx="256348" cy="468646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4" name="Freeform 349"/>
                  <p:cNvSpPr/>
                  <p:nvPr/>
                </p:nvSpPr>
                <p:spPr>
                  <a:xfrm rot="21002308">
                    <a:off x="4016383" y="3767341"/>
                    <a:ext cx="201348" cy="367591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5" name="Freeform 350"/>
                  <p:cNvSpPr/>
                  <p:nvPr/>
                </p:nvSpPr>
                <p:spPr>
                  <a:xfrm rot="20500134">
                    <a:off x="4128281" y="3843063"/>
                    <a:ext cx="162464" cy="288274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177" name="Straight Connector 352"/>
                  <p:cNvCxnSpPr>
                    <a:stCxn id="166" idx="2"/>
                  </p:cNvCxnSpPr>
                  <p:nvPr/>
                </p:nvCxnSpPr>
                <p:spPr>
                  <a:xfrm>
                    <a:off x="3486177" y="4127387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353"/>
                  <p:cNvCxnSpPr/>
                  <p:nvPr/>
                </p:nvCxnSpPr>
                <p:spPr>
                  <a:xfrm>
                    <a:off x="3526380" y="4127387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354"/>
                  <p:cNvCxnSpPr/>
                  <p:nvPr/>
                </p:nvCxnSpPr>
                <p:spPr>
                  <a:xfrm>
                    <a:off x="3578259" y="4121955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355"/>
                  <p:cNvCxnSpPr/>
                  <p:nvPr/>
                </p:nvCxnSpPr>
                <p:spPr>
                  <a:xfrm>
                    <a:off x="3768440" y="4130040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356"/>
                  <p:cNvCxnSpPr/>
                  <p:nvPr/>
                </p:nvCxnSpPr>
                <p:spPr>
                  <a:xfrm>
                    <a:off x="3822178" y="4117285"/>
                    <a:ext cx="0" cy="78857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357"/>
                  <p:cNvCxnSpPr/>
                  <p:nvPr/>
                </p:nvCxnSpPr>
                <p:spPr>
                  <a:xfrm>
                    <a:off x="3914976" y="4125356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358"/>
                  <p:cNvCxnSpPr/>
                  <p:nvPr/>
                </p:nvCxnSpPr>
                <p:spPr>
                  <a:xfrm flipH="1">
                    <a:off x="3956597" y="4127555"/>
                    <a:ext cx="4327" cy="68587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359"/>
                  <p:cNvCxnSpPr/>
                  <p:nvPr/>
                </p:nvCxnSpPr>
                <p:spPr>
                  <a:xfrm>
                    <a:off x="3998361" y="4125701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360"/>
                  <p:cNvCxnSpPr/>
                  <p:nvPr/>
                </p:nvCxnSpPr>
                <p:spPr>
                  <a:xfrm>
                    <a:off x="3727237" y="4127387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361"/>
                  <p:cNvCxnSpPr/>
                  <p:nvPr/>
                </p:nvCxnSpPr>
                <p:spPr>
                  <a:xfrm>
                    <a:off x="4054139" y="4129096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362"/>
                  <p:cNvCxnSpPr/>
                  <p:nvPr/>
                </p:nvCxnSpPr>
                <p:spPr>
                  <a:xfrm>
                    <a:off x="4090167" y="4136634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363"/>
                  <p:cNvCxnSpPr/>
                  <p:nvPr/>
                </p:nvCxnSpPr>
                <p:spPr>
                  <a:xfrm>
                    <a:off x="4122504" y="4131024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364"/>
                  <p:cNvCxnSpPr/>
                  <p:nvPr/>
                </p:nvCxnSpPr>
                <p:spPr>
                  <a:xfrm>
                    <a:off x="4236957" y="4127740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365"/>
                  <p:cNvCxnSpPr/>
                  <p:nvPr/>
                </p:nvCxnSpPr>
                <p:spPr>
                  <a:xfrm>
                    <a:off x="4194627" y="4128344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1" name="Freeform 366"/>
                  <p:cNvSpPr/>
                  <p:nvPr/>
                </p:nvSpPr>
                <p:spPr>
                  <a:xfrm rot="20044160">
                    <a:off x="4218823" y="3893925"/>
                    <a:ext cx="155941" cy="237068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2" name="Freeform 367"/>
                  <p:cNvSpPr/>
                  <p:nvPr/>
                </p:nvSpPr>
                <p:spPr>
                  <a:xfrm>
                    <a:off x="4327593" y="3812956"/>
                    <a:ext cx="1195384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193" name="Straight Connector 368"/>
                  <p:cNvCxnSpPr/>
                  <p:nvPr/>
                </p:nvCxnSpPr>
                <p:spPr>
                  <a:xfrm>
                    <a:off x="4298152" y="4135266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369"/>
                  <p:cNvCxnSpPr/>
                  <p:nvPr/>
                </p:nvCxnSpPr>
                <p:spPr>
                  <a:xfrm flipH="1">
                    <a:off x="4305029" y="4130040"/>
                    <a:ext cx="25980" cy="43907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5" name="Freeform 310"/>
                <p:cNvSpPr/>
                <p:nvPr/>
              </p:nvSpPr>
              <p:spPr>
                <a:xfrm flipV="1">
                  <a:off x="4868498" y="1744180"/>
                  <a:ext cx="307996" cy="352704"/>
                </a:xfrm>
                <a:custGeom>
                  <a:avLst/>
                  <a:gdLst>
                    <a:gd name="connsiteX0" fmla="*/ 524100 w 531027"/>
                    <a:gd name="connsiteY0" fmla="*/ 2093 h 547634"/>
                    <a:gd name="connsiteX1" fmla="*/ 70557 w 531027"/>
                    <a:gd name="connsiteY1" fmla="*/ 397114 h 547634"/>
                    <a:gd name="connsiteX2" fmla="*/ 12036 w 531027"/>
                    <a:gd name="connsiteY2" fmla="*/ 543418 h 547634"/>
                    <a:gd name="connsiteX3" fmla="*/ 180285 w 531027"/>
                    <a:gd name="connsiteY3" fmla="*/ 484896 h 547634"/>
                    <a:gd name="connsiteX4" fmla="*/ 333904 w 531027"/>
                    <a:gd name="connsiteY4" fmla="*/ 250810 h 547634"/>
                    <a:gd name="connsiteX5" fmla="*/ 524100 w 531027"/>
                    <a:gd name="connsiteY5" fmla="*/ 2093 h 5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1027" h="547634">
                      <a:moveTo>
                        <a:pt x="524100" y="2093"/>
                      </a:moveTo>
                      <a:cubicBezTo>
                        <a:pt x="480209" y="26477"/>
                        <a:pt x="155901" y="306893"/>
                        <a:pt x="70557" y="397114"/>
                      </a:cubicBezTo>
                      <a:cubicBezTo>
                        <a:pt x="-14787" y="487335"/>
                        <a:pt x="-6252" y="528788"/>
                        <a:pt x="12036" y="543418"/>
                      </a:cubicBezTo>
                      <a:cubicBezTo>
                        <a:pt x="30324" y="558048"/>
                        <a:pt x="126640" y="533664"/>
                        <a:pt x="180285" y="484896"/>
                      </a:cubicBezTo>
                      <a:cubicBezTo>
                        <a:pt x="233930" y="436128"/>
                        <a:pt x="276602" y="328838"/>
                        <a:pt x="333904" y="250810"/>
                      </a:cubicBezTo>
                      <a:cubicBezTo>
                        <a:pt x="391206" y="172782"/>
                        <a:pt x="567991" y="-22291"/>
                        <a:pt x="524100" y="2093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Freeform 311"/>
                <p:cNvSpPr/>
                <p:nvPr/>
              </p:nvSpPr>
              <p:spPr>
                <a:xfrm rot="349368" flipV="1">
                  <a:off x="4982653" y="1746340"/>
                  <a:ext cx="236407" cy="306211"/>
                </a:xfrm>
                <a:custGeom>
                  <a:avLst/>
                  <a:gdLst>
                    <a:gd name="connsiteX0" fmla="*/ 524100 w 531027"/>
                    <a:gd name="connsiteY0" fmla="*/ 2093 h 547634"/>
                    <a:gd name="connsiteX1" fmla="*/ 70557 w 531027"/>
                    <a:gd name="connsiteY1" fmla="*/ 397114 h 547634"/>
                    <a:gd name="connsiteX2" fmla="*/ 12036 w 531027"/>
                    <a:gd name="connsiteY2" fmla="*/ 543418 h 547634"/>
                    <a:gd name="connsiteX3" fmla="*/ 180285 w 531027"/>
                    <a:gd name="connsiteY3" fmla="*/ 484896 h 547634"/>
                    <a:gd name="connsiteX4" fmla="*/ 333904 w 531027"/>
                    <a:gd name="connsiteY4" fmla="*/ 250810 h 547634"/>
                    <a:gd name="connsiteX5" fmla="*/ 524100 w 531027"/>
                    <a:gd name="connsiteY5" fmla="*/ 2093 h 5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1027" h="547634">
                      <a:moveTo>
                        <a:pt x="524100" y="2093"/>
                      </a:moveTo>
                      <a:cubicBezTo>
                        <a:pt x="480209" y="26477"/>
                        <a:pt x="155901" y="306893"/>
                        <a:pt x="70557" y="397114"/>
                      </a:cubicBezTo>
                      <a:cubicBezTo>
                        <a:pt x="-14787" y="487335"/>
                        <a:pt x="-6252" y="528788"/>
                        <a:pt x="12036" y="543418"/>
                      </a:cubicBezTo>
                      <a:cubicBezTo>
                        <a:pt x="30324" y="558048"/>
                        <a:pt x="126640" y="533664"/>
                        <a:pt x="180285" y="484896"/>
                      </a:cubicBezTo>
                      <a:cubicBezTo>
                        <a:pt x="233930" y="436128"/>
                        <a:pt x="276602" y="328838"/>
                        <a:pt x="333904" y="250810"/>
                      </a:cubicBezTo>
                      <a:cubicBezTo>
                        <a:pt x="391206" y="172782"/>
                        <a:pt x="567991" y="-22291"/>
                        <a:pt x="524100" y="2093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Freeform 312"/>
                <p:cNvSpPr/>
                <p:nvPr/>
              </p:nvSpPr>
              <p:spPr>
                <a:xfrm flipV="1">
                  <a:off x="5173462" y="2078988"/>
                  <a:ext cx="784394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Freeform 313"/>
                <p:cNvSpPr/>
                <p:nvPr/>
              </p:nvSpPr>
              <p:spPr>
                <a:xfrm flipV="1">
                  <a:off x="5190764" y="2043937"/>
                  <a:ext cx="767092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9" name="Freeform 314"/>
                <p:cNvSpPr/>
                <p:nvPr/>
              </p:nvSpPr>
              <p:spPr>
                <a:xfrm flipV="1">
                  <a:off x="5225383" y="2005009"/>
                  <a:ext cx="732474" cy="5891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Freeform 315"/>
                <p:cNvSpPr/>
                <p:nvPr/>
              </p:nvSpPr>
              <p:spPr>
                <a:xfrm flipV="1">
                  <a:off x="5247117" y="1967128"/>
                  <a:ext cx="710740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Freeform 316"/>
                <p:cNvSpPr/>
                <p:nvPr/>
              </p:nvSpPr>
              <p:spPr>
                <a:xfrm flipV="1">
                  <a:off x="5277343" y="1920533"/>
                  <a:ext cx="680514" cy="55544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Freeform 317"/>
                <p:cNvSpPr/>
                <p:nvPr/>
              </p:nvSpPr>
              <p:spPr>
                <a:xfrm flipV="1">
                  <a:off x="5089157" y="1738645"/>
                  <a:ext cx="136226" cy="286650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3" name="Freeform 318"/>
                <p:cNvSpPr/>
                <p:nvPr/>
              </p:nvSpPr>
              <p:spPr>
                <a:xfrm rot="597692" flipV="1">
                  <a:off x="5157236" y="1742281"/>
                  <a:ext cx="106999" cy="224839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Freeform 319"/>
                <p:cNvSpPr/>
                <p:nvPr/>
              </p:nvSpPr>
              <p:spPr>
                <a:xfrm rot="1099866" flipV="1">
                  <a:off x="5216700" y="1744480"/>
                  <a:ext cx="86335" cy="176324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46" name="Straight Connector 321"/>
                <p:cNvCxnSpPr>
                  <a:stCxn id="135" idx="2"/>
                </p:cNvCxnSpPr>
                <p:nvPr/>
              </p:nvCxnSpPr>
              <p:spPr>
                <a:xfrm flipV="1">
                  <a:off x="4875479" y="1706464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322"/>
                <p:cNvCxnSpPr/>
                <p:nvPr/>
              </p:nvCxnSpPr>
              <p:spPr>
                <a:xfrm flipV="1">
                  <a:off x="4896843" y="1706464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323"/>
                <p:cNvCxnSpPr/>
                <p:nvPr/>
              </p:nvCxnSpPr>
              <p:spPr>
                <a:xfrm flipV="1">
                  <a:off x="4924412" y="1709786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324"/>
                <p:cNvCxnSpPr/>
                <p:nvPr/>
              </p:nvCxnSpPr>
              <p:spPr>
                <a:xfrm flipV="1">
                  <a:off x="5025477" y="1704841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325"/>
                <p:cNvCxnSpPr/>
                <p:nvPr/>
              </p:nvCxnSpPr>
              <p:spPr>
                <a:xfrm flipV="1">
                  <a:off x="5054034" y="1704841"/>
                  <a:ext cx="0" cy="48233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326"/>
                <p:cNvCxnSpPr/>
                <p:nvPr/>
              </p:nvCxnSpPr>
              <p:spPr>
                <a:xfrm flipV="1">
                  <a:off x="5103347" y="1707706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327"/>
                <p:cNvCxnSpPr/>
                <p:nvPr/>
              </p:nvCxnSpPr>
              <p:spPr>
                <a:xfrm flipH="1" flipV="1">
                  <a:off x="5125465" y="1704841"/>
                  <a:ext cx="2299" cy="419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328"/>
                <p:cNvCxnSpPr/>
                <p:nvPr/>
              </p:nvCxnSpPr>
              <p:spPr>
                <a:xfrm flipV="1">
                  <a:off x="5147659" y="1707495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329"/>
                <p:cNvCxnSpPr/>
                <p:nvPr/>
              </p:nvCxnSpPr>
              <p:spPr>
                <a:xfrm flipV="1">
                  <a:off x="5003581" y="1706464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330"/>
                <p:cNvCxnSpPr/>
                <p:nvPr/>
              </p:nvCxnSpPr>
              <p:spPr>
                <a:xfrm flipV="1">
                  <a:off x="5177300" y="1705419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331"/>
                <p:cNvCxnSpPr/>
                <p:nvPr/>
              </p:nvCxnSpPr>
              <p:spPr>
                <a:xfrm flipV="1">
                  <a:off x="5196446" y="1700808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332"/>
                <p:cNvCxnSpPr/>
                <p:nvPr/>
              </p:nvCxnSpPr>
              <p:spPr>
                <a:xfrm flipV="1">
                  <a:off x="5213630" y="1704239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333"/>
                <p:cNvCxnSpPr/>
                <p:nvPr/>
              </p:nvCxnSpPr>
              <p:spPr>
                <a:xfrm flipV="1">
                  <a:off x="5274452" y="1706248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334"/>
                <p:cNvCxnSpPr/>
                <p:nvPr/>
              </p:nvCxnSpPr>
              <p:spPr>
                <a:xfrm flipV="1">
                  <a:off x="5251957" y="1705879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Freeform 335"/>
                <p:cNvSpPr/>
                <p:nvPr/>
              </p:nvSpPr>
              <p:spPr>
                <a:xfrm rot="1555840" flipV="1">
                  <a:off x="5264815" y="1744690"/>
                  <a:ext cx="82869" cy="145004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1" name="Freeform 336"/>
                <p:cNvSpPr/>
                <p:nvPr/>
              </p:nvSpPr>
              <p:spPr>
                <a:xfrm flipV="1">
                  <a:off x="5322617" y="1885527"/>
                  <a:ext cx="635240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62" name="Straight Connector 337"/>
                <p:cNvCxnSpPr/>
                <p:nvPr/>
              </p:nvCxnSpPr>
              <p:spPr>
                <a:xfrm flipV="1">
                  <a:off x="5306971" y="1701645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338"/>
                <p:cNvCxnSpPr/>
                <p:nvPr/>
              </p:nvCxnSpPr>
              <p:spPr>
                <a:xfrm flipH="1" flipV="1">
                  <a:off x="5310626" y="1718417"/>
                  <a:ext cx="13806" cy="26856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uppe 198"/>
              <p:cNvGrpSpPr/>
              <p:nvPr/>
            </p:nvGrpSpPr>
            <p:grpSpPr>
              <a:xfrm rot="10800000">
                <a:off x="2968174" y="836711"/>
                <a:ext cx="3236403" cy="436823"/>
                <a:chOff x="3191003" y="1700808"/>
                <a:chExt cx="2766854" cy="436823"/>
              </a:xfrm>
            </p:grpSpPr>
            <p:grpSp>
              <p:nvGrpSpPr>
                <p:cNvPr id="200" name="Group 307"/>
                <p:cNvGrpSpPr/>
                <p:nvPr/>
              </p:nvGrpSpPr>
              <p:grpSpPr>
                <a:xfrm flipH="1" flipV="1">
                  <a:off x="3191003" y="1705759"/>
                  <a:ext cx="1089359" cy="431872"/>
                  <a:chOff x="3473040" y="3496665"/>
                  <a:chExt cx="2049937" cy="706071"/>
                </a:xfrm>
              </p:grpSpPr>
              <p:sp>
                <p:nvSpPr>
                  <p:cNvPr id="230" name="Freeform 341"/>
                  <p:cNvSpPr/>
                  <p:nvPr/>
                </p:nvSpPr>
                <p:spPr>
                  <a:xfrm>
                    <a:off x="3473040" y="3555187"/>
                    <a:ext cx="579581" cy="576639"/>
                  </a:xfrm>
                  <a:custGeom>
                    <a:avLst/>
                    <a:gdLst>
                      <a:gd name="connsiteX0" fmla="*/ 524100 w 531027"/>
                      <a:gd name="connsiteY0" fmla="*/ 2093 h 547634"/>
                      <a:gd name="connsiteX1" fmla="*/ 70557 w 531027"/>
                      <a:gd name="connsiteY1" fmla="*/ 397114 h 547634"/>
                      <a:gd name="connsiteX2" fmla="*/ 12036 w 531027"/>
                      <a:gd name="connsiteY2" fmla="*/ 543418 h 547634"/>
                      <a:gd name="connsiteX3" fmla="*/ 180285 w 531027"/>
                      <a:gd name="connsiteY3" fmla="*/ 484896 h 547634"/>
                      <a:gd name="connsiteX4" fmla="*/ 333904 w 531027"/>
                      <a:gd name="connsiteY4" fmla="*/ 250810 h 547634"/>
                      <a:gd name="connsiteX5" fmla="*/ 524100 w 531027"/>
                      <a:gd name="connsiteY5" fmla="*/ 2093 h 547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027" h="547634">
                        <a:moveTo>
                          <a:pt x="524100" y="2093"/>
                        </a:moveTo>
                        <a:cubicBezTo>
                          <a:pt x="480209" y="26477"/>
                          <a:pt x="155901" y="306893"/>
                          <a:pt x="70557" y="397114"/>
                        </a:cubicBezTo>
                        <a:cubicBezTo>
                          <a:pt x="-14787" y="487335"/>
                          <a:pt x="-6252" y="528788"/>
                          <a:pt x="12036" y="543418"/>
                        </a:cubicBezTo>
                        <a:cubicBezTo>
                          <a:pt x="30324" y="558048"/>
                          <a:pt x="126640" y="533664"/>
                          <a:pt x="180285" y="484896"/>
                        </a:cubicBezTo>
                        <a:cubicBezTo>
                          <a:pt x="233930" y="436128"/>
                          <a:pt x="276602" y="328838"/>
                          <a:pt x="333904" y="250810"/>
                        </a:cubicBezTo>
                        <a:cubicBezTo>
                          <a:pt x="391206" y="172782"/>
                          <a:pt x="567991" y="-22291"/>
                          <a:pt x="524100" y="2093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1" name="Freeform 342"/>
                  <p:cNvSpPr/>
                  <p:nvPr/>
                </p:nvSpPr>
                <p:spPr>
                  <a:xfrm rot="21250632">
                    <a:off x="3687855" y="3627669"/>
                    <a:ext cx="444866" cy="500627"/>
                  </a:xfrm>
                  <a:custGeom>
                    <a:avLst/>
                    <a:gdLst>
                      <a:gd name="connsiteX0" fmla="*/ 524100 w 531027"/>
                      <a:gd name="connsiteY0" fmla="*/ 2093 h 547634"/>
                      <a:gd name="connsiteX1" fmla="*/ 70557 w 531027"/>
                      <a:gd name="connsiteY1" fmla="*/ 397114 h 547634"/>
                      <a:gd name="connsiteX2" fmla="*/ 12036 w 531027"/>
                      <a:gd name="connsiteY2" fmla="*/ 543418 h 547634"/>
                      <a:gd name="connsiteX3" fmla="*/ 180285 w 531027"/>
                      <a:gd name="connsiteY3" fmla="*/ 484896 h 547634"/>
                      <a:gd name="connsiteX4" fmla="*/ 333904 w 531027"/>
                      <a:gd name="connsiteY4" fmla="*/ 250810 h 547634"/>
                      <a:gd name="connsiteX5" fmla="*/ 524100 w 531027"/>
                      <a:gd name="connsiteY5" fmla="*/ 2093 h 547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027" h="547634">
                        <a:moveTo>
                          <a:pt x="524100" y="2093"/>
                        </a:moveTo>
                        <a:cubicBezTo>
                          <a:pt x="480209" y="26477"/>
                          <a:pt x="155901" y="306893"/>
                          <a:pt x="70557" y="397114"/>
                        </a:cubicBezTo>
                        <a:cubicBezTo>
                          <a:pt x="-14787" y="487335"/>
                          <a:pt x="-6252" y="528788"/>
                          <a:pt x="12036" y="543418"/>
                        </a:cubicBezTo>
                        <a:cubicBezTo>
                          <a:pt x="30324" y="558048"/>
                          <a:pt x="126640" y="533664"/>
                          <a:pt x="180285" y="484896"/>
                        </a:cubicBezTo>
                        <a:cubicBezTo>
                          <a:pt x="233930" y="436128"/>
                          <a:pt x="276602" y="328838"/>
                          <a:pt x="333904" y="250810"/>
                        </a:cubicBezTo>
                        <a:cubicBezTo>
                          <a:pt x="391206" y="172782"/>
                          <a:pt x="567991" y="-22291"/>
                          <a:pt x="524100" y="2093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2" name="Freeform 343"/>
                  <p:cNvSpPr/>
                  <p:nvPr/>
                </p:nvSpPr>
                <p:spPr>
                  <a:xfrm>
                    <a:off x="4046917" y="3496665"/>
                    <a:ext cx="1476059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3" name="Freeform 344"/>
                  <p:cNvSpPr/>
                  <p:nvPr/>
                </p:nvSpPr>
                <p:spPr>
                  <a:xfrm>
                    <a:off x="4079475" y="3553969"/>
                    <a:ext cx="1443501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4" name="Freeform 345"/>
                  <p:cNvSpPr/>
                  <p:nvPr/>
                </p:nvSpPr>
                <p:spPr>
                  <a:xfrm>
                    <a:off x="4144621" y="3609080"/>
                    <a:ext cx="1378356" cy="96316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5" name="Freeform 346"/>
                  <p:cNvSpPr/>
                  <p:nvPr/>
                </p:nvSpPr>
                <p:spPr>
                  <a:xfrm>
                    <a:off x="4185520" y="3679545"/>
                    <a:ext cx="1337457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6" name="Freeform 347"/>
                  <p:cNvSpPr/>
                  <p:nvPr/>
                </p:nvSpPr>
                <p:spPr>
                  <a:xfrm>
                    <a:off x="4242398" y="3752696"/>
                    <a:ext cx="1280579" cy="90810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7" name="Freeform 348"/>
                  <p:cNvSpPr/>
                  <p:nvPr/>
                </p:nvSpPr>
                <p:spPr>
                  <a:xfrm>
                    <a:off x="3888272" y="3672230"/>
                    <a:ext cx="256348" cy="468646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8" name="Freeform 349"/>
                  <p:cNvSpPr/>
                  <p:nvPr/>
                </p:nvSpPr>
                <p:spPr>
                  <a:xfrm rot="21002308">
                    <a:off x="4016383" y="3767341"/>
                    <a:ext cx="201348" cy="367591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9" name="Freeform 350"/>
                  <p:cNvSpPr/>
                  <p:nvPr/>
                </p:nvSpPr>
                <p:spPr>
                  <a:xfrm rot="20500134">
                    <a:off x="4128281" y="3843063"/>
                    <a:ext cx="162464" cy="288274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40" name="Straight Connector 352"/>
                  <p:cNvCxnSpPr>
                    <a:stCxn id="230" idx="2"/>
                  </p:cNvCxnSpPr>
                  <p:nvPr/>
                </p:nvCxnSpPr>
                <p:spPr>
                  <a:xfrm>
                    <a:off x="3486177" y="4127387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353"/>
                  <p:cNvCxnSpPr/>
                  <p:nvPr/>
                </p:nvCxnSpPr>
                <p:spPr>
                  <a:xfrm>
                    <a:off x="3526380" y="4127387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354"/>
                  <p:cNvCxnSpPr/>
                  <p:nvPr/>
                </p:nvCxnSpPr>
                <p:spPr>
                  <a:xfrm>
                    <a:off x="3578259" y="4121955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355"/>
                  <p:cNvCxnSpPr/>
                  <p:nvPr/>
                </p:nvCxnSpPr>
                <p:spPr>
                  <a:xfrm>
                    <a:off x="3768440" y="4130040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356"/>
                  <p:cNvCxnSpPr/>
                  <p:nvPr/>
                </p:nvCxnSpPr>
                <p:spPr>
                  <a:xfrm>
                    <a:off x="3822178" y="4117285"/>
                    <a:ext cx="0" cy="78857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357"/>
                  <p:cNvCxnSpPr/>
                  <p:nvPr/>
                </p:nvCxnSpPr>
                <p:spPr>
                  <a:xfrm>
                    <a:off x="3914976" y="4125356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358"/>
                  <p:cNvCxnSpPr/>
                  <p:nvPr/>
                </p:nvCxnSpPr>
                <p:spPr>
                  <a:xfrm flipH="1">
                    <a:off x="3956597" y="4127555"/>
                    <a:ext cx="4327" cy="68587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359"/>
                  <p:cNvCxnSpPr/>
                  <p:nvPr/>
                </p:nvCxnSpPr>
                <p:spPr>
                  <a:xfrm>
                    <a:off x="3998361" y="4125701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360"/>
                  <p:cNvCxnSpPr/>
                  <p:nvPr/>
                </p:nvCxnSpPr>
                <p:spPr>
                  <a:xfrm>
                    <a:off x="3727237" y="4127387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361"/>
                  <p:cNvCxnSpPr/>
                  <p:nvPr/>
                </p:nvCxnSpPr>
                <p:spPr>
                  <a:xfrm>
                    <a:off x="4054139" y="4129096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362"/>
                  <p:cNvCxnSpPr/>
                  <p:nvPr/>
                </p:nvCxnSpPr>
                <p:spPr>
                  <a:xfrm>
                    <a:off x="4090167" y="4136634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363"/>
                  <p:cNvCxnSpPr/>
                  <p:nvPr/>
                </p:nvCxnSpPr>
                <p:spPr>
                  <a:xfrm>
                    <a:off x="4122504" y="4131024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364"/>
                  <p:cNvCxnSpPr/>
                  <p:nvPr/>
                </p:nvCxnSpPr>
                <p:spPr>
                  <a:xfrm>
                    <a:off x="4236957" y="4127740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365"/>
                  <p:cNvCxnSpPr/>
                  <p:nvPr/>
                </p:nvCxnSpPr>
                <p:spPr>
                  <a:xfrm>
                    <a:off x="4194627" y="4128344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4" name="Freeform 366"/>
                  <p:cNvSpPr/>
                  <p:nvPr/>
                </p:nvSpPr>
                <p:spPr>
                  <a:xfrm rot="20044160">
                    <a:off x="4218823" y="3893925"/>
                    <a:ext cx="155941" cy="237068"/>
                  </a:xfrm>
                  <a:custGeom>
                    <a:avLst/>
                    <a:gdLst>
                      <a:gd name="connsiteX0" fmla="*/ 25361 w 239867"/>
                      <a:gd name="connsiteY0" fmla="*/ 475575 h 483363"/>
                      <a:gd name="connsiteX1" fmla="*/ 18046 w 239867"/>
                      <a:gd name="connsiteY1" fmla="*/ 387793 h 483363"/>
                      <a:gd name="connsiteX2" fmla="*/ 237502 w 239867"/>
                      <a:gd name="connsiteY2" fmla="*/ 87 h 483363"/>
                      <a:gd name="connsiteX3" fmla="*/ 127774 w 239867"/>
                      <a:gd name="connsiteY3" fmla="*/ 424369 h 483363"/>
                      <a:gd name="connsiteX4" fmla="*/ 25361 w 239867"/>
                      <a:gd name="connsiteY4" fmla="*/ 475575 h 48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867" h="483363">
                        <a:moveTo>
                          <a:pt x="25361" y="475575"/>
                        </a:moveTo>
                        <a:cubicBezTo>
                          <a:pt x="7073" y="469479"/>
                          <a:pt x="-17311" y="467041"/>
                          <a:pt x="18046" y="387793"/>
                        </a:cubicBezTo>
                        <a:cubicBezTo>
                          <a:pt x="53403" y="308545"/>
                          <a:pt x="219214" y="-6009"/>
                          <a:pt x="237502" y="87"/>
                        </a:cubicBezTo>
                        <a:cubicBezTo>
                          <a:pt x="255790" y="6183"/>
                          <a:pt x="163131" y="343902"/>
                          <a:pt x="127774" y="424369"/>
                        </a:cubicBezTo>
                        <a:cubicBezTo>
                          <a:pt x="92417" y="504836"/>
                          <a:pt x="43649" y="481671"/>
                          <a:pt x="25361" y="475575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5" name="Freeform 367"/>
                  <p:cNvSpPr/>
                  <p:nvPr/>
                </p:nvSpPr>
                <p:spPr>
                  <a:xfrm>
                    <a:off x="4327593" y="3812956"/>
                    <a:ext cx="1195384" cy="87782"/>
                  </a:xfrm>
                  <a:custGeom>
                    <a:avLst/>
                    <a:gdLst>
                      <a:gd name="connsiteX0" fmla="*/ 5704 w 1476059"/>
                      <a:gd name="connsiteY0" fmla="*/ 87782 h 87782"/>
                      <a:gd name="connsiteX1" fmla="*/ 225160 w 1476059"/>
                      <a:gd name="connsiteY1" fmla="*/ 21946 h 87782"/>
                      <a:gd name="connsiteX2" fmla="*/ 1476059 w 1476059"/>
                      <a:gd name="connsiteY2" fmla="*/ 0 h 8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6059" h="87782">
                        <a:moveTo>
                          <a:pt x="5704" y="87782"/>
                        </a:moveTo>
                        <a:cubicBezTo>
                          <a:pt x="-7098" y="62179"/>
                          <a:pt x="-19899" y="36576"/>
                          <a:pt x="225160" y="21946"/>
                        </a:cubicBezTo>
                        <a:cubicBezTo>
                          <a:pt x="470219" y="7316"/>
                          <a:pt x="973139" y="3658"/>
                          <a:pt x="1476059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56" name="Straight Connector 368"/>
                  <p:cNvCxnSpPr/>
                  <p:nvPr/>
                </p:nvCxnSpPr>
                <p:spPr>
                  <a:xfrm>
                    <a:off x="4298152" y="4135266"/>
                    <a:ext cx="0" cy="66102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Connector 369"/>
                  <p:cNvCxnSpPr/>
                  <p:nvPr/>
                </p:nvCxnSpPr>
                <p:spPr>
                  <a:xfrm flipH="1">
                    <a:off x="4305029" y="4130040"/>
                    <a:ext cx="25980" cy="43907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1" name="Freeform 310"/>
                <p:cNvSpPr/>
                <p:nvPr/>
              </p:nvSpPr>
              <p:spPr>
                <a:xfrm flipV="1">
                  <a:off x="4868498" y="1744180"/>
                  <a:ext cx="307996" cy="352704"/>
                </a:xfrm>
                <a:custGeom>
                  <a:avLst/>
                  <a:gdLst>
                    <a:gd name="connsiteX0" fmla="*/ 524100 w 531027"/>
                    <a:gd name="connsiteY0" fmla="*/ 2093 h 547634"/>
                    <a:gd name="connsiteX1" fmla="*/ 70557 w 531027"/>
                    <a:gd name="connsiteY1" fmla="*/ 397114 h 547634"/>
                    <a:gd name="connsiteX2" fmla="*/ 12036 w 531027"/>
                    <a:gd name="connsiteY2" fmla="*/ 543418 h 547634"/>
                    <a:gd name="connsiteX3" fmla="*/ 180285 w 531027"/>
                    <a:gd name="connsiteY3" fmla="*/ 484896 h 547634"/>
                    <a:gd name="connsiteX4" fmla="*/ 333904 w 531027"/>
                    <a:gd name="connsiteY4" fmla="*/ 250810 h 547634"/>
                    <a:gd name="connsiteX5" fmla="*/ 524100 w 531027"/>
                    <a:gd name="connsiteY5" fmla="*/ 2093 h 5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1027" h="547634">
                      <a:moveTo>
                        <a:pt x="524100" y="2093"/>
                      </a:moveTo>
                      <a:cubicBezTo>
                        <a:pt x="480209" y="26477"/>
                        <a:pt x="155901" y="306893"/>
                        <a:pt x="70557" y="397114"/>
                      </a:cubicBezTo>
                      <a:cubicBezTo>
                        <a:pt x="-14787" y="487335"/>
                        <a:pt x="-6252" y="528788"/>
                        <a:pt x="12036" y="543418"/>
                      </a:cubicBezTo>
                      <a:cubicBezTo>
                        <a:pt x="30324" y="558048"/>
                        <a:pt x="126640" y="533664"/>
                        <a:pt x="180285" y="484896"/>
                      </a:cubicBezTo>
                      <a:cubicBezTo>
                        <a:pt x="233930" y="436128"/>
                        <a:pt x="276602" y="328838"/>
                        <a:pt x="333904" y="250810"/>
                      </a:cubicBezTo>
                      <a:cubicBezTo>
                        <a:pt x="391206" y="172782"/>
                        <a:pt x="567991" y="-22291"/>
                        <a:pt x="524100" y="2093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Freeform 311"/>
                <p:cNvSpPr/>
                <p:nvPr/>
              </p:nvSpPr>
              <p:spPr>
                <a:xfrm rot="349368" flipV="1">
                  <a:off x="4982653" y="1746340"/>
                  <a:ext cx="236407" cy="306211"/>
                </a:xfrm>
                <a:custGeom>
                  <a:avLst/>
                  <a:gdLst>
                    <a:gd name="connsiteX0" fmla="*/ 524100 w 531027"/>
                    <a:gd name="connsiteY0" fmla="*/ 2093 h 547634"/>
                    <a:gd name="connsiteX1" fmla="*/ 70557 w 531027"/>
                    <a:gd name="connsiteY1" fmla="*/ 397114 h 547634"/>
                    <a:gd name="connsiteX2" fmla="*/ 12036 w 531027"/>
                    <a:gd name="connsiteY2" fmla="*/ 543418 h 547634"/>
                    <a:gd name="connsiteX3" fmla="*/ 180285 w 531027"/>
                    <a:gd name="connsiteY3" fmla="*/ 484896 h 547634"/>
                    <a:gd name="connsiteX4" fmla="*/ 333904 w 531027"/>
                    <a:gd name="connsiteY4" fmla="*/ 250810 h 547634"/>
                    <a:gd name="connsiteX5" fmla="*/ 524100 w 531027"/>
                    <a:gd name="connsiteY5" fmla="*/ 2093 h 5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1027" h="547634">
                      <a:moveTo>
                        <a:pt x="524100" y="2093"/>
                      </a:moveTo>
                      <a:cubicBezTo>
                        <a:pt x="480209" y="26477"/>
                        <a:pt x="155901" y="306893"/>
                        <a:pt x="70557" y="397114"/>
                      </a:cubicBezTo>
                      <a:cubicBezTo>
                        <a:pt x="-14787" y="487335"/>
                        <a:pt x="-6252" y="528788"/>
                        <a:pt x="12036" y="543418"/>
                      </a:cubicBezTo>
                      <a:cubicBezTo>
                        <a:pt x="30324" y="558048"/>
                        <a:pt x="126640" y="533664"/>
                        <a:pt x="180285" y="484896"/>
                      </a:cubicBezTo>
                      <a:cubicBezTo>
                        <a:pt x="233930" y="436128"/>
                        <a:pt x="276602" y="328838"/>
                        <a:pt x="333904" y="250810"/>
                      </a:cubicBezTo>
                      <a:cubicBezTo>
                        <a:pt x="391206" y="172782"/>
                        <a:pt x="567991" y="-22291"/>
                        <a:pt x="524100" y="2093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Freeform 312"/>
                <p:cNvSpPr/>
                <p:nvPr/>
              </p:nvSpPr>
              <p:spPr>
                <a:xfrm flipV="1">
                  <a:off x="5173462" y="2078988"/>
                  <a:ext cx="784394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Freeform 313"/>
                <p:cNvSpPr/>
                <p:nvPr/>
              </p:nvSpPr>
              <p:spPr>
                <a:xfrm flipV="1">
                  <a:off x="5190764" y="2043937"/>
                  <a:ext cx="767092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Freeform 314"/>
                <p:cNvSpPr/>
                <p:nvPr/>
              </p:nvSpPr>
              <p:spPr>
                <a:xfrm flipV="1">
                  <a:off x="5225383" y="2005009"/>
                  <a:ext cx="732474" cy="5891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Freeform 315"/>
                <p:cNvSpPr/>
                <p:nvPr/>
              </p:nvSpPr>
              <p:spPr>
                <a:xfrm flipV="1">
                  <a:off x="5247117" y="1967128"/>
                  <a:ext cx="710740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Freeform 316"/>
                <p:cNvSpPr/>
                <p:nvPr/>
              </p:nvSpPr>
              <p:spPr>
                <a:xfrm flipV="1">
                  <a:off x="5277343" y="1920533"/>
                  <a:ext cx="680514" cy="55544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Freeform 317"/>
                <p:cNvSpPr/>
                <p:nvPr/>
              </p:nvSpPr>
              <p:spPr>
                <a:xfrm flipV="1">
                  <a:off x="5089157" y="1738645"/>
                  <a:ext cx="136226" cy="286650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Freeform 318"/>
                <p:cNvSpPr/>
                <p:nvPr/>
              </p:nvSpPr>
              <p:spPr>
                <a:xfrm rot="597692" flipV="1">
                  <a:off x="5157236" y="1742281"/>
                  <a:ext cx="106999" cy="224839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Freeform 319"/>
                <p:cNvSpPr/>
                <p:nvPr/>
              </p:nvSpPr>
              <p:spPr>
                <a:xfrm rot="1099866" flipV="1">
                  <a:off x="5216700" y="1744480"/>
                  <a:ext cx="86335" cy="176324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11" name="Straight Connector 321"/>
                <p:cNvCxnSpPr>
                  <a:stCxn id="201" idx="2"/>
                </p:cNvCxnSpPr>
                <p:nvPr/>
              </p:nvCxnSpPr>
              <p:spPr>
                <a:xfrm flipV="1">
                  <a:off x="4875479" y="1706464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322"/>
                <p:cNvCxnSpPr/>
                <p:nvPr/>
              </p:nvCxnSpPr>
              <p:spPr>
                <a:xfrm flipV="1">
                  <a:off x="4896843" y="1706464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323"/>
                <p:cNvCxnSpPr/>
                <p:nvPr/>
              </p:nvCxnSpPr>
              <p:spPr>
                <a:xfrm flipV="1">
                  <a:off x="4924412" y="1709786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324"/>
                <p:cNvCxnSpPr/>
                <p:nvPr/>
              </p:nvCxnSpPr>
              <p:spPr>
                <a:xfrm flipV="1">
                  <a:off x="5025477" y="1704841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325"/>
                <p:cNvCxnSpPr/>
                <p:nvPr/>
              </p:nvCxnSpPr>
              <p:spPr>
                <a:xfrm flipV="1">
                  <a:off x="5054034" y="1704841"/>
                  <a:ext cx="0" cy="48233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326"/>
                <p:cNvCxnSpPr/>
                <p:nvPr/>
              </p:nvCxnSpPr>
              <p:spPr>
                <a:xfrm flipV="1">
                  <a:off x="5103347" y="1707706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327"/>
                <p:cNvCxnSpPr/>
                <p:nvPr/>
              </p:nvCxnSpPr>
              <p:spPr>
                <a:xfrm flipH="1" flipV="1">
                  <a:off x="5125465" y="1704841"/>
                  <a:ext cx="2299" cy="419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328"/>
                <p:cNvCxnSpPr/>
                <p:nvPr/>
              </p:nvCxnSpPr>
              <p:spPr>
                <a:xfrm flipV="1">
                  <a:off x="5147659" y="1707495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329"/>
                <p:cNvCxnSpPr/>
                <p:nvPr/>
              </p:nvCxnSpPr>
              <p:spPr>
                <a:xfrm flipV="1">
                  <a:off x="5003581" y="1706464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330"/>
                <p:cNvCxnSpPr/>
                <p:nvPr/>
              </p:nvCxnSpPr>
              <p:spPr>
                <a:xfrm flipV="1">
                  <a:off x="5177300" y="1705419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331"/>
                <p:cNvCxnSpPr/>
                <p:nvPr/>
              </p:nvCxnSpPr>
              <p:spPr>
                <a:xfrm flipV="1">
                  <a:off x="5196446" y="1700808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332"/>
                <p:cNvCxnSpPr/>
                <p:nvPr/>
              </p:nvCxnSpPr>
              <p:spPr>
                <a:xfrm flipV="1">
                  <a:off x="5213630" y="1704239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333"/>
                <p:cNvCxnSpPr/>
                <p:nvPr/>
              </p:nvCxnSpPr>
              <p:spPr>
                <a:xfrm flipV="1">
                  <a:off x="5274452" y="1706248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334"/>
                <p:cNvCxnSpPr/>
                <p:nvPr/>
              </p:nvCxnSpPr>
              <p:spPr>
                <a:xfrm flipV="1">
                  <a:off x="5251957" y="1705879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Freeform 335"/>
                <p:cNvSpPr/>
                <p:nvPr/>
              </p:nvSpPr>
              <p:spPr>
                <a:xfrm rot="1555840" flipV="1">
                  <a:off x="5264815" y="1744690"/>
                  <a:ext cx="82869" cy="145004"/>
                </a:xfrm>
                <a:custGeom>
                  <a:avLst/>
                  <a:gdLst>
                    <a:gd name="connsiteX0" fmla="*/ 25361 w 239867"/>
                    <a:gd name="connsiteY0" fmla="*/ 475575 h 483363"/>
                    <a:gd name="connsiteX1" fmla="*/ 18046 w 239867"/>
                    <a:gd name="connsiteY1" fmla="*/ 387793 h 483363"/>
                    <a:gd name="connsiteX2" fmla="*/ 237502 w 239867"/>
                    <a:gd name="connsiteY2" fmla="*/ 87 h 483363"/>
                    <a:gd name="connsiteX3" fmla="*/ 127774 w 239867"/>
                    <a:gd name="connsiteY3" fmla="*/ 424369 h 483363"/>
                    <a:gd name="connsiteX4" fmla="*/ 25361 w 239867"/>
                    <a:gd name="connsiteY4" fmla="*/ 475575 h 48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67" h="483363">
                      <a:moveTo>
                        <a:pt x="25361" y="475575"/>
                      </a:moveTo>
                      <a:cubicBezTo>
                        <a:pt x="7073" y="469479"/>
                        <a:pt x="-17311" y="467041"/>
                        <a:pt x="18046" y="387793"/>
                      </a:cubicBezTo>
                      <a:cubicBezTo>
                        <a:pt x="53403" y="308545"/>
                        <a:pt x="219214" y="-6009"/>
                        <a:pt x="237502" y="87"/>
                      </a:cubicBezTo>
                      <a:cubicBezTo>
                        <a:pt x="255790" y="6183"/>
                        <a:pt x="163131" y="343902"/>
                        <a:pt x="127774" y="424369"/>
                      </a:cubicBezTo>
                      <a:cubicBezTo>
                        <a:pt x="92417" y="504836"/>
                        <a:pt x="43649" y="481671"/>
                        <a:pt x="25361" y="475575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6" name="Freeform 336"/>
                <p:cNvSpPr/>
                <p:nvPr/>
              </p:nvSpPr>
              <p:spPr>
                <a:xfrm flipV="1">
                  <a:off x="5322617" y="1885527"/>
                  <a:ext cx="635240" cy="53692"/>
                </a:xfrm>
                <a:custGeom>
                  <a:avLst/>
                  <a:gdLst>
                    <a:gd name="connsiteX0" fmla="*/ 5704 w 1476059"/>
                    <a:gd name="connsiteY0" fmla="*/ 87782 h 87782"/>
                    <a:gd name="connsiteX1" fmla="*/ 225160 w 1476059"/>
                    <a:gd name="connsiteY1" fmla="*/ 21946 h 87782"/>
                    <a:gd name="connsiteX2" fmla="*/ 1476059 w 1476059"/>
                    <a:gd name="connsiteY2" fmla="*/ 0 h 8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6059" h="87782">
                      <a:moveTo>
                        <a:pt x="5704" y="87782"/>
                      </a:moveTo>
                      <a:cubicBezTo>
                        <a:pt x="-7098" y="62179"/>
                        <a:pt x="-19899" y="36576"/>
                        <a:pt x="225160" y="21946"/>
                      </a:cubicBezTo>
                      <a:cubicBezTo>
                        <a:pt x="470219" y="7316"/>
                        <a:pt x="973139" y="3658"/>
                        <a:pt x="1476059" y="0"/>
                      </a:cubicBezTo>
                    </a:path>
                  </a:pathLst>
                </a:custGeom>
                <a:noFill/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27" name="Straight Connector 337"/>
                <p:cNvCxnSpPr/>
                <p:nvPr/>
              </p:nvCxnSpPr>
              <p:spPr>
                <a:xfrm flipV="1">
                  <a:off x="5306971" y="1701645"/>
                  <a:ext cx="0" cy="4043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338"/>
                <p:cNvCxnSpPr/>
                <p:nvPr/>
              </p:nvCxnSpPr>
              <p:spPr>
                <a:xfrm flipH="1" flipV="1">
                  <a:off x="5310626" y="1718417"/>
                  <a:ext cx="13806" cy="26856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4178" y="1225212"/>
                <a:ext cx="32004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1828800"/>
                <a:ext cx="32004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84" name="Group 693"/>
            <p:cNvGrpSpPr>
              <a:grpSpLocks noChangeAspect="1"/>
            </p:cNvGrpSpPr>
            <p:nvPr/>
          </p:nvGrpSpPr>
          <p:grpSpPr bwMode="auto">
            <a:xfrm rot="10800000">
              <a:off x="5430697" y="1810435"/>
              <a:ext cx="294889" cy="323165"/>
              <a:chOff x="4058" y="1488"/>
              <a:chExt cx="872" cy="1159"/>
            </a:xfrm>
            <a:solidFill>
              <a:srgbClr val="92D050"/>
            </a:solidFill>
          </p:grpSpPr>
          <p:sp>
            <p:nvSpPr>
              <p:cNvPr id="1085" name="Freeform 690"/>
              <p:cNvSpPr>
                <a:spLocks noChangeAspect="1"/>
              </p:cNvSpPr>
              <p:nvPr/>
            </p:nvSpPr>
            <p:spPr bwMode="auto">
              <a:xfrm>
                <a:off x="4058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86" name="Freeform 691"/>
              <p:cNvSpPr>
                <a:spLocks noChangeAspect="1"/>
              </p:cNvSpPr>
              <p:nvPr/>
            </p:nvSpPr>
            <p:spPr bwMode="auto">
              <a:xfrm flipH="1">
                <a:off x="4509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090" name="Group 693"/>
            <p:cNvGrpSpPr>
              <a:grpSpLocks noChangeAspect="1"/>
            </p:cNvGrpSpPr>
            <p:nvPr/>
          </p:nvGrpSpPr>
          <p:grpSpPr bwMode="auto">
            <a:xfrm>
              <a:off x="3481558" y="1130647"/>
              <a:ext cx="294889" cy="323165"/>
              <a:chOff x="4058" y="1488"/>
              <a:chExt cx="872" cy="1159"/>
            </a:xfrm>
            <a:solidFill>
              <a:srgbClr val="92D050"/>
            </a:solidFill>
          </p:grpSpPr>
          <p:sp>
            <p:nvSpPr>
              <p:cNvPr id="1091" name="Freeform 690"/>
              <p:cNvSpPr>
                <a:spLocks noChangeAspect="1"/>
              </p:cNvSpPr>
              <p:nvPr/>
            </p:nvSpPr>
            <p:spPr bwMode="auto">
              <a:xfrm>
                <a:off x="4058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92" name="Freeform 691"/>
              <p:cNvSpPr>
                <a:spLocks noChangeAspect="1"/>
              </p:cNvSpPr>
              <p:nvPr/>
            </p:nvSpPr>
            <p:spPr bwMode="auto">
              <a:xfrm flipH="1">
                <a:off x="4509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093" name="Group 693"/>
            <p:cNvGrpSpPr>
              <a:grpSpLocks noChangeAspect="1"/>
            </p:cNvGrpSpPr>
            <p:nvPr/>
          </p:nvGrpSpPr>
          <p:grpSpPr bwMode="auto">
            <a:xfrm>
              <a:off x="4693727" y="1170683"/>
              <a:ext cx="294889" cy="323165"/>
              <a:chOff x="4058" y="1488"/>
              <a:chExt cx="872" cy="1159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094" name="Freeform 690"/>
              <p:cNvSpPr>
                <a:spLocks noChangeAspect="1"/>
              </p:cNvSpPr>
              <p:nvPr/>
            </p:nvSpPr>
            <p:spPr bwMode="auto">
              <a:xfrm>
                <a:off x="4058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95" name="Freeform 691"/>
              <p:cNvSpPr>
                <a:spLocks noChangeAspect="1"/>
              </p:cNvSpPr>
              <p:nvPr/>
            </p:nvSpPr>
            <p:spPr bwMode="auto">
              <a:xfrm flipH="1">
                <a:off x="4509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096" name="Group 693"/>
            <p:cNvGrpSpPr>
              <a:grpSpLocks noChangeAspect="1"/>
            </p:cNvGrpSpPr>
            <p:nvPr/>
          </p:nvGrpSpPr>
          <p:grpSpPr bwMode="auto">
            <a:xfrm rot="10800000">
              <a:off x="5909689" y="1781482"/>
              <a:ext cx="294889" cy="323165"/>
              <a:chOff x="4058" y="1488"/>
              <a:chExt cx="872" cy="1159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097" name="Freeform 690"/>
              <p:cNvSpPr>
                <a:spLocks noChangeAspect="1"/>
              </p:cNvSpPr>
              <p:nvPr/>
            </p:nvSpPr>
            <p:spPr bwMode="auto">
              <a:xfrm>
                <a:off x="4058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98" name="Freeform 691"/>
              <p:cNvSpPr>
                <a:spLocks noChangeAspect="1"/>
              </p:cNvSpPr>
              <p:nvPr/>
            </p:nvSpPr>
            <p:spPr bwMode="auto">
              <a:xfrm flipH="1">
                <a:off x="4509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129" name="Group 693"/>
            <p:cNvGrpSpPr>
              <a:grpSpLocks noChangeAspect="1"/>
            </p:cNvGrpSpPr>
            <p:nvPr/>
          </p:nvGrpSpPr>
          <p:grpSpPr bwMode="auto">
            <a:xfrm rot="10800000">
              <a:off x="4171276" y="1781516"/>
              <a:ext cx="300300" cy="323165"/>
              <a:chOff x="3802" y="1488"/>
              <a:chExt cx="888" cy="1159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130" name="Freeform 690"/>
              <p:cNvSpPr>
                <a:spLocks noChangeAspect="1"/>
              </p:cNvSpPr>
              <p:nvPr/>
            </p:nvSpPr>
            <p:spPr bwMode="auto">
              <a:xfrm>
                <a:off x="3802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31" name="Freeform 691"/>
              <p:cNvSpPr>
                <a:spLocks noChangeAspect="1"/>
              </p:cNvSpPr>
              <p:nvPr/>
            </p:nvSpPr>
            <p:spPr bwMode="auto">
              <a:xfrm flipH="1">
                <a:off x="4269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1132" name="Group 693"/>
            <p:cNvGrpSpPr>
              <a:grpSpLocks noChangeAspect="1"/>
            </p:cNvGrpSpPr>
            <p:nvPr/>
          </p:nvGrpSpPr>
          <p:grpSpPr bwMode="auto">
            <a:xfrm rot="10800000">
              <a:off x="4602176" y="1781517"/>
              <a:ext cx="294889" cy="323165"/>
              <a:chOff x="4058" y="1488"/>
              <a:chExt cx="872" cy="1159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133" name="Freeform 690"/>
              <p:cNvSpPr>
                <a:spLocks noChangeAspect="1"/>
              </p:cNvSpPr>
              <p:nvPr/>
            </p:nvSpPr>
            <p:spPr bwMode="auto">
              <a:xfrm>
                <a:off x="4058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34" name="Freeform 691"/>
              <p:cNvSpPr>
                <a:spLocks noChangeAspect="1"/>
              </p:cNvSpPr>
              <p:nvPr/>
            </p:nvSpPr>
            <p:spPr bwMode="auto">
              <a:xfrm flipH="1">
                <a:off x="4509" y="1488"/>
                <a:ext cx="421" cy="1159"/>
              </a:xfrm>
              <a:custGeom>
                <a:avLst/>
                <a:gdLst>
                  <a:gd name="T0" fmla="*/ 208 w 258"/>
                  <a:gd name="T1" fmla="*/ 298 h 710"/>
                  <a:gd name="T2" fmla="*/ 210 w 258"/>
                  <a:gd name="T3" fmla="*/ 227 h 710"/>
                  <a:gd name="T4" fmla="*/ 247 w 258"/>
                  <a:gd name="T5" fmla="*/ 155 h 710"/>
                  <a:gd name="T6" fmla="*/ 223 w 258"/>
                  <a:gd name="T7" fmla="*/ 31 h 710"/>
                  <a:gd name="T8" fmla="*/ 186 w 258"/>
                  <a:gd name="T9" fmla="*/ 15 h 710"/>
                  <a:gd name="T10" fmla="*/ 125 w 258"/>
                  <a:gd name="T11" fmla="*/ 120 h 710"/>
                  <a:gd name="T12" fmla="*/ 55 w 258"/>
                  <a:gd name="T13" fmla="*/ 0 h 710"/>
                  <a:gd name="T14" fmla="*/ 35 w 258"/>
                  <a:gd name="T15" fmla="*/ 5 h 710"/>
                  <a:gd name="T16" fmla="*/ 17 w 258"/>
                  <a:gd name="T17" fmla="*/ 129 h 710"/>
                  <a:gd name="T18" fmla="*/ 87 w 258"/>
                  <a:gd name="T19" fmla="*/ 216 h 710"/>
                  <a:gd name="T20" fmla="*/ 111 w 258"/>
                  <a:gd name="T21" fmla="*/ 464 h 710"/>
                  <a:gd name="T22" fmla="*/ 84 w 258"/>
                  <a:gd name="T23" fmla="*/ 546 h 710"/>
                  <a:gd name="T24" fmla="*/ 111 w 258"/>
                  <a:gd name="T25" fmla="*/ 683 h 710"/>
                  <a:gd name="T26" fmla="*/ 210 w 258"/>
                  <a:gd name="T27" fmla="*/ 679 h 710"/>
                  <a:gd name="T28" fmla="*/ 218 w 258"/>
                  <a:gd name="T29" fmla="*/ 504 h 710"/>
                  <a:gd name="T30" fmla="*/ 208 w 258"/>
                  <a:gd name="T31" fmla="*/ 298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710">
                    <a:moveTo>
                      <a:pt x="208" y="298"/>
                    </a:moveTo>
                    <a:cubicBezTo>
                      <a:pt x="208" y="275"/>
                      <a:pt x="206" y="248"/>
                      <a:pt x="210" y="227"/>
                    </a:cubicBezTo>
                    <a:cubicBezTo>
                      <a:pt x="215" y="203"/>
                      <a:pt x="245" y="187"/>
                      <a:pt x="247" y="155"/>
                    </a:cubicBezTo>
                    <a:cubicBezTo>
                      <a:pt x="249" y="122"/>
                      <a:pt x="258" y="55"/>
                      <a:pt x="223" y="31"/>
                    </a:cubicBezTo>
                    <a:cubicBezTo>
                      <a:pt x="215" y="25"/>
                      <a:pt x="201" y="20"/>
                      <a:pt x="186" y="15"/>
                    </a:cubicBezTo>
                    <a:cubicBezTo>
                      <a:pt x="125" y="120"/>
                      <a:pt x="125" y="120"/>
                      <a:pt x="125" y="12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1"/>
                      <a:pt x="40" y="2"/>
                      <a:pt x="35" y="5"/>
                    </a:cubicBezTo>
                    <a:cubicBezTo>
                      <a:pt x="0" y="22"/>
                      <a:pt x="9" y="94"/>
                      <a:pt x="17" y="129"/>
                    </a:cubicBezTo>
                    <a:cubicBezTo>
                      <a:pt x="26" y="164"/>
                      <a:pt x="71" y="159"/>
                      <a:pt x="87" y="216"/>
                    </a:cubicBezTo>
                    <a:cubicBezTo>
                      <a:pt x="102" y="272"/>
                      <a:pt x="111" y="409"/>
                      <a:pt x="111" y="464"/>
                    </a:cubicBezTo>
                    <a:cubicBezTo>
                      <a:pt x="111" y="518"/>
                      <a:pt x="84" y="509"/>
                      <a:pt x="84" y="546"/>
                    </a:cubicBezTo>
                    <a:cubicBezTo>
                      <a:pt x="84" y="581"/>
                      <a:pt x="89" y="662"/>
                      <a:pt x="111" y="683"/>
                    </a:cubicBezTo>
                    <a:cubicBezTo>
                      <a:pt x="130" y="707"/>
                      <a:pt x="191" y="710"/>
                      <a:pt x="210" y="679"/>
                    </a:cubicBezTo>
                    <a:cubicBezTo>
                      <a:pt x="228" y="651"/>
                      <a:pt x="220" y="544"/>
                      <a:pt x="218" y="504"/>
                    </a:cubicBezTo>
                    <a:lnTo>
                      <a:pt x="208" y="298"/>
                    </a:lnTo>
                    <a:close/>
                  </a:path>
                </a:pathLst>
              </a:custGeom>
              <a:grpFill/>
              <a:ln w="6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</p:grpSp>
      <p:grpSp>
        <p:nvGrpSpPr>
          <p:cNvPr id="52" name="Gruppe 51"/>
          <p:cNvGrpSpPr/>
          <p:nvPr/>
        </p:nvGrpSpPr>
        <p:grpSpPr>
          <a:xfrm>
            <a:off x="609600" y="2812091"/>
            <a:ext cx="6039986" cy="3763484"/>
            <a:chOff x="609600" y="2812091"/>
            <a:chExt cx="6039986" cy="3763484"/>
          </a:xfrm>
        </p:grpSpPr>
        <p:cxnSp>
          <p:nvCxnSpPr>
            <p:cNvPr id="50" name="Lige forbindelse 49"/>
            <p:cNvCxnSpPr/>
            <p:nvPr/>
          </p:nvCxnSpPr>
          <p:spPr>
            <a:xfrm>
              <a:off x="3200400" y="4343400"/>
              <a:ext cx="0" cy="304800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reeform 2"/>
            <p:cNvSpPr>
              <a:spLocks noChangeAspect="1"/>
            </p:cNvSpPr>
            <p:nvPr/>
          </p:nvSpPr>
          <p:spPr bwMode="auto">
            <a:xfrm flipH="1">
              <a:off x="609600" y="4946281"/>
              <a:ext cx="2036089" cy="1539773"/>
            </a:xfrm>
            <a:custGeom>
              <a:avLst/>
              <a:gdLst>
                <a:gd name="T0" fmla="*/ 2147483647 w 6786"/>
                <a:gd name="T1" fmla="*/ 2147483647 h 5163"/>
                <a:gd name="T2" fmla="*/ 2147483647 w 6786"/>
                <a:gd name="T3" fmla="*/ 2147483647 h 5163"/>
                <a:gd name="T4" fmla="*/ 2147483647 w 6786"/>
                <a:gd name="T5" fmla="*/ 2147483647 h 5163"/>
                <a:gd name="T6" fmla="*/ 2147483647 w 6786"/>
                <a:gd name="T7" fmla="*/ 2147483647 h 5163"/>
                <a:gd name="T8" fmla="*/ 2147483647 w 6786"/>
                <a:gd name="T9" fmla="*/ 2147483647 h 5163"/>
                <a:gd name="T10" fmla="*/ 2147483647 w 6786"/>
                <a:gd name="T11" fmla="*/ 2147483647 h 5163"/>
                <a:gd name="T12" fmla="*/ 2147483647 w 6786"/>
                <a:gd name="T13" fmla="*/ 2147483647 h 5163"/>
                <a:gd name="T14" fmla="*/ 2147483647 w 6786"/>
                <a:gd name="T15" fmla="*/ 2147483647 h 5163"/>
                <a:gd name="T16" fmla="*/ 2147483647 w 6786"/>
                <a:gd name="T17" fmla="*/ 2147483647 h 5163"/>
                <a:gd name="T18" fmla="*/ 2147483647 w 6786"/>
                <a:gd name="T19" fmla="*/ 2147483647 h 5163"/>
                <a:gd name="T20" fmla="*/ 2147483647 w 6786"/>
                <a:gd name="T21" fmla="*/ 2147483647 h 5163"/>
                <a:gd name="T22" fmla="*/ 2147483647 w 6786"/>
                <a:gd name="T23" fmla="*/ 2147483647 h 5163"/>
                <a:gd name="T24" fmla="*/ 2147483647 w 6786"/>
                <a:gd name="T25" fmla="*/ 2147483647 h 5163"/>
                <a:gd name="T26" fmla="*/ 2147483647 w 6786"/>
                <a:gd name="T27" fmla="*/ 2147483647 h 5163"/>
                <a:gd name="T28" fmla="*/ 2147483647 w 6786"/>
                <a:gd name="T29" fmla="*/ 2147483647 h 5163"/>
                <a:gd name="T30" fmla="*/ 2147483647 w 6786"/>
                <a:gd name="T31" fmla="*/ 2147483647 h 5163"/>
                <a:gd name="T32" fmla="*/ 2147483647 w 6786"/>
                <a:gd name="T33" fmla="*/ 2147483647 h 5163"/>
                <a:gd name="T34" fmla="*/ 2147483647 w 6786"/>
                <a:gd name="T35" fmla="*/ 2147483647 h 5163"/>
                <a:gd name="T36" fmla="*/ 2147483647 w 6786"/>
                <a:gd name="T37" fmla="*/ 2147483647 h 5163"/>
                <a:gd name="T38" fmla="*/ 2147483647 w 6786"/>
                <a:gd name="T39" fmla="*/ 2147483647 h 5163"/>
                <a:gd name="T40" fmla="*/ 2147483647 w 6786"/>
                <a:gd name="T41" fmla="*/ 2147483647 h 5163"/>
                <a:gd name="T42" fmla="*/ 2147483647 w 6786"/>
                <a:gd name="T43" fmla="*/ 2147483647 h 5163"/>
                <a:gd name="T44" fmla="*/ 2147483647 w 6786"/>
                <a:gd name="T45" fmla="*/ 2147483647 h 5163"/>
                <a:gd name="T46" fmla="*/ 2147483647 w 6786"/>
                <a:gd name="T47" fmla="*/ 2147483647 h 5163"/>
                <a:gd name="T48" fmla="*/ 2147483647 w 6786"/>
                <a:gd name="T49" fmla="*/ 2147483647 h 5163"/>
                <a:gd name="T50" fmla="*/ 2147483647 w 6786"/>
                <a:gd name="T51" fmla="*/ 2147483647 h 5163"/>
                <a:gd name="T52" fmla="*/ 2147483647 w 6786"/>
                <a:gd name="T53" fmla="*/ 2147483647 h 5163"/>
                <a:gd name="T54" fmla="*/ 2147483647 w 6786"/>
                <a:gd name="T55" fmla="*/ 2147483647 h 5163"/>
                <a:gd name="T56" fmla="*/ 2147483647 w 6786"/>
                <a:gd name="T57" fmla="*/ 2147483647 h 5163"/>
                <a:gd name="T58" fmla="*/ 2147483647 w 6786"/>
                <a:gd name="T59" fmla="*/ 2147483647 h 5163"/>
                <a:gd name="T60" fmla="*/ 2147483647 w 6786"/>
                <a:gd name="T61" fmla="*/ 2147483647 h 5163"/>
                <a:gd name="T62" fmla="*/ 2147483647 w 6786"/>
                <a:gd name="T63" fmla="*/ 2147483647 h 5163"/>
                <a:gd name="T64" fmla="*/ 2147483647 w 6786"/>
                <a:gd name="T65" fmla="*/ 2147483647 h 5163"/>
                <a:gd name="T66" fmla="*/ 2147483647 w 6786"/>
                <a:gd name="T67" fmla="*/ 2147483647 h 5163"/>
                <a:gd name="T68" fmla="*/ 2147483647 w 6786"/>
                <a:gd name="T69" fmla="*/ 0 h 5163"/>
                <a:gd name="T70" fmla="*/ 2147483647 w 6786"/>
                <a:gd name="T71" fmla="*/ 2147483647 h 5163"/>
                <a:gd name="T72" fmla="*/ 2147483647 w 6786"/>
                <a:gd name="T73" fmla="*/ 2147483647 h 5163"/>
                <a:gd name="T74" fmla="*/ 2147483647 w 6786"/>
                <a:gd name="T75" fmla="*/ 2147483647 h 5163"/>
                <a:gd name="T76" fmla="*/ 2147483647 w 6786"/>
                <a:gd name="T77" fmla="*/ 2147483647 h 5163"/>
                <a:gd name="T78" fmla="*/ 2147483647 w 6786"/>
                <a:gd name="T79" fmla="*/ 2147483647 h 5163"/>
                <a:gd name="T80" fmla="*/ 2147483647 w 6786"/>
                <a:gd name="T81" fmla="*/ 2147483647 h 5163"/>
                <a:gd name="T82" fmla="*/ 2147483647 w 6786"/>
                <a:gd name="T83" fmla="*/ 2147483647 h 5163"/>
                <a:gd name="T84" fmla="*/ 2147483647 w 6786"/>
                <a:gd name="T85" fmla="*/ 2147483647 h 5163"/>
                <a:gd name="T86" fmla="*/ 0 w 6786"/>
                <a:gd name="T87" fmla="*/ 2147483647 h 5163"/>
                <a:gd name="T88" fmla="*/ 2147483647 w 6786"/>
                <a:gd name="T89" fmla="*/ 2147483647 h 5163"/>
                <a:gd name="T90" fmla="*/ 2147483647 w 6786"/>
                <a:gd name="T91" fmla="*/ 2147483647 h 5163"/>
                <a:gd name="T92" fmla="*/ 2147483647 w 6786"/>
                <a:gd name="T93" fmla="*/ 2147483647 h 5163"/>
                <a:gd name="T94" fmla="*/ 2147483647 w 6786"/>
                <a:gd name="T95" fmla="*/ 2147483647 h 5163"/>
                <a:gd name="T96" fmla="*/ 2147483647 w 6786"/>
                <a:gd name="T97" fmla="*/ 2147483647 h 5163"/>
                <a:gd name="T98" fmla="*/ 2147483647 w 6786"/>
                <a:gd name="T99" fmla="*/ 2147483647 h 5163"/>
                <a:gd name="T100" fmla="*/ 2147483647 w 6786"/>
                <a:gd name="T101" fmla="*/ 2147483647 h 5163"/>
                <a:gd name="T102" fmla="*/ 2147483647 w 6786"/>
                <a:gd name="T103" fmla="*/ 2147483647 h 5163"/>
                <a:gd name="T104" fmla="*/ 2147483647 w 6786"/>
                <a:gd name="T105" fmla="*/ 2147483647 h 5163"/>
                <a:gd name="T106" fmla="*/ 2147483647 w 6786"/>
                <a:gd name="T107" fmla="*/ 2147483647 h 5163"/>
                <a:gd name="T108" fmla="*/ 2147483647 w 6786"/>
                <a:gd name="T109" fmla="*/ 2147483647 h 5163"/>
                <a:gd name="T110" fmla="*/ 2147483647 w 6786"/>
                <a:gd name="T111" fmla="*/ 2147483647 h 5163"/>
                <a:gd name="T112" fmla="*/ 2147483647 w 6786"/>
                <a:gd name="T113" fmla="*/ 2147483647 h 5163"/>
                <a:gd name="T114" fmla="*/ 2147483647 w 6786"/>
                <a:gd name="T115" fmla="*/ 2147483647 h 5163"/>
                <a:gd name="T116" fmla="*/ 2147483647 w 6786"/>
                <a:gd name="T117" fmla="*/ 2147483647 h 5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86"/>
                <a:gd name="T178" fmla="*/ 0 h 5163"/>
                <a:gd name="T179" fmla="*/ 6786 w 6786"/>
                <a:gd name="T180" fmla="*/ 5163 h 5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86" h="5163">
                  <a:moveTo>
                    <a:pt x="3346" y="3155"/>
                  </a:moveTo>
                  <a:lnTo>
                    <a:pt x="3372" y="3138"/>
                  </a:lnTo>
                  <a:lnTo>
                    <a:pt x="3416" y="3135"/>
                  </a:lnTo>
                  <a:lnTo>
                    <a:pt x="3441" y="3153"/>
                  </a:lnTo>
                  <a:lnTo>
                    <a:pt x="3462" y="3174"/>
                  </a:lnTo>
                  <a:lnTo>
                    <a:pt x="3471" y="3201"/>
                  </a:lnTo>
                  <a:lnTo>
                    <a:pt x="3474" y="3237"/>
                  </a:lnTo>
                  <a:lnTo>
                    <a:pt x="3474" y="3264"/>
                  </a:lnTo>
                  <a:lnTo>
                    <a:pt x="3471" y="3294"/>
                  </a:lnTo>
                  <a:lnTo>
                    <a:pt x="3468" y="3339"/>
                  </a:lnTo>
                  <a:lnTo>
                    <a:pt x="3465" y="3378"/>
                  </a:lnTo>
                  <a:lnTo>
                    <a:pt x="3465" y="3417"/>
                  </a:lnTo>
                  <a:lnTo>
                    <a:pt x="3462" y="3462"/>
                  </a:lnTo>
                  <a:lnTo>
                    <a:pt x="3459" y="3519"/>
                  </a:lnTo>
                  <a:lnTo>
                    <a:pt x="3456" y="3582"/>
                  </a:lnTo>
                  <a:lnTo>
                    <a:pt x="3453" y="3642"/>
                  </a:lnTo>
                  <a:lnTo>
                    <a:pt x="3447" y="3705"/>
                  </a:lnTo>
                  <a:lnTo>
                    <a:pt x="3444" y="3765"/>
                  </a:lnTo>
                  <a:lnTo>
                    <a:pt x="3441" y="3816"/>
                  </a:lnTo>
                  <a:lnTo>
                    <a:pt x="3444" y="3876"/>
                  </a:lnTo>
                  <a:lnTo>
                    <a:pt x="3444" y="3939"/>
                  </a:lnTo>
                  <a:lnTo>
                    <a:pt x="3447" y="4026"/>
                  </a:lnTo>
                  <a:lnTo>
                    <a:pt x="3450" y="4080"/>
                  </a:lnTo>
                  <a:lnTo>
                    <a:pt x="3450" y="4143"/>
                  </a:lnTo>
                  <a:lnTo>
                    <a:pt x="3453" y="4194"/>
                  </a:lnTo>
                  <a:lnTo>
                    <a:pt x="3453" y="4257"/>
                  </a:lnTo>
                  <a:lnTo>
                    <a:pt x="3459" y="4308"/>
                  </a:lnTo>
                  <a:lnTo>
                    <a:pt x="3465" y="4371"/>
                  </a:lnTo>
                  <a:lnTo>
                    <a:pt x="3471" y="4425"/>
                  </a:lnTo>
                  <a:lnTo>
                    <a:pt x="3476" y="4475"/>
                  </a:lnTo>
                  <a:lnTo>
                    <a:pt x="3483" y="4527"/>
                  </a:lnTo>
                  <a:lnTo>
                    <a:pt x="3495" y="4578"/>
                  </a:lnTo>
                  <a:lnTo>
                    <a:pt x="3507" y="4623"/>
                  </a:lnTo>
                  <a:lnTo>
                    <a:pt x="3516" y="4655"/>
                  </a:lnTo>
                  <a:lnTo>
                    <a:pt x="3525" y="4692"/>
                  </a:lnTo>
                  <a:lnTo>
                    <a:pt x="3546" y="4743"/>
                  </a:lnTo>
                  <a:lnTo>
                    <a:pt x="3567" y="4785"/>
                  </a:lnTo>
                  <a:lnTo>
                    <a:pt x="3594" y="4827"/>
                  </a:lnTo>
                  <a:lnTo>
                    <a:pt x="3627" y="4872"/>
                  </a:lnTo>
                  <a:lnTo>
                    <a:pt x="3660" y="4911"/>
                  </a:lnTo>
                  <a:lnTo>
                    <a:pt x="3696" y="4944"/>
                  </a:lnTo>
                  <a:lnTo>
                    <a:pt x="3738" y="4974"/>
                  </a:lnTo>
                  <a:lnTo>
                    <a:pt x="3780" y="5004"/>
                  </a:lnTo>
                  <a:lnTo>
                    <a:pt x="3810" y="5025"/>
                  </a:lnTo>
                  <a:lnTo>
                    <a:pt x="3840" y="5040"/>
                  </a:lnTo>
                  <a:lnTo>
                    <a:pt x="3885" y="5058"/>
                  </a:lnTo>
                  <a:lnTo>
                    <a:pt x="3936" y="5079"/>
                  </a:lnTo>
                  <a:lnTo>
                    <a:pt x="4002" y="5100"/>
                  </a:lnTo>
                  <a:lnTo>
                    <a:pt x="4047" y="5115"/>
                  </a:lnTo>
                  <a:lnTo>
                    <a:pt x="4086" y="5124"/>
                  </a:lnTo>
                  <a:lnTo>
                    <a:pt x="4128" y="5136"/>
                  </a:lnTo>
                  <a:lnTo>
                    <a:pt x="4197" y="5145"/>
                  </a:lnTo>
                  <a:lnTo>
                    <a:pt x="4251" y="5151"/>
                  </a:lnTo>
                  <a:lnTo>
                    <a:pt x="4308" y="5157"/>
                  </a:lnTo>
                  <a:lnTo>
                    <a:pt x="4356" y="5160"/>
                  </a:lnTo>
                  <a:lnTo>
                    <a:pt x="4413" y="5163"/>
                  </a:lnTo>
                  <a:lnTo>
                    <a:pt x="4470" y="5163"/>
                  </a:lnTo>
                  <a:lnTo>
                    <a:pt x="4536" y="5160"/>
                  </a:lnTo>
                  <a:lnTo>
                    <a:pt x="4611" y="5157"/>
                  </a:lnTo>
                  <a:lnTo>
                    <a:pt x="4671" y="5151"/>
                  </a:lnTo>
                  <a:lnTo>
                    <a:pt x="4719" y="5145"/>
                  </a:lnTo>
                  <a:lnTo>
                    <a:pt x="4776" y="5139"/>
                  </a:lnTo>
                  <a:lnTo>
                    <a:pt x="4836" y="5133"/>
                  </a:lnTo>
                  <a:lnTo>
                    <a:pt x="4884" y="5124"/>
                  </a:lnTo>
                  <a:lnTo>
                    <a:pt x="4956" y="5115"/>
                  </a:lnTo>
                  <a:lnTo>
                    <a:pt x="5025" y="5100"/>
                  </a:lnTo>
                  <a:lnTo>
                    <a:pt x="5112" y="5085"/>
                  </a:lnTo>
                  <a:lnTo>
                    <a:pt x="5190" y="5070"/>
                  </a:lnTo>
                  <a:lnTo>
                    <a:pt x="5265" y="5049"/>
                  </a:lnTo>
                  <a:lnTo>
                    <a:pt x="5328" y="5028"/>
                  </a:lnTo>
                  <a:lnTo>
                    <a:pt x="5382" y="5013"/>
                  </a:lnTo>
                  <a:lnTo>
                    <a:pt x="5433" y="4998"/>
                  </a:lnTo>
                  <a:lnTo>
                    <a:pt x="5478" y="4983"/>
                  </a:lnTo>
                  <a:lnTo>
                    <a:pt x="5526" y="4965"/>
                  </a:lnTo>
                  <a:lnTo>
                    <a:pt x="5580" y="4947"/>
                  </a:lnTo>
                  <a:lnTo>
                    <a:pt x="5652" y="4920"/>
                  </a:lnTo>
                  <a:lnTo>
                    <a:pt x="5706" y="4896"/>
                  </a:lnTo>
                  <a:lnTo>
                    <a:pt x="5757" y="4872"/>
                  </a:lnTo>
                  <a:lnTo>
                    <a:pt x="5799" y="4851"/>
                  </a:lnTo>
                  <a:lnTo>
                    <a:pt x="5844" y="4821"/>
                  </a:lnTo>
                  <a:lnTo>
                    <a:pt x="5889" y="4794"/>
                  </a:lnTo>
                  <a:lnTo>
                    <a:pt x="5946" y="4752"/>
                  </a:lnTo>
                  <a:lnTo>
                    <a:pt x="5994" y="4713"/>
                  </a:lnTo>
                  <a:lnTo>
                    <a:pt x="6048" y="4665"/>
                  </a:lnTo>
                  <a:lnTo>
                    <a:pt x="6093" y="4620"/>
                  </a:lnTo>
                  <a:lnTo>
                    <a:pt x="6141" y="4569"/>
                  </a:lnTo>
                  <a:lnTo>
                    <a:pt x="6177" y="4515"/>
                  </a:lnTo>
                  <a:lnTo>
                    <a:pt x="6228" y="4446"/>
                  </a:lnTo>
                  <a:lnTo>
                    <a:pt x="6261" y="4392"/>
                  </a:lnTo>
                  <a:lnTo>
                    <a:pt x="6288" y="4353"/>
                  </a:lnTo>
                  <a:lnTo>
                    <a:pt x="6315" y="4317"/>
                  </a:lnTo>
                  <a:lnTo>
                    <a:pt x="6345" y="4275"/>
                  </a:lnTo>
                  <a:lnTo>
                    <a:pt x="6372" y="4236"/>
                  </a:lnTo>
                  <a:lnTo>
                    <a:pt x="6405" y="4188"/>
                  </a:lnTo>
                  <a:lnTo>
                    <a:pt x="6432" y="4140"/>
                  </a:lnTo>
                  <a:lnTo>
                    <a:pt x="6459" y="4098"/>
                  </a:lnTo>
                  <a:lnTo>
                    <a:pt x="6486" y="4056"/>
                  </a:lnTo>
                  <a:lnTo>
                    <a:pt x="6516" y="3995"/>
                  </a:lnTo>
                  <a:lnTo>
                    <a:pt x="6546" y="3925"/>
                  </a:lnTo>
                  <a:lnTo>
                    <a:pt x="6582" y="3849"/>
                  </a:lnTo>
                  <a:lnTo>
                    <a:pt x="6606" y="3795"/>
                  </a:lnTo>
                  <a:lnTo>
                    <a:pt x="6630" y="3729"/>
                  </a:lnTo>
                  <a:lnTo>
                    <a:pt x="6648" y="3684"/>
                  </a:lnTo>
                  <a:lnTo>
                    <a:pt x="6666" y="3635"/>
                  </a:lnTo>
                  <a:lnTo>
                    <a:pt x="6687" y="3558"/>
                  </a:lnTo>
                  <a:lnTo>
                    <a:pt x="6706" y="3485"/>
                  </a:lnTo>
                  <a:lnTo>
                    <a:pt x="6720" y="3420"/>
                  </a:lnTo>
                  <a:lnTo>
                    <a:pt x="6738" y="3351"/>
                  </a:lnTo>
                  <a:lnTo>
                    <a:pt x="6750" y="3294"/>
                  </a:lnTo>
                  <a:lnTo>
                    <a:pt x="6756" y="3237"/>
                  </a:lnTo>
                  <a:lnTo>
                    <a:pt x="6768" y="3162"/>
                  </a:lnTo>
                  <a:lnTo>
                    <a:pt x="6776" y="3075"/>
                  </a:lnTo>
                  <a:lnTo>
                    <a:pt x="6783" y="2967"/>
                  </a:lnTo>
                  <a:lnTo>
                    <a:pt x="6786" y="2895"/>
                  </a:lnTo>
                  <a:lnTo>
                    <a:pt x="6786" y="2805"/>
                  </a:lnTo>
                  <a:lnTo>
                    <a:pt x="6786" y="2735"/>
                  </a:lnTo>
                  <a:lnTo>
                    <a:pt x="6780" y="2673"/>
                  </a:lnTo>
                  <a:lnTo>
                    <a:pt x="6774" y="2622"/>
                  </a:lnTo>
                  <a:lnTo>
                    <a:pt x="6766" y="2555"/>
                  </a:lnTo>
                  <a:lnTo>
                    <a:pt x="6753" y="2481"/>
                  </a:lnTo>
                  <a:lnTo>
                    <a:pt x="6746" y="2425"/>
                  </a:lnTo>
                  <a:lnTo>
                    <a:pt x="6732" y="2367"/>
                  </a:lnTo>
                  <a:lnTo>
                    <a:pt x="6720" y="2307"/>
                  </a:lnTo>
                  <a:lnTo>
                    <a:pt x="6706" y="2255"/>
                  </a:lnTo>
                  <a:lnTo>
                    <a:pt x="6690" y="2205"/>
                  </a:lnTo>
                  <a:lnTo>
                    <a:pt x="6672" y="2154"/>
                  </a:lnTo>
                  <a:lnTo>
                    <a:pt x="6654" y="2100"/>
                  </a:lnTo>
                  <a:lnTo>
                    <a:pt x="6639" y="2049"/>
                  </a:lnTo>
                  <a:lnTo>
                    <a:pt x="6615" y="1989"/>
                  </a:lnTo>
                  <a:lnTo>
                    <a:pt x="6579" y="1908"/>
                  </a:lnTo>
                  <a:lnTo>
                    <a:pt x="6546" y="1842"/>
                  </a:lnTo>
                  <a:lnTo>
                    <a:pt x="6507" y="1767"/>
                  </a:lnTo>
                  <a:lnTo>
                    <a:pt x="6476" y="1705"/>
                  </a:lnTo>
                  <a:lnTo>
                    <a:pt x="6426" y="1614"/>
                  </a:lnTo>
                  <a:lnTo>
                    <a:pt x="6387" y="1551"/>
                  </a:lnTo>
                  <a:lnTo>
                    <a:pt x="6354" y="1500"/>
                  </a:lnTo>
                  <a:lnTo>
                    <a:pt x="6309" y="1443"/>
                  </a:lnTo>
                  <a:lnTo>
                    <a:pt x="6273" y="1389"/>
                  </a:lnTo>
                  <a:lnTo>
                    <a:pt x="6234" y="1335"/>
                  </a:lnTo>
                  <a:lnTo>
                    <a:pt x="6177" y="1266"/>
                  </a:lnTo>
                  <a:lnTo>
                    <a:pt x="6135" y="1221"/>
                  </a:lnTo>
                  <a:lnTo>
                    <a:pt x="6081" y="1164"/>
                  </a:lnTo>
                  <a:lnTo>
                    <a:pt x="6021" y="1107"/>
                  </a:lnTo>
                  <a:lnTo>
                    <a:pt x="5979" y="1068"/>
                  </a:lnTo>
                  <a:lnTo>
                    <a:pt x="5901" y="993"/>
                  </a:lnTo>
                  <a:lnTo>
                    <a:pt x="5853" y="945"/>
                  </a:lnTo>
                  <a:lnTo>
                    <a:pt x="5806" y="895"/>
                  </a:lnTo>
                  <a:lnTo>
                    <a:pt x="5751" y="834"/>
                  </a:lnTo>
                  <a:lnTo>
                    <a:pt x="5706" y="795"/>
                  </a:lnTo>
                  <a:lnTo>
                    <a:pt x="5661" y="756"/>
                  </a:lnTo>
                  <a:lnTo>
                    <a:pt x="5616" y="717"/>
                  </a:lnTo>
                  <a:lnTo>
                    <a:pt x="5577" y="678"/>
                  </a:lnTo>
                  <a:lnTo>
                    <a:pt x="5526" y="633"/>
                  </a:lnTo>
                  <a:lnTo>
                    <a:pt x="5475" y="594"/>
                  </a:lnTo>
                  <a:lnTo>
                    <a:pt x="5427" y="558"/>
                  </a:lnTo>
                  <a:lnTo>
                    <a:pt x="5373" y="516"/>
                  </a:lnTo>
                  <a:lnTo>
                    <a:pt x="5319" y="471"/>
                  </a:lnTo>
                  <a:lnTo>
                    <a:pt x="5265" y="435"/>
                  </a:lnTo>
                  <a:lnTo>
                    <a:pt x="5211" y="396"/>
                  </a:lnTo>
                  <a:lnTo>
                    <a:pt x="5148" y="354"/>
                  </a:lnTo>
                  <a:lnTo>
                    <a:pt x="5112" y="327"/>
                  </a:lnTo>
                  <a:lnTo>
                    <a:pt x="5055" y="294"/>
                  </a:lnTo>
                  <a:lnTo>
                    <a:pt x="5013" y="270"/>
                  </a:lnTo>
                  <a:lnTo>
                    <a:pt x="4971" y="243"/>
                  </a:lnTo>
                  <a:lnTo>
                    <a:pt x="4917" y="216"/>
                  </a:lnTo>
                  <a:lnTo>
                    <a:pt x="4857" y="192"/>
                  </a:lnTo>
                  <a:lnTo>
                    <a:pt x="4809" y="174"/>
                  </a:lnTo>
                  <a:lnTo>
                    <a:pt x="4766" y="155"/>
                  </a:lnTo>
                  <a:lnTo>
                    <a:pt x="4722" y="138"/>
                  </a:lnTo>
                  <a:lnTo>
                    <a:pt x="4677" y="120"/>
                  </a:lnTo>
                  <a:lnTo>
                    <a:pt x="4626" y="102"/>
                  </a:lnTo>
                  <a:lnTo>
                    <a:pt x="4556" y="85"/>
                  </a:lnTo>
                  <a:lnTo>
                    <a:pt x="4494" y="66"/>
                  </a:lnTo>
                  <a:lnTo>
                    <a:pt x="4434" y="51"/>
                  </a:lnTo>
                  <a:lnTo>
                    <a:pt x="4377" y="42"/>
                  </a:lnTo>
                  <a:lnTo>
                    <a:pt x="4323" y="30"/>
                  </a:lnTo>
                  <a:lnTo>
                    <a:pt x="4260" y="18"/>
                  </a:lnTo>
                  <a:lnTo>
                    <a:pt x="4197" y="12"/>
                  </a:lnTo>
                  <a:lnTo>
                    <a:pt x="4137" y="6"/>
                  </a:lnTo>
                  <a:lnTo>
                    <a:pt x="4080" y="3"/>
                  </a:lnTo>
                  <a:lnTo>
                    <a:pt x="4017" y="3"/>
                  </a:lnTo>
                  <a:lnTo>
                    <a:pt x="3957" y="9"/>
                  </a:lnTo>
                  <a:lnTo>
                    <a:pt x="3897" y="21"/>
                  </a:lnTo>
                  <a:lnTo>
                    <a:pt x="3852" y="33"/>
                  </a:lnTo>
                  <a:lnTo>
                    <a:pt x="3786" y="55"/>
                  </a:lnTo>
                  <a:lnTo>
                    <a:pt x="3726" y="78"/>
                  </a:lnTo>
                  <a:lnTo>
                    <a:pt x="3666" y="115"/>
                  </a:lnTo>
                  <a:lnTo>
                    <a:pt x="3618" y="156"/>
                  </a:lnTo>
                  <a:lnTo>
                    <a:pt x="3582" y="186"/>
                  </a:lnTo>
                  <a:lnTo>
                    <a:pt x="3546" y="225"/>
                  </a:lnTo>
                  <a:lnTo>
                    <a:pt x="3519" y="261"/>
                  </a:lnTo>
                  <a:lnTo>
                    <a:pt x="3492" y="300"/>
                  </a:lnTo>
                  <a:lnTo>
                    <a:pt x="3462" y="345"/>
                  </a:lnTo>
                  <a:lnTo>
                    <a:pt x="3444" y="378"/>
                  </a:lnTo>
                  <a:lnTo>
                    <a:pt x="3436" y="405"/>
                  </a:lnTo>
                  <a:lnTo>
                    <a:pt x="3436" y="485"/>
                  </a:lnTo>
                  <a:lnTo>
                    <a:pt x="3436" y="645"/>
                  </a:lnTo>
                  <a:lnTo>
                    <a:pt x="3436" y="1035"/>
                  </a:lnTo>
                  <a:lnTo>
                    <a:pt x="3435" y="1239"/>
                  </a:lnTo>
                  <a:lnTo>
                    <a:pt x="3436" y="1385"/>
                  </a:lnTo>
                  <a:lnTo>
                    <a:pt x="3436" y="1625"/>
                  </a:lnTo>
                  <a:lnTo>
                    <a:pt x="3435" y="1743"/>
                  </a:lnTo>
                  <a:lnTo>
                    <a:pt x="3432" y="1836"/>
                  </a:lnTo>
                  <a:lnTo>
                    <a:pt x="3429" y="1896"/>
                  </a:lnTo>
                  <a:lnTo>
                    <a:pt x="3426" y="1947"/>
                  </a:lnTo>
                  <a:lnTo>
                    <a:pt x="3435" y="1962"/>
                  </a:lnTo>
                  <a:lnTo>
                    <a:pt x="3444" y="1986"/>
                  </a:lnTo>
                  <a:lnTo>
                    <a:pt x="3447" y="2010"/>
                  </a:lnTo>
                  <a:lnTo>
                    <a:pt x="3447" y="2040"/>
                  </a:lnTo>
                  <a:lnTo>
                    <a:pt x="3447" y="2073"/>
                  </a:lnTo>
                  <a:lnTo>
                    <a:pt x="3438" y="2100"/>
                  </a:lnTo>
                  <a:lnTo>
                    <a:pt x="3423" y="2124"/>
                  </a:lnTo>
                  <a:lnTo>
                    <a:pt x="3405" y="2142"/>
                  </a:lnTo>
                  <a:lnTo>
                    <a:pt x="3387" y="2124"/>
                  </a:lnTo>
                  <a:lnTo>
                    <a:pt x="3375" y="2100"/>
                  </a:lnTo>
                  <a:lnTo>
                    <a:pt x="3378" y="2076"/>
                  </a:lnTo>
                  <a:lnTo>
                    <a:pt x="3375" y="2046"/>
                  </a:lnTo>
                  <a:lnTo>
                    <a:pt x="3381" y="2010"/>
                  </a:lnTo>
                  <a:lnTo>
                    <a:pt x="3384" y="1986"/>
                  </a:lnTo>
                  <a:lnTo>
                    <a:pt x="3399" y="1962"/>
                  </a:lnTo>
                  <a:lnTo>
                    <a:pt x="3411" y="1944"/>
                  </a:lnTo>
                  <a:lnTo>
                    <a:pt x="3408" y="1896"/>
                  </a:lnTo>
                  <a:lnTo>
                    <a:pt x="3408" y="1833"/>
                  </a:lnTo>
                  <a:lnTo>
                    <a:pt x="3411" y="1746"/>
                  </a:lnTo>
                  <a:lnTo>
                    <a:pt x="3411" y="1626"/>
                  </a:lnTo>
                  <a:lnTo>
                    <a:pt x="3408" y="1386"/>
                  </a:lnTo>
                  <a:lnTo>
                    <a:pt x="3411" y="1236"/>
                  </a:lnTo>
                  <a:lnTo>
                    <a:pt x="3411" y="1032"/>
                  </a:lnTo>
                  <a:lnTo>
                    <a:pt x="3408" y="642"/>
                  </a:lnTo>
                  <a:lnTo>
                    <a:pt x="3411" y="483"/>
                  </a:lnTo>
                  <a:lnTo>
                    <a:pt x="3411" y="405"/>
                  </a:lnTo>
                  <a:lnTo>
                    <a:pt x="3402" y="381"/>
                  </a:lnTo>
                  <a:lnTo>
                    <a:pt x="3390" y="345"/>
                  </a:lnTo>
                  <a:lnTo>
                    <a:pt x="3369" y="306"/>
                  </a:lnTo>
                  <a:lnTo>
                    <a:pt x="3342" y="264"/>
                  </a:lnTo>
                  <a:lnTo>
                    <a:pt x="3312" y="231"/>
                  </a:lnTo>
                  <a:lnTo>
                    <a:pt x="3279" y="189"/>
                  </a:lnTo>
                  <a:lnTo>
                    <a:pt x="3240" y="150"/>
                  </a:lnTo>
                  <a:lnTo>
                    <a:pt x="3189" y="111"/>
                  </a:lnTo>
                  <a:lnTo>
                    <a:pt x="3126" y="78"/>
                  </a:lnTo>
                  <a:lnTo>
                    <a:pt x="3057" y="51"/>
                  </a:lnTo>
                  <a:lnTo>
                    <a:pt x="2991" y="27"/>
                  </a:lnTo>
                  <a:lnTo>
                    <a:pt x="2886" y="9"/>
                  </a:lnTo>
                  <a:lnTo>
                    <a:pt x="2775" y="0"/>
                  </a:lnTo>
                  <a:lnTo>
                    <a:pt x="2703" y="0"/>
                  </a:lnTo>
                  <a:lnTo>
                    <a:pt x="2625" y="6"/>
                  </a:lnTo>
                  <a:lnTo>
                    <a:pt x="2536" y="15"/>
                  </a:lnTo>
                  <a:lnTo>
                    <a:pt x="2457" y="30"/>
                  </a:lnTo>
                  <a:lnTo>
                    <a:pt x="2379" y="45"/>
                  </a:lnTo>
                  <a:lnTo>
                    <a:pt x="2325" y="57"/>
                  </a:lnTo>
                  <a:lnTo>
                    <a:pt x="2256" y="75"/>
                  </a:lnTo>
                  <a:lnTo>
                    <a:pt x="2156" y="105"/>
                  </a:lnTo>
                  <a:lnTo>
                    <a:pt x="2046" y="145"/>
                  </a:lnTo>
                  <a:lnTo>
                    <a:pt x="1953" y="180"/>
                  </a:lnTo>
                  <a:lnTo>
                    <a:pt x="1881" y="210"/>
                  </a:lnTo>
                  <a:lnTo>
                    <a:pt x="1815" y="246"/>
                  </a:lnTo>
                  <a:lnTo>
                    <a:pt x="1746" y="285"/>
                  </a:lnTo>
                  <a:lnTo>
                    <a:pt x="1695" y="318"/>
                  </a:lnTo>
                  <a:lnTo>
                    <a:pt x="1659" y="342"/>
                  </a:lnTo>
                  <a:lnTo>
                    <a:pt x="1611" y="375"/>
                  </a:lnTo>
                  <a:lnTo>
                    <a:pt x="1557" y="411"/>
                  </a:lnTo>
                  <a:lnTo>
                    <a:pt x="1515" y="441"/>
                  </a:lnTo>
                  <a:lnTo>
                    <a:pt x="1466" y="475"/>
                  </a:lnTo>
                  <a:lnTo>
                    <a:pt x="1398" y="525"/>
                  </a:lnTo>
                  <a:lnTo>
                    <a:pt x="1341" y="573"/>
                  </a:lnTo>
                  <a:lnTo>
                    <a:pt x="1284" y="615"/>
                  </a:lnTo>
                  <a:lnTo>
                    <a:pt x="1236" y="657"/>
                  </a:lnTo>
                  <a:lnTo>
                    <a:pt x="1191" y="699"/>
                  </a:lnTo>
                  <a:lnTo>
                    <a:pt x="1134" y="747"/>
                  </a:lnTo>
                  <a:lnTo>
                    <a:pt x="1074" y="798"/>
                  </a:lnTo>
                  <a:lnTo>
                    <a:pt x="1020" y="852"/>
                  </a:lnTo>
                  <a:lnTo>
                    <a:pt x="972" y="903"/>
                  </a:lnTo>
                  <a:lnTo>
                    <a:pt x="924" y="954"/>
                  </a:lnTo>
                  <a:lnTo>
                    <a:pt x="870" y="1005"/>
                  </a:lnTo>
                  <a:lnTo>
                    <a:pt x="825" y="1047"/>
                  </a:lnTo>
                  <a:lnTo>
                    <a:pt x="774" y="1098"/>
                  </a:lnTo>
                  <a:lnTo>
                    <a:pt x="735" y="1140"/>
                  </a:lnTo>
                  <a:lnTo>
                    <a:pt x="675" y="1200"/>
                  </a:lnTo>
                  <a:lnTo>
                    <a:pt x="624" y="1251"/>
                  </a:lnTo>
                  <a:lnTo>
                    <a:pt x="585" y="1302"/>
                  </a:lnTo>
                  <a:lnTo>
                    <a:pt x="546" y="1350"/>
                  </a:lnTo>
                  <a:lnTo>
                    <a:pt x="504" y="1404"/>
                  </a:lnTo>
                  <a:lnTo>
                    <a:pt x="462" y="1461"/>
                  </a:lnTo>
                  <a:lnTo>
                    <a:pt x="423" y="1524"/>
                  </a:lnTo>
                  <a:lnTo>
                    <a:pt x="387" y="1569"/>
                  </a:lnTo>
                  <a:lnTo>
                    <a:pt x="357" y="1623"/>
                  </a:lnTo>
                  <a:lnTo>
                    <a:pt x="318" y="1695"/>
                  </a:lnTo>
                  <a:lnTo>
                    <a:pt x="282" y="1758"/>
                  </a:lnTo>
                  <a:lnTo>
                    <a:pt x="246" y="1836"/>
                  </a:lnTo>
                  <a:lnTo>
                    <a:pt x="210" y="1899"/>
                  </a:lnTo>
                  <a:lnTo>
                    <a:pt x="183" y="1956"/>
                  </a:lnTo>
                  <a:lnTo>
                    <a:pt x="166" y="2015"/>
                  </a:lnTo>
                  <a:lnTo>
                    <a:pt x="144" y="2067"/>
                  </a:lnTo>
                  <a:lnTo>
                    <a:pt x="126" y="2125"/>
                  </a:lnTo>
                  <a:lnTo>
                    <a:pt x="111" y="2175"/>
                  </a:lnTo>
                  <a:lnTo>
                    <a:pt x="90" y="2226"/>
                  </a:lnTo>
                  <a:lnTo>
                    <a:pt x="75" y="2292"/>
                  </a:lnTo>
                  <a:lnTo>
                    <a:pt x="57" y="2349"/>
                  </a:lnTo>
                  <a:lnTo>
                    <a:pt x="42" y="2415"/>
                  </a:lnTo>
                  <a:lnTo>
                    <a:pt x="33" y="2478"/>
                  </a:lnTo>
                  <a:lnTo>
                    <a:pt x="27" y="2529"/>
                  </a:lnTo>
                  <a:lnTo>
                    <a:pt x="18" y="2583"/>
                  </a:lnTo>
                  <a:lnTo>
                    <a:pt x="12" y="2628"/>
                  </a:lnTo>
                  <a:lnTo>
                    <a:pt x="3" y="2697"/>
                  </a:lnTo>
                  <a:lnTo>
                    <a:pt x="0" y="2754"/>
                  </a:lnTo>
                  <a:lnTo>
                    <a:pt x="3" y="2814"/>
                  </a:lnTo>
                  <a:lnTo>
                    <a:pt x="3" y="2874"/>
                  </a:lnTo>
                  <a:lnTo>
                    <a:pt x="0" y="2946"/>
                  </a:lnTo>
                  <a:lnTo>
                    <a:pt x="6" y="2994"/>
                  </a:lnTo>
                  <a:lnTo>
                    <a:pt x="9" y="3048"/>
                  </a:lnTo>
                  <a:lnTo>
                    <a:pt x="12" y="3099"/>
                  </a:lnTo>
                  <a:lnTo>
                    <a:pt x="18" y="3153"/>
                  </a:lnTo>
                  <a:lnTo>
                    <a:pt x="27" y="3207"/>
                  </a:lnTo>
                  <a:lnTo>
                    <a:pt x="33" y="3258"/>
                  </a:lnTo>
                  <a:lnTo>
                    <a:pt x="45" y="3312"/>
                  </a:lnTo>
                  <a:lnTo>
                    <a:pt x="57" y="3372"/>
                  </a:lnTo>
                  <a:lnTo>
                    <a:pt x="69" y="3429"/>
                  </a:lnTo>
                  <a:lnTo>
                    <a:pt x="81" y="3492"/>
                  </a:lnTo>
                  <a:lnTo>
                    <a:pt x="106" y="3585"/>
                  </a:lnTo>
                  <a:lnTo>
                    <a:pt x="132" y="3648"/>
                  </a:lnTo>
                  <a:lnTo>
                    <a:pt x="150" y="3702"/>
                  </a:lnTo>
                  <a:lnTo>
                    <a:pt x="177" y="3774"/>
                  </a:lnTo>
                  <a:lnTo>
                    <a:pt x="201" y="3837"/>
                  </a:lnTo>
                  <a:lnTo>
                    <a:pt x="240" y="3924"/>
                  </a:lnTo>
                  <a:lnTo>
                    <a:pt x="270" y="3993"/>
                  </a:lnTo>
                  <a:lnTo>
                    <a:pt x="303" y="4056"/>
                  </a:lnTo>
                  <a:lnTo>
                    <a:pt x="348" y="4131"/>
                  </a:lnTo>
                  <a:lnTo>
                    <a:pt x="387" y="4188"/>
                  </a:lnTo>
                  <a:lnTo>
                    <a:pt x="423" y="4245"/>
                  </a:lnTo>
                  <a:lnTo>
                    <a:pt x="456" y="4302"/>
                  </a:lnTo>
                  <a:lnTo>
                    <a:pt x="495" y="4353"/>
                  </a:lnTo>
                  <a:lnTo>
                    <a:pt x="522" y="4398"/>
                  </a:lnTo>
                  <a:lnTo>
                    <a:pt x="552" y="4446"/>
                  </a:lnTo>
                  <a:lnTo>
                    <a:pt x="591" y="4497"/>
                  </a:lnTo>
                  <a:lnTo>
                    <a:pt x="624" y="4542"/>
                  </a:lnTo>
                  <a:lnTo>
                    <a:pt x="663" y="4584"/>
                  </a:lnTo>
                  <a:lnTo>
                    <a:pt x="699" y="4626"/>
                  </a:lnTo>
                  <a:lnTo>
                    <a:pt x="732" y="4656"/>
                  </a:lnTo>
                  <a:lnTo>
                    <a:pt x="771" y="4689"/>
                  </a:lnTo>
                  <a:lnTo>
                    <a:pt x="822" y="4731"/>
                  </a:lnTo>
                  <a:lnTo>
                    <a:pt x="861" y="4767"/>
                  </a:lnTo>
                  <a:lnTo>
                    <a:pt x="912" y="4806"/>
                  </a:lnTo>
                  <a:lnTo>
                    <a:pt x="966" y="4839"/>
                  </a:lnTo>
                  <a:lnTo>
                    <a:pt x="1026" y="4869"/>
                  </a:lnTo>
                  <a:lnTo>
                    <a:pt x="1074" y="4893"/>
                  </a:lnTo>
                  <a:lnTo>
                    <a:pt x="1134" y="4920"/>
                  </a:lnTo>
                  <a:lnTo>
                    <a:pt x="1188" y="4938"/>
                  </a:lnTo>
                  <a:lnTo>
                    <a:pt x="1245" y="4956"/>
                  </a:lnTo>
                  <a:lnTo>
                    <a:pt x="1317" y="4983"/>
                  </a:lnTo>
                  <a:lnTo>
                    <a:pt x="1386" y="5007"/>
                  </a:lnTo>
                  <a:lnTo>
                    <a:pt x="1479" y="5034"/>
                  </a:lnTo>
                  <a:lnTo>
                    <a:pt x="1545" y="5055"/>
                  </a:lnTo>
                  <a:lnTo>
                    <a:pt x="1611" y="5073"/>
                  </a:lnTo>
                  <a:lnTo>
                    <a:pt x="1674" y="5088"/>
                  </a:lnTo>
                  <a:lnTo>
                    <a:pt x="1734" y="5097"/>
                  </a:lnTo>
                  <a:lnTo>
                    <a:pt x="1809" y="5109"/>
                  </a:lnTo>
                  <a:lnTo>
                    <a:pt x="1875" y="5121"/>
                  </a:lnTo>
                  <a:lnTo>
                    <a:pt x="1926" y="5130"/>
                  </a:lnTo>
                  <a:lnTo>
                    <a:pt x="1989" y="5136"/>
                  </a:lnTo>
                  <a:lnTo>
                    <a:pt x="2046" y="5145"/>
                  </a:lnTo>
                  <a:lnTo>
                    <a:pt x="2118" y="5151"/>
                  </a:lnTo>
                  <a:lnTo>
                    <a:pt x="2202" y="5160"/>
                  </a:lnTo>
                  <a:lnTo>
                    <a:pt x="2301" y="5163"/>
                  </a:lnTo>
                  <a:lnTo>
                    <a:pt x="2373" y="5163"/>
                  </a:lnTo>
                  <a:lnTo>
                    <a:pt x="2451" y="5160"/>
                  </a:lnTo>
                  <a:lnTo>
                    <a:pt x="2508" y="5154"/>
                  </a:lnTo>
                  <a:lnTo>
                    <a:pt x="2565" y="5148"/>
                  </a:lnTo>
                  <a:lnTo>
                    <a:pt x="2619" y="5142"/>
                  </a:lnTo>
                  <a:lnTo>
                    <a:pt x="2667" y="5133"/>
                  </a:lnTo>
                  <a:lnTo>
                    <a:pt x="2721" y="5121"/>
                  </a:lnTo>
                  <a:lnTo>
                    <a:pt x="2757" y="5112"/>
                  </a:lnTo>
                  <a:lnTo>
                    <a:pt x="2802" y="5097"/>
                  </a:lnTo>
                  <a:lnTo>
                    <a:pt x="2847" y="5079"/>
                  </a:lnTo>
                  <a:lnTo>
                    <a:pt x="2883" y="5064"/>
                  </a:lnTo>
                  <a:lnTo>
                    <a:pt x="2928" y="5046"/>
                  </a:lnTo>
                  <a:lnTo>
                    <a:pt x="2979" y="5019"/>
                  </a:lnTo>
                  <a:lnTo>
                    <a:pt x="3036" y="4986"/>
                  </a:lnTo>
                  <a:lnTo>
                    <a:pt x="3087" y="4950"/>
                  </a:lnTo>
                  <a:lnTo>
                    <a:pt x="3123" y="4914"/>
                  </a:lnTo>
                  <a:lnTo>
                    <a:pt x="3156" y="4878"/>
                  </a:lnTo>
                  <a:lnTo>
                    <a:pt x="3195" y="4833"/>
                  </a:lnTo>
                  <a:lnTo>
                    <a:pt x="3225" y="4779"/>
                  </a:lnTo>
                  <a:lnTo>
                    <a:pt x="3249" y="4734"/>
                  </a:lnTo>
                  <a:lnTo>
                    <a:pt x="3267" y="4686"/>
                  </a:lnTo>
                  <a:lnTo>
                    <a:pt x="3279" y="4650"/>
                  </a:lnTo>
                  <a:lnTo>
                    <a:pt x="3288" y="4611"/>
                  </a:lnTo>
                  <a:lnTo>
                    <a:pt x="3297" y="4566"/>
                  </a:lnTo>
                  <a:lnTo>
                    <a:pt x="3309" y="4515"/>
                  </a:lnTo>
                  <a:lnTo>
                    <a:pt x="3315" y="4461"/>
                  </a:lnTo>
                  <a:lnTo>
                    <a:pt x="3321" y="4410"/>
                  </a:lnTo>
                  <a:lnTo>
                    <a:pt x="3327" y="4359"/>
                  </a:lnTo>
                  <a:lnTo>
                    <a:pt x="3333" y="4308"/>
                  </a:lnTo>
                  <a:lnTo>
                    <a:pt x="3336" y="4251"/>
                  </a:lnTo>
                  <a:lnTo>
                    <a:pt x="3339" y="4194"/>
                  </a:lnTo>
                  <a:lnTo>
                    <a:pt x="3342" y="4140"/>
                  </a:lnTo>
                  <a:lnTo>
                    <a:pt x="3345" y="4092"/>
                  </a:lnTo>
                  <a:lnTo>
                    <a:pt x="3345" y="4026"/>
                  </a:lnTo>
                  <a:lnTo>
                    <a:pt x="3342" y="3933"/>
                  </a:lnTo>
                  <a:lnTo>
                    <a:pt x="3345" y="3873"/>
                  </a:lnTo>
                  <a:lnTo>
                    <a:pt x="3345" y="3813"/>
                  </a:lnTo>
                  <a:lnTo>
                    <a:pt x="3342" y="3768"/>
                  </a:lnTo>
                  <a:lnTo>
                    <a:pt x="3336" y="3708"/>
                  </a:lnTo>
                  <a:lnTo>
                    <a:pt x="3330" y="3642"/>
                  </a:lnTo>
                  <a:lnTo>
                    <a:pt x="3327" y="3579"/>
                  </a:lnTo>
                  <a:lnTo>
                    <a:pt x="3327" y="3516"/>
                  </a:lnTo>
                  <a:lnTo>
                    <a:pt x="3321" y="3468"/>
                  </a:lnTo>
                  <a:lnTo>
                    <a:pt x="3318" y="3423"/>
                  </a:lnTo>
                  <a:lnTo>
                    <a:pt x="3318" y="3390"/>
                  </a:lnTo>
                  <a:lnTo>
                    <a:pt x="3318" y="3354"/>
                  </a:lnTo>
                  <a:lnTo>
                    <a:pt x="3315" y="3309"/>
                  </a:lnTo>
                  <a:lnTo>
                    <a:pt x="3318" y="3267"/>
                  </a:lnTo>
                  <a:lnTo>
                    <a:pt x="3318" y="3231"/>
                  </a:lnTo>
                  <a:lnTo>
                    <a:pt x="3318" y="3201"/>
                  </a:lnTo>
                  <a:lnTo>
                    <a:pt x="3327" y="3174"/>
                  </a:lnTo>
                  <a:lnTo>
                    <a:pt x="3346" y="315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Freeform 3"/>
            <p:cNvSpPr>
              <a:spLocks noChangeAspect="1"/>
            </p:cNvSpPr>
            <p:nvPr/>
          </p:nvSpPr>
          <p:spPr bwMode="auto">
            <a:xfrm flipH="1">
              <a:off x="733017" y="4922135"/>
              <a:ext cx="1796967" cy="1653440"/>
            </a:xfrm>
            <a:custGeom>
              <a:avLst/>
              <a:gdLst>
                <a:gd name="T0" fmla="*/ 2147483647 w 5685"/>
                <a:gd name="T1" fmla="*/ 2147483647 h 3693"/>
                <a:gd name="T2" fmla="*/ 2147483647 w 5685"/>
                <a:gd name="T3" fmla="*/ 2147483647 h 3693"/>
                <a:gd name="T4" fmla="*/ 2147483647 w 5685"/>
                <a:gd name="T5" fmla="*/ 2147483647 h 3693"/>
                <a:gd name="T6" fmla="*/ 2147483647 w 5685"/>
                <a:gd name="T7" fmla="*/ 0 h 3693"/>
                <a:gd name="T8" fmla="*/ 2147483647 w 5685"/>
                <a:gd name="T9" fmla="*/ 2147483647 h 3693"/>
                <a:gd name="T10" fmla="*/ 2147483647 w 5685"/>
                <a:gd name="T11" fmla="*/ 2147483647 h 3693"/>
                <a:gd name="T12" fmla="*/ 2147483647 w 5685"/>
                <a:gd name="T13" fmla="*/ 2147483647 h 3693"/>
                <a:gd name="T14" fmla="*/ 2147483647 w 5685"/>
                <a:gd name="T15" fmla="*/ 2147483647 h 3693"/>
                <a:gd name="T16" fmla="*/ 2147483647 w 5685"/>
                <a:gd name="T17" fmla="*/ 2147483647 h 3693"/>
                <a:gd name="T18" fmla="*/ 2147483647 w 5685"/>
                <a:gd name="T19" fmla="*/ 2147483647 h 3693"/>
                <a:gd name="T20" fmla="*/ 2147483647 w 5685"/>
                <a:gd name="T21" fmla="*/ 2147483647 h 3693"/>
                <a:gd name="T22" fmla="*/ 2147483647 w 5685"/>
                <a:gd name="T23" fmla="*/ 2147483647 h 3693"/>
                <a:gd name="T24" fmla="*/ 2147483647 w 5685"/>
                <a:gd name="T25" fmla="*/ 2147483647 h 3693"/>
                <a:gd name="T26" fmla="*/ 2147483647 w 5685"/>
                <a:gd name="T27" fmla="*/ 2147483647 h 3693"/>
                <a:gd name="T28" fmla="*/ 2147483647 w 5685"/>
                <a:gd name="T29" fmla="*/ 2147483647 h 3693"/>
                <a:gd name="T30" fmla="*/ 2147483647 w 5685"/>
                <a:gd name="T31" fmla="*/ 2147483647 h 3693"/>
                <a:gd name="T32" fmla="*/ 2147483647 w 5685"/>
                <a:gd name="T33" fmla="*/ 2147483647 h 3693"/>
                <a:gd name="T34" fmla="*/ 2147483647 w 5685"/>
                <a:gd name="T35" fmla="*/ 2147483647 h 3693"/>
                <a:gd name="T36" fmla="*/ 2147483647 w 5685"/>
                <a:gd name="T37" fmla="*/ 2147483647 h 3693"/>
                <a:gd name="T38" fmla="*/ 2147483647 w 5685"/>
                <a:gd name="T39" fmla="*/ 2147483647 h 3693"/>
                <a:gd name="T40" fmla="*/ 2147483647 w 5685"/>
                <a:gd name="T41" fmla="*/ 2147483647 h 3693"/>
                <a:gd name="T42" fmla="*/ 2147483647 w 5685"/>
                <a:gd name="T43" fmla="*/ 2147483647 h 3693"/>
                <a:gd name="T44" fmla="*/ 2147483647 w 5685"/>
                <a:gd name="T45" fmla="*/ 2147483647 h 3693"/>
                <a:gd name="T46" fmla="*/ 2147483647 w 5685"/>
                <a:gd name="T47" fmla="*/ 2147483647 h 3693"/>
                <a:gd name="T48" fmla="*/ 2147483647 w 5685"/>
                <a:gd name="T49" fmla="*/ 2147483647 h 3693"/>
                <a:gd name="T50" fmla="*/ 2147483647 w 5685"/>
                <a:gd name="T51" fmla="*/ 2147483647 h 3693"/>
                <a:gd name="T52" fmla="*/ 2147483647 w 5685"/>
                <a:gd name="T53" fmla="*/ 2147483647 h 3693"/>
                <a:gd name="T54" fmla="*/ 2147483647 w 5685"/>
                <a:gd name="T55" fmla="*/ 2147483647 h 3693"/>
                <a:gd name="T56" fmla="*/ 2147483647 w 5685"/>
                <a:gd name="T57" fmla="*/ 2147483647 h 3693"/>
                <a:gd name="T58" fmla="*/ 2147483647 w 5685"/>
                <a:gd name="T59" fmla="*/ 2147483647 h 3693"/>
                <a:gd name="T60" fmla="*/ 2147483647 w 5685"/>
                <a:gd name="T61" fmla="*/ 2147483647 h 3693"/>
                <a:gd name="T62" fmla="*/ 2147483647 w 5685"/>
                <a:gd name="T63" fmla="*/ 2147483647 h 3693"/>
                <a:gd name="T64" fmla="*/ 2147483647 w 5685"/>
                <a:gd name="T65" fmla="*/ 2147483647 h 3693"/>
                <a:gd name="T66" fmla="*/ 2147483647 w 5685"/>
                <a:gd name="T67" fmla="*/ 2147483647 h 3693"/>
                <a:gd name="T68" fmla="*/ 2147483647 w 5685"/>
                <a:gd name="T69" fmla="*/ 2147483647 h 3693"/>
                <a:gd name="T70" fmla="*/ 2147483647 w 5685"/>
                <a:gd name="T71" fmla="*/ 2147483647 h 3693"/>
                <a:gd name="T72" fmla="*/ 2147483647 w 5685"/>
                <a:gd name="T73" fmla="*/ 2147483647 h 3693"/>
                <a:gd name="T74" fmla="*/ 2147483647 w 5685"/>
                <a:gd name="T75" fmla="*/ 2147483647 h 3693"/>
                <a:gd name="T76" fmla="*/ 2147483647 w 5685"/>
                <a:gd name="T77" fmla="*/ 2147483647 h 3693"/>
                <a:gd name="T78" fmla="*/ 2147483647 w 5685"/>
                <a:gd name="T79" fmla="*/ 2147483647 h 3693"/>
                <a:gd name="T80" fmla="*/ 2147483647 w 5685"/>
                <a:gd name="T81" fmla="*/ 2147483647 h 3693"/>
                <a:gd name="T82" fmla="*/ 2147483647 w 5685"/>
                <a:gd name="T83" fmla="*/ 2147483647 h 3693"/>
                <a:gd name="T84" fmla="*/ 2147483647 w 5685"/>
                <a:gd name="T85" fmla="*/ 2147483647 h 3693"/>
                <a:gd name="T86" fmla="*/ 2147483647 w 5685"/>
                <a:gd name="T87" fmla="*/ 2147483647 h 3693"/>
                <a:gd name="T88" fmla="*/ 2147483647 w 5685"/>
                <a:gd name="T89" fmla="*/ 2147483647 h 3693"/>
                <a:gd name="T90" fmla="*/ 2147483647 w 5685"/>
                <a:gd name="T91" fmla="*/ 2147483647 h 3693"/>
                <a:gd name="T92" fmla="*/ 2147483647 w 5685"/>
                <a:gd name="T93" fmla="*/ 2147483647 h 3693"/>
                <a:gd name="T94" fmla="*/ 2147483647 w 5685"/>
                <a:gd name="T95" fmla="*/ 2147483647 h 3693"/>
                <a:gd name="T96" fmla="*/ 2147483647 w 5685"/>
                <a:gd name="T97" fmla="*/ 2147483647 h 3693"/>
                <a:gd name="T98" fmla="*/ 2147483647 w 5685"/>
                <a:gd name="T99" fmla="*/ 2147483647 h 3693"/>
                <a:gd name="T100" fmla="*/ 2147483647 w 5685"/>
                <a:gd name="T101" fmla="*/ 2147483647 h 3693"/>
                <a:gd name="T102" fmla="*/ 2147483647 w 5685"/>
                <a:gd name="T103" fmla="*/ 2147483647 h 3693"/>
                <a:gd name="T104" fmla="*/ 2147483647 w 5685"/>
                <a:gd name="T105" fmla="*/ 2147483647 h 36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85"/>
                <a:gd name="T160" fmla="*/ 0 h 3693"/>
                <a:gd name="T161" fmla="*/ 5685 w 5685"/>
                <a:gd name="T162" fmla="*/ 3693 h 36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85" h="3693">
                  <a:moveTo>
                    <a:pt x="3309" y="1164"/>
                  </a:moveTo>
                  <a:lnTo>
                    <a:pt x="3347" y="1085"/>
                  </a:lnTo>
                  <a:lnTo>
                    <a:pt x="3396" y="987"/>
                  </a:lnTo>
                  <a:lnTo>
                    <a:pt x="3452" y="875"/>
                  </a:lnTo>
                  <a:lnTo>
                    <a:pt x="3495" y="798"/>
                  </a:lnTo>
                  <a:lnTo>
                    <a:pt x="3542" y="717"/>
                  </a:lnTo>
                  <a:lnTo>
                    <a:pt x="3585" y="636"/>
                  </a:lnTo>
                  <a:lnTo>
                    <a:pt x="3618" y="576"/>
                  </a:lnTo>
                  <a:lnTo>
                    <a:pt x="3651" y="519"/>
                  </a:lnTo>
                  <a:lnTo>
                    <a:pt x="3696" y="444"/>
                  </a:lnTo>
                  <a:lnTo>
                    <a:pt x="3741" y="378"/>
                  </a:lnTo>
                  <a:lnTo>
                    <a:pt x="3789" y="312"/>
                  </a:lnTo>
                  <a:lnTo>
                    <a:pt x="3837" y="258"/>
                  </a:lnTo>
                  <a:lnTo>
                    <a:pt x="3876" y="213"/>
                  </a:lnTo>
                  <a:lnTo>
                    <a:pt x="3933" y="165"/>
                  </a:lnTo>
                  <a:lnTo>
                    <a:pt x="3977" y="132"/>
                  </a:lnTo>
                  <a:lnTo>
                    <a:pt x="4029" y="102"/>
                  </a:lnTo>
                  <a:lnTo>
                    <a:pt x="4101" y="66"/>
                  </a:lnTo>
                  <a:lnTo>
                    <a:pt x="4161" y="39"/>
                  </a:lnTo>
                  <a:lnTo>
                    <a:pt x="4230" y="24"/>
                  </a:lnTo>
                  <a:lnTo>
                    <a:pt x="4296" y="15"/>
                  </a:lnTo>
                  <a:lnTo>
                    <a:pt x="4380" y="6"/>
                  </a:lnTo>
                  <a:lnTo>
                    <a:pt x="4464" y="3"/>
                  </a:lnTo>
                  <a:lnTo>
                    <a:pt x="4524" y="0"/>
                  </a:lnTo>
                  <a:lnTo>
                    <a:pt x="4602" y="6"/>
                  </a:lnTo>
                  <a:lnTo>
                    <a:pt x="4665" y="15"/>
                  </a:lnTo>
                  <a:lnTo>
                    <a:pt x="4734" y="27"/>
                  </a:lnTo>
                  <a:lnTo>
                    <a:pt x="4794" y="45"/>
                  </a:lnTo>
                  <a:lnTo>
                    <a:pt x="4848" y="60"/>
                  </a:lnTo>
                  <a:lnTo>
                    <a:pt x="4926" y="99"/>
                  </a:lnTo>
                  <a:lnTo>
                    <a:pt x="4980" y="135"/>
                  </a:lnTo>
                  <a:lnTo>
                    <a:pt x="5028" y="168"/>
                  </a:lnTo>
                  <a:lnTo>
                    <a:pt x="5058" y="207"/>
                  </a:lnTo>
                  <a:lnTo>
                    <a:pt x="5082" y="240"/>
                  </a:lnTo>
                  <a:lnTo>
                    <a:pt x="5097" y="270"/>
                  </a:lnTo>
                  <a:lnTo>
                    <a:pt x="5106" y="306"/>
                  </a:lnTo>
                  <a:lnTo>
                    <a:pt x="5109" y="345"/>
                  </a:lnTo>
                  <a:lnTo>
                    <a:pt x="5102" y="387"/>
                  </a:lnTo>
                  <a:lnTo>
                    <a:pt x="5091" y="423"/>
                  </a:lnTo>
                  <a:lnTo>
                    <a:pt x="5073" y="468"/>
                  </a:lnTo>
                  <a:lnTo>
                    <a:pt x="5049" y="525"/>
                  </a:lnTo>
                  <a:lnTo>
                    <a:pt x="5007" y="621"/>
                  </a:lnTo>
                  <a:lnTo>
                    <a:pt x="4968" y="708"/>
                  </a:lnTo>
                  <a:lnTo>
                    <a:pt x="4917" y="807"/>
                  </a:lnTo>
                  <a:lnTo>
                    <a:pt x="4857" y="933"/>
                  </a:lnTo>
                  <a:lnTo>
                    <a:pt x="4812" y="1032"/>
                  </a:lnTo>
                  <a:lnTo>
                    <a:pt x="4772" y="1107"/>
                  </a:lnTo>
                  <a:lnTo>
                    <a:pt x="4727" y="1197"/>
                  </a:lnTo>
                  <a:lnTo>
                    <a:pt x="4683" y="1278"/>
                  </a:lnTo>
                  <a:lnTo>
                    <a:pt x="4653" y="1338"/>
                  </a:lnTo>
                  <a:lnTo>
                    <a:pt x="4623" y="1401"/>
                  </a:lnTo>
                  <a:lnTo>
                    <a:pt x="4602" y="1452"/>
                  </a:lnTo>
                  <a:lnTo>
                    <a:pt x="4578" y="1515"/>
                  </a:lnTo>
                  <a:lnTo>
                    <a:pt x="4563" y="1569"/>
                  </a:lnTo>
                  <a:lnTo>
                    <a:pt x="4551" y="1623"/>
                  </a:lnTo>
                  <a:lnTo>
                    <a:pt x="4554" y="1674"/>
                  </a:lnTo>
                  <a:lnTo>
                    <a:pt x="4560" y="1713"/>
                  </a:lnTo>
                  <a:lnTo>
                    <a:pt x="4581" y="1758"/>
                  </a:lnTo>
                  <a:lnTo>
                    <a:pt x="4605" y="1797"/>
                  </a:lnTo>
                  <a:lnTo>
                    <a:pt x="4641" y="1842"/>
                  </a:lnTo>
                  <a:lnTo>
                    <a:pt x="4689" y="1872"/>
                  </a:lnTo>
                  <a:lnTo>
                    <a:pt x="4746" y="1908"/>
                  </a:lnTo>
                  <a:lnTo>
                    <a:pt x="4817" y="1947"/>
                  </a:lnTo>
                  <a:lnTo>
                    <a:pt x="4887" y="1980"/>
                  </a:lnTo>
                  <a:lnTo>
                    <a:pt x="4956" y="2001"/>
                  </a:lnTo>
                  <a:lnTo>
                    <a:pt x="5064" y="2031"/>
                  </a:lnTo>
                  <a:lnTo>
                    <a:pt x="5157" y="2052"/>
                  </a:lnTo>
                  <a:lnTo>
                    <a:pt x="5229" y="2070"/>
                  </a:lnTo>
                  <a:lnTo>
                    <a:pt x="5307" y="2091"/>
                  </a:lnTo>
                  <a:lnTo>
                    <a:pt x="5379" y="2112"/>
                  </a:lnTo>
                  <a:lnTo>
                    <a:pt x="5454" y="2133"/>
                  </a:lnTo>
                  <a:lnTo>
                    <a:pt x="5517" y="2157"/>
                  </a:lnTo>
                  <a:lnTo>
                    <a:pt x="5574" y="2196"/>
                  </a:lnTo>
                  <a:lnTo>
                    <a:pt x="5607" y="2232"/>
                  </a:lnTo>
                  <a:lnTo>
                    <a:pt x="5634" y="2265"/>
                  </a:lnTo>
                  <a:lnTo>
                    <a:pt x="5655" y="2313"/>
                  </a:lnTo>
                  <a:lnTo>
                    <a:pt x="5667" y="2355"/>
                  </a:lnTo>
                  <a:lnTo>
                    <a:pt x="5679" y="2400"/>
                  </a:lnTo>
                  <a:lnTo>
                    <a:pt x="5682" y="2439"/>
                  </a:lnTo>
                  <a:lnTo>
                    <a:pt x="5685" y="2478"/>
                  </a:lnTo>
                  <a:lnTo>
                    <a:pt x="5682" y="2532"/>
                  </a:lnTo>
                  <a:lnTo>
                    <a:pt x="5670" y="2580"/>
                  </a:lnTo>
                  <a:lnTo>
                    <a:pt x="5649" y="2645"/>
                  </a:lnTo>
                  <a:lnTo>
                    <a:pt x="5631" y="2697"/>
                  </a:lnTo>
                  <a:lnTo>
                    <a:pt x="5613" y="2745"/>
                  </a:lnTo>
                  <a:lnTo>
                    <a:pt x="5574" y="2823"/>
                  </a:lnTo>
                  <a:lnTo>
                    <a:pt x="5544" y="2886"/>
                  </a:lnTo>
                  <a:lnTo>
                    <a:pt x="5496" y="2955"/>
                  </a:lnTo>
                  <a:lnTo>
                    <a:pt x="5445" y="3030"/>
                  </a:lnTo>
                  <a:lnTo>
                    <a:pt x="5394" y="3096"/>
                  </a:lnTo>
                  <a:lnTo>
                    <a:pt x="5322" y="3171"/>
                  </a:lnTo>
                  <a:lnTo>
                    <a:pt x="5244" y="3243"/>
                  </a:lnTo>
                  <a:lnTo>
                    <a:pt x="5181" y="3294"/>
                  </a:lnTo>
                  <a:lnTo>
                    <a:pt x="5121" y="3345"/>
                  </a:lnTo>
                  <a:lnTo>
                    <a:pt x="5052" y="3399"/>
                  </a:lnTo>
                  <a:lnTo>
                    <a:pt x="4982" y="3440"/>
                  </a:lnTo>
                  <a:lnTo>
                    <a:pt x="4926" y="3477"/>
                  </a:lnTo>
                  <a:lnTo>
                    <a:pt x="4854" y="3516"/>
                  </a:lnTo>
                  <a:lnTo>
                    <a:pt x="4779" y="3546"/>
                  </a:lnTo>
                  <a:lnTo>
                    <a:pt x="4710" y="3579"/>
                  </a:lnTo>
                  <a:lnTo>
                    <a:pt x="4650" y="3600"/>
                  </a:lnTo>
                  <a:lnTo>
                    <a:pt x="4581" y="3627"/>
                  </a:lnTo>
                  <a:lnTo>
                    <a:pt x="4512" y="3645"/>
                  </a:lnTo>
                  <a:lnTo>
                    <a:pt x="4446" y="3666"/>
                  </a:lnTo>
                  <a:lnTo>
                    <a:pt x="4371" y="3678"/>
                  </a:lnTo>
                  <a:lnTo>
                    <a:pt x="4305" y="3684"/>
                  </a:lnTo>
                  <a:lnTo>
                    <a:pt x="4239" y="3687"/>
                  </a:lnTo>
                  <a:lnTo>
                    <a:pt x="4179" y="3693"/>
                  </a:lnTo>
                  <a:lnTo>
                    <a:pt x="4122" y="3693"/>
                  </a:lnTo>
                  <a:lnTo>
                    <a:pt x="4056" y="3684"/>
                  </a:lnTo>
                  <a:lnTo>
                    <a:pt x="4002" y="3669"/>
                  </a:lnTo>
                  <a:lnTo>
                    <a:pt x="3948" y="3657"/>
                  </a:lnTo>
                  <a:lnTo>
                    <a:pt x="3891" y="3636"/>
                  </a:lnTo>
                  <a:lnTo>
                    <a:pt x="3834" y="3609"/>
                  </a:lnTo>
                  <a:lnTo>
                    <a:pt x="3780" y="3576"/>
                  </a:lnTo>
                  <a:lnTo>
                    <a:pt x="3735" y="3537"/>
                  </a:lnTo>
                  <a:lnTo>
                    <a:pt x="3690" y="3495"/>
                  </a:lnTo>
                  <a:lnTo>
                    <a:pt x="3663" y="3459"/>
                  </a:lnTo>
                  <a:lnTo>
                    <a:pt x="3639" y="3423"/>
                  </a:lnTo>
                  <a:lnTo>
                    <a:pt x="3615" y="3390"/>
                  </a:lnTo>
                  <a:lnTo>
                    <a:pt x="3597" y="3360"/>
                  </a:lnTo>
                  <a:lnTo>
                    <a:pt x="3579" y="3318"/>
                  </a:lnTo>
                  <a:lnTo>
                    <a:pt x="3567" y="3276"/>
                  </a:lnTo>
                  <a:lnTo>
                    <a:pt x="3561" y="3219"/>
                  </a:lnTo>
                  <a:lnTo>
                    <a:pt x="3558" y="3162"/>
                  </a:lnTo>
                  <a:lnTo>
                    <a:pt x="3552" y="3084"/>
                  </a:lnTo>
                  <a:lnTo>
                    <a:pt x="3546" y="2988"/>
                  </a:lnTo>
                  <a:lnTo>
                    <a:pt x="3534" y="2892"/>
                  </a:lnTo>
                  <a:lnTo>
                    <a:pt x="3522" y="2796"/>
                  </a:lnTo>
                  <a:lnTo>
                    <a:pt x="3510" y="2706"/>
                  </a:lnTo>
                  <a:lnTo>
                    <a:pt x="3498" y="2631"/>
                  </a:lnTo>
                  <a:lnTo>
                    <a:pt x="3477" y="2550"/>
                  </a:lnTo>
                  <a:lnTo>
                    <a:pt x="3447" y="2457"/>
                  </a:lnTo>
                  <a:lnTo>
                    <a:pt x="3429" y="2394"/>
                  </a:lnTo>
                  <a:lnTo>
                    <a:pt x="3399" y="2331"/>
                  </a:lnTo>
                  <a:lnTo>
                    <a:pt x="3360" y="2271"/>
                  </a:lnTo>
                  <a:lnTo>
                    <a:pt x="3318" y="2217"/>
                  </a:lnTo>
                  <a:lnTo>
                    <a:pt x="3273" y="2169"/>
                  </a:lnTo>
                  <a:lnTo>
                    <a:pt x="3222" y="2118"/>
                  </a:lnTo>
                  <a:lnTo>
                    <a:pt x="3162" y="2082"/>
                  </a:lnTo>
                  <a:lnTo>
                    <a:pt x="3111" y="2058"/>
                  </a:lnTo>
                  <a:lnTo>
                    <a:pt x="3051" y="2037"/>
                  </a:lnTo>
                  <a:lnTo>
                    <a:pt x="2985" y="2019"/>
                  </a:lnTo>
                  <a:lnTo>
                    <a:pt x="2931" y="2010"/>
                  </a:lnTo>
                  <a:lnTo>
                    <a:pt x="2874" y="2007"/>
                  </a:lnTo>
                  <a:lnTo>
                    <a:pt x="2829" y="2007"/>
                  </a:lnTo>
                  <a:lnTo>
                    <a:pt x="2784" y="2010"/>
                  </a:lnTo>
                  <a:lnTo>
                    <a:pt x="2724" y="2019"/>
                  </a:lnTo>
                  <a:lnTo>
                    <a:pt x="2655" y="2031"/>
                  </a:lnTo>
                  <a:lnTo>
                    <a:pt x="2595" y="2049"/>
                  </a:lnTo>
                  <a:lnTo>
                    <a:pt x="2544" y="2073"/>
                  </a:lnTo>
                  <a:lnTo>
                    <a:pt x="2496" y="2103"/>
                  </a:lnTo>
                  <a:lnTo>
                    <a:pt x="2454" y="2130"/>
                  </a:lnTo>
                  <a:lnTo>
                    <a:pt x="2418" y="2163"/>
                  </a:lnTo>
                  <a:lnTo>
                    <a:pt x="2382" y="2202"/>
                  </a:lnTo>
                  <a:lnTo>
                    <a:pt x="2343" y="2244"/>
                  </a:lnTo>
                  <a:lnTo>
                    <a:pt x="2313" y="2286"/>
                  </a:lnTo>
                  <a:lnTo>
                    <a:pt x="2286" y="2328"/>
                  </a:lnTo>
                  <a:lnTo>
                    <a:pt x="2265" y="2385"/>
                  </a:lnTo>
                  <a:lnTo>
                    <a:pt x="2244" y="2436"/>
                  </a:lnTo>
                  <a:lnTo>
                    <a:pt x="2223" y="2496"/>
                  </a:lnTo>
                  <a:lnTo>
                    <a:pt x="2205" y="2562"/>
                  </a:lnTo>
                  <a:lnTo>
                    <a:pt x="2187" y="2643"/>
                  </a:lnTo>
                  <a:lnTo>
                    <a:pt x="2169" y="2730"/>
                  </a:lnTo>
                  <a:lnTo>
                    <a:pt x="2160" y="2796"/>
                  </a:lnTo>
                  <a:lnTo>
                    <a:pt x="2151" y="2871"/>
                  </a:lnTo>
                  <a:lnTo>
                    <a:pt x="2142" y="2955"/>
                  </a:lnTo>
                  <a:lnTo>
                    <a:pt x="2136" y="3012"/>
                  </a:lnTo>
                  <a:lnTo>
                    <a:pt x="2130" y="3150"/>
                  </a:lnTo>
                  <a:lnTo>
                    <a:pt x="2133" y="3084"/>
                  </a:lnTo>
                  <a:lnTo>
                    <a:pt x="2124" y="3204"/>
                  </a:lnTo>
                  <a:lnTo>
                    <a:pt x="2118" y="3255"/>
                  </a:lnTo>
                  <a:lnTo>
                    <a:pt x="2112" y="3297"/>
                  </a:lnTo>
                  <a:lnTo>
                    <a:pt x="2094" y="3342"/>
                  </a:lnTo>
                  <a:lnTo>
                    <a:pt x="2079" y="3378"/>
                  </a:lnTo>
                  <a:lnTo>
                    <a:pt x="2061" y="3408"/>
                  </a:lnTo>
                  <a:lnTo>
                    <a:pt x="2037" y="3444"/>
                  </a:lnTo>
                  <a:lnTo>
                    <a:pt x="2004" y="3485"/>
                  </a:lnTo>
                  <a:lnTo>
                    <a:pt x="1962" y="3525"/>
                  </a:lnTo>
                  <a:lnTo>
                    <a:pt x="1917" y="3567"/>
                  </a:lnTo>
                  <a:lnTo>
                    <a:pt x="1875" y="3594"/>
                  </a:lnTo>
                  <a:lnTo>
                    <a:pt x="1812" y="3630"/>
                  </a:lnTo>
                  <a:lnTo>
                    <a:pt x="1755" y="3648"/>
                  </a:lnTo>
                  <a:lnTo>
                    <a:pt x="1689" y="3665"/>
                  </a:lnTo>
                  <a:lnTo>
                    <a:pt x="1638" y="3678"/>
                  </a:lnTo>
                  <a:lnTo>
                    <a:pt x="1590" y="3687"/>
                  </a:lnTo>
                  <a:lnTo>
                    <a:pt x="1521" y="3690"/>
                  </a:lnTo>
                  <a:lnTo>
                    <a:pt x="1425" y="3687"/>
                  </a:lnTo>
                  <a:lnTo>
                    <a:pt x="1338" y="3681"/>
                  </a:lnTo>
                  <a:lnTo>
                    <a:pt x="1262" y="3665"/>
                  </a:lnTo>
                  <a:lnTo>
                    <a:pt x="1179" y="3650"/>
                  </a:lnTo>
                  <a:lnTo>
                    <a:pt x="1074" y="3615"/>
                  </a:lnTo>
                  <a:lnTo>
                    <a:pt x="969" y="3575"/>
                  </a:lnTo>
                  <a:lnTo>
                    <a:pt x="894" y="3543"/>
                  </a:lnTo>
                  <a:lnTo>
                    <a:pt x="810" y="3507"/>
                  </a:lnTo>
                  <a:lnTo>
                    <a:pt x="720" y="3456"/>
                  </a:lnTo>
                  <a:lnTo>
                    <a:pt x="636" y="3396"/>
                  </a:lnTo>
                  <a:lnTo>
                    <a:pt x="564" y="3342"/>
                  </a:lnTo>
                  <a:lnTo>
                    <a:pt x="474" y="3270"/>
                  </a:lnTo>
                  <a:lnTo>
                    <a:pt x="399" y="3207"/>
                  </a:lnTo>
                  <a:lnTo>
                    <a:pt x="339" y="3144"/>
                  </a:lnTo>
                  <a:lnTo>
                    <a:pt x="291" y="3093"/>
                  </a:lnTo>
                  <a:lnTo>
                    <a:pt x="246" y="3033"/>
                  </a:lnTo>
                  <a:lnTo>
                    <a:pt x="201" y="2970"/>
                  </a:lnTo>
                  <a:lnTo>
                    <a:pt x="162" y="2916"/>
                  </a:lnTo>
                  <a:lnTo>
                    <a:pt x="135" y="2868"/>
                  </a:lnTo>
                  <a:lnTo>
                    <a:pt x="99" y="2805"/>
                  </a:lnTo>
                  <a:lnTo>
                    <a:pt x="69" y="2727"/>
                  </a:lnTo>
                  <a:lnTo>
                    <a:pt x="42" y="2661"/>
                  </a:lnTo>
                  <a:lnTo>
                    <a:pt x="24" y="2607"/>
                  </a:lnTo>
                  <a:lnTo>
                    <a:pt x="12" y="2553"/>
                  </a:lnTo>
                  <a:lnTo>
                    <a:pt x="3" y="2508"/>
                  </a:lnTo>
                  <a:lnTo>
                    <a:pt x="0" y="2445"/>
                  </a:lnTo>
                  <a:lnTo>
                    <a:pt x="6" y="2394"/>
                  </a:lnTo>
                  <a:lnTo>
                    <a:pt x="15" y="2352"/>
                  </a:lnTo>
                  <a:lnTo>
                    <a:pt x="30" y="2316"/>
                  </a:lnTo>
                  <a:lnTo>
                    <a:pt x="45" y="2277"/>
                  </a:lnTo>
                  <a:lnTo>
                    <a:pt x="72" y="2238"/>
                  </a:lnTo>
                  <a:lnTo>
                    <a:pt x="93" y="2217"/>
                  </a:lnTo>
                  <a:lnTo>
                    <a:pt x="129" y="2184"/>
                  </a:lnTo>
                  <a:lnTo>
                    <a:pt x="168" y="2163"/>
                  </a:lnTo>
                  <a:lnTo>
                    <a:pt x="237" y="2130"/>
                  </a:lnTo>
                  <a:lnTo>
                    <a:pt x="300" y="2112"/>
                  </a:lnTo>
                  <a:lnTo>
                    <a:pt x="363" y="2094"/>
                  </a:lnTo>
                  <a:lnTo>
                    <a:pt x="426" y="2079"/>
                  </a:lnTo>
                  <a:lnTo>
                    <a:pt x="512" y="2060"/>
                  </a:lnTo>
                  <a:lnTo>
                    <a:pt x="576" y="2046"/>
                  </a:lnTo>
                  <a:lnTo>
                    <a:pt x="645" y="2025"/>
                  </a:lnTo>
                  <a:lnTo>
                    <a:pt x="722" y="2007"/>
                  </a:lnTo>
                  <a:lnTo>
                    <a:pt x="777" y="1986"/>
                  </a:lnTo>
                  <a:lnTo>
                    <a:pt x="852" y="1953"/>
                  </a:lnTo>
                  <a:lnTo>
                    <a:pt x="906" y="1929"/>
                  </a:lnTo>
                  <a:lnTo>
                    <a:pt x="975" y="1887"/>
                  </a:lnTo>
                  <a:lnTo>
                    <a:pt x="1011" y="1866"/>
                  </a:lnTo>
                  <a:lnTo>
                    <a:pt x="1050" y="1836"/>
                  </a:lnTo>
                  <a:lnTo>
                    <a:pt x="1074" y="1803"/>
                  </a:lnTo>
                  <a:lnTo>
                    <a:pt x="1095" y="1770"/>
                  </a:lnTo>
                  <a:lnTo>
                    <a:pt x="1113" y="1740"/>
                  </a:lnTo>
                  <a:lnTo>
                    <a:pt x="1125" y="1716"/>
                  </a:lnTo>
                  <a:lnTo>
                    <a:pt x="1134" y="1686"/>
                  </a:lnTo>
                  <a:lnTo>
                    <a:pt x="1137" y="1656"/>
                  </a:lnTo>
                  <a:lnTo>
                    <a:pt x="1137" y="1632"/>
                  </a:lnTo>
                  <a:lnTo>
                    <a:pt x="1131" y="1602"/>
                  </a:lnTo>
                  <a:lnTo>
                    <a:pt x="1125" y="1572"/>
                  </a:lnTo>
                  <a:lnTo>
                    <a:pt x="1116" y="1542"/>
                  </a:lnTo>
                  <a:lnTo>
                    <a:pt x="1104" y="1505"/>
                  </a:lnTo>
                  <a:lnTo>
                    <a:pt x="1080" y="1446"/>
                  </a:lnTo>
                  <a:lnTo>
                    <a:pt x="1056" y="1392"/>
                  </a:lnTo>
                  <a:lnTo>
                    <a:pt x="1035" y="1341"/>
                  </a:lnTo>
                  <a:lnTo>
                    <a:pt x="1002" y="1284"/>
                  </a:lnTo>
                  <a:lnTo>
                    <a:pt x="966" y="1215"/>
                  </a:lnTo>
                  <a:lnTo>
                    <a:pt x="924" y="1128"/>
                  </a:lnTo>
                  <a:lnTo>
                    <a:pt x="879" y="1040"/>
                  </a:lnTo>
                  <a:lnTo>
                    <a:pt x="846" y="975"/>
                  </a:lnTo>
                  <a:lnTo>
                    <a:pt x="819" y="905"/>
                  </a:lnTo>
                  <a:lnTo>
                    <a:pt x="774" y="816"/>
                  </a:lnTo>
                  <a:lnTo>
                    <a:pt x="726" y="732"/>
                  </a:lnTo>
                  <a:lnTo>
                    <a:pt x="684" y="635"/>
                  </a:lnTo>
                  <a:lnTo>
                    <a:pt x="648" y="555"/>
                  </a:lnTo>
                  <a:lnTo>
                    <a:pt x="612" y="477"/>
                  </a:lnTo>
                  <a:lnTo>
                    <a:pt x="587" y="395"/>
                  </a:lnTo>
                  <a:lnTo>
                    <a:pt x="582" y="342"/>
                  </a:lnTo>
                  <a:lnTo>
                    <a:pt x="582" y="306"/>
                  </a:lnTo>
                  <a:lnTo>
                    <a:pt x="588" y="279"/>
                  </a:lnTo>
                  <a:lnTo>
                    <a:pt x="600" y="243"/>
                  </a:lnTo>
                  <a:lnTo>
                    <a:pt x="621" y="210"/>
                  </a:lnTo>
                  <a:lnTo>
                    <a:pt x="654" y="177"/>
                  </a:lnTo>
                  <a:lnTo>
                    <a:pt x="678" y="147"/>
                  </a:lnTo>
                  <a:lnTo>
                    <a:pt x="717" y="120"/>
                  </a:lnTo>
                  <a:lnTo>
                    <a:pt x="765" y="93"/>
                  </a:lnTo>
                  <a:lnTo>
                    <a:pt x="807" y="75"/>
                  </a:lnTo>
                  <a:lnTo>
                    <a:pt x="882" y="48"/>
                  </a:lnTo>
                  <a:lnTo>
                    <a:pt x="954" y="24"/>
                  </a:lnTo>
                  <a:lnTo>
                    <a:pt x="1011" y="12"/>
                  </a:lnTo>
                  <a:lnTo>
                    <a:pt x="1095" y="3"/>
                  </a:lnTo>
                  <a:lnTo>
                    <a:pt x="1197" y="3"/>
                  </a:lnTo>
                  <a:lnTo>
                    <a:pt x="1269" y="6"/>
                  </a:lnTo>
                  <a:lnTo>
                    <a:pt x="1337" y="12"/>
                  </a:lnTo>
                  <a:lnTo>
                    <a:pt x="1386" y="18"/>
                  </a:lnTo>
                  <a:lnTo>
                    <a:pt x="1449" y="27"/>
                  </a:lnTo>
                  <a:lnTo>
                    <a:pt x="1512" y="36"/>
                  </a:lnTo>
                  <a:lnTo>
                    <a:pt x="1596" y="69"/>
                  </a:lnTo>
                  <a:lnTo>
                    <a:pt x="1659" y="102"/>
                  </a:lnTo>
                  <a:lnTo>
                    <a:pt x="1713" y="135"/>
                  </a:lnTo>
                  <a:lnTo>
                    <a:pt x="1755" y="165"/>
                  </a:lnTo>
                  <a:lnTo>
                    <a:pt x="1794" y="200"/>
                  </a:lnTo>
                  <a:lnTo>
                    <a:pt x="1830" y="240"/>
                  </a:lnTo>
                  <a:lnTo>
                    <a:pt x="1863" y="276"/>
                  </a:lnTo>
                  <a:lnTo>
                    <a:pt x="1908" y="327"/>
                  </a:lnTo>
                  <a:lnTo>
                    <a:pt x="1944" y="381"/>
                  </a:lnTo>
                  <a:lnTo>
                    <a:pt x="1997" y="455"/>
                  </a:lnTo>
                  <a:lnTo>
                    <a:pt x="2046" y="537"/>
                  </a:lnTo>
                  <a:lnTo>
                    <a:pt x="2082" y="597"/>
                  </a:lnTo>
                  <a:lnTo>
                    <a:pt x="2118" y="663"/>
                  </a:lnTo>
                  <a:lnTo>
                    <a:pt x="2163" y="750"/>
                  </a:lnTo>
                  <a:lnTo>
                    <a:pt x="2232" y="882"/>
                  </a:lnTo>
                  <a:lnTo>
                    <a:pt x="2274" y="957"/>
                  </a:lnTo>
                  <a:lnTo>
                    <a:pt x="2322" y="1047"/>
                  </a:lnTo>
                  <a:lnTo>
                    <a:pt x="2349" y="1113"/>
                  </a:lnTo>
                  <a:lnTo>
                    <a:pt x="2391" y="1182"/>
                  </a:lnTo>
                  <a:lnTo>
                    <a:pt x="2448" y="1284"/>
                  </a:lnTo>
                  <a:lnTo>
                    <a:pt x="2514" y="1385"/>
                  </a:lnTo>
                  <a:lnTo>
                    <a:pt x="2550" y="1446"/>
                  </a:lnTo>
                  <a:lnTo>
                    <a:pt x="2586" y="1503"/>
                  </a:lnTo>
                  <a:lnTo>
                    <a:pt x="2643" y="1554"/>
                  </a:lnTo>
                  <a:lnTo>
                    <a:pt x="2694" y="1590"/>
                  </a:lnTo>
                  <a:lnTo>
                    <a:pt x="2742" y="1614"/>
                  </a:lnTo>
                  <a:lnTo>
                    <a:pt x="2805" y="1629"/>
                  </a:lnTo>
                  <a:lnTo>
                    <a:pt x="2850" y="1632"/>
                  </a:lnTo>
                  <a:lnTo>
                    <a:pt x="2892" y="1626"/>
                  </a:lnTo>
                  <a:lnTo>
                    <a:pt x="2958" y="1605"/>
                  </a:lnTo>
                  <a:lnTo>
                    <a:pt x="3006" y="1581"/>
                  </a:lnTo>
                  <a:lnTo>
                    <a:pt x="3048" y="1551"/>
                  </a:lnTo>
                  <a:lnTo>
                    <a:pt x="3102" y="1497"/>
                  </a:lnTo>
                  <a:lnTo>
                    <a:pt x="3138" y="1446"/>
                  </a:lnTo>
                  <a:lnTo>
                    <a:pt x="3171" y="1395"/>
                  </a:lnTo>
                  <a:lnTo>
                    <a:pt x="3201" y="1341"/>
                  </a:lnTo>
                  <a:lnTo>
                    <a:pt x="3231" y="1299"/>
                  </a:lnTo>
                  <a:lnTo>
                    <a:pt x="3267" y="1233"/>
                  </a:lnTo>
                  <a:lnTo>
                    <a:pt x="3309" y="116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round/>
              <a:headEnd/>
              <a:tailEnd/>
            </a:ln>
            <a:scene3d>
              <a:camera prst="legacyObliqueTop">
                <a:rot lat="16800000" lon="0" rev="0"/>
              </a:camera>
              <a:lightRig rig="legacyFlat3" dir="r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da-DK"/>
            </a:p>
          </p:txBody>
        </p:sp>
        <p:sp>
          <p:nvSpPr>
            <p:cNvPr id="4" name="AutoShape 16"/>
            <p:cNvSpPr>
              <a:spLocks noChangeArrowheads="1"/>
            </p:cNvSpPr>
            <p:nvPr/>
          </p:nvSpPr>
          <p:spPr bwMode="auto">
            <a:xfrm rot="1729457" flipH="1">
              <a:off x="2320856" y="5116836"/>
              <a:ext cx="153531" cy="167653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itchFamily="34" charset="0"/>
              </a:endParaRPr>
            </a:p>
          </p:txBody>
        </p:sp>
        <p:sp>
          <p:nvSpPr>
            <p:cNvPr id="32" name="Freeform 4"/>
            <p:cNvSpPr>
              <a:spLocks/>
            </p:cNvSpPr>
            <p:nvPr/>
          </p:nvSpPr>
          <p:spPr bwMode="auto">
            <a:xfrm flipH="1">
              <a:off x="5793111" y="3889313"/>
              <a:ext cx="558651" cy="445393"/>
            </a:xfrm>
            <a:custGeom>
              <a:avLst/>
              <a:gdLst>
                <a:gd name="T0" fmla="*/ 0 w 245"/>
                <a:gd name="T1" fmla="*/ 0 h 170"/>
                <a:gd name="T2" fmla="*/ 2147483647 w 245"/>
                <a:gd name="T3" fmla="*/ 2147483647 h 170"/>
                <a:gd name="T4" fmla="*/ 2147483647 w 245"/>
                <a:gd name="T5" fmla="*/ 2147483647 h 170"/>
                <a:gd name="T6" fmla="*/ 2147483647 w 245"/>
                <a:gd name="T7" fmla="*/ 2147483647 h 170"/>
                <a:gd name="T8" fmla="*/ 2147483647 w 245"/>
                <a:gd name="T9" fmla="*/ 2147483647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"/>
                <a:gd name="T16" fmla="*/ 0 h 170"/>
                <a:gd name="T17" fmla="*/ 245 w 245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" h="170">
                  <a:moveTo>
                    <a:pt x="0" y="0"/>
                  </a:moveTo>
                  <a:cubicBezTo>
                    <a:pt x="10" y="15"/>
                    <a:pt x="21" y="31"/>
                    <a:pt x="37" y="47"/>
                  </a:cubicBezTo>
                  <a:cubicBezTo>
                    <a:pt x="53" y="63"/>
                    <a:pt x="72" y="82"/>
                    <a:pt x="94" y="94"/>
                  </a:cubicBezTo>
                  <a:cubicBezTo>
                    <a:pt x="116" y="106"/>
                    <a:pt x="145" y="109"/>
                    <a:pt x="170" y="122"/>
                  </a:cubicBezTo>
                  <a:cubicBezTo>
                    <a:pt x="195" y="135"/>
                    <a:pt x="220" y="152"/>
                    <a:pt x="245" y="17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 flipH="1">
              <a:off x="5810449" y="4219110"/>
              <a:ext cx="445591" cy="418396"/>
            </a:xfrm>
            <a:custGeom>
              <a:avLst/>
              <a:gdLst>
                <a:gd name="T0" fmla="*/ 0 w 196"/>
                <a:gd name="T1" fmla="*/ 0 h 160"/>
                <a:gd name="T2" fmla="*/ 2147483647 w 196"/>
                <a:gd name="T3" fmla="*/ 2147483647 h 160"/>
                <a:gd name="T4" fmla="*/ 2147483647 w 196"/>
                <a:gd name="T5" fmla="*/ 2147483647 h 160"/>
                <a:gd name="T6" fmla="*/ 2147483647 w 196"/>
                <a:gd name="T7" fmla="*/ 2147483647 h 160"/>
                <a:gd name="T8" fmla="*/ 2147483647 w 196"/>
                <a:gd name="T9" fmla="*/ 2147483647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60"/>
                <a:gd name="T17" fmla="*/ 196 w 196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60">
                  <a:moveTo>
                    <a:pt x="0" y="0"/>
                  </a:moveTo>
                  <a:cubicBezTo>
                    <a:pt x="27" y="27"/>
                    <a:pt x="55" y="55"/>
                    <a:pt x="80" y="76"/>
                  </a:cubicBezTo>
                  <a:cubicBezTo>
                    <a:pt x="105" y="97"/>
                    <a:pt x="132" y="113"/>
                    <a:pt x="148" y="124"/>
                  </a:cubicBezTo>
                  <a:cubicBezTo>
                    <a:pt x="164" y="135"/>
                    <a:pt x="168" y="138"/>
                    <a:pt x="176" y="144"/>
                  </a:cubicBezTo>
                  <a:cubicBezTo>
                    <a:pt x="184" y="150"/>
                    <a:pt x="190" y="155"/>
                    <a:pt x="196" y="16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 flipH="1">
              <a:off x="5491221" y="4624011"/>
              <a:ext cx="1007565" cy="161959"/>
            </a:xfrm>
            <a:custGeom>
              <a:avLst/>
              <a:gdLst>
                <a:gd name="T0" fmla="*/ 0 w 444"/>
                <a:gd name="T1" fmla="*/ 2147483647 h 60"/>
                <a:gd name="T2" fmla="*/ 2147483647 w 444"/>
                <a:gd name="T3" fmla="*/ 2147483647 h 60"/>
                <a:gd name="T4" fmla="*/ 2147483647 w 444"/>
                <a:gd name="T5" fmla="*/ 2147483647 h 60"/>
                <a:gd name="T6" fmla="*/ 2147483647 w 444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4"/>
                <a:gd name="T13" fmla="*/ 0 h 60"/>
                <a:gd name="T14" fmla="*/ 444 w 444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4" h="60">
                  <a:moveTo>
                    <a:pt x="0" y="60"/>
                  </a:moveTo>
                  <a:cubicBezTo>
                    <a:pt x="22" y="48"/>
                    <a:pt x="45" y="37"/>
                    <a:pt x="76" y="28"/>
                  </a:cubicBezTo>
                  <a:cubicBezTo>
                    <a:pt x="107" y="19"/>
                    <a:pt x="123" y="13"/>
                    <a:pt x="184" y="8"/>
                  </a:cubicBezTo>
                  <a:cubicBezTo>
                    <a:pt x="245" y="3"/>
                    <a:pt x="344" y="1"/>
                    <a:pt x="444" y="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35" name="Freeform 8"/>
            <p:cNvSpPr>
              <a:spLocks/>
            </p:cNvSpPr>
            <p:nvPr/>
          </p:nvSpPr>
          <p:spPr bwMode="auto">
            <a:xfrm flipH="1">
              <a:off x="5484570" y="4624011"/>
              <a:ext cx="685013" cy="764813"/>
            </a:xfrm>
            <a:custGeom>
              <a:avLst/>
              <a:gdLst>
                <a:gd name="T0" fmla="*/ 0 w 304"/>
                <a:gd name="T1" fmla="*/ 2147483647 h 292"/>
                <a:gd name="T2" fmla="*/ 2147483647 w 304"/>
                <a:gd name="T3" fmla="*/ 2147483647 h 292"/>
                <a:gd name="T4" fmla="*/ 2147483647 w 304"/>
                <a:gd name="T5" fmla="*/ 2147483647 h 292"/>
                <a:gd name="T6" fmla="*/ 2147483647 w 304"/>
                <a:gd name="T7" fmla="*/ 2147483647 h 292"/>
                <a:gd name="T8" fmla="*/ 2147483647 w 304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92"/>
                <a:gd name="T17" fmla="*/ 304 w 304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92">
                  <a:moveTo>
                    <a:pt x="0" y="292"/>
                  </a:moveTo>
                  <a:cubicBezTo>
                    <a:pt x="2" y="259"/>
                    <a:pt x="5" y="227"/>
                    <a:pt x="20" y="200"/>
                  </a:cubicBezTo>
                  <a:cubicBezTo>
                    <a:pt x="35" y="173"/>
                    <a:pt x="61" y="153"/>
                    <a:pt x="92" y="128"/>
                  </a:cubicBezTo>
                  <a:cubicBezTo>
                    <a:pt x="123" y="103"/>
                    <a:pt x="169" y="69"/>
                    <a:pt x="204" y="48"/>
                  </a:cubicBezTo>
                  <a:cubicBezTo>
                    <a:pt x="239" y="27"/>
                    <a:pt x="271" y="13"/>
                    <a:pt x="304" y="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auto">
            <a:xfrm flipH="1">
              <a:off x="5484569" y="3544273"/>
              <a:ext cx="608529" cy="1093234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 flipH="1" flipV="1">
              <a:off x="3159174" y="4623018"/>
              <a:ext cx="2347663" cy="4498"/>
            </a:xfrm>
            <a:prstGeom prst="lin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38" name="Oval 12"/>
            <p:cNvSpPr>
              <a:spLocks noChangeArrowheads="1"/>
            </p:cNvSpPr>
            <p:nvPr/>
          </p:nvSpPr>
          <p:spPr bwMode="auto">
            <a:xfrm flipH="1">
              <a:off x="3048000" y="4191000"/>
              <a:ext cx="216143" cy="25643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itchFamily="34" charset="0"/>
              </a:endParaRPr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 flipH="1">
              <a:off x="6320380" y="4308171"/>
              <a:ext cx="329206" cy="377908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 flipH="1" flipV="1">
              <a:off x="5422860" y="4627517"/>
              <a:ext cx="329206" cy="382407"/>
            </a:xfrm>
            <a:custGeom>
              <a:avLst/>
              <a:gdLst>
                <a:gd name="T0" fmla="*/ 0 w 268"/>
                <a:gd name="T1" fmla="*/ 0 h 420"/>
                <a:gd name="T2" fmla="*/ 2147483647 w 268"/>
                <a:gd name="T3" fmla="*/ 2147483647 h 420"/>
                <a:gd name="T4" fmla="*/ 2147483647 w 268"/>
                <a:gd name="T5" fmla="*/ 2147483647 h 420"/>
                <a:gd name="T6" fmla="*/ 0 60000 65536"/>
                <a:gd name="T7" fmla="*/ 0 60000 65536"/>
                <a:gd name="T8" fmla="*/ 0 60000 65536"/>
                <a:gd name="T9" fmla="*/ 0 w 268"/>
                <a:gd name="T10" fmla="*/ 0 h 420"/>
                <a:gd name="T11" fmla="*/ 268 w 268"/>
                <a:gd name="T12" fmla="*/ 420 h 4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420">
                  <a:moveTo>
                    <a:pt x="0" y="0"/>
                  </a:moveTo>
                  <a:cubicBezTo>
                    <a:pt x="19" y="85"/>
                    <a:pt x="39" y="170"/>
                    <a:pt x="84" y="240"/>
                  </a:cubicBezTo>
                  <a:cubicBezTo>
                    <a:pt x="129" y="310"/>
                    <a:pt x="198" y="365"/>
                    <a:pt x="268" y="42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 rot="311453" flipH="1">
              <a:off x="2424281" y="4593115"/>
              <a:ext cx="751519" cy="706331"/>
            </a:xfrm>
            <a:custGeom>
              <a:avLst/>
              <a:gdLst>
                <a:gd name="T0" fmla="*/ 0 w 200"/>
                <a:gd name="T1" fmla="*/ 0 h 140"/>
                <a:gd name="T2" fmla="*/ 2147483647 w 200"/>
                <a:gd name="T3" fmla="*/ 2147483647 h 140"/>
                <a:gd name="T4" fmla="*/ 2147483647 w 200"/>
                <a:gd name="T5" fmla="*/ 2147483647 h 140"/>
                <a:gd name="T6" fmla="*/ 0 60000 65536"/>
                <a:gd name="T7" fmla="*/ 0 60000 65536"/>
                <a:gd name="T8" fmla="*/ 0 60000 65536"/>
                <a:gd name="T9" fmla="*/ 0 w 200"/>
                <a:gd name="T10" fmla="*/ 0 h 140"/>
                <a:gd name="T11" fmla="*/ 200 w 200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140">
                  <a:moveTo>
                    <a:pt x="0" y="0"/>
                  </a:moveTo>
                  <a:cubicBezTo>
                    <a:pt x="49" y="10"/>
                    <a:pt x="99" y="21"/>
                    <a:pt x="132" y="44"/>
                  </a:cubicBezTo>
                  <a:cubicBezTo>
                    <a:pt x="165" y="67"/>
                    <a:pt x="182" y="103"/>
                    <a:pt x="200" y="140"/>
                  </a:cubicBezTo>
                </a:path>
              </a:pathLst>
            </a:custGeom>
            <a:noFill/>
            <a:ln w="28575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 flipH="1">
              <a:off x="5602806" y="3611754"/>
              <a:ext cx="322556" cy="445393"/>
            </a:xfrm>
            <a:custGeom>
              <a:avLst/>
              <a:gdLst>
                <a:gd name="T0" fmla="*/ 2147483647 w 141"/>
                <a:gd name="T1" fmla="*/ 0 h 170"/>
                <a:gd name="T2" fmla="*/ 2147483647 w 141"/>
                <a:gd name="T3" fmla="*/ 2147483647 h 170"/>
                <a:gd name="T4" fmla="*/ 2147483647 w 141"/>
                <a:gd name="T5" fmla="*/ 2147483647 h 170"/>
                <a:gd name="T6" fmla="*/ 0 w 141"/>
                <a:gd name="T7" fmla="*/ 2147483647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170"/>
                <a:gd name="T14" fmla="*/ 141 w 141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170">
                  <a:moveTo>
                    <a:pt x="141" y="0"/>
                  </a:moveTo>
                  <a:cubicBezTo>
                    <a:pt x="135" y="22"/>
                    <a:pt x="129" y="44"/>
                    <a:pt x="113" y="66"/>
                  </a:cubicBezTo>
                  <a:cubicBezTo>
                    <a:pt x="97" y="88"/>
                    <a:pt x="66" y="115"/>
                    <a:pt x="47" y="132"/>
                  </a:cubicBezTo>
                  <a:cubicBezTo>
                    <a:pt x="28" y="149"/>
                    <a:pt x="14" y="159"/>
                    <a:pt x="0" y="170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a-DK"/>
            </a:p>
          </p:txBody>
        </p:sp>
        <p:sp>
          <p:nvSpPr>
            <p:cNvPr id="8" name="Oval 19"/>
            <p:cNvSpPr>
              <a:spLocks noChangeArrowheads="1"/>
            </p:cNvSpPr>
            <p:nvPr/>
          </p:nvSpPr>
          <p:spPr bwMode="auto">
            <a:xfrm flipH="1">
              <a:off x="2202289" y="5257800"/>
              <a:ext cx="112079" cy="13946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itchFamily="34" charset="0"/>
              </a:endParaRPr>
            </a:p>
          </p:txBody>
        </p:sp>
        <p:grpSp>
          <p:nvGrpSpPr>
            <p:cNvPr id="10" name="Gruppe 9"/>
            <p:cNvGrpSpPr/>
            <p:nvPr/>
          </p:nvGrpSpPr>
          <p:grpSpPr>
            <a:xfrm>
              <a:off x="2015264" y="2812091"/>
              <a:ext cx="4329810" cy="2296318"/>
              <a:chOff x="4376691" y="1826035"/>
              <a:chExt cx="2067517" cy="810633"/>
            </a:xfrm>
          </p:grpSpPr>
          <p:grpSp>
            <p:nvGrpSpPr>
              <p:cNvPr id="20" name="Gruppe 19"/>
              <p:cNvGrpSpPr/>
              <p:nvPr/>
            </p:nvGrpSpPr>
            <p:grpSpPr>
              <a:xfrm>
                <a:off x="4651514" y="1826035"/>
                <a:ext cx="1792694" cy="517270"/>
                <a:chOff x="4115548" y="1412776"/>
                <a:chExt cx="1792694" cy="517270"/>
              </a:xfrm>
            </p:grpSpPr>
            <p:sp>
              <p:nvSpPr>
                <p:cNvPr id="23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4151934" y="1668041"/>
                  <a:ext cx="0" cy="104820"/>
                </a:xfrm>
                <a:prstGeom prst="line">
                  <a:avLst/>
                </a:prstGeom>
                <a:noFill/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24" name="Freeform 4"/>
                <p:cNvSpPr>
                  <a:spLocks/>
                </p:cNvSpPr>
                <p:nvPr/>
              </p:nvSpPr>
              <p:spPr bwMode="auto">
                <a:xfrm flipH="1" flipV="1">
                  <a:off x="5292080" y="1772816"/>
                  <a:ext cx="266760" cy="157230"/>
                </a:xfrm>
                <a:custGeom>
                  <a:avLst/>
                  <a:gdLst>
                    <a:gd name="T0" fmla="*/ 0 w 245"/>
                    <a:gd name="T1" fmla="*/ 0 h 170"/>
                    <a:gd name="T2" fmla="*/ 2147483647 w 245"/>
                    <a:gd name="T3" fmla="*/ 2147483647 h 170"/>
                    <a:gd name="T4" fmla="*/ 2147483647 w 245"/>
                    <a:gd name="T5" fmla="*/ 2147483647 h 170"/>
                    <a:gd name="T6" fmla="*/ 2147483647 w 245"/>
                    <a:gd name="T7" fmla="*/ 2147483647 h 170"/>
                    <a:gd name="T8" fmla="*/ 2147483647 w 245"/>
                    <a:gd name="T9" fmla="*/ 2147483647 h 1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5"/>
                    <a:gd name="T16" fmla="*/ 0 h 170"/>
                    <a:gd name="T17" fmla="*/ 245 w 245"/>
                    <a:gd name="T18" fmla="*/ 170 h 1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5" h="170">
                      <a:moveTo>
                        <a:pt x="0" y="0"/>
                      </a:moveTo>
                      <a:cubicBezTo>
                        <a:pt x="10" y="15"/>
                        <a:pt x="21" y="31"/>
                        <a:pt x="37" y="47"/>
                      </a:cubicBezTo>
                      <a:cubicBezTo>
                        <a:pt x="53" y="63"/>
                        <a:pt x="72" y="82"/>
                        <a:pt x="94" y="94"/>
                      </a:cubicBezTo>
                      <a:cubicBezTo>
                        <a:pt x="116" y="106"/>
                        <a:pt x="145" y="109"/>
                        <a:pt x="170" y="122"/>
                      </a:cubicBezTo>
                      <a:cubicBezTo>
                        <a:pt x="195" y="135"/>
                        <a:pt x="220" y="152"/>
                        <a:pt x="245" y="170"/>
                      </a:cubicBezTo>
                    </a:path>
                  </a:pathLst>
                </a:custGeom>
                <a:noFill/>
                <a:ln w="1905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25" name="Freeform 6"/>
                <p:cNvSpPr>
                  <a:spLocks/>
                </p:cNvSpPr>
                <p:nvPr/>
              </p:nvSpPr>
              <p:spPr bwMode="auto">
                <a:xfrm flipH="1" flipV="1">
                  <a:off x="5579556" y="1778058"/>
                  <a:ext cx="212773" cy="147700"/>
                </a:xfrm>
                <a:custGeom>
                  <a:avLst/>
                  <a:gdLst>
                    <a:gd name="T0" fmla="*/ 0 w 196"/>
                    <a:gd name="T1" fmla="*/ 0 h 160"/>
                    <a:gd name="T2" fmla="*/ 2147483647 w 196"/>
                    <a:gd name="T3" fmla="*/ 2147483647 h 160"/>
                    <a:gd name="T4" fmla="*/ 2147483647 w 196"/>
                    <a:gd name="T5" fmla="*/ 2147483647 h 160"/>
                    <a:gd name="T6" fmla="*/ 2147483647 w 196"/>
                    <a:gd name="T7" fmla="*/ 2147483647 h 160"/>
                    <a:gd name="T8" fmla="*/ 2147483647 w 196"/>
                    <a:gd name="T9" fmla="*/ 2147483647 h 1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"/>
                    <a:gd name="T16" fmla="*/ 0 h 160"/>
                    <a:gd name="T17" fmla="*/ 196 w 196"/>
                    <a:gd name="T18" fmla="*/ 160 h 1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" h="160">
                      <a:moveTo>
                        <a:pt x="0" y="0"/>
                      </a:moveTo>
                      <a:cubicBezTo>
                        <a:pt x="27" y="27"/>
                        <a:pt x="55" y="55"/>
                        <a:pt x="80" y="76"/>
                      </a:cubicBezTo>
                      <a:cubicBezTo>
                        <a:pt x="105" y="97"/>
                        <a:pt x="132" y="113"/>
                        <a:pt x="148" y="124"/>
                      </a:cubicBezTo>
                      <a:cubicBezTo>
                        <a:pt x="164" y="135"/>
                        <a:pt x="168" y="138"/>
                        <a:pt x="176" y="144"/>
                      </a:cubicBezTo>
                      <a:cubicBezTo>
                        <a:pt x="184" y="150"/>
                        <a:pt x="190" y="155"/>
                        <a:pt x="196" y="160"/>
                      </a:cubicBezTo>
                    </a:path>
                  </a:pathLst>
                </a:custGeom>
                <a:noFill/>
                <a:ln w="1905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26" name="Freeform 7"/>
                <p:cNvSpPr>
                  <a:spLocks/>
                </p:cNvSpPr>
                <p:nvPr/>
              </p:nvSpPr>
              <p:spPr bwMode="auto">
                <a:xfrm flipH="1" flipV="1">
                  <a:off x="5427122" y="1725648"/>
                  <a:ext cx="481120" cy="57174"/>
                </a:xfrm>
                <a:custGeom>
                  <a:avLst/>
                  <a:gdLst>
                    <a:gd name="T0" fmla="*/ 0 w 444"/>
                    <a:gd name="T1" fmla="*/ 2147483647 h 60"/>
                    <a:gd name="T2" fmla="*/ 2147483647 w 444"/>
                    <a:gd name="T3" fmla="*/ 2147483647 h 60"/>
                    <a:gd name="T4" fmla="*/ 2147483647 w 444"/>
                    <a:gd name="T5" fmla="*/ 2147483647 h 60"/>
                    <a:gd name="T6" fmla="*/ 2147483647 w 444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44"/>
                    <a:gd name="T13" fmla="*/ 0 h 60"/>
                    <a:gd name="T14" fmla="*/ 444 w 444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44" h="60">
                      <a:moveTo>
                        <a:pt x="0" y="60"/>
                      </a:moveTo>
                      <a:cubicBezTo>
                        <a:pt x="22" y="48"/>
                        <a:pt x="45" y="37"/>
                        <a:pt x="76" y="28"/>
                      </a:cubicBezTo>
                      <a:cubicBezTo>
                        <a:pt x="107" y="19"/>
                        <a:pt x="123" y="13"/>
                        <a:pt x="184" y="8"/>
                      </a:cubicBezTo>
                      <a:cubicBezTo>
                        <a:pt x="245" y="3"/>
                        <a:pt x="344" y="1"/>
                        <a:pt x="444" y="0"/>
                      </a:cubicBezTo>
                    </a:path>
                  </a:pathLst>
                </a:custGeom>
                <a:noFill/>
                <a:ln w="1905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27" name="Freeform 8"/>
                <p:cNvSpPr>
                  <a:spLocks/>
                </p:cNvSpPr>
                <p:nvPr/>
              </p:nvSpPr>
              <p:spPr bwMode="auto">
                <a:xfrm flipH="1" flipV="1">
                  <a:off x="5423946" y="1512832"/>
                  <a:ext cx="327099" cy="269990"/>
                </a:xfrm>
                <a:custGeom>
                  <a:avLst/>
                  <a:gdLst>
                    <a:gd name="T0" fmla="*/ 0 w 304"/>
                    <a:gd name="T1" fmla="*/ 2147483647 h 292"/>
                    <a:gd name="T2" fmla="*/ 2147483647 w 304"/>
                    <a:gd name="T3" fmla="*/ 2147483647 h 292"/>
                    <a:gd name="T4" fmla="*/ 2147483647 w 304"/>
                    <a:gd name="T5" fmla="*/ 2147483647 h 292"/>
                    <a:gd name="T6" fmla="*/ 2147483647 w 304"/>
                    <a:gd name="T7" fmla="*/ 2147483647 h 292"/>
                    <a:gd name="T8" fmla="*/ 2147483647 w 304"/>
                    <a:gd name="T9" fmla="*/ 0 h 2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92"/>
                    <a:gd name="T17" fmla="*/ 304 w 304"/>
                    <a:gd name="T18" fmla="*/ 292 h 2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92">
                      <a:moveTo>
                        <a:pt x="0" y="292"/>
                      </a:moveTo>
                      <a:cubicBezTo>
                        <a:pt x="2" y="259"/>
                        <a:pt x="5" y="227"/>
                        <a:pt x="20" y="200"/>
                      </a:cubicBezTo>
                      <a:cubicBezTo>
                        <a:pt x="35" y="173"/>
                        <a:pt x="61" y="153"/>
                        <a:pt x="92" y="128"/>
                      </a:cubicBezTo>
                      <a:cubicBezTo>
                        <a:pt x="123" y="103"/>
                        <a:pt x="169" y="69"/>
                        <a:pt x="204" y="48"/>
                      </a:cubicBezTo>
                      <a:cubicBezTo>
                        <a:pt x="239" y="27"/>
                        <a:pt x="271" y="13"/>
                        <a:pt x="304" y="0"/>
                      </a:cubicBezTo>
                    </a:path>
                  </a:pathLst>
                </a:custGeom>
                <a:noFill/>
                <a:ln w="1905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28" name="Freeform 9"/>
                <p:cNvSpPr>
                  <a:spLocks/>
                </p:cNvSpPr>
                <p:nvPr/>
              </p:nvSpPr>
              <p:spPr bwMode="auto">
                <a:xfrm flipH="1" flipV="1">
                  <a:off x="5423946" y="1412776"/>
                  <a:ext cx="187367" cy="371634"/>
                </a:xfrm>
                <a:custGeom>
                  <a:avLst/>
                  <a:gdLst>
                    <a:gd name="T0" fmla="*/ 0 w 176"/>
                    <a:gd name="T1" fmla="*/ 2147483647 h 404"/>
                    <a:gd name="T2" fmla="*/ 2147483647 w 176"/>
                    <a:gd name="T3" fmla="*/ 2147483647 h 404"/>
                    <a:gd name="T4" fmla="*/ 2147483647 w 176"/>
                    <a:gd name="T5" fmla="*/ 2147483647 h 404"/>
                    <a:gd name="T6" fmla="*/ 2147483647 w 176"/>
                    <a:gd name="T7" fmla="*/ 0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6"/>
                    <a:gd name="T13" fmla="*/ 0 h 404"/>
                    <a:gd name="T14" fmla="*/ 176 w 176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6" h="404">
                      <a:moveTo>
                        <a:pt x="0" y="404"/>
                      </a:moveTo>
                      <a:cubicBezTo>
                        <a:pt x="33" y="377"/>
                        <a:pt x="67" y="351"/>
                        <a:pt x="88" y="324"/>
                      </a:cubicBezTo>
                      <a:cubicBezTo>
                        <a:pt x="109" y="297"/>
                        <a:pt x="109" y="294"/>
                        <a:pt x="124" y="240"/>
                      </a:cubicBezTo>
                      <a:cubicBezTo>
                        <a:pt x="139" y="186"/>
                        <a:pt x="157" y="93"/>
                        <a:pt x="176" y="0"/>
                      </a:cubicBezTo>
                    </a:path>
                  </a:pathLst>
                </a:custGeom>
                <a:noFill/>
                <a:ln w="1905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29" name="Freeform 15"/>
                <p:cNvSpPr>
                  <a:spLocks/>
                </p:cNvSpPr>
                <p:nvPr/>
              </p:nvSpPr>
              <p:spPr bwMode="auto">
                <a:xfrm flipH="1">
                  <a:off x="5222288" y="1635121"/>
                  <a:ext cx="157198" cy="134995"/>
                </a:xfrm>
                <a:custGeom>
                  <a:avLst/>
                  <a:gdLst>
                    <a:gd name="T0" fmla="*/ 0 w 268"/>
                    <a:gd name="T1" fmla="*/ 0 h 420"/>
                    <a:gd name="T2" fmla="*/ 2147483647 w 268"/>
                    <a:gd name="T3" fmla="*/ 2147483647 h 420"/>
                    <a:gd name="T4" fmla="*/ 2147483647 w 268"/>
                    <a:gd name="T5" fmla="*/ 2147483647 h 420"/>
                    <a:gd name="T6" fmla="*/ 0 60000 65536"/>
                    <a:gd name="T7" fmla="*/ 0 60000 65536"/>
                    <a:gd name="T8" fmla="*/ 0 60000 65536"/>
                    <a:gd name="T9" fmla="*/ 0 w 268"/>
                    <a:gd name="T10" fmla="*/ 0 h 420"/>
                    <a:gd name="T11" fmla="*/ 268 w 268"/>
                    <a:gd name="T12" fmla="*/ 420 h 4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8" h="420">
                      <a:moveTo>
                        <a:pt x="0" y="0"/>
                      </a:moveTo>
                      <a:cubicBezTo>
                        <a:pt x="19" y="85"/>
                        <a:pt x="39" y="170"/>
                        <a:pt x="84" y="240"/>
                      </a:cubicBezTo>
                      <a:cubicBezTo>
                        <a:pt x="129" y="310"/>
                        <a:pt x="198" y="365"/>
                        <a:pt x="268" y="420"/>
                      </a:cubicBezTo>
                    </a:path>
                  </a:pathLst>
                </a:custGeom>
                <a:noFill/>
                <a:ln w="1905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da-DK"/>
                </a:p>
              </p:txBody>
            </p:sp>
            <p:sp>
              <p:nvSpPr>
                <p:cNvPr id="30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5176240" y="1768529"/>
                  <a:ext cx="265172" cy="0"/>
                </a:xfrm>
                <a:prstGeom prst="line">
                  <a:avLst/>
                </a:prstGeom>
                <a:noFill/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a-DK"/>
                </a:p>
              </p:txBody>
            </p:sp>
            <p:cxnSp>
              <p:nvCxnSpPr>
                <p:cNvPr id="31" name="Lige forbindelse 30"/>
                <p:cNvCxnSpPr/>
                <p:nvPr/>
              </p:nvCxnSpPr>
              <p:spPr>
                <a:xfrm flipH="1">
                  <a:off x="4716016" y="1754235"/>
                  <a:ext cx="432049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12"/>
                <p:cNvSpPr>
                  <a:spLocks noChangeArrowheads="1"/>
                </p:cNvSpPr>
                <p:nvPr/>
              </p:nvSpPr>
              <p:spPr bwMode="auto">
                <a:xfrm flipH="1" flipV="1">
                  <a:off x="4115548" y="1603654"/>
                  <a:ext cx="103210" cy="9052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wrap="none" lIns="90000" tIns="46800" rIns="90000" bIns="46800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a-DK" altLang="da-DK" sz="1800">
                    <a:latin typeface="Arial" pitchFamily="34" charset="0"/>
                  </a:endParaRPr>
                </a:p>
              </p:txBody>
            </p:sp>
          </p:grpSp>
          <p:sp>
            <p:nvSpPr>
              <p:cNvPr id="21" name="Kombinationstegning 20"/>
              <p:cNvSpPr/>
              <p:nvPr/>
            </p:nvSpPr>
            <p:spPr>
              <a:xfrm>
                <a:off x="4376691" y="2172544"/>
                <a:ext cx="896645" cy="464124"/>
              </a:xfrm>
              <a:custGeom>
                <a:avLst/>
                <a:gdLst>
                  <a:gd name="connsiteX0" fmla="*/ 896645 w 896645"/>
                  <a:gd name="connsiteY0" fmla="*/ 2485 h 464124"/>
                  <a:gd name="connsiteX1" fmla="*/ 426128 w 896645"/>
                  <a:gd name="connsiteY1" fmla="*/ 11363 h 464124"/>
                  <a:gd name="connsiteX2" fmla="*/ 408373 w 896645"/>
                  <a:gd name="connsiteY2" fmla="*/ 2485 h 464124"/>
                  <a:gd name="connsiteX3" fmla="*/ 168676 w 896645"/>
                  <a:gd name="connsiteY3" fmla="*/ 64629 h 464124"/>
                  <a:gd name="connsiteX4" fmla="*/ 0 w 896645"/>
                  <a:gd name="connsiteY4" fmla="*/ 464124 h 464124"/>
                  <a:gd name="connsiteX5" fmla="*/ 0 w 896645"/>
                  <a:gd name="connsiteY5" fmla="*/ 464124 h 464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6645" h="464124">
                    <a:moveTo>
                      <a:pt x="896645" y="2485"/>
                    </a:moveTo>
                    <a:lnTo>
                      <a:pt x="426128" y="11363"/>
                    </a:lnTo>
                    <a:cubicBezTo>
                      <a:pt x="344749" y="11363"/>
                      <a:pt x="451282" y="-6393"/>
                      <a:pt x="408373" y="2485"/>
                    </a:cubicBezTo>
                    <a:cubicBezTo>
                      <a:pt x="365464" y="11363"/>
                      <a:pt x="236738" y="-12311"/>
                      <a:pt x="168676" y="64629"/>
                    </a:cubicBezTo>
                    <a:cubicBezTo>
                      <a:pt x="100614" y="141569"/>
                      <a:pt x="0" y="464124"/>
                      <a:pt x="0" y="464124"/>
                    </a:cubicBezTo>
                    <a:lnTo>
                      <a:pt x="0" y="464124"/>
                    </a:lnTo>
                  </a:path>
                </a:pathLst>
              </a:cu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Afrundet rektangel 10"/>
            <p:cNvSpPr/>
            <p:nvPr/>
          </p:nvSpPr>
          <p:spPr>
            <a:xfrm>
              <a:off x="4652022" y="3716468"/>
              <a:ext cx="335855" cy="168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frundet rektangel 11"/>
            <p:cNvSpPr/>
            <p:nvPr/>
          </p:nvSpPr>
          <p:spPr>
            <a:xfrm>
              <a:off x="2725880" y="3719681"/>
              <a:ext cx="335855" cy="168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frundet rektangel 12"/>
            <p:cNvSpPr/>
            <p:nvPr/>
          </p:nvSpPr>
          <p:spPr>
            <a:xfrm>
              <a:off x="3235752" y="3690522"/>
              <a:ext cx="335855" cy="168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frundet rektangel 13"/>
            <p:cNvSpPr/>
            <p:nvPr/>
          </p:nvSpPr>
          <p:spPr>
            <a:xfrm>
              <a:off x="3731417" y="3678093"/>
              <a:ext cx="335855" cy="168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frundet rektangel 14"/>
            <p:cNvSpPr/>
            <p:nvPr/>
          </p:nvSpPr>
          <p:spPr>
            <a:xfrm>
              <a:off x="4195545" y="3707811"/>
              <a:ext cx="335855" cy="168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frundet rektangel 15"/>
            <p:cNvSpPr/>
            <p:nvPr/>
          </p:nvSpPr>
          <p:spPr>
            <a:xfrm rot="19315309">
              <a:off x="2274339" y="3818082"/>
              <a:ext cx="373506" cy="17810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frundet rektangel 18"/>
            <p:cNvSpPr/>
            <p:nvPr/>
          </p:nvSpPr>
          <p:spPr>
            <a:xfrm>
              <a:off x="5138676" y="3716468"/>
              <a:ext cx="335855" cy="168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frundet rektangel 50"/>
            <p:cNvSpPr/>
            <p:nvPr/>
          </p:nvSpPr>
          <p:spPr>
            <a:xfrm rot="17069469">
              <a:off x="1927538" y="4632614"/>
              <a:ext cx="354462" cy="1876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frundet rektangel 52"/>
            <p:cNvSpPr/>
            <p:nvPr/>
          </p:nvSpPr>
          <p:spPr>
            <a:xfrm rot="17069469">
              <a:off x="2058140" y="4200498"/>
              <a:ext cx="354462" cy="1876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Ligebenet trekant 53"/>
            <p:cNvSpPr/>
            <p:nvPr/>
          </p:nvSpPr>
          <p:spPr>
            <a:xfrm rot="770086">
              <a:off x="1896888" y="5004256"/>
              <a:ext cx="229933" cy="175686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Ellipse 54"/>
            <p:cNvSpPr/>
            <p:nvPr/>
          </p:nvSpPr>
          <p:spPr>
            <a:xfrm>
              <a:off x="2667000" y="3437261"/>
              <a:ext cx="97439" cy="679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7" name="Ellipse 56"/>
            <p:cNvSpPr/>
            <p:nvPr/>
          </p:nvSpPr>
          <p:spPr>
            <a:xfrm>
              <a:off x="3109804" y="4267200"/>
              <a:ext cx="97439" cy="679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5" name="Oval 19"/>
            <p:cNvSpPr>
              <a:spLocks noChangeArrowheads="1"/>
            </p:cNvSpPr>
            <p:nvPr/>
          </p:nvSpPr>
          <p:spPr bwMode="auto">
            <a:xfrm flipH="1">
              <a:off x="1973689" y="5181600"/>
              <a:ext cx="112079" cy="13946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itchFamily="34" charset="0"/>
              </a:endParaRPr>
            </a:p>
          </p:txBody>
        </p:sp>
        <p:sp>
          <p:nvSpPr>
            <p:cNvPr id="18" name="Kombinationstegning 17"/>
            <p:cNvSpPr/>
            <p:nvPr/>
          </p:nvSpPr>
          <p:spPr>
            <a:xfrm>
              <a:off x="791549" y="4222266"/>
              <a:ext cx="1258360" cy="2152296"/>
            </a:xfrm>
            <a:custGeom>
              <a:avLst/>
              <a:gdLst>
                <a:gd name="connsiteX0" fmla="*/ 1250324 w 1269400"/>
                <a:gd name="connsiteY0" fmla="*/ 1585639 h 2561144"/>
                <a:gd name="connsiteX1" fmla="*/ 1218427 w 1269400"/>
                <a:gd name="connsiteY1" fmla="*/ 1819556 h 2561144"/>
                <a:gd name="connsiteX2" fmla="*/ 814390 w 1269400"/>
                <a:gd name="connsiteY2" fmla="*/ 1872718 h 2561144"/>
                <a:gd name="connsiteX3" fmla="*/ 686799 w 1269400"/>
                <a:gd name="connsiteY3" fmla="*/ 2361816 h 2561144"/>
                <a:gd name="connsiteX4" fmla="*/ 102008 w 1269400"/>
                <a:gd name="connsiteY4" fmla="*/ 2393714 h 2561144"/>
                <a:gd name="connsiteX5" fmla="*/ 6315 w 1269400"/>
                <a:gd name="connsiteY5" fmla="*/ 256569 h 2561144"/>
                <a:gd name="connsiteX6" fmla="*/ 16948 w 1269400"/>
                <a:gd name="connsiteY6" fmla="*/ 118346 h 2561144"/>
                <a:gd name="connsiteX0" fmla="*/ 1247764 w 1266840"/>
                <a:gd name="connsiteY0" fmla="*/ 1489449 h 2464954"/>
                <a:gd name="connsiteX1" fmla="*/ 1215867 w 1266840"/>
                <a:gd name="connsiteY1" fmla="*/ 1723366 h 2464954"/>
                <a:gd name="connsiteX2" fmla="*/ 811830 w 1266840"/>
                <a:gd name="connsiteY2" fmla="*/ 1776528 h 2464954"/>
                <a:gd name="connsiteX3" fmla="*/ 684239 w 1266840"/>
                <a:gd name="connsiteY3" fmla="*/ 2265626 h 2464954"/>
                <a:gd name="connsiteX4" fmla="*/ 99448 w 1266840"/>
                <a:gd name="connsiteY4" fmla="*/ 2297524 h 2464954"/>
                <a:gd name="connsiteX5" fmla="*/ 3755 w 1266840"/>
                <a:gd name="connsiteY5" fmla="*/ 160379 h 2464954"/>
                <a:gd name="connsiteX6" fmla="*/ 25021 w 1266840"/>
                <a:gd name="connsiteY6" fmla="*/ 234808 h 2464954"/>
                <a:gd name="connsiteX0" fmla="*/ 1250324 w 1269400"/>
                <a:gd name="connsiteY0" fmla="*/ 1436079 h 2411584"/>
                <a:gd name="connsiteX1" fmla="*/ 1218427 w 1269400"/>
                <a:gd name="connsiteY1" fmla="*/ 1669996 h 2411584"/>
                <a:gd name="connsiteX2" fmla="*/ 814390 w 1269400"/>
                <a:gd name="connsiteY2" fmla="*/ 1723158 h 2411584"/>
                <a:gd name="connsiteX3" fmla="*/ 686799 w 1269400"/>
                <a:gd name="connsiteY3" fmla="*/ 2212256 h 2411584"/>
                <a:gd name="connsiteX4" fmla="*/ 102008 w 1269400"/>
                <a:gd name="connsiteY4" fmla="*/ 2244154 h 2411584"/>
                <a:gd name="connsiteX5" fmla="*/ 6315 w 1269400"/>
                <a:gd name="connsiteY5" fmla="*/ 107009 h 2411584"/>
                <a:gd name="connsiteX6" fmla="*/ 16948 w 1269400"/>
                <a:gd name="connsiteY6" fmla="*/ 372824 h 2411584"/>
                <a:gd name="connsiteX0" fmla="*/ 1239284 w 1258360"/>
                <a:gd name="connsiteY0" fmla="*/ 1200338 h 2152296"/>
                <a:gd name="connsiteX1" fmla="*/ 1207387 w 1258360"/>
                <a:gd name="connsiteY1" fmla="*/ 1434255 h 2152296"/>
                <a:gd name="connsiteX2" fmla="*/ 803350 w 1258360"/>
                <a:gd name="connsiteY2" fmla="*/ 1487417 h 2152296"/>
                <a:gd name="connsiteX3" fmla="*/ 675759 w 1258360"/>
                <a:gd name="connsiteY3" fmla="*/ 1976515 h 2152296"/>
                <a:gd name="connsiteX4" fmla="*/ 90968 w 1258360"/>
                <a:gd name="connsiteY4" fmla="*/ 2008413 h 2152296"/>
                <a:gd name="connsiteX5" fmla="*/ 16540 w 1258360"/>
                <a:gd name="connsiteY5" fmla="*/ 190245 h 2152296"/>
                <a:gd name="connsiteX6" fmla="*/ 5908 w 1258360"/>
                <a:gd name="connsiteY6" fmla="*/ 137083 h 215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8360" h="2152296">
                  <a:moveTo>
                    <a:pt x="1239284" y="1200338"/>
                  </a:moveTo>
                  <a:cubicBezTo>
                    <a:pt x="1259663" y="1293373"/>
                    <a:pt x="1280043" y="1386409"/>
                    <a:pt x="1207387" y="1434255"/>
                  </a:cubicBezTo>
                  <a:cubicBezTo>
                    <a:pt x="1134731" y="1482102"/>
                    <a:pt x="891955" y="1397040"/>
                    <a:pt x="803350" y="1487417"/>
                  </a:cubicBezTo>
                  <a:cubicBezTo>
                    <a:pt x="714745" y="1577794"/>
                    <a:pt x="794489" y="1889682"/>
                    <a:pt x="675759" y="1976515"/>
                  </a:cubicBezTo>
                  <a:cubicBezTo>
                    <a:pt x="557029" y="2063348"/>
                    <a:pt x="200838" y="2306125"/>
                    <a:pt x="90968" y="2008413"/>
                  </a:cubicBezTo>
                  <a:cubicBezTo>
                    <a:pt x="-18902" y="1710701"/>
                    <a:pt x="30717" y="502133"/>
                    <a:pt x="16540" y="190245"/>
                  </a:cubicBezTo>
                  <a:cubicBezTo>
                    <a:pt x="2363" y="-121643"/>
                    <a:pt x="-6497" y="16580"/>
                    <a:pt x="5908" y="137083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6" name="Oval 19"/>
            <p:cNvSpPr>
              <a:spLocks noChangeArrowheads="1"/>
            </p:cNvSpPr>
            <p:nvPr/>
          </p:nvSpPr>
          <p:spPr bwMode="auto">
            <a:xfrm flipH="1">
              <a:off x="2009568" y="5334000"/>
              <a:ext cx="112079" cy="13946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a-DK" altLang="da-DK" sz="1800">
                <a:latin typeface="Arial" pitchFamily="34" charset="0"/>
              </a:endParaRPr>
            </a:p>
          </p:txBody>
        </p:sp>
        <p:sp>
          <p:nvSpPr>
            <p:cNvPr id="43" name="Ligebenet trekant 42"/>
            <p:cNvSpPr/>
            <p:nvPr/>
          </p:nvSpPr>
          <p:spPr>
            <a:xfrm>
              <a:off x="743151" y="4191000"/>
              <a:ext cx="123417" cy="13946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139" name="Gruppe 1138"/>
          <p:cNvGrpSpPr/>
          <p:nvPr/>
        </p:nvGrpSpPr>
        <p:grpSpPr>
          <a:xfrm>
            <a:off x="6858000" y="2285419"/>
            <a:ext cx="1774131" cy="1524581"/>
            <a:chOff x="2513255" y="1082989"/>
            <a:chExt cx="2211145" cy="1844104"/>
          </a:xfrm>
        </p:grpSpPr>
        <p:pic>
          <p:nvPicPr>
            <p:cNvPr id="1140" name="Picture 28" descr="N1-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513255" y="1082989"/>
              <a:ext cx="2034472" cy="1844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1" name="Picture 32" descr="Ch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29706">
              <a:off x="4319330" y="1247367"/>
              <a:ext cx="292949" cy="25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2" name="Picture 34" descr="Ch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28848">
              <a:off x="4337961" y="2551909"/>
              <a:ext cx="254745" cy="279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3" name="Picture 32" descr="Ch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686" y="2049400"/>
              <a:ext cx="292949" cy="25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4" name="Text Box 62"/>
            <p:cNvSpPr txBox="1">
              <a:spLocks noChangeArrowheads="1"/>
            </p:cNvSpPr>
            <p:nvPr/>
          </p:nvSpPr>
          <p:spPr bwMode="auto">
            <a:xfrm>
              <a:off x="3842835" y="1676400"/>
              <a:ext cx="4235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a-DK" altLang="en-US" sz="1000" b="1" dirty="0">
                  <a:latin typeface="+mn-lt"/>
                </a:rPr>
                <a:t>ASIC</a:t>
              </a:r>
              <a:endParaRPr lang="en-GB" altLang="en-US" sz="1000" dirty="0">
                <a:latin typeface="+mn-lt"/>
              </a:endParaRPr>
            </a:p>
          </p:txBody>
        </p:sp>
        <p:pic>
          <p:nvPicPr>
            <p:cNvPr id="1145" name="Picture 35" descr="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355057" y="1606979"/>
              <a:ext cx="376122" cy="36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" name="Text Box 62"/>
            <p:cNvSpPr txBox="1">
              <a:spLocks noChangeArrowheads="1"/>
            </p:cNvSpPr>
            <p:nvPr/>
          </p:nvSpPr>
          <p:spPr bwMode="auto">
            <a:xfrm>
              <a:off x="3652895" y="1298898"/>
              <a:ext cx="56778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a-DK" altLang="en-US" sz="1000" b="1" dirty="0" err="1" smtClean="0">
                  <a:latin typeface="+mn-lt"/>
                </a:rPr>
                <a:t>Na</a:t>
              </a:r>
              <a:r>
                <a:rPr lang="da-DK" altLang="en-US" sz="1000" b="1" baseline="-25000" dirty="0" err="1" smtClean="0">
                  <a:latin typeface="+mn-lt"/>
                </a:rPr>
                <a:t>V</a:t>
              </a:r>
              <a:r>
                <a:rPr lang="da-DK" altLang="en-US" sz="1000" b="1" baseline="-25000" dirty="0" smtClean="0">
                  <a:latin typeface="+mn-lt"/>
                </a:rPr>
                <a:t> </a:t>
              </a:r>
              <a:r>
                <a:rPr lang="da-DK" altLang="en-US" sz="1000" b="1" dirty="0" smtClean="0">
                  <a:latin typeface="+mn-lt"/>
                </a:rPr>
                <a:t>1.7</a:t>
              </a:r>
              <a:endParaRPr lang="en-GB" altLang="en-US" sz="1000" dirty="0">
                <a:latin typeface="+mn-lt"/>
              </a:endParaRPr>
            </a:p>
          </p:txBody>
        </p:sp>
        <p:sp>
          <p:nvSpPr>
            <p:cNvPr id="1147" name="Text Box 62"/>
            <p:cNvSpPr txBox="1">
              <a:spLocks noChangeArrowheads="1"/>
            </p:cNvSpPr>
            <p:nvPr/>
          </p:nvSpPr>
          <p:spPr bwMode="auto">
            <a:xfrm>
              <a:off x="3652895" y="2069068"/>
              <a:ext cx="56778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a-DK" altLang="en-US" sz="1000" b="1" dirty="0" err="1" smtClean="0">
                  <a:latin typeface="+mn-lt"/>
                </a:rPr>
                <a:t>Na</a:t>
              </a:r>
              <a:r>
                <a:rPr lang="da-DK" altLang="en-US" sz="1000" b="1" baseline="-25000" dirty="0" err="1" smtClean="0">
                  <a:latin typeface="+mn-lt"/>
                </a:rPr>
                <a:t>V</a:t>
              </a:r>
              <a:r>
                <a:rPr lang="da-DK" altLang="en-US" sz="1000" b="1" baseline="-25000" dirty="0" smtClean="0">
                  <a:latin typeface="+mn-lt"/>
                </a:rPr>
                <a:t> </a:t>
              </a:r>
              <a:r>
                <a:rPr lang="da-DK" altLang="en-US" sz="1000" b="1" dirty="0" smtClean="0">
                  <a:latin typeface="+mn-lt"/>
                </a:rPr>
                <a:t>1.8</a:t>
              </a:r>
              <a:endParaRPr lang="en-GB" altLang="en-US" sz="1000" dirty="0">
                <a:latin typeface="+mn-lt"/>
              </a:endParaRPr>
            </a:p>
          </p:txBody>
        </p:sp>
        <p:sp>
          <p:nvSpPr>
            <p:cNvPr id="1148" name="Text Box 62"/>
            <p:cNvSpPr txBox="1">
              <a:spLocks noChangeArrowheads="1"/>
            </p:cNvSpPr>
            <p:nvPr/>
          </p:nvSpPr>
          <p:spPr bwMode="auto">
            <a:xfrm>
              <a:off x="3832612" y="2445526"/>
              <a:ext cx="346445" cy="262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a-DK" altLang="en-US" sz="1000" b="1" dirty="0">
                  <a:latin typeface="+mn-lt"/>
                </a:rPr>
                <a:t>K</a:t>
              </a:r>
              <a:r>
                <a:rPr lang="da-DK" altLang="en-US" sz="1000" b="1" baseline="-25000" dirty="0" smtClean="0">
                  <a:latin typeface="+mn-lt"/>
                </a:rPr>
                <a:t>V </a:t>
              </a:r>
              <a:endParaRPr lang="en-GB" altLang="en-US" sz="1000" dirty="0">
                <a:latin typeface="+mn-lt"/>
              </a:endParaRPr>
            </a:p>
          </p:txBody>
        </p:sp>
      </p:grpSp>
      <p:pic>
        <p:nvPicPr>
          <p:cNvPr id="1149" name="Picture 4" descr="TSJ06-0709"/>
          <p:cNvPicPr>
            <a:picLocks noChangeAspect="1" noChangeArrowheads="1"/>
          </p:cNvPicPr>
          <p:nvPr/>
        </p:nvPicPr>
        <p:blipFill>
          <a:blip r:embed="rId8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6" b="53133"/>
          <a:stretch>
            <a:fillRect/>
          </a:stretch>
        </p:blipFill>
        <p:spPr bwMode="auto">
          <a:xfrm>
            <a:off x="6947011" y="5029200"/>
            <a:ext cx="1358789" cy="140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ktangel 58"/>
          <p:cNvSpPr/>
          <p:nvPr/>
        </p:nvSpPr>
        <p:spPr>
          <a:xfrm>
            <a:off x="6538188" y="4191000"/>
            <a:ext cx="222796" cy="21566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9" name="Freeform 690"/>
          <p:cNvSpPr>
            <a:spLocks noChangeAspect="1"/>
          </p:cNvSpPr>
          <p:nvPr/>
        </p:nvSpPr>
        <p:spPr bwMode="auto">
          <a:xfrm>
            <a:off x="2783396" y="1277035"/>
            <a:ext cx="142372" cy="323165"/>
          </a:xfrm>
          <a:custGeom>
            <a:avLst/>
            <a:gdLst>
              <a:gd name="T0" fmla="*/ 208 w 258"/>
              <a:gd name="T1" fmla="*/ 298 h 710"/>
              <a:gd name="T2" fmla="*/ 210 w 258"/>
              <a:gd name="T3" fmla="*/ 227 h 710"/>
              <a:gd name="T4" fmla="*/ 247 w 258"/>
              <a:gd name="T5" fmla="*/ 155 h 710"/>
              <a:gd name="T6" fmla="*/ 223 w 258"/>
              <a:gd name="T7" fmla="*/ 31 h 710"/>
              <a:gd name="T8" fmla="*/ 186 w 258"/>
              <a:gd name="T9" fmla="*/ 15 h 710"/>
              <a:gd name="T10" fmla="*/ 125 w 258"/>
              <a:gd name="T11" fmla="*/ 120 h 710"/>
              <a:gd name="T12" fmla="*/ 55 w 258"/>
              <a:gd name="T13" fmla="*/ 0 h 710"/>
              <a:gd name="T14" fmla="*/ 35 w 258"/>
              <a:gd name="T15" fmla="*/ 5 h 710"/>
              <a:gd name="T16" fmla="*/ 17 w 258"/>
              <a:gd name="T17" fmla="*/ 129 h 710"/>
              <a:gd name="T18" fmla="*/ 87 w 258"/>
              <a:gd name="T19" fmla="*/ 216 h 710"/>
              <a:gd name="T20" fmla="*/ 111 w 258"/>
              <a:gd name="T21" fmla="*/ 464 h 710"/>
              <a:gd name="T22" fmla="*/ 84 w 258"/>
              <a:gd name="T23" fmla="*/ 546 h 710"/>
              <a:gd name="T24" fmla="*/ 111 w 258"/>
              <a:gd name="T25" fmla="*/ 683 h 710"/>
              <a:gd name="T26" fmla="*/ 210 w 258"/>
              <a:gd name="T27" fmla="*/ 679 h 710"/>
              <a:gd name="T28" fmla="*/ 218 w 258"/>
              <a:gd name="T29" fmla="*/ 504 h 710"/>
              <a:gd name="T30" fmla="*/ 208 w 258"/>
              <a:gd name="T31" fmla="*/ 298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8" h="710">
                <a:moveTo>
                  <a:pt x="208" y="298"/>
                </a:moveTo>
                <a:cubicBezTo>
                  <a:pt x="208" y="275"/>
                  <a:pt x="206" y="248"/>
                  <a:pt x="210" y="227"/>
                </a:cubicBezTo>
                <a:cubicBezTo>
                  <a:pt x="215" y="203"/>
                  <a:pt x="245" y="187"/>
                  <a:pt x="247" y="155"/>
                </a:cubicBezTo>
                <a:cubicBezTo>
                  <a:pt x="249" y="122"/>
                  <a:pt x="258" y="55"/>
                  <a:pt x="223" y="31"/>
                </a:cubicBezTo>
                <a:cubicBezTo>
                  <a:pt x="215" y="25"/>
                  <a:pt x="201" y="20"/>
                  <a:pt x="186" y="15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55" y="0"/>
                  <a:pt x="55" y="0"/>
                  <a:pt x="55" y="0"/>
                </a:cubicBezTo>
                <a:cubicBezTo>
                  <a:pt x="47" y="1"/>
                  <a:pt x="40" y="2"/>
                  <a:pt x="35" y="5"/>
                </a:cubicBezTo>
                <a:cubicBezTo>
                  <a:pt x="0" y="22"/>
                  <a:pt x="9" y="94"/>
                  <a:pt x="17" y="129"/>
                </a:cubicBezTo>
                <a:cubicBezTo>
                  <a:pt x="26" y="164"/>
                  <a:pt x="71" y="159"/>
                  <a:pt x="87" y="216"/>
                </a:cubicBezTo>
                <a:cubicBezTo>
                  <a:pt x="102" y="272"/>
                  <a:pt x="111" y="409"/>
                  <a:pt x="111" y="464"/>
                </a:cubicBezTo>
                <a:cubicBezTo>
                  <a:pt x="111" y="518"/>
                  <a:pt x="84" y="509"/>
                  <a:pt x="84" y="546"/>
                </a:cubicBezTo>
                <a:cubicBezTo>
                  <a:pt x="84" y="581"/>
                  <a:pt x="89" y="662"/>
                  <a:pt x="111" y="683"/>
                </a:cubicBezTo>
                <a:cubicBezTo>
                  <a:pt x="130" y="707"/>
                  <a:pt x="191" y="710"/>
                  <a:pt x="210" y="679"/>
                </a:cubicBezTo>
                <a:cubicBezTo>
                  <a:pt x="228" y="651"/>
                  <a:pt x="220" y="544"/>
                  <a:pt x="218" y="504"/>
                </a:cubicBezTo>
                <a:lnTo>
                  <a:pt x="208" y="29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63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58" name="Freeform 691"/>
          <p:cNvSpPr>
            <a:spLocks noChangeAspect="1"/>
          </p:cNvSpPr>
          <p:nvPr/>
        </p:nvSpPr>
        <p:spPr bwMode="auto">
          <a:xfrm flipH="1">
            <a:off x="2935796" y="1277035"/>
            <a:ext cx="142372" cy="323165"/>
          </a:xfrm>
          <a:custGeom>
            <a:avLst/>
            <a:gdLst>
              <a:gd name="T0" fmla="*/ 208 w 258"/>
              <a:gd name="T1" fmla="*/ 298 h 710"/>
              <a:gd name="T2" fmla="*/ 210 w 258"/>
              <a:gd name="T3" fmla="*/ 227 h 710"/>
              <a:gd name="T4" fmla="*/ 247 w 258"/>
              <a:gd name="T5" fmla="*/ 155 h 710"/>
              <a:gd name="T6" fmla="*/ 223 w 258"/>
              <a:gd name="T7" fmla="*/ 31 h 710"/>
              <a:gd name="T8" fmla="*/ 186 w 258"/>
              <a:gd name="T9" fmla="*/ 15 h 710"/>
              <a:gd name="T10" fmla="*/ 125 w 258"/>
              <a:gd name="T11" fmla="*/ 120 h 710"/>
              <a:gd name="T12" fmla="*/ 55 w 258"/>
              <a:gd name="T13" fmla="*/ 0 h 710"/>
              <a:gd name="T14" fmla="*/ 35 w 258"/>
              <a:gd name="T15" fmla="*/ 5 h 710"/>
              <a:gd name="T16" fmla="*/ 17 w 258"/>
              <a:gd name="T17" fmla="*/ 129 h 710"/>
              <a:gd name="T18" fmla="*/ 87 w 258"/>
              <a:gd name="T19" fmla="*/ 216 h 710"/>
              <a:gd name="T20" fmla="*/ 111 w 258"/>
              <a:gd name="T21" fmla="*/ 464 h 710"/>
              <a:gd name="T22" fmla="*/ 84 w 258"/>
              <a:gd name="T23" fmla="*/ 546 h 710"/>
              <a:gd name="T24" fmla="*/ 111 w 258"/>
              <a:gd name="T25" fmla="*/ 683 h 710"/>
              <a:gd name="T26" fmla="*/ 210 w 258"/>
              <a:gd name="T27" fmla="*/ 679 h 710"/>
              <a:gd name="T28" fmla="*/ 218 w 258"/>
              <a:gd name="T29" fmla="*/ 504 h 710"/>
              <a:gd name="T30" fmla="*/ 208 w 258"/>
              <a:gd name="T31" fmla="*/ 298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8" h="710">
                <a:moveTo>
                  <a:pt x="208" y="298"/>
                </a:moveTo>
                <a:cubicBezTo>
                  <a:pt x="208" y="275"/>
                  <a:pt x="206" y="248"/>
                  <a:pt x="210" y="227"/>
                </a:cubicBezTo>
                <a:cubicBezTo>
                  <a:pt x="215" y="203"/>
                  <a:pt x="245" y="187"/>
                  <a:pt x="247" y="155"/>
                </a:cubicBezTo>
                <a:cubicBezTo>
                  <a:pt x="249" y="122"/>
                  <a:pt x="258" y="55"/>
                  <a:pt x="223" y="31"/>
                </a:cubicBezTo>
                <a:cubicBezTo>
                  <a:pt x="215" y="25"/>
                  <a:pt x="201" y="20"/>
                  <a:pt x="186" y="15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55" y="0"/>
                  <a:pt x="55" y="0"/>
                  <a:pt x="55" y="0"/>
                </a:cubicBezTo>
                <a:cubicBezTo>
                  <a:pt x="47" y="1"/>
                  <a:pt x="40" y="2"/>
                  <a:pt x="35" y="5"/>
                </a:cubicBezTo>
                <a:cubicBezTo>
                  <a:pt x="0" y="22"/>
                  <a:pt x="9" y="94"/>
                  <a:pt x="17" y="129"/>
                </a:cubicBezTo>
                <a:cubicBezTo>
                  <a:pt x="26" y="164"/>
                  <a:pt x="71" y="159"/>
                  <a:pt x="87" y="216"/>
                </a:cubicBezTo>
                <a:cubicBezTo>
                  <a:pt x="102" y="272"/>
                  <a:pt x="111" y="409"/>
                  <a:pt x="111" y="464"/>
                </a:cubicBezTo>
                <a:cubicBezTo>
                  <a:pt x="111" y="518"/>
                  <a:pt x="84" y="509"/>
                  <a:pt x="84" y="546"/>
                </a:cubicBezTo>
                <a:cubicBezTo>
                  <a:pt x="84" y="581"/>
                  <a:pt x="89" y="662"/>
                  <a:pt x="111" y="683"/>
                </a:cubicBezTo>
                <a:cubicBezTo>
                  <a:pt x="130" y="707"/>
                  <a:pt x="191" y="710"/>
                  <a:pt x="210" y="679"/>
                </a:cubicBezTo>
                <a:cubicBezTo>
                  <a:pt x="228" y="651"/>
                  <a:pt x="220" y="544"/>
                  <a:pt x="218" y="504"/>
                </a:cubicBezTo>
                <a:lnTo>
                  <a:pt x="208" y="29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63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cxnSp>
        <p:nvCxnSpPr>
          <p:cNvPr id="9" name="Lige pilforbindelse 8"/>
          <p:cNvCxnSpPr>
            <a:stCxn id="59" idx="3"/>
          </p:cNvCxnSpPr>
          <p:nvPr/>
        </p:nvCxnSpPr>
        <p:spPr>
          <a:xfrm>
            <a:off x="6760984" y="4298831"/>
            <a:ext cx="554216" cy="645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/>
          <p:cNvCxnSpPr>
            <a:stCxn id="59" idx="3"/>
          </p:cNvCxnSpPr>
          <p:nvPr/>
        </p:nvCxnSpPr>
        <p:spPr>
          <a:xfrm flipV="1">
            <a:off x="6760984" y="3774896"/>
            <a:ext cx="554216" cy="5239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ktangel 47"/>
          <p:cNvSpPr/>
          <p:nvPr/>
        </p:nvSpPr>
        <p:spPr>
          <a:xfrm>
            <a:off x="3429000" y="3581399"/>
            <a:ext cx="431063" cy="32573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8" name="Lige pilforbindelse 57"/>
          <p:cNvCxnSpPr>
            <a:stCxn id="48" idx="0"/>
          </p:cNvCxnSpPr>
          <p:nvPr/>
        </p:nvCxnSpPr>
        <p:spPr>
          <a:xfrm flipH="1" flipV="1">
            <a:off x="3382517" y="2463918"/>
            <a:ext cx="262015" cy="11174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boks 61"/>
          <p:cNvSpPr txBox="1"/>
          <p:nvPr/>
        </p:nvSpPr>
        <p:spPr>
          <a:xfrm>
            <a:off x="5047632" y="680621"/>
            <a:ext cx="2952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 myelinated axons the distribution of voltage gated ion channels at the node of Ranvier changes with reduced expression of </a:t>
            </a:r>
            <a:r>
              <a:rPr lang="en-GB" sz="1400" dirty="0" smtClean="0"/>
              <a:t> </a:t>
            </a:r>
            <a:r>
              <a:rPr lang="en-GB" sz="1400" dirty="0" err="1"/>
              <a:t>K</a:t>
            </a:r>
            <a:r>
              <a:rPr lang="en-GB" sz="1400" baseline="-25000" dirty="0" err="1"/>
              <a:t>v</a:t>
            </a:r>
            <a:r>
              <a:rPr lang="en-GB" sz="1400" dirty="0"/>
              <a:t> at the </a:t>
            </a:r>
            <a:r>
              <a:rPr lang="en-GB" sz="1400" dirty="0" err="1"/>
              <a:t>juxtaparanode</a:t>
            </a:r>
            <a:r>
              <a:rPr lang="en-GB" sz="1400" dirty="0"/>
              <a:t> leading to </a:t>
            </a:r>
            <a:r>
              <a:rPr lang="en-GB" sz="1400" dirty="0" err="1"/>
              <a:t>hyperexcitability</a:t>
            </a:r>
            <a:r>
              <a:rPr lang="en-GB" sz="1400" dirty="0"/>
              <a:t>. </a:t>
            </a:r>
            <a:r>
              <a:rPr lang="en-GB" sz="1400" dirty="0" smtClean="0"/>
              <a:t>Upregulation of </a:t>
            </a:r>
            <a:r>
              <a:rPr lang="en-GB" sz="1400" dirty="0" err="1" smtClean="0"/>
              <a:t>Na</a:t>
            </a:r>
            <a:r>
              <a:rPr lang="en-GB" sz="1400" baseline="-25000" dirty="0" err="1" smtClean="0"/>
              <a:t>v</a:t>
            </a:r>
            <a:r>
              <a:rPr lang="en-GB" sz="1400" baseline="-25000" dirty="0" smtClean="0"/>
              <a:t> </a:t>
            </a:r>
            <a:r>
              <a:rPr lang="en-GB" sz="1400" dirty="0" smtClean="0"/>
              <a:t> channels</a:t>
            </a:r>
            <a:endParaRPr lang="da-DK" sz="1400" baseline="-25000" dirty="0"/>
          </a:p>
        </p:txBody>
      </p:sp>
      <p:sp>
        <p:nvSpPr>
          <p:cNvPr id="63" name="Tekstboks 62"/>
          <p:cNvSpPr txBox="1"/>
          <p:nvPr/>
        </p:nvSpPr>
        <p:spPr>
          <a:xfrm>
            <a:off x="2725828" y="2167896"/>
            <a:ext cx="438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/>
              <a:t>Na</a:t>
            </a:r>
            <a:r>
              <a:rPr lang="da-DK" sz="1400" baseline="-25000" dirty="0" smtClean="0"/>
              <a:t>v</a:t>
            </a:r>
            <a:endParaRPr lang="da-DK" sz="1400" baseline="-25000" dirty="0"/>
          </a:p>
        </p:txBody>
      </p:sp>
      <p:sp>
        <p:nvSpPr>
          <p:cNvPr id="260" name="Tekstboks 259"/>
          <p:cNvSpPr txBox="1"/>
          <p:nvPr/>
        </p:nvSpPr>
        <p:spPr>
          <a:xfrm>
            <a:off x="3752803" y="1524000"/>
            <a:ext cx="323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/>
              <a:t>K</a:t>
            </a:r>
            <a:r>
              <a:rPr lang="da-DK" sz="1400" baseline="-25000" dirty="0" err="1" smtClean="0"/>
              <a:t>v</a:t>
            </a:r>
            <a:endParaRPr lang="da-DK" sz="1400" baseline="-25000" dirty="0"/>
          </a:p>
        </p:txBody>
      </p:sp>
      <p:sp>
        <p:nvSpPr>
          <p:cNvPr id="1024" name="Tekstboks 1023"/>
          <p:cNvSpPr txBox="1"/>
          <p:nvPr/>
        </p:nvSpPr>
        <p:spPr>
          <a:xfrm>
            <a:off x="190140" y="2514401"/>
            <a:ext cx="1688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err="1" smtClean="0"/>
              <a:t>Myelinating</a:t>
            </a:r>
            <a:r>
              <a:rPr lang="da-DK" sz="1100" dirty="0" smtClean="0"/>
              <a:t> </a:t>
            </a:r>
            <a:r>
              <a:rPr lang="da-DK" sz="1100" dirty="0" err="1" smtClean="0"/>
              <a:t>Schwann</a:t>
            </a:r>
            <a:r>
              <a:rPr lang="da-DK" sz="1100" dirty="0" smtClean="0"/>
              <a:t> </a:t>
            </a:r>
            <a:r>
              <a:rPr lang="da-DK" sz="1100" dirty="0" err="1" smtClean="0"/>
              <a:t>cells</a:t>
            </a:r>
            <a:endParaRPr lang="da-DK" sz="1100" dirty="0"/>
          </a:p>
        </p:txBody>
      </p:sp>
      <p:cxnSp>
        <p:nvCxnSpPr>
          <p:cNvPr id="1027" name="Lige forbindelse 1026"/>
          <p:cNvCxnSpPr/>
          <p:nvPr/>
        </p:nvCxnSpPr>
        <p:spPr>
          <a:xfrm>
            <a:off x="2710060" y="762000"/>
            <a:ext cx="740093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kstboks 1027"/>
          <p:cNvSpPr txBox="1"/>
          <p:nvPr/>
        </p:nvSpPr>
        <p:spPr>
          <a:xfrm>
            <a:off x="2971781" y="4784452"/>
            <a:ext cx="16451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At the cell body </a:t>
            </a:r>
            <a:r>
              <a:rPr lang="en-GB" sz="1400" dirty="0" smtClean="0"/>
              <a:t>expression </a:t>
            </a:r>
            <a:r>
              <a:rPr lang="en-GB" sz="1400" dirty="0"/>
              <a:t>and trafficking </a:t>
            </a:r>
            <a:r>
              <a:rPr lang="en-GB" sz="1400" dirty="0" smtClean="0"/>
              <a:t> </a:t>
            </a:r>
            <a:r>
              <a:rPr lang="en-GB" sz="1400" dirty="0"/>
              <a:t>Na</a:t>
            </a:r>
            <a:r>
              <a:rPr lang="en-GB" sz="1400" baseline="-25000" dirty="0"/>
              <a:t>v</a:t>
            </a:r>
            <a:r>
              <a:rPr lang="en-GB" sz="1400" dirty="0"/>
              <a:t>1.8. Inheriting rare variants of </a:t>
            </a:r>
            <a:r>
              <a:rPr lang="en-GB" sz="1400" dirty="0" smtClean="0"/>
              <a:t>Na</a:t>
            </a:r>
            <a:r>
              <a:rPr lang="en-GB" sz="1400" baseline="-25000" dirty="0" smtClean="0"/>
              <a:t>v</a:t>
            </a:r>
            <a:r>
              <a:rPr lang="en-GB" sz="1400" dirty="0" smtClean="0"/>
              <a:t>1.7</a:t>
            </a:r>
            <a:endParaRPr lang="da-DK" sz="1400" dirty="0"/>
          </a:p>
        </p:txBody>
      </p:sp>
      <p:sp>
        <p:nvSpPr>
          <p:cNvPr id="1029" name="Tekstboks 1028"/>
          <p:cNvSpPr txBox="1"/>
          <p:nvPr/>
        </p:nvSpPr>
        <p:spPr>
          <a:xfrm>
            <a:off x="2783528" y="296791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Node of </a:t>
            </a:r>
          </a:p>
          <a:p>
            <a:r>
              <a:rPr lang="da-DK" sz="1200" dirty="0" smtClean="0"/>
              <a:t>Ranvier</a:t>
            </a:r>
            <a:endParaRPr lang="da-DK" sz="1200" dirty="0"/>
          </a:p>
        </p:txBody>
      </p:sp>
      <p:cxnSp>
        <p:nvCxnSpPr>
          <p:cNvPr id="1033" name="Lige pilforbindelse 1032"/>
          <p:cNvCxnSpPr/>
          <p:nvPr/>
        </p:nvCxnSpPr>
        <p:spPr>
          <a:xfrm>
            <a:off x="3752803" y="762000"/>
            <a:ext cx="323294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kstboks 262"/>
          <p:cNvSpPr txBox="1"/>
          <p:nvPr/>
        </p:nvSpPr>
        <p:spPr>
          <a:xfrm>
            <a:off x="3581400" y="300335"/>
            <a:ext cx="120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 err="1" smtClean="0"/>
              <a:t>Juxtaparanode</a:t>
            </a:r>
            <a:r>
              <a:rPr lang="da-DK" sz="1200" dirty="0" smtClean="0"/>
              <a:t> </a:t>
            </a:r>
          </a:p>
          <a:p>
            <a:pPr algn="ctr"/>
            <a:r>
              <a:rPr lang="da-DK" sz="1200" dirty="0" smtClean="0"/>
              <a:t>region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3766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2800" b="1" dirty="0" smtClean="0">
                <a:solidFill>
                  <a:srgbClr val="C00000"/>
                </a:solidFill>
              </a:rPr>
              <a:t>A note on </a:t>
            </a:r>
            <a:r>
              <a:rPr lang="da-DK" sz="2800" b="1" dirty="0" err="1" smtClean="0">
                <a:solidFill>
                  <a:srgbClr val="C00000"/>
                </a:solidFill>
              </a:rPr>
              <a:t>precision</a:t>
            </a:r>
            <a:r>
              <a:rPr lang="da-DK" sz="2800" b="1" dirty="0" smtClean="0">
                <a:solidFill>
                  <a:srgbClr val="C00000"/>
                </a:solidFill>
              </a:rPr>
              <a:t> </a:t>
            </a:r>
            <a:r>
              <a:rPr lang="da-DK" sz="2800" b="1" dirty="0" err="1" smtClean="0">
                <a:solidFill>
                  <a:srgbClr val="C00000"/>
                </a:solidFill>
              </a:rPr>
              <a:t>medicine</a:t>
            </a:r>
            <a:endParaRPr lang="da-DK" sz="2800" b="1" dirty="0">
              <a:solidFill>
                <a:srgbClr val="C00000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71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 smtClean="0"/>
              <a:t>What</a:t>
            </a:r>
            <a:r>
              <a:rPr lang="da-DK" sz="3200" dirty="0" smtClean="0"/>
              <a:t> is </a:t>
            </a:r>
            <a:r>
              <a:rPr lang="da-DK" sz="3200" dirty="0" err="1" smtClean="0"/>
              <a:t>precision</a:t>
            </a:r>
            <a:r>
              <a:rPr lang="da-DK" sz="3200" dirty="0" smtClean="0"/>
              <a:t> </a:t>
            </a:r>
            <a:r>
              <a:rPr lang="da-DK" sz="3200" dirty="0" err="1" smtClean="0"/>
              <a:t>medicine</a:t>
            </a:r>
            <a:endParaRPr lang="da-DK" sz="3200" dirty="0"/>
          </a:p>
        </p:txBody>
      </p:sp>
      <p:sp>
        <p:nvSpPr>
          <p:cNvPr id="6" name="Rektangel 5"/>
          <p:cNvSpPr/>
          <p:nvPr/>
        </p:nvSpPr>
        <p:spPr>
          <a:xfrm>
            <a:off x="7543800" y="2571307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Rational </a:t>
            </a:r>
            <a:r>
              <a:rPr lang="da-DK" dirty="0" err="1" smtClean="0"/>
              <a:t>treatment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5715000" y="2551814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Patho-physiology</a:t>
            </a:r>
            <a:endParaRPr lang="da-DK" dirty="0"/>
          </a:p>
        </p:txBody>
      </p:sp>
      <p:sp>
        <p:nvSpPr>
          <p:cNvPr id="12" name="Højrepil 11"/>
          <p:cNvSpPr/>
          <p:nvPr/>
        </p:nvSpPr>
        <p:spPr>
          <a:xfrm>
            <a:off x="5334000" y="3028507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Højrepil 12"/>
          <p:cNvSpPr/>
          <p:nvPr/>
        </p:nvSpPr>
        <p:spPr>
          <a:xfrm>
            <a:off x="7162800" y="3028507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/>
          <p:cNvSpPr/>
          <p:nvPr/>
        </p:nvSpPr>
        <p:spPr>
          <a:xfrm>
            <a:off x="228600" y="2551814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Pain</a:t>
            </a:r>
          </a:p>
          <a:p>
            <a:pPr algn="ctr"/>
            <a:r>
              <a:rPr lang="da-DK" dirty="0" smtClean="0"/>
              <a:t>Presentation</a:t>
            </a:r>
            <a:endParaRPr lang="da-DK" dirty="0"/>
          </a:p>
        </p:txBody>
      </p:sp>
      <p:sp>
        <p:nvSpPr>
          <p:cNvPr id="15" name="Rektangel 14"/>
          <p:cNvSpPr/>
          <p:nvPr/>
        </p:nvSpPr>
        <p:spPr>
          <a:xfrm>
            <a:off x="3886200" y="2571307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Clinical</a:t>
            </a:r>
            <a:r>
              <a:rPr lang="da-DK" dirty="0" smtClean="0"/>
              <a:t> </a:t>
            </a:r>
            <a:r>
              <a:rPr lang="da-DK" dirty="0" err="1" smtClean="0"/>
              <a:t>phenotype</a:t>
            </a:r>
            <a:endParaRPr lang="da-DK" dirty="0" smtClean="0"/>
          </a:p>
          <a:p>
            <a:pPr algn="ctr"/>
            <a:r>
              <a:rPr lang="da-DK" dirty="0" err="1" smtClean="0"/>
              <a:t>Diagnostic</a:t>
            </a:r>
            <a:r>
              <a:rPr lang="da-DK" dirty="0" smtClean="0"/>
              <a:t> measures</a:t>
            </a:r>
            <a:endParaRPr lang="da-DK" dirty="0"/>
          </a:p>
        </p:txBody>
      </p:sp>
      <p:sp>
        <p:nvSpPr>
          <p:cNvPr id="16" name="Rektangel 15"/>
          <p:cNvSpPr/>
          <p:nvPr/>
        </p:nvSpPr>
        <p:spPr>
          <a:xfrm>
            <a:off x="2057400" y="2564219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Eitiology</a:t>
            </a:r>
            <a:r>
              <a:rPr lang="da-DK" dirty="0" smtClean="0"/>
              <a:t> </a:t>
            </a:r>
          </a:p>
          <a:p>
            <a:pPr algn="ctr"/>
            <a:r>
              <a:rPr lang="da-DK" dirty="0" smtClean="0"/>
              <a:t>Genotype</a:t>
            </a:r>
          </a:p>
          <a:p>
            <a:pPr algn="ctr"/>
            <a:r>
              <a:rPr lang="da-DK" dirty="0" err="1" smtClean="0"/>
              <a:t>Exogenic</a:t>
            </a:r>
            <a:endParaRPr lang="da-DK" dirty="0"/>
          </a:p>
        </p:txBody>
      </p:sp>
      <p:sp>
        <p:nvSpPr>
          <p:cNvPr id="17" name="Højrepil 16"/>
          <p:cNvSpPr/>
          <p:nvPr/>
        </p:nvSpPr>
        <p:spPr>
          <a:xfrm>
            <a:off x="1676400" y="3021419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Højrepil 17"/>
          <p:cNvSpPr/>
          <p:nvPr/>
        </p:nvSpPr>
        <p:spPr>
          <a:xfrm>
            <a:off x="3505200" y="3009014"/>
            <a:ext cx="3048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6668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ont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2461</Words>
  <Application>Microsoft Office PowerPoint</Application>
  <PresentationFormat>Skærmshow (4:3)</PresentationFormat>
  <Paragraphs>836</Paragraphs>
  <Slides>45</Slides>
  <Notes>45</Notes>
  <HiddenSlides>3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Integrerede OLE-servere</vt:lpstr>
      </vt:variant>
      <vt:variant>
        <vt:i4>4</vt:i4>
      </vt:variant>
      <vt:variant>
        <vt:lpstr>Diastitler</vt:lpstr>
      </vt:variant>
      <vt:variant>
        <vt:i4>45</vt:i4>
      </vt:variant>
    </vt:vector>
  </HeadingPairs>
  <TitlesOfParts>
    <vt:vector size="50" baseType="lpstr">
      <vt:lpstr>Office Theme</vt:lpstr>
      <vt:lpstr>Photo Editor-billede</vt:lpstr>
      <vt:lpstr>SPW 11.0 Graph</vt:lpstr>
      <vt:lpstr>Microsoft Excel 97-2003 Worksheet</vt:lpstr>
      <vt:lpstr>Ligning</vt:lpstr>
      <vt:lpstr>PowerPoint-præsentation</vt:lpstr>
      <vt:lpstr>PowerPoint-præsentation</vt:lpstr>
      <vt:lpstr>Sodium channels as targets</vt:lpstr>
      <vt:lpstr>PowerPoint-præsentation</vt:lpstr>
      <vt:lpstr>PowerPoint-præsentation</vt:lpstr>
      <vt:lpstr>PowerPoint-præsentation</vt:lpstr>
      <vt:lpstr>PowerPoint-præsentation</vt:lpstr>
      <vt:lpstr>A note on precision medicine</vt:lpstr>
      <vt:lpstr>What is precision medicine</vt:lpstr>
      <vt:lpstr>Precision medicine for sodium channels</vt:lpstr>
      <vt:lpstr>Sodium channels in neuropathic pain</vt:lpstr>
      <vt:lpstr> Clinical approaches targeting sodium channels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Oxcarbazepine in Peripheral Neuropathic Pain Depends on Pain Phenotype</vt:lpstr>
      <vt:lpstr>Peripheral block: Does it remove spontaneous pain and allodynia?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Clinical approaches targeting sodium channels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Caveats in targeting sodium channels</vt:lpstr>
      <vt:lpstr>PowerPoint-præsentation</vt:lpstr>
      <vt:lpstr>Painful polyneuropathy: NNT and NNH  </vt:lpstr>
      <vt:lpstr>How should we move forward ?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Haroutounian, Simon</dc:creator>
  <cp:lastModifiedBy>Troels Staehelin Jensen</cp:lastModifiedBy>
  <cp:revision>112</cp:revision>
  <dcterms:created xsi:type="dcterms:W3CDTF">2015-07-09T20:10:25Z</dcterms:created>
  <dcterms:modified xsi:type="dcterms:W3CDTF">2016-06-03T13:33:38Z</dcterms:modified>
</cp:coreProperties>
</file>