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5"/>
    <p:sldMasterId id="2147483684" r:id="rId6"/>
    <p:sldMasterId id="2147483708" r:id="rId7"/>
  </p:sldMasterIdLst>
  <p:notesMasterIdLst>
    <p:notesMasterId r:id="rId28"/>
  </p:notesMasterIdLst>
  <p:sldIdLst>
    <p:sldId id="256" r:id="rId8"/>
    <p:sldId id="301" r:id="rId9"/>
    <p:sldId id="303" r:id="rId10"/>
    <p:sldId id="304" r:id="rId11"/>
    <p:sldId id="302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4" r:id="rId21"/>
    <p:sldId id="318" r:id="rId22"/>
    <p:sldId id="315" r:id="rId23"/>
    <p:sldId id="316" r:id="rId24"/>
    <p:sldId id="317" r:id="rId25"/>
    <p:sldId id="319" r:id="rId26"/>
    <p:sldId id="320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>
        <p:scale>
          <a:sx n="97" d="100"/>
          <a:sy n="97" d="100"/>
        </p:scale>
        <p:origin x="-898" y="-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F463E2-0B93-4C8E-93A7-112C19EED9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79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Design, Planning</a:t>
            </a:r>
            <a:r>
              <a:rPr lang="en-US" baseline="0" dirty="0" smtClean="0"/>
              <a:t> (including training), Implementation, Data Collection, Data Coding, and </a:t>
            </a:r>
            <a:r>
              <a:rPr lang="en-US" baseline="0" smtClean="0"/>
              <a:t>Data analysis.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F463E2-0B93-4C8E-93A7-112C19EED9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26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2592-3DD5-4381-B673-39DFBF77B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2592-3DD5-4381-B673-39DFBF77B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3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2592-3DD5-4381-B673-39DFBF77B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48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0086-6D98-4F19-89B0-B4F23CCE3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67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0086-6D98-4F19-89B0-B4F23CCE3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0086-6D98-4F19-89B0-B4F23CCE3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59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0086-6D98-4F19-89B0-B4F23CCE3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61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0086-6D98-4F19-89B0-B4F23CCE3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03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0086-6D98-4F19-89B0-B4F23CCE3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71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0086-6D98-4F19-89B0-B4F23CCE3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93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0086-6D98-4F19-89B0-B4F23CCE3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0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2592-3DD5-4381-B673-39DFBF77B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34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0086-6D98-4F19-89B0-B4F23CCE3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19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0086-6D98-4F19-89B0-B4F23CCE3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337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0086-6D98-4F19-89B0-B4F23CCE3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077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D0264-CC90-4225-82A9-F3A45254E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80E21-E01E-48D4-8668-92ED5EE432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74D95-83CC-4E33-864D-29C1C7EC2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C78CF-0143-426D-92A5-7700F05FD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1D38C-8084-493D-800F-115A3F6E3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E5A70-994D-4F06-B649-0BD6799BA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F6F6A-3D90-43B2-AF8C-8C1BE4900A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2592-3DD5-4381-B673-39DFBF77B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451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17F63-CCAA-4272-8587-6D7D594C9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46C69-CBC5-4074-879D-5C8DAC89C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8242A-02F5-4C3C-A0C5-323EB077E1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97E65-DB7B-4D7C-9AEA-6FB9084F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2592-3DD5-4381-B673-39DFBF77B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3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2592-3DD5-4381-B673-39DFBF77B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6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2592-3DD5-4381-B673-39DFBF77B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5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2592-3DD5-4381-B673-39DFBF77B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5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2592-3DD5-4381-B673-39DFBF77B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0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2592-3DD5-4381-B673-39DFBF77B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4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02592-3DD5-4381-B673-39DFBF77B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00086-6D98-4F19-89B0-B4F23CCE3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IMMPACT-XVIII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84EF8-FE1F-4336-9FF2-40E34491930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1" name="Picture 7" descr="bluecurv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1"/>
            <a:ext cx="7772400" cy="2057400"/>
          </a:xfrm>
        </p:spPr>
        <p:txBody>
          <a:bodyPr/>
          <a:lstStyle/>
          <a:p>
            <a:r>
              <a:rPr lang="en-US" altLang="en-US" sz="3600" dirty="0">
                <a:ea typeface="ＭＳ Ｐゴシック" pitchFamily="34" charset="-128"/>
              </a:rPr>
              <a:t>Data quality issues in the design and analysis of clinical trials: </a:t>
            </a:r>
            <a:br>
              <a:rPr lang="en-US" altLang="en-US" sz="3600" dirty="0">
                <a:ea typeface="ＭＳ Ｐゴシック" pitchFamily="34" charset="-128"/>
              </a:rPr>
            </a:br>
            <a:r>
              <a:rPr lang="en-US" altLang="en-US" sz="3600" dirty="0">
                <a:ea typeface="ＭＳ Ｐゴシック" pitchFamily="34" charset="-128"/>
              </a:rPr>
              <a:t>an FDA perspective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i="1" dirty="0" smtClean="0"/>
              <a:t>Paul Schuette, PhD</a:t>
            </a:r>
          </a:p>
          <a:p>
            <a:r>
              <a:rPr lang="en-US" sz="2000" i="1" dirty="0" smtClean="0"/>
              <a:t>Scientific Computing Coordinator</a:t>
            </a:r>
          </a:p>
          <a:p>
            <a:r>
              <a:rPr lang="en-US" sz="2000" i="1" dirty="0" smtClean="0"/>
              <a:t>Office of Biostatistics</a:t>
            </a:r>
          </a:p>
          <a:p>
            <a:r>
              <a:rPr lang="en-US" sz="2000" i="1" dirty="0" smtClean="0"/>
              <a:t>FDA/CDER/OTS</a:t>
            </a:r>
            <a:endParaRPr lang="en-US" sz="20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kern="0" dirty="0">
                <a:solidFill>
                  <a:srgbClr val="222268"/>
                </a:solidFill>
                <a:latin typeface="Arial"/>
                <a:ea typeface="ＭＳ Ｐゴシック" charset="-128"/>
              </a:rPr>
              <a:t>PRO Challenges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876" y="1600200"/>
            <a:ext cx="643824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112198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PRO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Instrument validation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Pediatric versus adult scales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Observer reported outcomes</a:t>
            </a:r>
            <a:endParaRPr lang="en-US" altLang="en-US" dirty="0">
              <a:ea typeface="ＭＳ Ｐゴシック" pitchFamily="34" charset="-128"/>
            </a:endParaRPr>
          </a:p>
          <a:p>
            <a:r>
              <a:rPr lang="en-US" altLang="en-US" dirty="0" smtClean="0">
                <a:ea typeface="ＭＳ Ｐゴシック" pitchFamily="34" charset="-128"/>
              </a:rPr>
              <a:t>Variability </a:t>
            </a:r>
            <a:r>
              <a:rPr lang="en-US" altLang="en-US" dirty="0">
                <a:ea typeface="ＭＳ Ｐゴシック" pitchFamily="34" charset="-128"/>
              </a:rPr>
              <a:t>of </a:t>
            </a:r>
            <a:r>
              <a:rPr lang="en-US" altLang="en-US" dirty="0" smtClean="0">
                <a:ea typeface="ＭＳ Ｐゴシック" pitchFamily="34" charset="-128"/>
              </a:rPr>
              <a:t>individual outcomes </a:t>
            </a:r>
            <a:r>
              <a:rPr lang="en-US" altLang="en-US" dirty="0" smtClean="0">
                <a:ea typeface="ＭＳ Ｐゴシック" pitchFamily="34" charset="-128"/>
              </a:rPr>
              <a:t>over time </a:t>
            </a:r>
            <a:r>
              <a:rPr lang="en-US" altLang="en-US" dirty="0" smtClean="0">
                <a:ea typeface="ＭＳ Ｐゴシック" pitchFamily="34" charset="-128"/>
              </a:rPr>
              <a:t>(Subject Training, Instrument </a:t>
            </a:r>
            <a:r>
              <a:rPr lang="en-US" altLang="en-US" dirty="0" smtClean="0">
                <a:ea typeface="ＭＳ Ｐゴシック" pitchFamily="34" charset="-128"/>
              </a:rPr>
              <a:t>Reliability)</a:t>
            </a:r>
          </a:p>
          <a:p>
            <a:r>
              <a:rPr lang="en-US" altLang="en-US" dirty="0">
                <a:ea typeface="ＭＳ Ｐゴシック" pitchFamily="34" charset="-128"/>
              </a:rPr>
              <a:t>Missing values</a:t>
            </a:r>
          </a:p>
          <a:p>
            <a:pPr marL="0" indent="0">
              <a:buNone/>
            </a:pPr>
            <a:endParaRPr lang="en-US" altLang="en-US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04652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Rescue Medication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4876800"/>
          </a:xfrm>
        </p:spPr>
        <p:txBody>
          <a:bodyPr/>
          <a:lstStyle/>
          <a:p>
            <a:pPr>
              <a:defRPr/>
            </a:pPr>
            <a:r>
              <a:rPr lang="en-US" dirty="0"/>
              <a:t>The use of rescue medications for breakthrough pain in </a:t>
            </a:r>
            <a:r>
              <a:rPr lang="en-US" dirty="0" smtClean="0"/>
              <a:t>both acute and chronic </a:t>
            </a:r>
            <a:r>
              <a:rPr lang="en-US" dirty="0"/>
              <a:t>pain </a:t>
            </a:r>
            <a:r>
              <a:rPr lang="en-US" dirty="0" smtClean="0"/>
              <a:t>trials </a:t>
            </a:r>
            <a:r>
              <a:rPr lang="en-US" dirty="0"/>
              <a:t>poses a challenge for efficacy analyses.  </a:t>
            </a:r>
          </a:p>
          <a:p>
            <a:pPr>
              <a:defRPr/>
            </a:pPr>
            <a:r>
              <a:rPr lang="en-US" dirty="0"/>
              <a:t>Opioids misclassified as concomitant medications, rather than as rescue medications.</a:t>
            </a:r>
          </a:p>
          <a:p>
            <a:pPr>
              <a:defRPr/>
            </a:pPr>
            <a:r>
              <a:rPr lang="en-US" dirty="0"/>
              <a:t>Issues with integrating results across </a:t>
            </a:r>
            <a:r>
              <a:rPr lang="en-US" dirty="0" smtClean="0"/>
              <a:t>trials.</a:t>
            </a: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2817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Incorrectly </a:t>
            </a:r>
            <a:r>
              <a:rPr lang="en-US" altLang="en-US" dirty="0">
                <a:ea typeface="ＭＳ Ｐゴシック" pitchFamily="34" charset="-128"/>
              </a:rPr>
              <a:t>coded AEs.  </a:t>
            </a:r>
          </a:p>
          <a:p>
            <a:r>
              <a:rPr lang="en-US" dirty="0"/>
              <a:t>Correctly ascertaining and recording reason for withdrawal</a:t>
            </a:r>
            <a:r>
              <a:rPr lang="en-US" altLang="en-US" dirty="0" smtClean="0">
                <a:ea typeface="ＭＳ Ｐゴシック" pitchFamily="34" charset="-128"/>
              </a:rPr>
              <a:t>.   </a:t>
            </a:r>
            <a:endParaRPr lang="en-US" altLang="en-US" dirty="0">
              <a:ea typeface="ＭＳ Ｐゴシック" pitchFamily="34" charset="-128"/>
            </a:endParaRPr>
          </a:p>
          <a:p>
            <a:r>
              <a:rPr lang="en-US" altLang="en-US" dirty="0">
                <a:ea typeface="ＭＳ Ｐゴシック" pitchFamily="34" charset="-128"/>
              </a:rPr>
              <a:t>Lab values (investigator “error</a:t>
            </a:r>
            <a:r>
              <a:rPr lang="en-US" altLang="en-US" dirty="0" smtClean="0">
                <a:ea typeface="ＭＳ Ｐゴシック" pitchFamily="34" charset="-128"/>
              </a:rPr>
              <a:t>”)</a:t>
            </a:r>
          </a:p>
          <a:p>
            <a:r>
              <a:rPr lang="en-US" altLang="en-US" dirty="0">
                <a:ea typeface="ＭＳ Ｐゴシック" pitchFamily="34" charset="-128"/>
              </a:rPr>
              <a:t>Missing </a:t>
            </a:r>
            <a:r>
              <a:rPr lang="en-US" altLang="en-US" dirty="0" smtClean="0">
                <a:ea typeface="ＭＳ Ｐゴシック" pitchFamily="34" charset="-128"/>
              </a:rPr>
              <a:t>Values</a:t>
            </a:r>
            <a:endParaRPr lang="en-US" altLang="en-US" dirty="0">
              <a:ea typeface="ＭＳ Ｐゴシック" pitchFamily="34" charset="-128"/>
            </a:endParaRPr>
          </a:p>
          <a:p>
            <a:r>
              <a:rPr lang="en-US" altLang="en-US" dirty="0">
                <a:ea typeface="ＭＳ Ｐゴシック" pitchFamily="34" charset="-128"/>
              </a:rPr>
              <a:t>Need </a:t>
            </a:r>
            <a:r>
              <a:rPr lang="en-US" altLang="en-US" dirty="0" smtClean="0">
                <a:ea typeface="ＭＳ Ｐゴシック" pitchFamily="34" charset="-128"/>
              </a:rPr>
              <a:t>for better </a:t>
            </a:r>
            <a:r>
              <a:rPr lang="en-US" altLang="en-US" dirty="0">
                <a:ea typeface="ＭＳ Ｐゴシック" pitchFamily="34" charset="-128"/>
              </a:rPr>
              <a:t>tools </a:t>
            </a:r>
            <a:r>
              <a:rPr lang="en-US" altLang="en-US" dirty="0" smtClean="0">
                <a:ea typeface="ＭＳ Ｐゴシック" pitchFamily="34" charset="-128"/>
              </a:rPr>
              <a:t>to discover </a:t>
            </a:r>
            <a:r>
              <a:rPr lang="en-US" altLang="en-US" dirty="0">
                <a:ea typeface="ＭＳ Ｐゴシック" pitchFamily="34" charset="-128"/>
              </a:rPr>
              <a:t>misconduct and errors.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3223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Basic Types:</a:t>
            </a:r>
          </a:p>
          <a:p>
            <a:r>
              <a:rPr lang="en-US" dirty="0" smtClean="0"/>
              <a:t>On-site Monitoring (traditional approach)</a:t>
            </a:r>
          </a:p>
          <a:p>
            <a:r>
              <a:rPr lang="en-US" dirty="0" smtClean="0"/>
              <a:t>Centralized Monitoring (remote evaluation)</a:t>
            </a:r>
          </a:p>
          <a:p>
            <a:pPr marL="0" indent="0">
              <a:buNone/>
            </a:pPr>
            <a:r>
              <a:rPr lang="en-US" sz="2800" dirty="0"/>
              <a:t>FDA 2013 Guidance</a:t>
            </a:r>
            <a:r>
              <a:rPr lang="en-US" dirty="0"/>
              <a:t>: </a:t>
            </a:r>
            <a:r>
              <a:rPr lang="en-US" sz="2800" dirty="0"/>
              <a:t>Oversight of Clinical Investigations- A Risk-Based Approach to Monitoring</a:t>
            </a:r>
          </a:p>
          <a:p>
            <a:r>
              <a:rPr lang="en-US" sz="2800" dirty="0"/>
              <a:t>Recognition that on-site monitoring is time consuming, expensive, and not always necessary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3660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FDA encourages greater use of centralized monitoring practices, where appropriate, than </a:t>
            </a:r>
            <a:r>
              <a:rPr lang="en-US" dirty="0" smtClean="0"/>
              <a:t>has been </a:t>
            </a:r>
            <a:r>
              <a:rPr lang="en-US" dirty="0"/>
              <a:t>the case historically, with correspondingly less emphasis on on-site </a:t>
            </a:r>
            <a:r>
              <a:rPr lang="en-US" dirty="0" smtClean="0"/>
              <a:t>monitoring.” page 7, 2013 FDA Guidance</a:t>
            </a:r>
          </a:p>
          <a:p>
            <a:r>
              <a:rPr lang="en-US" dirty="0" smtClean="0"/>
              <a:t>Centralized Monitoring can be an important component of a </a:t>
            </a:r>
            <a:r>
              <a:rPr lang="en-US" i="1" dirty="0" smtClean="0"/>
              <a:t>risk based </a:t>
            </a:r>
            <a:r>
              <a:rPr lang="en-US" dirty="0" smtClean="0"/>
              <a:t>monitoring plan.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4596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Based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See Guidance for detail.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Critical Data and Processes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Risk Assessment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Consider Risk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Plan (still need some on site monitoring)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24858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 and Central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Statistical methods can be an important component of central monitoring.</a:t>
            </a:r>
          </a:p>
          <a:p>
            <a:r>
              <a:rPr lang="en-US" dirty="0" smtClean="0"/>
              <a:t>Distribution of data, too much variation, too little variation, outlier, inlier detection</a:t>
            </a:r>
          </a:p>
          <a:p>
            <a:r>
              <a:rPr lang="en-US" dirty="0" smtClean="0"/>
              <a:t>Results “too good to be true.”</a:t>
            </a:r>
          </a:p>
          <a:p>
            <a:r>
              <a:rPr lang="en-US" dirty="0" smtClean="0"/>
              <a:t>Calendar dates</a:t>
            </a:r>
          </a:p>
          <a:p>
            <a:r>
              <a:rPr lang="en-US" dirty="0" smtClean="0"/>
              <a:t>Examine differences between and within sites</a:t>
            </a:r>
          </a:p>
          <a:p>
            <a:r>
              <a:rPr lang="en-US" dirty="0"/>
              <a:t>Data anomaly </a:t>
            </a:r>
            <a:r>
              <a:rPr lang="en-US" dirty="0" smtClean="0"/>
              <a:t>detection</a:t>
            </a:r>
          </a:p>
          <a:p>
            <a:r>
              <a:rPr lang="en-US" dirty="0" smtClean="0"/>
              <a:t>Integrate results for users.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279053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FDA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with companies to bring commercial software into FDA for evaluation, research and development of “data anomaly” detection.</a:t>
            </a:r>
          </a:p>
          <a:p>
            <a:pPr lvl="1"/>
            <a:r>
              <a:rPr lang="en-US" dirty="0" smtClean="0"/>
              <a:t>High Performance Computing</a:t>
            </a:r>
          </a:p>
          <a:p>
            <a:pPr lvl="1"/>
            <a:r>
              <a:rPr lang="en-US" dirty="0" smtClean="0"/>
              <a:t>Improved statistical methods</a:t>
            </a:r>
          </a:p>
          <a:p>
            <a:r>
              <a:rPr lang="en-US" dirty="0" smtClean="0"/>
              <a:t>Improve existing OSI site selection </a:t>
            </a:r>
            <a:r>
              <a:rPr lang="en-US" dirty="0" smtClean="0"/>
              <a:t>tool</a:t>
            </a:r>
            <a:endParaRPr lang="en-US" dirty="0" smtClean="0"/>
          </a:p>
          <a:p>
            <a:r>
              <a:rPr lang="en-US" dirty="0" smtClean="0"/>
              <a:t>Potential for Janus Clinical Trials Repository (CTR)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58779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Making progress, but there is room for improvement.</a:t>
            </a:r>
          </a:p>
          <a:p>
            <a:r>
              <a:rPr lang="en-US" dirty="0" smtClean="0"/>
              <a:t>Can we better articulate “Good Clinical Trial Practices?”  “Good Data Practices?”</a:t>
            </a:r>
          </a:p>
          <a:p>
            <a:r>
              <a:rPr lang="en-US" dirty="0" smtClean="0"/>
              <a:t>On site and centralized monitoring are complementary (not mutually exclusive) approaches.</a:t>
            </a:r>
          </a:p>
          <a:p>
            <a:r>
              <a:rPr lang="en-US" dirty="0" smtClean="0"/>
              <a:t>Need to develop and implement better tools for data anomaly detection.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9957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077200" cy="1752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b="1" dirty="0">
                <a:ea typeface="ＭＳ Ｐゴシック" pitchFamily="34" charset="-128"/>
              </a:rPr>
              <a:t>This presentation reflects the views of the author and should not be construed to represent FDA’s views or policies</a:t>
            </a:r>
            <a:r>
              <a:rPr lang="en-US" altLang="en-US" b="1" dirty="0" smtClean="0">
                <a:ea typeface="ＭＳ Ｐゴシック" pitchFamily="34" charset="-128"/>
              </a:rPr>
              <a:t>.</a:t>
            </a:r>
            <a:endParaRPr lang="en-US" altLang="en-US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16491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References and Thanks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FDA </a:t>
            </a:r>
            <a:r>
              <a:rPr lang="en-US" sz="2400" dirty="0" err="1" smtClean="0"/>
              <a:t>Guidances</a:t>
            </a:r>
            <a:r>
              <a:rPr lang="en-US" sz="2400" dirty="0" smtClean="0"/>
              <a:t>:</a:t>
            </a:r>
          </a:p>
          <a:p>
            <a:r>
              <a:rPr lang="en-US" sz="2000" dirty="0"/>
              <a:t>Analgesic Indications: Developing Drug and Biological Products (2014)</a:t>
            </a:r>
          </a:p>
          <a:p>
            <a:r>
              <a:rPr lang="en-US" sz="2000" dirty="0" smtClean="0"/>
              <a:t>Oversight </a:t>
            </a:r>
            <a:r>
              <a:rPr lang="en-US" sz="2000" dirty="0"/>
              <a:t>of Clinical Investigations — A Risk-Based Approach to </a:t>
            </a:r>
            <a:r>
              <a:rPr lang="en-US" sz="2000" dirty="0" smtClean="0"/>
              <a:t>Monitoring (2013) </a:t>
            </a:r>
          </a:p>
          <a:p>
            <a:r>
              <a:rPr lang="en-US" sz="2000" dirty="0" smtClean="0"/>
              <a:t>Q8(R2</a:t>
            </a:r>
            <a:r>
              <a:rPr lang="en-US" sz="2000" dirty="0"/>
              <a:t>) Pharmaceutical </a:t>
            </a:r>
            <a:r>
              <a:rPr lang="en-US" sz="2000" dirty="0" smtClean="0"/>
              <a:t>Development (2009)</a:t>
            </a:r>
          </a:p>
          <a:p>
            <a:r>
              <a:rPr lang="en-US" sz="2000" dirty="0"/>
              <a:t>Patient-Reported Outcome </a:t>
            </a:r>
            <a:r>
              <a:rPr lang="en-US" sz="2000" dirty="0" smtClean="0"/>
              <a:t>Measures: Use </a:t>
            </a:r>
            <a:r>
              <a:rPr lang="en-US" sz="2000" dirty="0"/>
              <a:t>in Medical Product Development </a:t>
            </a:r>
            <a:r>
              <a:rPr lang="en-US" sz="2000" dirty="0" smtClean="0"/>
              <a:t>to </a:t>
            </a:r>
            <a:r>
              <a:rPr lang="en-US" sz="2000" dirty="0"/>
              <a:t>Support Labeling </a:t>
            </a:r>
            <a:r>
              <a:rPr lang="en-US" sz="2000" dirty="0" smtClean="0"/>
              <a:t>Claims (2009)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The Prevention and Treatment of Missing Data in Clinical Trials, National Academy </a:t>
            </a:r>
            <a:r>
              <a:rPr lang="en-US" sz="2000" smtClean="0"/>
              <a:t>of Sciences, </a:t>
            </a:r>
            <a:r>
              <a:rPr lang="en-US" sz="2000" dirty="0" smtClean="0"/>
              <a:t>2010</a:t>
            </a:r>
          </a:p>
          <a:p>
            <a:pPr marL="0" indent="0">
              <a:buNone/>
            </a:pPr>
            <a:r>
              <a:rPr lang="en-US" sz="2400" dirty="0" smtClean="0"/>
              <a:t>Thanks to the DBII Analgesics Review Team:</a:t>
            </a:r>
          </a:p>
          <a:p>
            <a:pPr marL="0" indent="0">
              <a:buNone/>
            </a:pPr>
            <a:r>
              <a:rPr lang="en-US" sz="2400" dirty="0" smtClean="0"/>
              <a:t>Freda Cooner, Feng Li, Kate Meaker, James Travis, Yan Zhou and also to Scott Komo (PROs).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5515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Quality for data and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Reviewer Experiences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Monitoring and data anomaly detection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Conclusions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78478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Data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We cannot inspect our way to data quality.</a:t>
            </a:r>
          </a:p>
          <a:p>
            <a:pPr>
              <a:defRPr/>
            </a:pPr>
            <a:r>
              <a:rPr lang="en-US" sz="2400" dirty="0"/>
              <a:t>According to William Edwards Deming:</a:t>
            </a:r>
          </a:p>
          <a:p>
            <a:pPr marL="0" indent="0">
              <a:buFontTx/>
              <a:buNone/>
              <a:defRPr/>
            </a:pPr>
            <a:r>
              <a:rPr lang="en-US" sz="2400" dirty="0"/>
              <a:t>“Eliminate the need for inspection on a mass basis by building quality into the product in the first place.”</a:t>
            </a:r>
          </a:p>
          <a:p>
            <a:pPr>
              <a:defRPr/>
            </a:pPr>
            <a:r>
              <a:rPr lang="en-US" sz="2400" dirty="0"/>
              <a:t>“Monitoring, or oversight, alone cannot ensure quality. Rather, quality is an overarching objective that must be built into the clinical trial enterprise. FDA recommends a </a:t>
            </a:r>
            <a:r>
              <a:rPr lang="en-US" sz="2400" i="1" dirty="0"/>
              <a:t>quality risk management</a:t>
            </a:r>
            <a:r>
              <a:rPr lang="en-US" sz="2400" dirty="0"/>
              <a:t> approach to clinical trials…”</a:t>
            </a:r>
          </a:p>
          <a:p>
            <a:pPr marL="0" indent="0">
              <a:buFontTx/>
              <a:buNone/>
              <a:defRPr/>
            </a:pPr>
            <a:r>
              <a:rPr lang="en-US" sz="2400" dirty="0"/>
              <a:t>(Oversight of Clinical Investigations — A Risk-Based Approach to Monitoring,  2013, page 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13938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Building Quality into Clinical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02163"/>
          </a:xfrm>
        </p:spPr>
        <p:txBody>
          <a:bodyPr/>
          <a:lstStyle/>
          <a:p>
            <a:pPr>
              <a:lnSpc>
                <a:spcPts val="3838"/>
              </a:lnSpc>
            </a:pPr>
            <a:r>
              <a:rPr lang="en-US" altLang="en-US" dirty="0">
                <a:ea typeface="ＭＳ Ｐゴシック" pitchFamily="34" charset="-128"/>
              </a:rPr>
              <a:t>FDA has embraced the Quality by Design (</a:t>
            </a:r>
            <a:r>
              <a:rPr lang="en-US" altLang="en-US" dirty="0" err="1">
                <a:ea typeface="ＭＳ Ｐゴシック" pitchFamily="34" charset="-128"/>
              </a:rPr>
              <a:t>QbD</a:t>
            </a:r>
            <a:r>
              <a:rPr lang="en-US" altLang="en-US" dirty="0">
                <a:ea typeface="ＭＳ Ｐゴシック" pitchFamily="34" charset="-128"/>
              </a:rPr>
              <a:t>) paradigm.  </a:t>
            </a:r>
          </a:p>
          <a:p>
            <a:pPr>
              <a:lnSpc>
                <a:spcPts val="3838"/>
              </a:lnSpc>
            </a:pPr>
            <a:r>
              <a:rPr lang="en-US" altLang="en-US" dirty="0">
                <a:ea typeface="ＭＳ Ｐゴシック" pitchFamily="34" charset="-128"/>
              </a:rPr>
              <a:t>FDA Guidance </a:t>
            </a:r>
            <a:r>
              <a:rPr lang="en-US" altLang="en-US" b="1" dirty="0">
                <a:ea typeface="ＭＳ Ｐゴシック" pitchFamily="34" charset="-128"/>
              </a:rPr>
              <a:t>Q8(R2) Pharmaceutical Development </a:t>
            </a:r>
          </a:p>
          <a:p>
            <a:pPr>
              <a:lnSpc>
                <a:spcPts val="3838"/>
              </a:lnSpc>
            </a:pPr>
            <a:r>
              <a:rPr lang="en-US" altLang="en-US" dirty="0">
                <a:ea typeface="ＭＳ Ｐゴシック" pitchFamily="34" charset="-128"/>
              </a:rPr>
              <a:t>Good </a:t>
            </a:r>
            <a:r>
              <a:rPr lang="en-US" altLang="en-US" i="1" dirty="0">
                <a:ea typeface="ＭＳ Ｐゴシック" pitchFamily="34" charset="-128"/>
              </a:rPr>
              <a:t>x</a:t>
            </a:r>
            <a:r>
              <a:rPr lang="en-US" altLang="en-US" dirty="0">
                <a:ea typeface="ＭＳ Ｐゴシック" pitchFamily="34" charset="-128"/>
              </a:rPr>
              <a:t> Practice (</a:t>
            </a:r>
            <a:r>
              <a:rPr lang="en-US" altLang="en-US" dirty="0" err="1">
                <a:ea typeface="ＭＳ Ｐゴシック" pitchFamily="34" charset="-128"/>
              </a:rPr>
              <a:t>GxP</a:t>
            </a:r>
            <a:r>
              <a:rPr lang="en-US" altLang="en-US" dirty="0">
                <a:ea typeface="ＭＳ Ｐゴシック" pitchFamily="34" charset="-128"/>
              </a:rPr>
              <a:t>): GCP, GMP, </a:t>
            </a:r>
            <a:r>
              <a:rPr lang="en-US" altLang="en-US" dirty="0" err="1" smtClean="0">
                <a:ea typeface="ＭＳ Ｐゴシック" pitchFamily="34" charset="-128"/>
              </a:rPr>
              <a:t>GPvP</a:t>
            </a:r>
            <a:r>
              <a:rPr lang="en-US" altLang="en-US" dirty="0" smtClean="0">
                <a:ea typeface="ＭＳ Ｐゴシック" pitchFamily="34" charset="-128"/>
              </a:rPr>
              <a:t>, GLP</a:t>
            </a: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ts val="3838"/>
              </a:lnSpc>
            </a:pPr>
            <a:r>
              <a:rPr lang="en-US" altLang="en-US" dirty="0" smtClean="0">
                <a:ea typeface="ＭＳ Ｐゴシック" pitchFamily="34" charset="-128"/>
              </a:rPr>
              <a:t>CDISC Data </a:t>
            </a:r>
            <a:r>
              <a:rPr lang="en-US" altLang="en-US" dirty="0">
                <a:ea typeface="ＭＳ Ｐゴシック" pitchFamily="34" charset="-128"/>
              </a:rPr>
              <a:t>Standards (SDTM, </a:t>
            </a:r>
            <a:r>
              <a:rPr lang="en-US" altLang="en-US" dirty="0" err="1">
                <a:ea typeface="ＭＳ Ｐゴシック" pitchFamily="34" charset="-128"/>
              </a:rPr>
              <a:t>ADaM</a:t>
            </a:r>
            <a:r>
              <a:rPr lang="en-US" altLang="en-US" dirty="0">
                <a:ea typeface="ＭＳ Ｐゴシック" pitchFamily="34" charset="-128"/>
              </a:rPr>
              <a:t>, SEND</a:t>
            </a:r>
            <a:r>
              <a:rPr lang="en-US" altLang="en-US" dirty="0" smtClean="0">
                <a:ea typeface="ＭＳ Ｐゴシック" pitchFamily="34" charset="-128"/>
              </a:rPr>
              <a:t>)</a:t>
            </a:r>
          </a:p>
          <a:p>
            <a:pPr>
              <a:lnSpc>
                <a:spcPts val="3838"/>
              </a:lnSpc>
            </a:pPr>
            <a:r>
              <a:rPr lang="en-US" altLang="en-US" dirty="0" smtClean="0">
                <a:ea typeface="ＭＳ Ｐゴシック" pitchFamily="34" charset="-128"/>
              </a:rPr>
              <a:t>CDISC Therapeutic Area Standard for Pain (version 1, SDTM)</a:t>
            </a: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ts val="3838"/>
              </a:lnSpc>
            </a:pPr>
            <a:r>
              <a:rPr lang="en-US" altLang="en-US" dirty="0" err="1">
                <a:ea typeface="ＭＳ Ｐゴシック" pitchFamily="34" charset="-128"/>
              </a:rPr>
              <a:t>Prespecified</a:t>
            </a:r>
            <a:r>
              <a:rPr lang="en-US" altLang="en-US" dirty="0">
                <a:ea typeface="ＭＳ Ｐゴシック" pitchFamily="34" charset="-128"/>
              </a:rPr>
              <a:t> Statistical Analysis Plan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67992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altLang="en-US" sz="4000" dirty="0">
                <a:ea typeface="ＭＳ Ｐゴシック" pitchFamily="34" charset="-128"/>
              </a:rPr>
              <a:t>Statistical Quality Concerns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800" dirty="0">
                <a:ea typeface="ＭＳ Ｐゴシック" pitchFamily="34" charset="-128"/>
              </a:rPr>
              <a:t>Missing Data.  </a:t>
            </a:r>
            <a:r>
              <a:rPr lang="en-US" altLang="en-US" sz="2800" dirty="0" smtClean="0">
                <a:ea typeface="ＭＳ Ｐゴシック" pitchFamily="34" charset="-128"/>
              </a:rPr>
              <a:t>(NAS </a:t>
            </a:r>
            <a:r>
              <a:rPr lang="en-US" altLang="en-US" sz="2800" dirty="0">
                <a:ea typeface="ＭＳ Ｐゴシック" pitchFamily="34" charset="-128"/>
              </a:rPr>
              <a:t>report, EMA report, FDA guidance in development)  </a:t>
            </a:r>
            <a:r>
              <a:rPr lang="en-US" altLang="en-US" sz="2800" dirty="0" smtClean="0">
                <a:ea typeface="ＭＳ Ｐゴシック" pitchFamily="34" charset="-128"/>
              </a:rPr>
              <a:t>Do </a:t>
            </a:r>
            <a:r>
              <a:rPr lang="en-US" altLang="en-US" sz="2800" dirty="0">
                <a:ea typeface="ＭＳ Ｐゴシック" pitchFamily="34" charset="-128"/>
              </a:rPr>
              <a:t>the study design </a:t>
            </a:r>
            <a:r>
              <a:rPr lang="en-US" altLang="en-US" sz="2800" dirty="0" smtClean="0">
                <a:ea typeface="ＭＳ Ｐゴシック" pitchFamily="34" charset="-128"/>
              </a:rPr>
              <a:t>and study conduct minimize </a:t>
            </a:r>
            <a:r>
              <a:rPr lang="en-US" altLang="en-US" sz="2800" dirty="0">
                <a:ea typeface="ＭＳ Ｐゴシック" pitchFamily="34" charset="-128"/>
              </a:rPr>
              <a:t>missing data?  How </a:t>
            </a:r>
            <a:r>
              <a:rPr lang="en-US" altLang="en-US" sz="2800" dirty="0" smtClean="0">
                <a:ea typeface="ＭＳ Ｐゴシック" pitchFamily="34" charset="-128"/>
              </a:rPr>
              <a:t>do </a:t>
            </a:r>
            <a:r>
              <a:rPr lang="en-US" altLang="en-US" sz="2800" dirty="0">
                <a:ea typeface="ＭＳ Ｐゴシック" pitchFamily="34" charset="-128"/>
              </a:rPr>
              <a:t>the </a:t>
            </a:r>
            <a:r>
              <a:rPr lang="en-US" altLang="en-US" sz="2800" dirty="0" smtClean="0">
                <a:ea typeface="ＭＳ Ｐゴシック" pitchFamily="34" charset="-128"/>
              </a:rPr>
              <a:t>protocol and SAP propose dealing with </a:t>
            </a:r>
            <a:r>
              <a:rPr lang="en-US" altLang="en-US" sz="2800" dirty="0">
                <a:ea typeface="ＭＳ Ｐゴシック" pitchFamily="34" charset="-128"/>
              </a:rPr>
              <a:t>the analysis of missing data?</a:t>
            </a:r>
          </a:p>
          <a:p>
            <a:r>
              <a:rPr lang="en-US" altLang="en-US" sz="2800" dirty="0">
                <a:ea typeface="ＭＳ Ｐゴシック" pitchFamily="34" charset="-128"/>
              </a:rPr>
              <a:t>Patient Reported Outcomes (PROs).  </a:t>
            </a:r>
          </a:p>
          <a:p>
            <a:pPr lvl="1"/>
            <a:r>
              <a:rPr lang="en-US" altLang="en-US" dirty="0">
                <a:ea typeface="ＭＳ Ｐゴシック" pitchFamily="34" charset="-128"/>
              </a:rPr>
              <a:t>2009 Guidance</a:t>
            </a:r>
          </a:p>
          <a:p>
            <a:pPr lvl="1"/>
            <a:r>
              <a:rPr lang="en-US" altLang="en-US" dirty="0">
                <a:ea typeface="ＭＳ Ｐゴシック" pitchFamily="34" charset="-128"/>
              </a:rPr>
              <a:t>Choice of </a:t>
            </a:r>
            <a:r>
              <a:rPr lang="en-US" altLang="en-US" dirty="0" smtClean="0">
                <a:ea typeface="ＭＳ Ｐゴシック" pitchFamily="34" charset="-128"/>
              </a:rPr>
              <a:t>Instrument, version number, scoring algorithm, etc.</a:t>
            </a:r>
            <a:endParaRPr lang="en-US" altLang="en-US" dirty="0">
              <a:ea typeface="ＭＳ Ｐゴシック" pitchFamily="34" charset="-128"/>
            </a:endParaRPr>
          </a:p>
          <a:p>
            <a:pPr lvl="1"/>
            <a:r>
              <a:rPr lang="en-US" altLang="en-US" dirty="0">
                <a:ea typeface="ＭＳ Ｐゴシック" pitchFamily="34" charset="-128"/>
              </a:rPr>
              <a:t>Verification, Validation and Uncertainty Quantification (VVUQ)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85271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ea typeface="ＭＳ Ｐゴシック" pitchFamily="34" charset="-128"/>
              </a:rPr>
              <a:t>Data Quality and the FDA Submission Process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r>
              <a:rPr lang="en-US" altLang="en-US" sz="2800" dirty="0">
                <a:ea typeface="ＭＳ Ｐゴシック" pitchFamily="34" charset="-128"/>
              </a:rPr>
              <a:t>In CDER, sponsors submit an application to EDR (Electronic Documents Room) staff.</a:t>
            </a:r>
          </a:p>
          <a:p>
            <a:r>
              <a:rPr lang="en-US" altLang="en-US" sz="2800" dirty="0">
                <a:ea typeface="ＭＳ Ｐゴシック" pitchFamily="34" charset="-128"/>
              </a:rPr>
              <a:t>Review teams must determine whether the submission is </a:t>
            </a:r>
            <a:r>
              <a:rPr lang="en-US" altLang="en-US" sz="2800" dirty="0" err="1">
                <a:ea typeface="ＭＳ Ｐゴシック" pitchFamily="34" charset="-128"/>
              </a:rPr>
              <a:t>fileable</a:t>
            </a:r>
            <a:r>
              <a:rPr lang="en-US" altLang="en-US" sz="2800" dirty="0">
                <a:ea typeface="ＭＳ Ｐゴシック" pitchFamily="34" charset="-128"/>
              </a:rPr>
              <a:t> (Day 30, priority or Day 45, regular</a:t>
            </a:r>
            <a:r>
              <a:rPr lang="en-US" altLang="en-US" sz="2800" dirty="0" smtClean="0">
                <a:ea typeface="ＭＳ Ｐゴシック" pitchFamily="34" charset="-128"/>
              </a:rPr>
              <a:t>) (rudimentary checks) </a:t>
            </a:r>
            <a:endParaRPr lang="en-US" altLang="en-US" sz="2800" dirty="0">
              <a:ea typeface="ＭＳ Ｐゴシック" pitchFamily="34" charset="-128"/>
            </a:endParaRPr>
          </a:p>
          <a:p>
            <a:r>
              <a:rPr lang="en-US" altLang="en-US" sz="2800" dirty="0">
                <a:ea typeface="ＭＳ Ｐゴシック" pitchFamily="34" charset="-128"/>
              </a:rPr>
              <a:t>Reviewers can request Jumpstart service for CDISC </a:t>
            </a:r>
            <a:r>
              <a:rPr lang="en-US" altLang="en-US" sz="2800" dirty="0" smtClean="0">
                <a:ea typeface="ＭＳ Ｐゴシック" pitchFamily="34" charset="-128"/>
              </a:rPr>
              <a:t>(SDTM) data </a:t>
            </a:r>
            <a:r>
              <a:rPr lang="en-US" altLang="en-US" sz="2800" dirty="0">
                <a:ea typeface="ＭＳ Ｐゴシック" pitchFamily="34" charset="-128"/>
              </a:rPr>
              <a:t>compliance </a:t>
            </a:r>
            <a:r>
              <a:rPr lang="en-US" altLang="en-US" sz="2800" dirty="0" smtClean="0">
                <a:ea typeface="ＭＳ Ｐゴシック" pitchFamily="34" charset="-128"/>
              </a:rPr>
              <a:t>checks</a:t>
            </a:r>
          </a:p>
          <a:p>
            <a:r>
              <a:rPr lang="en-US" altLang="en-US" sz="2800" dirty="0" smtClean="0">
                <a:ea typeface="ＭＳ Ｐゴシック" pitchFamily="34" charset="-128"/>
              </a:rPr>
              <a:t>Office of Scientific Investigation inspections (small proportion of sites)</a:t>
            </a:r>
            <a:endParaRPr lang="en-US" altLang="en-US" sz="2800" dirty="0">
              <a:ea typeface="ＭＳ Ｐゴシック" pitchFamily="34" charset="-128"/>
            </a:endParaRPr>
          </a:p>
          <a:p>
            <a:r>
              <a:rPr lang="en-US" altLang="en-US" sz="2800" dirty="0">
                <a:ea typeface="ＭＳ Ｐゴシック" pitchFamily="34" charset="-128"/>
              </a:rPr>
              <a:t>Data quality issues can emerge throughout the review process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274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Reviewer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>
                <a:ea typeface="ＭＳ Ｐゴシック" pitchFamily="34" charset="-128"/>
              </a:rPr>
              <a:t>A reviewer reported an incident in which several members of the same family were all enrolled in a pain medication trial on a Friday evening.  A number of other questionable practices were found to have occurred at this site, which was the largest site in the trial.</a:t>
            </a:r>
          </a:p>
          <a:p>
            <a:pPr marL="0" indent="0">
              <a:buFontTx/>
              <a:buNone/>
            </a:pPr>
            <a:r>
              <a:rPr lang="en-US" altLang="en-US" dirty="0">
                <a:ea typeface="ＭＳ Ｐゴシック" pitchFamily="34" charset="-128"/>
              </a:rPr>
              <a:t>Result: </a:t>
            </a:r>
            <a:r>
              <a:rPr lang="en-US" altLang="en-US" dirty="0" smtClean="0">
                <a:ea typeface="ＭＳ Ｐゴシック" pitchFamily="34" charset="-128"/>
              </a:rPr>
              <a:t>OSI was concerned with validity of data from the site.  FDA </a:t>
            </a:r>
            <a:r>
              <a:rPr lang="en-US" altLang="en-US" dirty="0">
                <a:ea typeface="ＭＳ Ｐゴシック" pitchFamily="34" charset="-128"/>
              </a:rPr>
              <a:t>excluded the entire trial from </a:t>
            </a:r>
            <a:r>
              <a:rPr lang="en-US" altLang="en-US" dirty="0" smtClean="0">
                <a:ea typeface="ＭＳ Ｐゴシック" pitchFamily="34" charset="-128"/>
              </a:rPr>
              <a:t>analyses.  Sponsor must submit new studies for approval.</a:t>
            </a:r>
            <a:endParaRPr lang="en-US" altLang="en-US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7897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>
                <a:ea typeface="ＭＳ Ｐゴシック" pitchFamily="34" charset="-128"/>
              </a:rPr>
              <a:t>More Reviewer Experiences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>
                <a:ea typeface="ＭＳ Ｐゴシック" pitchFamily="34" charset="-128"/>
              </a:rPr>
              <a:t>Another reviewer reported that a sponsor misclassified  rescue medications as concomitant medication, affecting both CM and DS domains.  This misclassification significantly changed the efficacy evaluation of the product</a:t>
            </a:r>
            <a:r>
              <a:rPr lang="en-US" altLang="en-US" dirty="0" smtClean="0">
                <a:ea typeface="ＭＳ Ｐゴシック" pitchFamily="34" charset="-128"/>
              </a:rPr>
              <a:t>.</a:t>
            </a:r>
          </a:p>
          <a:p>
            <a:pPr marL="0" indent="0">
              <a:buFontTx/>
              <a:buNone/>
            </a:pPr>
            <a:endParaRPr lang="en-US" altLang="en-US" dirty="0" smtClean="0">
              <a:ea typeface="ＭＳ Ｐゴシック" pitchFamily="34" charset="-128"/>
            </a:endParaRPr>
          </a:p>
          <a:p>
            <a:pPr marL="0" indent="0">
              <a:buFontTx/>
              <a:buNone/>
            </a:pPr>
            <a:r>
              <a:rPr lang="en-US" altLang="en-US" dirty="0" smtClean="0">
                <a:ea typeface="ＭＳ Ｐゴシック" pitchFamily="34" charset="-128"/>
              </a:rPr>
              <a:t>Observation</a:t>
            </a:r>
            <a:r>
              <a:rPr lang="en-US" altLang="en-US" dirty="0">
                <a:ea typeface="ＭＳ Ｐゴシック" pitchFamily="34" charset="-128"/>
              </a:rPr>
              <a:t>: standards need to be </a:t>
            </a:r>
            <a:r>
              <a:rPr lang="en-US" altLang="en-US" dirty="0" smtClean="0">
                <a:ea typeface="ＭＳ Ｐゴシック" pitchFamily="34" charset="-128"/>
              </a:rPr>
              <a:t>employed correctly </a:t>
            </a:r>
            <a:r>
              <a:rPr lang="en-US" altLang="en-US" dirty="0">
                <a:ea typeface="ＭＳ Ｐゴシック" pitchFamily="34" charset="-128"/>
              </a:rPr>
              <a:t>to be effective.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4,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IMMPACT-XVIII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0E21-E01E-48D4-8668-92ED5EE432F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59225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SAVEMESSAGETIMESTAMP" val="RXP"/>
  <p:tag name="VARPPTCOMPATIBLERD03" val="RXP"/>
  <p:tag name="VARPPTTYPE" val="RXP"/>
  <p:tag name="VARPPTSLIDEFORMAT" val="RXP"/>
</p:tagLst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DA_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6868396B2DF499E9391791E044C8B" ma:contentTypeVersion="6" ma:contentTypeDescription="Create a new document." ma:contentTypeScope="" ma:versionID="3a0f93af7be70247cb57ef503393531e">
  <xsd:schema xmlns:xsd="http://www.w3.org/2001/XMLSchema" xmlns:xs="http://www.w3.org/2001/XMLSchema" xmlns:p="http://schemas.microsoft.com/office/2006/metadata/properties" xmlns:ns1="http://schemas.microsoft.com/sharepoint/v3" xmlns:ns2="34ad135a-e6aa-467f-8d2f-e30723a1b7d9" xmlns:ns3="http://schemas.microsoft.com/sharepoint/v4" targetNamespace="http://schemas.microsoft.com/office/2006/metadata/properties" ma:root="true" ma:fieldsID="1b95edbfe2eff4ee94f4cd2ae9e86f38" ns1:_="" ns2:_="" ns3:_="">
    <xsd:import namespace="http://schemas.microsoft.com/sharepoint/v3"/>
    <xsd:import namespace="34ad135a-e6aa-467f-8d2f-e30723a1b7d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  <xsd:element ref="ns3:EmailHead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mailSender" ma:index="11" nillable="true" ma:displayName="E-Mail Sender" ma:hidden="true" ma:internalName="EmailSender">
      <xsd:simpleType>
        <xsd:restriction base="dms:Note">
          <xsd:maxLength value="255"/>
        </xsd:restriction>
      </xsd:simpleType>
    </xsd:element>
    <xsd:element name="EmailTo" ma:index="12" nillable="true" ma:displayName="E-Mail To" ma:hidden="true" ma:internalName="EmailTo">
      <xsd:simpleType>
        <xsd:restriction base="dms:Note">
          <xsd:maxLength value="255"/>
        </xsd:restriction>
      </xsd:simpleType>
    </xsd:element>
    <xsd:element name="EmailCc" ma:index="13" nillable="true" ma:displayName="E-Mail Cc" ma:hidden="true" ma:internalName="EmailCc">
      <xsd:simpleType>
        <xsd:restriction base="dms:Note">
          <xsd:maxLength value="255"/>
        </xsd:restriction>
      </xsd:simpleType>
    </xsd:element>
    <xsd:element name="EmailFrom" ma:index="14" nillable="true" ma:displayName="E-Mail From" ma:hidden="true" ma:internalName="EmailFrom">
      <xsd:simpleType>
        <xsd:restriction base="dms:Text"/>
      </xsd:simpleType>
    </xsd:element>
    <xsd:element name="EmailSubject" ma:index="15" nillable="true" ma:displayName="E-Mail Subject" ma:hidden="true" ma:internalName="Email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ad135a-e6aa-467f-8d2f-e30723a1b7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EmailHeaders" ma:index="16" nillable="true" ma:displayName="E-Mail Headers" ma:hidden="true" ma:internalName="EmailHeaders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ailTo xmlns="http://schemas.microsoft.com/sharepoint/v3" xsi:nil="true"/>
    <EmailHeaders xmlns="http://schemas.microsoft.com/sharepoint/v4" xsi:nil="true"/>
    <EmailSender xmlns="http://schemas.microsoft.com/sharepoint/v3" xsi:nil="true"/>
    <EmailFrom xmlns="http://schemas.microsoft.com/sharepoint/v3" xsi:nil="true"/>
    <EmailSubject xmlns="http://schemas.microsoft.com/sharepoint/v3" xsi:nil="true"/>
    <EmailCc xmlns="http://schemas.microsoft.com/sharepoint/v3" xsi:nil="true"/>
    <_dlc_DocId xmlns="34ad135a-e6aa-467f-8d2f-e30723a1b7d9">F2KPFSASPN5C-162-74</_dlc_DocId>
    <_dlc_DocIdUrl xmlns="34ad135a-e6aa-467f-8d2f-e30723a1b7d9">
      <Url>http://sharepoint.fda.gov/orgs/OIM/FDAScientificComputingBoard/_layouts/DocIdRedir.aspx?ID=F2KPFSASPN5C-162-74</Url>
      <Description>F2KPFSASPN5C-162-74</Description>
    </_dlc_DocIdUrl>
  </documentManagement>
</p:properties>
</file>

<file path=customXml/itemProps1.xml><?xml version="1.0" encoding="utf-8"?>
<ds:datastoreItem xmlns:ds="http://schemas.openxmlformats.org/officeDocument/2006/customXml" ds:itemID="{E40D4617-376E-4346-82B1-44A183DBE5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4ad135a-e6aa-467f-8d2f-e30723a1b7d9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AD263D-CAEB-4921-B600-93F8FBF9C4B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9FB06C9-DEAE-429B-9281-728ACB3F09C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C3422CF-0BF0-4E31-AB69-98AC58E9F9A3}">
  <ds:schemaRefs>
    <ds:schemaRef ds:uri="34ad135a-e6aa-467f-8d2f-e30723a1b7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sharepoint/v4"/>
    <ds:schemaRef ds:uri="http://purl.org/dc/terms/"/>
    <ds:schemaRef ds:uri="http://purl.org/dc/dcmitype/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3789</TotalTime>
  <Words>1107</Words>
  <Application>Microsoft Office PowerPoint</Application>
  <PresentationFormat>On-screen Show (4:3)</PresentationFormat>
  <Paragraphs>166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2_Custom Design</vt:lpstr>
      <vt:lpstr>1_Custom Design</vt:lpstr>
      <vt:lpstr>FDA_PPT</vt:lpstr>
      <vt:lpstr>Data quality issues in the design and analysis of clinical trials:  an FDA perspective </vt:lpstr>
      <vt:lpstr>Disclaimer</vt:lpstr>
      <vt:lpstr>Outline</vt:lpstr>
      <vt:lpstr>Data Quality</vt:lpstr>
      <vt:lpstr>Building Quality into Clinical Trials</vt:lpstr>
      <vt:lpstr>Statistical Quality Concerns</vt:lpstr>
      <vt:lpstr>Data Quality and the FDA Submission Process</vt:lpstr>
      <vt:lpstr>Reviewer Experiences</vt:lpstr>
      <vt:lpstr>More Reviewer Experiences </vt:lpstr>
      <vt:lpstr>PRO Challenges</vt:lpstr>
      <vt:lpstr>PRO Challenges</vt:lpstr>
      <vt:lpstr>Rescue Medication</vt:lpstr>
      <vt:lpstr>Other issues</vt:lpstr>
      <vt:lpstr>Monitoring</vt:lpstr>
      <vt:lpstr>Centralized Monitoring</vt:lpstr>
      <vt:lpstr>Risk Based Monitoring</vt:lpstr>
      <vt:lpstr>Statistics and Central Monitoring</vt:lpstr>
      <vt:lpstr>FDA Initiatives</vt:lpstr>
      <vt:lpstr>Conclusions</vt:lpstr>
      <vt:lpstr>References and Thanks</vt:lpstr>
    </vt:vector>
  </TitlesOfParts>
  <Company>US FDA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LDC Lessons Learned</dc:title>
  <dc:creator>sviglinh</dc:creator>
  <cp:lastModifiedBy>Schuette, Paul</cp:lastModifiedBy>
  <cp:revision>190</cp:revision>
  <dcterms:created xsi:type="dcterms:W3CDTF">2012-02-13T20:08:12Z</dcterms:created>
  <dcterms:modified xsi:type="dcterms:W3CDTF">2015-06-04T23:34:22Z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0x0101001026868396B2DF499E9391791E044C8B</vt:lpwstr>
  </property>
  <property fmtid="{D5CDD505-2E9C-101B-9397-08002B2CF9AE}" pid="3" name="_dlc_DocIdItemGuid">
    <vt:lpwstr>e2aa1d3f-6005-4a90-8298-c5b8290e2918</vt:lpwstr>
  </property>
</Properties>
</file>