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96" r:id="rId2"/>
    <p:sldId id="329" r:id="rId3"/>
    <p:sldId id="297" r:id="rId4"/>
    <p:sldId id="321" r:id="rId5"/>
    <p:sldId id="322" r:id="rId6"/>
    <p:sldId id="328" r:id="rId7"/>
    <p:sldId id="309" r:id="rId8"/>
    <p:sldId id="311" r:id="rId9"/>
    <p:sldId id="312" r:id="rId10"/>
    <p:sldId id="336" r:id="rId11"/>
    <p:sldId id="320" r:id="rId12"/>
    <p:sldId id="331" r:id="rId13"/>
    <p:sldId id="326" r:id="rId14"/>
    <p:sldId id="335" r:id="rId15"/>
    <p:sldId id="319" r:id="rId16"/>
    <p:sldId id="330" r:id="rId17"/>
    <p:sldId id="332" r:id="rId18"/>
    <p:sldId id="300" r:id="rId19"/>
    <p:sldId id="323" r:id="rId20"/>
    <p:sldId id="306" r:id="rId21"/>
    <p:sldId id="324" r:id="rId22"/>
    <p:sldId id="337" r:id="rId23"/>
    <p:sldId id="333" r:id="rId24"/>
    <p:sldId id="334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C822"/>
    <a:srgbClr val="42A842"/>
    <a:srgbClr val="FFC111"/>
    <a:srgbClr val="7A9DDC"/>
    <a:srgbClr val="75C975"/>
    <a:srgbClr val="57BD57"/>
    <a:srgbClr val="5280D2"/>
    <a:srgbClr val="1E3C7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656" y="-258"/>
      </p:cViewPr>
      <p:guideLst>
        <p:guide orient="horz" pos="2865"/>
        <p:guide orient="horz" pos="4319"/>
        <p:guide pos="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CE2BE139-C0E2-45E0-832C-8A6A60FA2E97}" type="datetimeFigureOut">
              <a:rPr lang="en-US"/>
              <a:pPr>
                <a:defRPr/>
              </a:pPr>
              <a:t>6/5/2015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4D355255-404E-4399-B449-069206E55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1621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397" y="4065189"/>
            <a:ext cx="6088444" cy="14700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397" y="5566337"/>
            <a:ext cx="6095078" cy="83820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EAAB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8" y="1396539"/>
            <a:ext cx="8030719" cy="2123658"/>
          </a:xfrm>
        </p:spPr>
        <p:txBody>
          <a:bodyPr rtlCol="0"/>
          <a:lstStyle>
            <a:lvl1pPr algn="l" defTabSz="914400" rtl="0" eaLnBrk="1" latinLnBrk="0" hangingPunct="1">
              <a:spcBef>
                <a:spcPts val="1200"/>
              </a:spcBef>
              <a:buFont typeface="Arial" pitchFamily="34" charset="0"/>
              <a:defRPr lang="en-US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ts val="1200"/>
              </a:spcBef>
              <a:buClr>
                <a:schemeClr val="accent4"/>
              </a:buClr>
              <a:buFont typeface="Arial" pitchFamily="34" charset="0"/>
              <a:defRPr lang="en-US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defRPr lang="en-US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Arial" pitchFamily="34" charset="0"/>
              <a:defRPr lang="en-US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ts val="1200"/>
              </a:spcBef>
              <a:buFont typeface="Arial" pitchFamily="34" charset="0"/>
              <a:defRPr lang="en-US"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3438" y="301752"/>
            <a:ext cx="8020239" cy="46166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704" y="495300"/>
            <a:ext cx="6637492" cy="584775"/>
          </a:xfrm>
        </p:spPr>
        <p:txBody>
          <a:bodyPr anchor="b"/>
          <a:lstStyle>
            <a:lvl1pPr algn="l">
              <a:defRPr sz="3200" b="1" cap="none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1704" y="1158367"/>
            <a:ext cx="6637492" cy="40011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271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139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397000"/>
            <a:ext cx="8031163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33438" y="304800"/>
            <a:ext cx="70532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-11113" y="6624638"/>
            <a:ext cx="238126" cy="233362"/>
          </a:xfrm>
          <a:prstGeom prst="rect">
            <a:avLst/>
          </a:prstGeom>
        </p:spPr>
        <p:txBody>
          <a:bodyPr wrap="none" anchor="ctr"/>
          <a:lstStyle/>
          <a:p>
            <a:pPr>
              <a:defRPr/>
            </a:pPr>
            <a:fld id="{21D4C101-AAFC-4EC3-80EC-14AE2E68B366}" type="slidenum">
              <a:rPr lang="en-US" sz="700">
                <a:solidFill>
                  <a:srgbClr val="FFC000"/>
                </a:solidFill>
              </a:rPr>
              <a:pPr>
                <a:defRPr/>
              </a:pPr>
              <a:t>‹#›</a:t>
            </a:fld>
            <a:endParaRPr lang="en-US" sz="700">
              <a:solidFill>
                <a:srgbClr val="FFC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09" r:id="rId2"/>
    <p:sldLayoutId id="2147483815" r:id="rId3"/>
    <p:sldLayoutId id="2147483810" r:id="rId4"/>
    <p:sldLayoutId id="2147483811" r:id="rId5"/>
    <p:sldLayoutId id="2147483812" r:id="rId6"/>
    <p:sldLayoutId id="2147483816" r:id="rId7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233363" indent="-233363" algn="l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573088" indent="-233363" algn="l" rtl="0" eaLnBrk="0" fontAlgn="base" hangingPunct="0">
        <a:spcBef>
          <a:spcPts val="1200"/>
        </a:spcBef>
        <a:spcAft>
          <a:spcPct val="0"/>
        </a:spcAft>
        <a:buClr>
          <a:srgbClr val="FFC314"/>
        </a:buClr>
        <a:buFont typeface="Arial" pitchFamily="34" charset="0"/>
        <a:buChar char="›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76313" indent="-228600" algn="l" rtl="0" eaLnBrk="0" fontAlgn="base" hangingPunct="0">
        <a:spcBef>
          <a:spcPts val="1200"/>
        </a:spcBef>
        <a:spcAft>
          <a:spcPct val="0"/>
        </a:spcAft>
        <a:buClr>
          <a:srgbClr val="00C3F5"/>
        </a:buClr>
        <a:buFont typeface="Arial" pitchFamily="34" charset="0"/>
        <a:buChar char="•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316038" indent="-228600" algn="l" rtl="0" eaLnBrk="0" fontAlgn="base" hangingPunct="0">
        <a:spcBef>
          <a:spcPts val="1200"/>
        </a:spcBef>
        <a:spcAft>
          <a:spcPct val="0"/>
        </a:spcAft>
        <a:buClr>
          <a:srgbClr val="BEDC32"/>
        </a:buClr>
        <a:buFont typeface="Arial" pitchFamily="34" charset="0"/>
        <a:buChar char="›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608138" indent="-228600" algn="l" rtl="0" eaLnBrk="0" fontAlgn="base" hangingPunct="0">
        <a:spcBef>
          <a:spcPts val="12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/>
          </p:cNvSpPr>
          <p:nvPr/>
        </p:nvSpPr>
        <p:spPr bwMode="auto">
          <a:xfrm>
            <a:off x="3651250" y="2968625"/>
            <a:ext cx="5176838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5123" name="Subtitle 2"/>
          <p:cNvSpPr txBox="1">
            <a:spLocks/>
          </p:cNvSpPr>
          <p:nvPr/>
        </p:nvSpPr>
        <p:spPr bwMode="auto">
          <a:xfrm>
            <a:off x="4619625" y="4127500"/>
            <a:ext cx="42084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buClr>
                <a:srgbClr val="6286B9"/>
              </a:buClr>
            </a:pPr>
            <a:endParaRPr lang="en-US" sz="2000">
              <a:solidFill>
                <a:srgbClr val="FFFFFF"/>
              </a:solidFill>
              <a:latin typeface="News Gothic" charset="0"/>
            </a:endParaRPr>
          </a:p>
        </p:txBody>
      </p:sp>
      <p:sp>
        <p:nvSpPr>
          <p:cNvPr id="5124" name="Title 23"/>
          <p:cNvSpPr>
            <a:spLocks noGrp="1"/>
          </p:cNvSpPr>
          <p:nvPr>
            <p:ph type="ctrTitle"/>
          </p:nvPr>
        </p:nvSpPr>
        <p:spPr>
          <a:xfrm>
            <a:off x="603250" y="3969280"/>
            <a:ext cx="7199313" cy="2985433"/>
          </a:xfrm>
        </p:spPr>
        <p:txBody>
          <a:bodyPr>
            <a:spAutoFit/>
          </a:bodyPr>
          <a:lstStyle/>
          <a:p>
            <a:r>
              <a:rPr lang="en-US" dirty="0" smtClean="0">
                <a:ea typeface="ＭＳ Ｐゴシック" pitchFamily="34" charset="-128"/>
              </a:rPr>
              <a:t>Industry and CRO Perspective on Clinical Trial Quality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sz="2000" b="0" dirty="0" smtClean="0">
                <a:ea typeface="ＭＳ Ｐゴシック" pitchFamily="34" charset="-128"/>
              </a:rPr>
              <a:t>David J. Hewitt</a:t>
            </a:r>
            <a:br>
              <a:rPr lang="en-US" sz="2000" b="0" dirty="0" smtClean="0">
                <a:ea typeface="ＭＳ Ｐゴシック" pitchFamily="34" charset="-128"/>
              </a:rPr>
            </a:br>
            <a:r>
              <a:rPr lang="en-US" sz="2000" b="0" dirty="0" smtClean="0">
                <a:ea typeface="ＭＳ Ｐゴシック" pitchFamily="34" charset="-128"/>
              </a:rPr>
              <a:t>Vice President of Medical and Scientific Affairs</a:t>
            </a:r>
            <a:br>
              <a:rPr lang="en-US" sz="2000" b="0" dirty="0" smtClean="0">
                <a:ea typeface="ＭＳ Ｐゴシック" pitchFamily="34" charset="-128"/>
              </a:rPr>
            </a:br>
            <a:r>
              <a:rPr lang="en-US" sz="2000" b="0" dirty="0" smtClean="0">
                <a:ea typeface="ＭＳ Ｐゴシック" pitchFamily="34" charset="-128"/>
              </a:rPr>
              <a:t>Vice President and Global Head MSA Neurology and Pain</a:t>
            </a:r>
            <a:br>
              <a:rPr lang="en-US" sz="2000" b="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/>
            </a:r>
            <a:br>
              <a:rPr lang="en-US" dirty="0" smtClean="0">
                <a:ea typeface="ＭＳ Ｐゴシック" pitchFamily="34" charset="-128"/>
              </a:rPr>
            </a:b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125" name="Subtitle 24"/>
          <p:cNvSpPr>
            <a:spLocks noGrp="1"/>
          </p:cNvSpPr>
          <p:nvPr>
            <p:ph type="subTitle" idx="1"/>
          </p:nvPr>
        </p:nvSpPr>
        <p:spPr>
          <a:xfrm>
            <a:off x="634237" y="6018184"/>
            <a:ext cx="6096000" cy="338138"/>
          </a:xfrm>
        </p:spPr>
        <p:txBody>
          <a:bodyPr>
            <a:spAutoFit/>
          </a:bodyPr>
          <a:lstStyle/>
          <a:p>
            <a:r>
              <a:rPr lang="de-DE" dirty="0" smtClean="0">
                <a:ea typeface="ＭＳ Ｐゴシック" pitchFamily="34" charset="-128"/>
              </a:rPr>
              <a:t>IMMPACT  June  2015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58" y="1396539"/>
            <a:ext cx="8030719" cy="5109091"/>
          </a:xfrm>
        </p:spPr>
        <p:txBody>
          <a:bodyPr/>
          <a:lstStyle/>
          <a:p>
            <a:r>
              <a:rPr lang="en-US" dirty="0"/>
              <a:t>Blind investigator and staff to entry criteria: blind to start of study drug</a:t>
            </a:r>
          </a:p>
          <a:p>
            <a:r>
              <a:rPr lang="en-US" dirty="0"/>
              <a:t>Use of algorithm can decrease variability and blind investigator</a:t>
            </a:r>
          </a:p>
          <a:p>
            <a:r>
              <a:rPr lang="en-US" dirty="0"/>
              <a:t>Adaptive designs should be considered </a:t>
            </a:r>
          </a:p>
          <a:p>
            <a:pPr lvl="1"/>
            <a:r>
              <a:rPr lang="en-US" dirty="0"/>
              <a:t>More </a:t>
            </a:r>
            <a:r>
              <a:rPr lang="en-US" dirty="0" smtClean="0"/>
              <a:t>efficient</a:t>
            </a:r>
          </a:p>
          <a:p>
            <a:pPr lvl="1"/>
            <a:r>
              <a:rPr lang="en-US" dirty="0" smtClean="0"/>
              <a:t>Add or remove doses</a:t>
            </a:r>
          </a:p>
          <a:p>
            <a:pPr lvl="1"/>
            <a:r>
              <a:rPr lang="en-US" dirty="0" smtClean="0"/>
              <a:t>Determine efficacy and safety</a:t>
            </a:r>
            <a:endParaRPr lang="en-US" dirty="0"/>
          </a:p>
          <a:p>
            <a:pPr lvl="1"/>
            <a:r>
              <a:rPr lang="en-US" dirty="0"/>
              <a:t>Minimize </a:t>
            </a:r>
            <a:r>
              <a:rPr lang="en-US" dirty="0" smtClean="0"/>
              <a:t>harm</a:t>
            </a:r>
          </a:p>
          <a:p>
            <a:r>
              <a:rPr lang="en-US" dirty="0" smtClean="0"/>
              <a:t>Placebo and active controlled  clinical studies</a:t>
            </a:r>
          </a:p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failed study suggests a problem</a:t>
            </a:r>
            <a:endParaRPr lang="en-US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None/>
            </a:pPr>
            <a:endParaRPr lang="en-US" sz="1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3438" y="240198"/>
            <a:ext cx="8020239" cy="584775"/>
          </a:xfrm>
        </p:spPr>
        <p:txBody>
          <a:bodyPr/>
          <a:lstStyle/>
          <a:p>
            <a:r>
              <a:rPr lang="en-US" sz="3200" dirty="0" smtClean="0"/>
              <a:t>Clinical Trial Design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58" y="1232763"/>
            <a:ext cx="8030719" cy="5016758"/>
          </a:xfrm>
        </p:spPr>
        <p:txBody>
          <a:bodyPr/>
          <a:lstStyle/>
          <a:p>
            <a:r>
              <a:rPr lang="en-US" dirty="0" smtClean="0"/>
              <a:t>Placebo Effect</a:t>
            </a:r>
          </a:p>
          <a:p>
            <a:pPr lvl="1"/>
            <a:r>
              <a:rPr lang="en-US" dirty="0" smtClean="0"/>
              <a:t>Investigator enthusiasm for a drug can kill a promising drug</a:t>
            </a:r>
          </a:p>
          <a:p>
            <a:pPr lvl="2"/>
            <a:r>
              <a:rPr lang="en-US" dirty="0" smtClean="0"/>
              <a:t>Need to train staff and patient</a:t>
            </a:r>
          </a:p>
          <a:p>
            <a:r>
              <a:rPr lang="en-US" dirty="0" smtClean="0"/>
              <a:t>Therapeutic misconception: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atients confuse participation in a clinical trial with primary care for their condition</a:t>
            </a:r>
          </a:p>
          <a:p>
            <a:pPr lvl="1"/>
            <a:r>
              <a:rPr lang="en-US" dirty="0" smtClean="0"/>
              <a:t>Study subject is a partner in clinical research and not a patient</a:t>
            </a:r>
          </a:p>
          <a:p>
            <a:pPr lvl="1"/>
            <a:r>
              <a:rPr lang="en-US" dirty="0" smtClean="0"/>
              <a:t>People who are under insured could use participation in a clinical trial as a way to get medical care</a:t>
            </a:r>
          </a:p>
          <a:p>
            <a:r>
              <a:rPr lang="en-US" sz="2400" dirty="0" smtClean="0"/>
              <a:t>KOL/PI may know best how to assess patient</a:t>
            </a:r>
          </a:p>
          <a:p>
            <a:r>
              <a:rPr lang="en-US" sz="2400" dirty="0" smtClean="0"/>
              <a:t>Consistency of assessment is more important</a:t>
            </a:r>
          </a:p>
          <a:p>
            <a:pPr lvl="1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3438" y="270975"/>
            <a:ext cx="8020239" cy="523220"/>
          </a:xfrm>
        </p:spPr>
        <p:txBody>
          <a:bodyPr/>
          <a:lstStyle/>
          <a:p>
            <a:r>
              <a:rPr lang="en-US" sz="2800" dirty="0" smtClean="0"/>
              <a:t>Conduct of Clinical Trials: </a:t>
            </a:r>
            <a:r>
              <a:rPr lang="en-US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Rater Training</a:t>
            </a:r>
            <a:endParaRPr lang="en-US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58" y="1396539"/>
            <a:ext cx="8030719" cy="3447098"/>
          </a:xfrm>
        </p:spPr>
        <p:txBody>
          <a:bodyPr/>
          <a:lstStyle/>
          <a:p>
            <a:r>
              <a:rPr lang="en-US" sz="2400" dirty="0" smtClean="0"/>
              <a:t>Need dedicated team with expertise</a:t>
            </a:r>
          </a:p>
          <a:p>
            <a:r>
              <a:rPr lang="en-US" sz="2400" dirty="0" smtClean="0"/>
              <a:t>Ensures the quality of the data collected</a:t>
            </a:r>
          </a:p>
          <a:p>
            <a:r>
              <a:rPr lang="en-US" sz="2400" dirty="0" smtClean="0"/>
              <a:t>Ensures that all sites are thinking the same way</a:t>
            </a:r>
          </a:p>
          <a:p>
            <a:r>
              <a:rPr lang="en-US" sz="2400" dirty="0" smtClean="0"/>
              <a:t>Provide significant materials to understand the placebo effect</a:t>
            </a:r>
          </a:p>
          <a:p>
            <a:r>
              <a:rPr lang="en-US" sz="2400" dirty="0" smtClean="0"/>
              <a:t>Ongoing training of patients</a:t>
            </a:r>
          </a:p>
          <a:p>
            <a:r>
              <a:rPr lang="en-US" sz="2400" dirty="0" smtClean="0"/>
              <a:t>Ongoing training of PI and study staff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3438" y="301752"/>
            <a:ext cx="8020239" cy="461665"/>
          </a:xfrm>
        </p:spPr>
        <p:txBody>
          <a:bodyPr/>
          <a:lstStyle/>
          <a:p>
            <a:r>
              <a:rPr lang="en-US" dirty="0" smtClean="0"/>
              <a:t>Conduct of Clinical Trials: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Rater Training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58" y="1333039"/>
            <a:ext cx="8030719" cy="4555093"/>
          </a:xfrm>
        </p:spPr>
        <p:txBody>
          <a:bodyPr/>
          <a:lstStyle/>
          <a:p>
            <a:r>
              <a:rPr lang="en-US" sz="2400" dirty="0"/>
              <a:t>Partners or patients</a:t>
            </a:r>
          </a:p>
          <a:p>
            <a:r>
              <a:rPr lang="en-US" sz="2400" dirty="0" smtClean="0"/>
              <a:t>Do they exist?  </a:t>
            </a:r>
          </a:p>
          <a:p>
            <a:r>
              <a:rPr lang="en-US" sz="2400" dirty="0" smtClean="0"/>
              <a:t>Patients are study subjects with a specific skill set to be good observers</a:t>
            </a:r>
          </a:p>
          <a:p>
            <a:r>
              <a:rPr lang="en-US" sz="2400" dirty="0" smtClean="0"/>
              <a:t>Just as inclusion and exclusion criteria define a population, the ability to participate in a study is not a given.</a:t>
            </a:r>
          </a:p>
          <a:p>
            <a:r>
              <a:rPr lang="en-US" sz="2400" dirty="0" smtClean="0"/>
              <a:t>Protocol might define a population that is too enriched</a:t>
            </a:r>
          </a:p>
          <a:p>
            <a:r>
              <a:rPr lang="en-US" sz="2400" dirty="0" smtClean="0"/>
              <a:t>Inclusion/exclusion </a:t>
            </a:r>
            <a:r>
              <a:rPr lang="en-US" sz="2400" dirty="0"/>
              <a:t>criteria: are they too restrictive or </a:t>
            </a:r>
            <a:r>
              <a:rPr lang="en-US" sz="2400" dirty="0" smtClean="0"/>
              <a:t>lenient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3438" y="240198"/>
            <a:ext cx="8020239" cy="584775"/>
          </a:xfrm>
        </p:spPr>
        <p:txBody>
          <a:bodyPr/>
          <a:lstStyle/>
          <a:p>
            <a:r>
              <a:rPr lang="en-US" sz="3200" dirty="0" smtClean="0"/>
              <a:t>Study Execution: Patients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58" y="1396539"/>
            <a:ext cx="8030719" cy="4862870"/>
          </a:xfrm>
        </p:spPr>
        <p:txBody>
          <a:bodyPr/>
          <a:lstStyle/>
          <a:p>
            <a:r>
              <a:rPr lang="en-US" sz="2400" dirty="0"/>
              <a:t>What is the benefit for patient to participate?</a:t>
            </a:r>
          </a:p>
          <a:p>
            <a:r>
              <a:rPr lang="en-US" sz="2400" dirty="0"/>
              <a:t>Are they really seeking primary care?</a:t>
            </a:r>
          </a:p>
          <a:p>
            <a:r>
              <a:rPr lang="en-US" sz="2400" dirty="0"/>
              <a:t>Are they refractory pain patients?</a:t>
            </a:r>
          </a:p>
          <a:p>
            <a:r>
              <a:rPr lang="en-US" sz="2400" dirty="0"/>
              <a:t>Are there co-morbidities that will impact results?</a:t>
            </a:r>
          </a:p>
          <a:p>
            <a:r>
              <a:rPr lang="en-US" sz="2400" dirty="0"/>
              <a:t>The rise of the professional patient</a:t>
            </a:r>
          </a:p>
          <a:p>
            <a:r>
              <a:rPr lang="en-US" sz="2400" dirty="0"/>
              <a:t>Should subsets of patients be assessed based on</a:t>
            </a:r>
          </a:p>
          <a:p>
            <a:pPr lvl="1"/>
            <a:r>
              <a:rPr lang="en-US" sz="2000" dirty="0"/>
              <a:t>QST, Physical examination, biomarker status</a:t>
            </a:r>
          </a:p>
          <a:p>
            <a:pPr lvl="1"/>
            <a:r>
              <a:rPr lang="en-US" sz="2000" dirty="0"/>
              <a:t>Stratification purposes or to support demonstration of efficacy</a:t>
            </a:r>
          </a:p>
          <a:p>
            <a:pPr lvl="1"/>
            <a:endParaRPr lang="en-US" sz="16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3438" y="240198"/>
            <a:ext cx="8020239" cy="584775"/>
          </a:xfrm>
        </p:spPr>
        <p:txBody>
          <a:bodyPr/>
          <a:lstStyle/>
          <a:p>
            <a:r>
              <a:rPr lang="en-US" sz="3200" dirty="0" smtClean="0"/>
              <a:t>Study Execution: Patients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58" y="1396539"/>
            <a:ext cx="8030719" cy="4370427"/>
          </a:xfrm>
        </p:spPr>
        <p:txBody>
          <a:bodyPr/>
          <a:lstStyle/>
          <a:p>
            <a:r>
              <a:rPr lang="en-US" dirty="0" smtClean="0"/>
              <a:t>Important </a:t>
            </a:r>
            <a:r>
              <a:rPr lang="en-US" dirty="0"/>
              <a:t>decisions on geographic diversity for commercial </a:t>
            </a:r>
            <a:r>
              <a:rPr lang="en-US" dirty="0" smtClean="0"/>
              <a:t>and regulatory </a:t>
            </a:r>
            <a:r>
              <a:rPr lang="en-US" dirty="0"/>
              <a:t>purposes </a:t>
            </a:r>
            <a:endParaRPr lang="en-US" dirty="0" smtClean="0"/>
          </a:p>
          <a:p>
            <a:pPr lvl="1"/>
            <a:r>
              <a:rPr lang="en-US" dirty="0" smtClean="0"/>
              <a:t>U.S., Western, Eastern Europe, Russia, Asia Pacific countries, Latin America</a:t>
            </a:r>
          </a:p>
          <a:p>
            <a:pPr lvl="1"/>
            <a:r>
              <a:rPr lang="en-US" dirty="0" smtClean="0"/>
              <a:t>Placebo effect may be regional</a:t>
            </a:r>
          </a:p>
          <a:p>
            <a:pPr lvl="1"/>
            <a:r>
              <a:rPr lang="en-US" dirty="0" smtClean="0"/>
              <a:t>Different practice patterns</a:t>
            </a:r>
          </a:p>
          <a:p>
            <a:pPr lvl="1"/>
            <a:r>
              <a:rPr lang="en-US" dirty="0" smtClean="0"/>
              <a:t>Different start up times</a:t>
            </a:r>
          </a:p>
          <a:p>
            <a:pPr lvl="1"/>
            <a:r>
              <a:rPr lang="en-US" dirty="0" smtClean="0"/>
              <a:t>Importation issues if controlled drug</a:t>
            </a:r>
            <a:endParaRPr lang="en-US" dirty="0"/>
          </a:p>
          <a:p>
            <a:r>
              <a:rPr lang="en-US" dirty="0"/>
              <a:t>Academic </a:t>
            </a:r>
            <a:r>
              <a:rPr lang="en-US" dirty="0" smtClean="0"/>
              <a:t>versus….</a:t>
            </a:r>
          </a:p>
          <a:p>
            <a:r>
              <a:rPr lang="en-US" dirty="0" smtClean="0"/>
              <a:t>There are a number of top quality research sites and research networks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3438" y="240198"/>
            <a:ext cx="8020239" cy="584775"/>
          </a:xfrm>
        </p:spPr>
        <p:txBody>
          <a:bodyPr/>
          <a:lstStyle/>
          <a:p>
            <a:r>
              <a:rPr lang="en-US" sz="3200" dirty="0" smtClean="0"/>
              <a:t>Study Execution: Sites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58" y="1396539"/>
            <a:ext cx="8030719" cy="7417415"/>
          </a:xfrm>
        </p:spPr>
        <p:txBody>
          <a:bodyPr/>
          <a:lstStyle/>
          <a:p>
            <a:r>
              <a:rPr lang="en-US" sz="2400" dirty="0"/>
              <a:t>Large number of sites can enroll faster, but can sacrifice quality</a:t>
            </a:r>
          </a:p>
          <a:p>
            <a:pPr lvl="1"/>
            <a:r>
              <a:rPr lang="en-US" sz="2000" dirty="0"/>
              <a:t>Longer to get sites up and </a:t>
            </a:r>
            <a:r>
              <a:rPr lang="en-US" sz="2000" dirty="0" smtClean="0"/>
              <a:t>running</a:t>
            </a:r>
          </a:p>
          <a:p>
            <a:pPr lvl="1"/>
            <a:r>
              <a:rPr lang="en-US" sz="2000" dirty="0" smtClean="0"/>
              <a:t>More </a:t>
            </a:r>
            <a:r>
              <a:rPr lang="en-US" sz="2000" dirty="0"/>
              <a:t>contracts</a:t>
            </a:r>
          </a:p>
          <a:p>
            <a:pPr lvl="1"/>
            <a:r>
              <a:rPr lang="en-US" sz="2000" dirty="0"/>
              <a:t>More IRBs/Ethics committees with differing concerns</a:t>
            </a:r>
          </a:p>
          <a:p>
            <a:pPr lvl="1"/>
            <a:r>
              <a:rPr lang="en-US" sz="2000" dirty="0"/>
              <a:t>Adds significant variability to the data based on country, regional, and site differences</a:t>
            </a:r>
          </a:p>
          <a:p>
            <a:pPr lvl="1"/>
            <a:r>
              <a:rPr lang="en-US" sz="2000" dirty="0"/>
              <a:t>Each expert knows best how to assess a patient with a given instrument but….</a:t>
            </a:r>
          </a:p>
          <a:p>
            <a:pPr lvl="1"/>
            <a:r>
              <a:rPr lang="en-US" sz="2000" dirty="0"/>
              <a:t>Need standardization and agreement among </a:t>
            </a:r>
            <a:r>
              <a:rPr lang="en-US" sz="2000" dirty="0" smtClean="0"/>
              <a:t>raters</a:t>
            </a:r>
          </a:p>
          <a:p>
            <a:r>
              <a:rPr lang="en-US" sz="2400" dirty="0" smtClean="0"/>
              <a:t>Consider visit to site to get to know PI and coordinator</a:t>
            </a:r>
          </a:p>
          <a:p>
            <a:endParaRPr lang="en-US" dirty="0"/>
          </a:p>
          <a:p>
            <a:pPr lvl="1"/>
            <a:endParaRPr lang="en-US" sz="1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3438" y="240198"/>
            <a:ext cx="8020239" cy="584775"/>
          </a:xfrm>
        </p:spPr>
        <p:txBody>
          <a:bodyPr/>
          <a:lstStyle/>
          <a:p>
            <a:r>
              <a:rPr lang="en-US" sz="3200" dirty="0" smtClean="0"/>
              <a:t>Study Execution: Sites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58" y="1396539"/>
            <a:ext cx="8030719" cy="3508653"/>
          </a:xfrm>
        </p:spPr>
        <p:txBody>
          <a:bodyPr/>
          <a:lstStyle/>
          <a:p>
            <a:r>
              <a:rPr lang="en-US" sz="2600" dirty="0">
                <a:solidFill>
                  <a:srgbClr val="002060"/>
                </a:solidFill>
              </a:rPr>
              <a:t>Value of Face to face investigator </a:t>
            </a:r>
            <a:r>
              <a:rPr lang="en-US" sz="2600" dirty="0" smtClean="0">
                <a:solidFill>
                  <a:srgbClr val="002060"/>
                </a:solidFill>
              </a:rPr>
              <a:t>meeting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Develop relationships that extend beyond a particular study or program 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Web </a:t>
            </a:r>
            <a:r>
              <a:rPr lang="en-US" sz="2600" dirty="0">
                <a:solidFill>
                  <a:srgbClr val="002060"/>
                </a:solidFill>
              </a:rPr>
              <a:t>based meetings are </a:t>
            </a:r>
            <a:r>
              <a:rPr lang="en-US" sz="2600" dirty="0" smtClean="0">
                <a:solidFill>
                  <a:srgbClr val="002060"/>
                </a:solidFill>
              </a:rPr>
              <a:t>less desirable</a:t>
            </a:r>
          </a:p>
          <a:p>
            <a:pPr lvl="1"/>
            <a:r>
              <a:rPr lang="en-US" sz="2400" dirty="0" smtClean="0">
                <a:solidFill>
                  <a:srgbClr val="002060"/>
                </a:solidFill>
              </a:rPr>
              <a:t>For protocols with commonly used </a:t>
            </a:r>
            <a:r>
              <a:rPr lang="en-US" sz="2400" dirty="0" smtClean="0">
                <a:solidFill>
                  <a:srgbClr val="002060"/>
                </a:solidFill>
              </a:rPr>
              <a:t>design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Need more sites in minority area</a:t>
            </a:r>
            <a:endParaRPr lang="en-US" sz="26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3438" y="240198"/>
            <a:ext cx="8020239" cy="584775"/>
          </a:xfrm>
        </p:spPr>
        <p:txBody>
          <a:bodyPr/>
          <a:lstStyle/>
          <a:p>
            <a:r>
              <a:rPr lang="en-US" sz="3200" dirty="0" smtClean="0"/>
              <a:t>Study Execution: Sites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58" y="1396539"/>
            <a:ext cx="8030719" cy="4893647"/>
          </a:xfrm>
        </p:spPr>
        <p:txBody>
          <a:bodyPr/>
          <a:lstStyle/>
          <a:p>
            <a:r>
              <a:rPr lang="en-US" dirty="0" smtClean="0"/>
              <a:t>Yes it can</a:t>
            </a:r>
          </a:p>
          <a:p>
            <a:r>
              <a:rPr lang="en-US" dirty="0" smtClean="0"/>
              <a:t>Pushing for faster enrollment might lead investigators to enroll subjects who may not be </a:t>
            </a:r>
            <a:r>
              <a:rPr lang="en-US" dirty="0" smtClean="0">
                <a:solidFill>
                  <a:srgbClr val="FF0000"/>
                </a:solidFill>
              </a:rPr>
              <a:t>exactly </a:t>
            </a:r>
            <a:r>
              <a:rPr lang="en-US" dirty="0" smtClean="0"/>
              <a:t>qualified</a:t>
            </a:r>
          </a:p>
          <a:p>
            <a:r>
              <a:rPr lang="en-US" dirty="0" smtClean="0"/>
              <a:t>Negative and failed studies can have positive first half and negative second half</a:t>
            </a:r>
          </a:p>
          <a:p>
            <a:r>
              <a:rPr lang="en-US" dirty="0" smtClean="0"/>
              <a:t>Some investigators pride themselves on high recruitment</a:t>
            </a:r>
          </a:p>
          <a:p>
            <a:r>
              <a:rPr lang="en-US" dirty="0" smtClean="0"/>
              <a:t>Enrollment tends to increase over time</a:t>
            </a:r>
          </a:p>
          <a:p>
            <a:pPr lvl="1"/>
            <a:r>
              <a:rPr lang="en-US" sz="1400" dirty="0" smtClean="0"/>
              <a:t>More  sites up and running</a:t>
            </a:r>
          </a:p>
          <a:p>
            <a:pPr lvl="1"/>
            <a:r>
              <a:rPr lang="en-US" sz="1400" dirty="0" smtClean="0"/>
              <a:t>Sites more comfortable with the protocol</a:t>
            </a:r>
          </a:p>
          <a:p>
            <a:pPr lvl="1"/>
            <a:r>
              <a:rPr lang="en-US" sz="1400" dirty="0" smtClean="0"/>
              <a:t>Unknown factors</a:t>
            </a:r>
          </a:p>
          <a:p>
            <a:r>
              <a:rPr lang="en-US" dirty="0" smtClean="0"/>
              <a:t>Audit sites early in study </a:t>
            </a:r>
            <a:r>
              <a:rPr lang="en-US" dirty="0" err="1" smtClean="0"/>
              <a:t>proccess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Speed of Enrollment have Negative Impact Quality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58" y="1396539"/>
            <a:ext cx="8030719" cy="5016758"/>
          </a:xfrm>
        </p:spPr>
        <p:txBody>
          <a:bodyPr/>
          <a:lstStyle/>
          <a:p>
            <a:r>
              <a:rPr lang="en-US" dirty="0" smtClean="0"/>
              <a:t>Paper diaries: should they still be used?</a:t>
            </a:r>
          </a:p>
          <a:p>
            <a:r>
              <a:rPr lang="en-US" dirty="0" smtClean="0"/>
              <a:t>Electronic diaries </a:t>
            </a:r>
          </a:p>
          <a:p>
            <a:pPr lvl="1"/>
            <a:r>
              <a:rPr lang="en-US" dirty="0" smtClean="0"/>
              <a:t>Assess compliance during run in</a:t>
            </a:r>
          </a:p>
          <a:p>
            <a:pPr lvl="1"/>
            <a:r>
              <a:rPr lang="en-US" dirty="0" smtClean="0"/>
              <a:t>Avoid the “hood” effect that occurs with paper</a:t>
            </a:r>
          </a:p>
          <a:p>
            <a:pPr lvl="1"/>
            <a:r>
              <a:rPr lang="en-US" dirty="0" smtClean="0"/>
              <a:t>Evidence supports that paper diaries can be filled out retrospectively</a:t>
            </a:r>
          </a:p>
          <a:p>
            <a:pPr lvl="1"/>
            <a:r>
              <a:rPr lang="en-US" dirty="0" smtClean="0"/>
              <a:t>Can determine whether </a:t>
            </a:r>
            <a:r>
              <a:rPr lang="en-US" dirty="0" err="1" smtClean="0"/>
              <a:t>eDiary</a:t>
            </a:r>
            <a:r>
              <a:rPr lang="en-US" dirty="0" smtClean="0"/>
              <a:t> is filled out retrospectively or prospectively</a:t>
            </a:r>
          </a:p>
          <a:p>
            <a:pPr lvl="1"/>
            <a:r>
              <a:rPr lang="en-US" dirty="0" smtClean="0"/>
              <a:t>Assumption is that more accurate data increases quality of the study results</a:t>
            </a:r>
          </a:p>
          <a:p>
            <a:r>
              <a:rPr lang="en-US" sz="2200" dirty="0" smtClean="0"/>
              <a:t>Translation: </a:t>
            </a:r>
            <a:r>
              <a:rPr lang="en-US" sz="2200" dirty="0"/>
              <a:t>i</a:t>
            </a:r>
            <a:r>
              <a:rPr lang="en-US" sz="2200" dirty="0" smtClean="0"/>
              <a:t>s </a:t>
            </a:r>
            <a:r>
              <a:rPr lang="en-US" sz="2200" dirty="0"/>
              <a:t>it the same thing in different languages</a:t>
            </a:r>
          </a:p>
          <a:p>
            <a:r>
              <a:rPr lang="en-US" sz="2200" dirty="0" smtClean="0"/>
              <a:t>Need to instruct patients  </a:t>
            </a:r>
            <a:endParaRPr lang="en-US" sz="2200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3438" y="240198"/>
            <a:ext cx="8020239" cy="584775"/>
          </a:xfrm>
        </p:spPr>
        <p:txBody>
          <a:bodyPr/>
          <a:lstStyle/>
          <a:p>
            <a:r>
              <a:rPr lang="en-US" sz="3200" dirty="0" smtClean="0"/>
              <a:t>Quality: Diaries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58" y="1396539"/>
            <a:ext cx="8030719" cy="2739211"/>
          </a:xfrm>
        </p:spPr>
        <p:txBody>
          <a:bodyPr/>
          <a:lstStyle/>
          <a:p>
            <a:r>
              <a:rPr lang="en-US" dirty="0" smtClean="0"/>
              <a:t>Currently working for inVentiv Health a CRO/CCO </a:t>
            </a:r>
          </a:p>
          <a:p>
            <a:pPr lvl="1"/>
            <a:r>
              <a:rPr lang="en-US" dirty="0" smtClean="0"/>
              <a:t>Involved in multiple trials for large and small biopharmaceutical companies </a:t>
            </a:r>
          </a:p>
          <a:p>
            <a:pPr lvl="1"/>
            <a:r>
              <a:rPr lang="en-US" dirty="0" smtClean="0"/>
              <a:t>Large commercial group that works with multiple biopharmaceutical companies</a:t>
            </a:r>
          </a:p>
          <a:p>
            <a:r>
              <a:rPr lang="en-US" dirty="0" smtClean="0"/>
              <a:t>Merck</a:t>
            </a:r>
          </a:p>
          <a:p>
            <a:r>
              <a:rPr lang="en-US" dirty="0" smtClean="0"/>
              <a:t>Johnson &amp; Johnson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58" y="1096985"/>
            <a:ext cx="8030719" cy="6401753"/>
          </a:xfrm>
        </p:spPr>
        <p:txBody>
          <a:bodyPr/>
          <a:lstStyle/>
          <a:p>
            <a:r>
              <a:rPr lang="en-US" dirty="0" smtClean="0"/>
              <a:t>Safety</a:t>
            </a:r>
          </a:p>
          <a:p>
            <a:pPr lvl="1"/>
            <a:r>
              <a:rPr lang="en-US" dirty="0" smtClean="0"/>
              <a:t>Look for alerts, trends in the data</a:t>
            </a:r>
          </a:p>
          <a:p>
            <a:pPr lvl="1"/>
            <a:r>
              <a:rPr lang="en-US" dirty="0" smtClean="0"/>
              <a:t>Clinical monitoring: CRAs</a:t>
            </a:r>
          </a:p>
          <a:p>
            <a:pPr lvl="1"/>
            <a:r>
              <a:rPr lang="en-US" dirty="0" smtClean="0"/>
              <a:t>Medical monitoring: MDs</a:t>
            </a:r>
          </a:p>
          <a:p>
            <a:pPr lvl="1"/>
            <a:r>
              <a:rPr lang="en-US" dirty="0" smtClean="0"/>
              <a:t>Pharmacovigillance</a:t>
            </a:r>
          </a:p>
          <a:p>
            <a:r>
              <a:rPr lang="en-US" dirty="0" smtClean="0"/>
              <a:t>Efficacy</a:t>
            </a:r>
          </a:p>
          <a:p>
            <a:pPr lvl="1"/>
            <a:r>
              <a:rPr lang="en-US" dirty="0" smtClean="0"/>
              <a:t>Monitors work with sites to ensure quality of study conduct and answer questions</a:t>
            </a:r>
          </a:p>
          <a:p>
            <a:pPr lvl="1"/>
            <a:r>
              <a:rPr lang="en-US" dirty="0" smtClean="0"/>
              <a:t>Review of blinded data</a:t>
            </a:r>
          </a:p>
          <a:p>
            <a:pPr lvl="1"/>
            <a:r>
              <a:rPr lang="en-US" dirty="0" smtClean="0"/>
              <a:t>Assess for concordance between outcome measures</a:t>
            </a:r>
          </a:p>
          <a:p>
            <a:pPr lvl="2"/>
            <a:r>
              <a:rPr lang="en-US" dirty="0" smtClean="0"/>
              <a:t>Too much or too little </a:t>
            </a:r>
          </a:p>
          <a:p>
            <a:pPr lvl="2"/>
            <a:r>
              <a:rPr lang="en-US" dirty="0" smtClean="0"/>
              <a:t>If pain is going down, function should improve</a:t>
            </a:r>
          </a:p>
          <a:p>
            <a:r>
              <a:rPr lang="en-US" dirty="0" smtClean="0"/>
              <a:t>Assess regional and country differences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3438" y="270975"/>
            <a:ext cx="8020239" cy="523220"/>
          </a:xfrm>
        </p:spPr>
        <p:txBody>
          <a:bodyPr/>
          <a:lstStyle/>
          <a:p>
            <a:r>
              <a:rPr lang="en-US" sz="2800" dirty="0" smtClean="0"/>
              <a:t>Quality: Monitoring Study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58" y="1396539"/>
            <a:ext cx="8030719" cy="5693866"/>
          </a:xfrm>
        </p:spPr>
        <p:txBody>
          <a:bodyPr/>
          <a:lstStyle/>
          <a:p>
            <a:r>
              <a:rPr lang="en-US" dirty="0" smtClean="0"/>
              <a:t>Insure inclusion and exclusion criteria are being followed</a:t>
            </a:r>
          </a:p>
          <a:p>
            <a:r>
              <a:rPr lang="en-US" dirty="0" smtClean="0"/>
              <a:t>Need to identify major protocol deviations</a:t>
            </a:r>
          </a:p>
          <a:p>
            <a:r>
              <a:rPr lang="en-US" dirty="0" smtClean="0"/>
              <a:t>Independent DMC to review </a:t>
            </a:r>
            <a:r>
              <a:rPr lang="en-US" dirty="0" err="1" smtClean="0"/>
              <a:t>unblinded</a:t>
            </a:r>
            <a:r>
              <a:rPr lang="en-US" dirty="0" smtClean="0"/>
              <a:t> data</a:t>
            </a:r>
          </a:p>
          <a:p>
            <a:pPr lvl="1"/>
            <a:r>
              <a:rPr lang="en-US" dirty="0" smtClean="0"/>
              <a:t>Need independent statistician</a:t>
            </a:r>
          </a:p>
          <a:p>
            <a:pPr lvl="1"/>
            <a:r>
              <a:rPr lang="en-US" dirty="0" smtClean="0"/>
              <a:t>Safety </a:t>
            </a:r>
          </a:p>
          <a:p>
            <a:pPr lvl="2"/>
            <a:r>
              <a:rPr lang="en-US" dirty="0" smtClean="0"/>
              <a:t>To stop study, ask questions </a:t>
            </a:r>
          </a:p>
          <a:p>
            <a:pPr lvl="1"/>
            <a:r>
              <a:rPr lang="en-US" dirty="0" smtClean="0"/>
              <a:t>Efficacy </a:t>
            </a:r>
            <a:endParaRPr lang="en-US" dirty="0"/>
          </a:p>
          <a:p>
            <a:pPr lvl="2"/>
            <a:r>
              <a:rPr lang="en-US" dirty="0" smtClean="0"/>
              <a:t>Stop for futility: no longer have therapeutic equipoise</a:t>
            </a:r>
          </a:p>
          <a:p>
            <a:pPr lvl="2"/>
            <a:r>
              <a:rPr lang="en-US" dirty="0" smtClean="0"/>
              <a:t>Stop due to overwhelming efficacy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3438" y="240198"/>
            <a:ext cx="8020239" cy="584775"/>
          </a:xfrm>
        </p:spPr>
        <p:txBody>
          <a:bodyPr/>
          <a:lstStyle/>
          <a:p>
            <a:r>
              <a:rPr lang="en-US" sz="3200" dirty="0" smtClean="0"/>
              <a:t>Quality: Monitoring Study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58" y="1396539"/>
            <a:ext cx="8030719" cy="2431435"/>
          </a:xfrm>
        </p:spPr>
        <p:txBody>
          <a:bodyPr/>
          <a:lstStyle/>
          <a:p>
            <a:r>
              <a:rPr lang="en-US" dirty="0"/>
              <a:t>Risk based monitoring</a:t>
            </a:r>
          </a:p>
          <a:p>
            <a:r>
              <a:rPr lang="en-US" dirty="0"/>
              <a:t>Electronic trigger that diary is being completed </a:t>
            </a:r>
          </a:p>
          <a:p>
            <a:r>
              <a:rPr lang="en-US" dirty="0"/>
              <a:t>Electronic trigger that drug is being taken</a:t>
            </a:r>
          </a:p>
          <a:p>
            <a:pPr marL="233363" lvl="1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Speed  versus Quality: Audit sites early in study process 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3438" y="240198"/>
            <a:ext cx="8020239" cy="584775"/>
          </a:xfrm>
        </p:spPr>
        <p:txBody>
          <a:bodyPr/>
          <a:lstStyle/>
          <a:p>
            <a:r>
              <a:rPr lang="en-US" sz="3200" dirty="0" smtClean="0"/>
              <a:t>Quality: Monitoring Study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58" y="1396539"/>
            <a:ext cx="8030719" cy="5016758"/>
          </a:xfrm>
        </p:spPr>
        <p:txBody>
          <a:bodyPr/>
          <a:lstStyle/>
          <a:p>
            <a:r>
              <a:rPr lang="en-US" dirty="0" smtClean="0"/>
              <a:t>Use of flags </a:t>
            </a:r>
          </a:p>
          <a:p>
            <a:r>
              <a:rPr lang="en-US" dirty="0" smtClean="0"/>
              <a:t>Programming of data checks</a:t>
            </a:r>
          </a:p>
          <a:p>
            <a:r>
              <a:rPr lang="en-US" dirty="0" smtClean="0"/>
              <a:t>Follow up on SAEs</a:t>
            </a:r>
          </a:p>
          <a:p>
            <a:r>
              <a:rPr lang="en-US" dirty="0" smtClean="0"/>
              <a:t>Follow up on events of clinical interest.</a:t>
            </a:r>
          </a:p>
          <a:p>
            <a:r>
              <a:rPr lang="en-US" dirty="0" smtClean="0"/>
              <a:t>Clean the data in a continuous organized process: soft locks</a:t>
            </a:r>
          </a:p>
          <a:p>
            <a:r>
              <a:rPr lang="en-US" dirty="0" smtClean="0"/>
              <a:t>Consider the use of soft locks</a:t>
            </a:r>
          </a:p>
          <a:p>
            <a:r>
              <a:rPr lang="en-US" dirty="0" smtClean="0"/>
              <a:t>Check programming</a:t>
            </a:r>
          </a:p>
          <a:p>
            <a:r>
              <a:rPr lang="en-US" dirty="0" smtClean="0"/>
              <a:t>Run tables, listings and figures on blinded data</a:t>
            </a:r>
          </a:p>
          <a:p>
            <a:r>
              <a:rPr lang="en-US" dirty="0" smtClean="0"/>
              <a:t>Remote data monitoring</a:t>
            </a:r>
          </a:p>
          <a:p>
            <a:r>
              <a:rPr lang="en-US" dirty="0" smtClean="0"/>
              <a:t>Need to ensure the patient is taking drug and</a:t>
            </a:r>
          </a:p>
          <a:p>
            <a:r>
              <a:rPr lang="en-US" dirty="0" smtClean="0"/>
              <a:t>Not taking too much…overdose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58" y="1396539"/>
            <a:ext cx="8030719" cy="4893647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</a:rPr>
              <a:t>Quality by design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Need </a:t>
            </a:r>
            <a:r>
              <a:rPr lang="en-US" sz="2800" dirty="0">
                <a:solidFill>
                  <a:srgbClr val="002060"/>
                </a:solidFill>
              </a:rPr>
              <a:t>more than a good </a:t>
            </a:r>
            <a:r>
              <a:rPr lang="en-US" sz="2800" dirty="0" smtClean="0">
                <a:solidFill>
                  <a:srgbClr val="002060"/>
                </a:solidFill>
              </a:rPr>
              <a:t>protocol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It all starts with a thorough  preclinical assessment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Clinical trial design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Investigator and Site selection</a:t>
            </a:r>
            <a:endParaRPr lang="en-US" sz="2400" dirty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Trial Execution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Collaborative partnership among sponsor, CRO, site and study subject partner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3438" y="240199"/>
            <a:ext cx="8020239" cy="584775"/>
          </a:xfrm>
        </p:spPr>
        <p:txBody>
          <a:bodyPr/>
          <a:lstStyle/>
          <a:p>
            <a:pPr lvl="1" algn="ctr"/>
            <a:r>
              <a:rPr lang="en-US" sz="3200" dirty="0" smtClean="0"/>
              <a:t>Conclusions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58" y="1396539"/>
            <a:ext cx="8030719" cy="4862870"/>
          </a:xfrm>
        </p:spPr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</a:rPr>
              <a:t>Quality by Design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Need </a:t>
            </a:r>
            <a:r>
              <a:rPr lang="en-US" sz="2800" dirty="0">
                <a:solidFill>
                  <a:srgbClr val="002060"/>
                </a:solidFill>
              </a:rPr>
              <a:t>more than a good </a:t>
            </a:r>
            <a:r>
              <a:rPr lang="en-US" sz="2800" dirty="0" smtClean="0">
                <a:solidFill>
                  <a:srgbClr val="002060"/>
                </a:solidFill>
              </a:rPr>
              <a:t>protocol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It all starts with a thorough  preclinical assessment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Clinical trial design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Investigator and Site selection</a:t>
            </a:r>
            <a:endParaRPr lang="en-US" sz="2400" dirty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Trial Execution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3438" y="178644"/>
            <a:ext cx="8020239" cy="707886"/>
          </a:xfrm>
        </p:spPr>
        <p:txBody>
          <a:bodyPr/>
          <a:lstStyle/>
          <a:p>
            <a:pPr lvl="1" algn="ctr"/>
            <a:r>
              <a:rPr lang="en-US" sz="4000" dirty="0" smtClean="0"/>
              <a:t>Clinical Trial Quality Overview</a:t>
            </a:r>
            <a:endParaRPr lang="en-US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58" y="1254645"/>
            <a:ext cx="8030719" cy="6678751"/>
          </a:xfrm>
        </p:spPr>
        <p:txBody>
          <a:bodyPr/>
          <a:lstStyle/>
          <a:p>
            <a:r>
              <a:rPr lang="en-US" sz="2400" dirty="0" smtClean="0"/>
              <a:t>Significant </a:t>
            </a:r>
            <a:r>
              <a:rPr lang="en-US" sz="2400" dirty="0"/>
              <a:t>time to think, rethink, and reconsider decisions and then things </a:t>
            </a:r>
            <a:r>
              <a:rPr lang="en-US" sz="2400" dirty="0" smtClean="0"/>
              <a:t>change.  Can impact quality</a:t>
            </a:r>
            <a:endParaRPr lang="en-US" sz="2400" dirty="0"/>
          </a:p>
          <a:p>
            <a:pPr lvl="1"/>
            <a:r>
              <a:rPr lang="en-US" sz="2000" dirty="0" smtClean="0"/>
              <a:t>Big </a:t>
            </a:r>
            <a:r>
              <a:rPr lang="en-US" sz="2000" dirty="0" err="1"/>
              <a:t>pharma</a:t>
            </a:r>
            <a:r>
              <a:rPr lang="en-US" sz="2000" dirty="0"/>
              <a:t>: Complex decision making process with significant input from hierarchical reporting </a:t>
            </a:r>
            <a:r>
              <a:rPr lang="en-US" sz="2000" dirty="0" smtClean="0"/>
              <a:t>structure</a:t>
            </a:r>
            <a:endParaRPr lang="en-US" sz="2000" dirty="0"/>
          </a:p>
          <a:p>
            <a:pPr lvl="1"/>
            <a:r>
              <a:rPr lang="en-US" sz="2000" dirty="0"/>
              <a:t>Small </a:t>
            </a:r>
            <a:r>
              <a:rPr lang="en-US" sz="2000" dirty="0" err="1"/>
              <a:t>pharma</a:t>
            </a:r>
            <a:r>
              <a:rPr lang="en-US" sz="2000" dirty="0" smtClean="0"/>
              <a:t>: Smaller number of stake holders: VCs, CEO </a:t>
            </a:r>
            <a:r>
              <a:rPr lang="en-US" sz="2000" dirty="0"/>
              <a:t>and board may have </a:t>
            </a:r>
            <a:r>
              <a:rPr lang="en-US" sz="2000" dirty="0" smtClean="0"/>
              <a:t>opinions</a:t>
            </a:r>
          </a:p>
          <a:p>
            <a:r>
              <a:rPr lang="en-US" sz="2400" dirty="0" smtClean="0"/>
              <a:t>Money </a:t>
            </a:r>
            <a:r>
              <a:rPr lang="en-US" sz="2400" dirty="0"/>
              <a:t>impacts quality of the </a:t>
            </a:r>
            <a:r>
              <a:rPr lang="en-US" sz="2400" dirty="0" smtClean="0"/>
              <a:t>study</a:t>
            </a:r>
          </a:p>
          <a:p>
            <a:pPr lvl="1"/>
            <a:r>
              <a:rPr lang="en-US" sz="2000" dirty="0"/>
              <a:t>Small companies can burn through </a:t>
            </a:r>
            <a:r>
              <a:rPr lang="en-US" sz="2000" dirty="0" smtClean="0"/>
              <a:t>cash </a:t>
            </a:r>
            <a:r>
              <a:rPr lang="en-US" sz="2000" dirty="0"/>
              <a:t>quickly just waiting for </a:t>
            </a:r>
            <a:r>
              <a:rPr lang="en-US" sz="2000" dirty="0" smtClean="0"/>
              <a:t>FPI</a:t>
            </a:r>
          </a:p>
          <a:p>
            <a:pPr lvl="1"/>
            <a:r>
              <a:rPr lang="en-US" sz="2000" dirty="0" smtClean="0"/>
              <a:t>Want to be sold or go public</a:t>
            </a:r>
          </a:p>
          <a:p>
            <a:pPr lvl="1"/>
            <a:r>
              <a:rPr lang="en-US" sz="2000" dirty="0" smtClean="0"/>
              <a:t>Big </a:t>
            </a:r>
            <a:r>
              <a:rPr lang="en-US" sz="2000" dirty="0" err="1" smtClean="0"/>
              <a:t>pharma</a:t>
            </a:r>
            <a:r>
              <a:rPr lang="en-US" sz="2000" dirty="0" smtClean="0"/>
              <a:t> has the cash, but there are limits</a:t>
            </a:r>
          </a:p>
          <a:p>
            <a:pPr lvl="1"/>
            <a:r>
              <a:rPr lang="en-US" sz="2000" dirty="0" smtClean="0"/>
              <a:t>Sites might enter patients into higher </a:t>
            </a:r>
            <a:r>
              <a:rPr lang="en-US" sz="2000" dirty="0"/>
              <a:t>paying  </a:t>
            </a:r>
            <a:r>
              <a:rPr lang="en-US" sz="2000" dirty="0" smtClean="0"/>
              <a:t>(less complex) studies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Biopharmaceutical Companies and Quality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58" y="1396539"/>
            <a:ext cx="8030719" cy="4585871"/>
          </a:xfrm>
        </p:spPr>
        <p:txBody>
          <a:bodyPr/>
          <a:lstStyle/>
          <a:p>
            <a:r>
              <a:rPr lang="en-US" dirty="0" smtClean="0"/>
              <a:t>Focus is on study execution: quality and speed</a:t>
            </a:r>
          </a:p>
          <a:p>
            <a:r>
              <a:rPr lang="en-US" dirty="0" smtClean="0"/>
              <a:t>Doing one thing over and over again should make you good at what you do</a:t>
            </a:r>
          </a:p>
          <a:p>
            <a:r>
              <a:rPr lang="en-US" dirty="0" smtClean="0"/>
              <a:t>Project </a:t>
            </a:r>
            <a:r>
              <a:rPr lang="en-US" dirty="0"/>
              <a:t>team</a:t>
            </a:r>
          </a:p>
          <a:p>
            <a:pPr lvl="1"/>
            <a:r>
              <a:rPr lang="en-US" dirty="0"/>
              <a:t>CROs have benefit of experience running multiple studies in the same area</a:t>
            </a:r>
          </a:p>
          <a:p>
            <a:pPr lvl="1"/>
            <a:r>
              <a:rPr lang="en-US" dirty="0"/>
              <a:t>Sponsor </a:t>
            </a:r>
            <a:r>
              <a:rPr lang="en-US" dirty="0" smtClean="0"/>
              <a:t>may not have </a:t>
            </a:r>
            <a:r>
              <a:rPr lang="en-US" dirty="0"/>
              <a:t>steady stream of studies in the area of </a:t>
            </a:r>
            <a:r>
              <a:rPr lang="en-US" dirty="0" smtClean="0"/>
              <a:t>interest</a:t>
            </a:r>
          </a:p>
          <a:p>
            <a:pPr lvl="1"/>
            <a:r>
              <a:rPr lang="en-US" dirty="0" smtClean="0"/>
              <a:t>For small companies there is no other way</a:t>
            </a:r>
            <a:endParaRPr lang="en-US" dirty="0"/>
          </a:p>
          <a:p>
            <a:r>
              <a:rPr lang="en-US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CRAs </a:t>
            </a:r>
            <a:r>
              <a:rPr lang="en-US" dirty="0" smtClean="0"/>
              <a:t> are  where </a:t>
            </a:r>
            <a:r>
              <a:rPr lang="en-US" dirty="0"/>
              <a:t>the rubber meets the road. </a:t>
            </a:r>
            <a:endParaRPr lang="en-US" dirty="0" smtClean="0"/>
          </a:p>
          <a:p>
            <a:pPr lvl="1"/>
            <a:r>
              <a:rPr lang="en-US" dirty="0" smtClean="0"/>
              <a:t>They need to be experienced. </a:t>
            </a:r>
            <a:endParaRPr lang="en-US" dirty="0"/>
          </a:p>
          <a:p>
            <a:pPr lvl="1"/>
            <a:r>
              <a:rPr lang="en-US" dirty="0"/>
              <a:t>Central role in ensuring quality at the site </a:t>
            </a:r>
            <a:r>
              <a:rPr lang="en-US" dirty="0" smtClean="0"/>
              <a:t>level</a:t>
            </a: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3438" y="270975"/>
            <a:ext cx="8020239" cy="523220"/>
          </a:xfrm>
        </p:spPr>
        <p:txBody>
          <a:bodyPr/>
          <a:lstStyle/>
          <a:p>
            <a:r>
              <a:rPr lang="en-US" sz="2800" dirty="0" smtClean="0"/>
              <a:t>Contract Research Organizations and Quality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58" y="1396539"/>
            <a:ext cx="8030719" cy="4031873"/>
          </a:xfrm>
        </p:spPr>
        <p:txBody>
          <a:bodyPr/>
          <a:lstStyle/>
          <a:p>
            <a:r>
              <a:rPr lang="en-US" sz="2400" dirty="0" smtClean="0"/>
              <a:t>Sites: often well known</a:t>
            </a:r>
            <a:endParaRPr lang="en-US" sz="2400" dirty="0"/>
          </a:p>
          <a:p>
            <a:r>
              <a:rPr lang="en-US" sz="2400" dirty="0" smtClean="0"/>
              <a:t>Contracts: experience in working with academic institutions and research sites</a:t>
            </a:r>
            <a:endParaRPr lang="en-US" sz="2800" dirty="0"/>
          </a:p>
          <a:p>
            <a:r>
              <a:rPr lang="en-US" sz="2400" dirty="0" smtClean="0"/>
              <a:t>Regulatory: experience in country specific concerns</a:t>
            </a:r>
          </a:p>
          <a:p>
            <a:r>
              <a:rPr lang="en-US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Scientific input:</a:t>
            </a:r>
            <a:r>
              <a:rPr lang="en-US" sz="2400" dirty="0" smtClean="0"/>
              <a:t> physicians in particular have a unique opportunity to see how different sponsors approach developing studies for a particular indication</a:t>
            </a:r>
          </a:p>
          <a:p>
            <a:r>
              <a:rPr lang="en-US" sz="2400" dirty="0" smtClean="0"/>
              <a:t>Contract Commercial Organization: protocol is reviewed with an understanding of the current market dynamics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3438" y="270975"/>
            <a:ext cx="8020239" cy="523220"/>
          </a:xfrm>
        </p:spPr>
        <p:txBody>
          <a:bodyPr/>
          <a:lstStyle/>
          <a:p>
            <a:r>
              <a:rPr lang="en-US" sz="2800" dirty="0" smtClean="0"/>
              <a:t>Contract Research Organizations and Quality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58" y="1396539"/>
            <a:ext cx="8030719" cy="4708981"/>
          </a:xfrm>
        </p:spPr>
        <p:txBody>
          <a:bodyPr/>
          <a:lstStyle/>
          <a:p>
            <a:r>
              <a:rPr lang="en-US" dirty="0" smtClean="0"/>
              <a:t>Portfolio of products requires decision on which compounds to move forward in development</a:t>
            </a:r>
          </a:p>
          <a:p>
            <a:pPr lvl="1"/>
            <a:r>
              <a:rPr lang="en-US" dirty="0" smtClean="0"/>
              <a:t>Most likely to be safe and effective</a:t>
            </a:r>
          </a:p>
          <a:p>
            <a:r>
              <a:rPr lang="en-US" dirty="0" smtClean="0"/>
              <a:t>What mechanisms to pursue </a:t>
            </a:r>
          </a:p>
          <a:p>
            <a:r>
              <a:rPr lang="en-US" dirty="0" smtClean="0"/>
              <a:t>Shots on goal versus….. </a:t>
            </a:r>
          </a:p>
          <a:p>
            <a:r>
              <a:rPr lang="en-US" dirty="0" smtClean="0"/>
              <a:t>De-risking assets: ensures quality of clinical trials that follow</a:t>
            </a:r>
          </a:p>
          <a:p>
            <a:r>
              <a:rPr lang="en-US" dirty="0" smtClean="0"/>
              <a:t>Significant investment in preclinical and early stage development to </a:t>
            </a:r>
          </a:p>
          <a:p>
            <a:pPr lvl="1"/>
            <a:r>
              <a:rPr lang="en-US" dirty="0" smtClean="0"/>
              <a:t>Demonstrate target engagement</a:t>
            </a:r>
          </a:p>
          <a:p>
            <a:pPr lvl="1"/>
            <a:r>
              <a:rPr lang="en-US" dirty="0" smtClean="0"/>
              <a:t>Proof of pharmacology </a:t>
            </a:r>
          </a:p>
          <a:p>
            <a:pPr lvl="1"/>
            <a:r>
              <a:rPr lang="en-US" dirty="0" smtClean="0"/>
              <a:t>Safety</a:t>
            </a:r>
            <a:endParaRPr lang="en-US" dirty="0"/>
          </a:p>
          <a:p>
            <a:pPr lvl="1"/>
            <a:r>
              <a:rPr lang="en-US" dirty="0" smtClean="0"/>
              <a:t>Selection of optimum dose range for phase 2</a:t>
            </a:r>
            <a:endParaRPr lang="en-US" sz="1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3438" y="117086"/>
            <a:ext cx="8020239" cy="830997"/>
          </a:xfrm>
        </p:spPr>
        <p:txBody>
          <a:bodyPr/>
          <a:lstStyle/>
          <a:p>
            <a:r>
              <a:rPr lang="en-US" dirty="0" smtClean="0"/>
              <a:t>Quality Clinical Trials Begins with Early Drug Development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58" y="1396539"/>
            <a:ext cx="8030719" cy="5570756"/>
          </a:xfrm>
        </p:spPr>
        <p:txBody>
          <a:bodyPr/>
          <a:lstStyle/>
          <a:p>
            <a:r>
              <a:rPr lang="en-US" sz="1800" dirty="0"/>
              <a:t>Tension between </a:t>
            </a:r>
          </a:p>
          <a:p>
            <a:pPr lvl="1"/>
            <a:r>
              <a:rPr lang="en-US" sz="1600" dirty="0"/>
              <a:t>Stopping clinical development early </a:t>
            </a:r>
            <a:r>
              <a:rPr lang="en-US" sz="1600" dirty="0" smtClean="0"/>
              <a:t>and…..</a:t>
            </a:r>
          </a:p>
          <a:p>
            <a:pPr lvl="1"/>
            <a:r>
              <a:rPr lang="en-US" sz="1600" dirty="0" smtClean="0"/>
              <a:t>Recognition that a number of successful drugs have required champions and would  otherwise been discontinued</a:t>
            </a:r>
          </a:p>
          <a:p>
            <a:pPr lvl="1"/>
            <a:r>
              <a:rPr lang="en-US" sz="1600" dirty="0" smtClean="0"/>
              <a:t>Drugs tend to collect more adverse events over course of development</a:t>
            </a:r>
            <a:endParaRPr lang="en-US" sz="1600" dirty="0"/>
          </a:p>
          <a:p>
            <a:r>
              <a:rPr lang="en-US" sz="1800" dirty="0"/>
              <a:t>Clinical development plan and life cycle </a:t>
            </a:r>
            <a:r>
              <a:rPr lang="en-US" sz="1800" dirty="0" smtClean="0"/>
              <a:t>management </a:t>
            </a:r>
            <a:endParaRPr lang="en-US" sz="1800" dirty="0"/>
          </a:p>
          <a:p>
            <a:pPr lvl="1"/>
            <a:r>
              <a:rPr lang="en-US" sz="1600" dirty="0"/>
              <a:t>Significant focus on de-risking </a:t>
            </a:r>
            <a:r>
              <a:rPr lang="en-US" sz="1600" dirty="0" smtClean="0"/>
              <a:t>development</a:t>
            </a:r>
          </a:p>
          <a:p>
            <a:pPr lvl="1"/>
            <a:r>
              <a:rPr lang="en-US" sz="1600" dirty="0" smtClean="0"/>
              <a:t>Focus on customer needs: patient, caregiver, physician, etc</a:t>
            </a:r>
          </a:p>
          <a:p>
            <a:pPr lvl="1"/>
            <a:r>
              <a:rPr lang="en-US" sz="1600" dirty="0" smtClean="0"/>
              <a:t>Focus on potential need for PROs</a:t>
            </a:r>
          </a:p>
          <a:p>
            <a:pPr lvl="1"/>
            <a:r>
              <a:rPr lang="en-US" sz="1600" dirty="0" smtClean="0"/>
              <a:t>Health economic considerations</a:t>
            </a:r>
          </a:p>
          <a:p>
            <a:pPr lvl="1"/>
            <a:r>
              <a:rPr lang="en-US" sz="1600" dirty="0" smtClean="0"/>
              <a:t>Discuss with KOLs</a:t>
            </a:r>
          </a:p>
          <a:p>
            <a:pPr lvl="1"/>
            <a:r>
              <a:rPr lang="en-US" sz="2000" b="1" dirty="0" smtClean="0"/>
              <a:t>Discuss with Patients</a:t>
            </a:r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Clinical Trials an Ongoing Process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958" y="1396539"/>
            <a:ext cx="8030719" cy="6555641"/>
          </a:xfrm>
        </p:spPr>
        <p:txBody>
          <a:bodyPr/>
          <a:lstStyle/>
          <a:p>
            <a:r>
              <a:rPr lang="en-US" dirty="0" smtClean="0"/>
              <a:t>Focus </a:t>
            </a:r>
            <a:r>
              <a:rPr lang="en-US" dirty="0"/>
              <a:t>on </a:t>
            </a:r>
            <a:r>
              <a:rPr lang="en-US" dirty="0" smtClean="0"/>
              <a:t>choice of primary, co-primaries and </a:t>
            </a:r>
            <a:r>
              <a:rPr lang="en-US" dirty="0"/>
              <a:t>secondary </a:t>
            </a:r>
            <a:r>
              <a:rPr lang="en-US" dirty="0" smtClean="0"/>
              <a:t>endpoints</a:t>
            </a:r>
          </a:p>
          <a:p>
            <a:r>
              <a:rPr lang="en-US" dirty="0" smtClean="0"/>
              <a:t>Design study that is fit for new therapy and a specific mechanism</a:t>
            </a:r>
          </a:p>
          <a:p>
            <a:pPr lvl="1"/>
            <a:r>
              <a:rPr lang="en-US" dirty="0" smtClean="0"/>
              <a:t>QST: not all sites have.</a:t>
            </a:r>
          </a:p>
          <a:p>
            <a:pPr lvl="1"/>
            <a:r>
              <a:rPr lang="en-US" dirty="0" smtClean="0"/>
              <a:t>Need adequate training for consistency across sites 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 smtClean="0"/>
              <a:t>Large number of outcome measures and instruments</a:t>
            </a:r>
          </a:p>
          <a:p>
            <a:pPr lvl="1"/>
            <a:r>
              <a:rPr lang="en-US" dirty="0" smtClean="0"/>
              <a:t>Provide evidence for payers</a:t>
            </a:r>
          </a:p>
          <a:p>
            <a:pPr lvl="1"/>
            <a:r>
              <a:rPr lang="en-US" dirty="0" smtClean="0"/>
              <a:t>But patient and site burden can negatively impact the study</a:t>
            </a:r>
            <a:endParaRPr lang="en-US" dirty="0"/>
          </a:p>
          <a:p>
            <a:r>
              <a:rPr lang="en-US" dirty="0" smtClean="0"/>
              <a:t>Protocol complexity is sometimes necessary, but complex studies can negatively impact quality</a:t>
            </a:r>
          </a:p>
          <a:p>
            <a:pPr lvl="1"/>
            <a:r>
              <a:rPr lang="en-US" dirty="0" smtClean="0"/>
              <a:t>PI will work on less complex study everything else being equal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400" dirty="0" smtClean="0"/>
          </a:p>
          <a:p>
            <a:pPr lvl="1"/>
            <a:endParaRPr lang="en-US" sz="1400" dirty="0" smtClean="0"/>
          </a:p>
          <a:p>
            <a:endParaRPr lang="en-US" sz="1600" dirty="0"/>
          </a:p>
          <a:p>
            <a:pPr lvl="1">
              <a:buNone/>
            </a:pPr>
            <a:endParaRPr lang="en-US" sz="1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3438" y="209420"/>
            <a:ext cx="8020239" cy="646331"/>
          </a:xfrm>
        </p:spPr>
        <p:txBody>
          <a:bodyPr/>
          <a:lstStyle/>
          <a:p>
            <a:r>
              <a:rPr lang="en-US" sz="3600" dirty="0" smtClean="0"/>
              <a:t>Clinical Trial Design</a:t>
            </a:r>
            <a:endParaRPr 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c6af493e7407bb8b9187e8686d778a856ffc50"/>
</p:tagLst>
</file>

<file path=ppt/theme/theme1.xml><?xml version="1.0" encoding="utf-8"?>
<a:theme xmlns:a="http://schemas.openxmlformats.org/drawingml/2006/main" name="2013 inVentivHealth Clinical Template">
  <a:themeElements>
    <a:clrScheme name="inVentiv Health 2013">
      <a:dk1>
        <a:srgbClr val="646464"/>
      </a:dk1>
      <a:lt1>
        <a:srgbClr val="FFFFFF"/>
      </a:lt1>
      <a:dk2>
        <a:srgbClr val="081D58"/>
      </a:dk2>
      <a:lt2>
        <a:srgbClr val="000000"/>
      </a:lt2>
      <a:accent1>
        <a:srgbClr val="1E3C73"/>
      </a:accent1>
      <a:accent2>
        <a:srgbClr val="FA003C"/>
      </a:accent2>
      <a:accent3>
        <a:srgbClr val="BEDC32"/>
      </a:accent3>
      <a:accent4>
        <a:srgbClr val="FFC314"/>
      </a:accent4>
      <a:accent5>
        <a:srgbClr val="00C3F5"/>
      </a:accent5>
      <a:accent6>
        <a:srgbClr val="8C8C8C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4697</TotalTime>
  <Words>1448</Words>
  <Application>Microsoft Office PowerPoint</Application>
  <PresentationFormat>On-screen Show (4:3)</PresentationFormat>
  <Paragraphs>219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2013 inVentivHealth Clinical Template</vt:lpstr>
      <vt:lpstr>Industry and CRO Perspective on Clinical Trial Quality David J. Hewitt Vice President of Medical and Scientific Affairs Vice President and Global Head MSA Neurology and Pain  </vt:lpstr>
      <vt:lpstr>Disclosures</vt:lpstr>
      <vt:lpstr>Clinical Trial Quality Overview</vt:lpstr>
      <vt:lpstr>The Biopharmaceutical Companies and Quality</vt:lpstr>
      <vt:lpstr>Contract Research Organizations and Quality</vt:lpstr>
      <vt:lpstr>Contract Research Organizations and Quality</vt:lpstr>
      <vt:lpstr>Quality Clinical Trials Begins with Early Drug Development </vt:lpstr>
      <vt:lpstr>Quality Clinical Trials an Ongoing Process</vt:lpstr>
      <vt:lpstr>Clinical Trial Design</vt:lpstr>
      <vt:lpstr>Clinical Trial Design</vt:lpstr>
      <vt:lpstr>Conduct of Clinical Trials: Rater Training</vt:lpstr>
      <vt:lpstr>Conduct of Clinical Trials: Rater Training</vt:lpstr>
      <vt:lpstr>Study Execution: Patients</vt:lpstr>
      <vt:lpstr>Study Execution: Patients</vt:lpstr>
      <vt:lpstr>Study Execution: Sites</vt:lpstr>
      <vt:lpstr>Study Execution: Sites</vt:lpstr>
      <vt:lpstr>Study Execution: Sites</vt:lpstr>
      <vt:lpstr>Does Speed of Enrollment have Negative Impact Quality</vt:lpstr>
      <vt:lpstr>Quality: Diaries</vt:lpstr>
      <vt:lpstr>Quality: Monitoring Study</vt:lpstr>
      <vt:lpstr>Quality: Monitoring Study</vt:lpstr>
      <vt:lpstr>Quality: Monitoring Study</vt:lpstr>
      <vt:lpstr>The Data</vt:lpstr>
      <vt:lpstr>Conclusions</vt:lpstr>
    </vt:vector>
  </TitlesOfParts>
  <Company>CCC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 Diaz</dc:creator>
  <cp:lastModifiedBy>dhewitt</cp:lastModifiedBy>
  <cp:revision>831</cp:revision>
  <dcterms:created xsi:type="dcterms:W3CDTF">2012-12-07T18:41:02Z</dcterms:created>
  <dcterms:modified xsi:type="dcterms:W3CDTF">2015-06-05T14:25:26Z</dcterms:modified>
</cp:coreProperties>
</file>