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9" r:id="rId2"/>
    <p:sldId id="260" r:id="rId3"/>
    <p:sldId id="282" r:id="rId4"/>
    <p:sldId id="279" r:id="rId5"/>
    <p:sldId id="261" r:id="rId6"/>
    <p:sldId id="268" r:id="rId7"/>
    <p:sldId id="271" r:id="rId8"/>
    <p:sldId id="270" r:id="rId9"/>
    <p:sldId id="272" r:id="rId10"/>
    <p:sldId id="273" r:id="rId11"/>
    <p:sldId id="274" r:id="rId12"/>
    <p:sldId id="275" r:id="rId13"/>
    <p:sldId id="281" r:id="rId14"/>
    <p:sldId id="276" r:id="rId15"/>
    <p:sldId id="277" r:id="rId16"/>
    <p:sldId id="278" r:id="rId17"/>
    <p:sldId id="280" r:id="rId18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73" autoAdjust="0"/>
    <p:restoredTop sz="86404" autoAdjust="0"/>
  </p:normalViewPr>
  <p:slideViewPr>
    <p:cSldViewPr>
      <p:cViewPr>
        <p:scale>
          <a:sx n="50" d="100"/>
          <a:sy n="50" d="100"/>
        </p:scale>
        <p:origin x="-52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22932"/>
    </p:cViewPr>
  </p:sorterViewPr>
  <p:notesViewPr>
    <p:cSldViewPr>
      <p:cViewPr varScale="1">
        <p:scale>
          <a:sx n="55" d="100"/>
          <a:sy n="55" d="100"/>
        </p:scale>
        <p:origin x="-1212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CAA217-F577-44E0-8DA8-B6B05D213C84}" type="datetimeFigureOut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787432-95AA-4604-A5AA-AABA2DE94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22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51A34A8-6352-4084-9BFE-98D35BD9B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71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A6D67-DBD9-413F-BB1F-CB02779E6C1B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D6914-E4A3-401A-8365-7627DBC4D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9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0D14C-BEEB-4971-A84B-80D7A0E1F03D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88D25-39AA-468B-92F8-90A1342E7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6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668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668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D8C8D-1A54-4FD2-A59F-9B03C507AA80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18E54-9BCC-4131-BB65-C10FDFD8D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25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3D51B-59E4-4FFA-AB27-8D8122835D34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5096E-40FF-4FE9-BBB2-24FF94C9F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47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71AD54-AF3F-4F44-8814-FFB557DDBB08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CC09B4-3593-4AA0-85DE-DC79421C6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44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319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E5FD40-B13F-4403-80F3-3085D2AFA449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D956E8-AA95-4279-A2F8-E414324D0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6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3E30C-7BEE-4300-A80D-55E6F56BF7B3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5F9B-F112-4096-A2AB-611579580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6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EB647-B270-4F6F-94B5-323AB64A4249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12417-88C6-4537-9390-0BC740ED6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9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F8E19-2D70-422C-BCDA-6253799CD41A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03ADA-B9A5-4377-933F-824E62D7D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6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C68CE-01BA-428C-8A69-F4956BE62FA0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320CD-7C8C-4523-BE7C-FE0BCD2C3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6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F3F7E-F4EF-44A1-B0A5-13D6E7803A86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C7B66-10A6-4EF2-89A1-35EF90885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1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3A1D3-E689-4C20-9FEB-DC2A106E98CD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B32EF-FF61-4249-98A4-DD98A918F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8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49DEB-52BA-4ABB-8692-F167976696F1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4235A-2BDC-48EC-8CE7-9B9502540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0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C2FD0-E1F0-44C9-B446-FDA4B4DF94D8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9FA5C-2D58-4BA1-B40E-234818F78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8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38200"/>
            <a:ext cx="7924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EBF010D2-0700-48A2-AF6C-75BE961B512C}" type="datetime1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DRAFT PRESENTATION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449284AC-28BE-400E-8A39-4A9C1F0A2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consumer_blue_wave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z="4000" b="1" dirty="0"/>
              <a:t>A R</a:t>
            </a:r>
            <a:r>
              <a:rPr lang="en-US" sz="4000" b="1" dirty="0" smtClean="0"/>
              <a:t>egulatory Perspective on Threats </a:t>
            </a:r>
            <a:r>
              <a:rPr lang="en-US" sz="4000" b="1" dirty="0"/>
              <a:t>to the </a:t>
            </a:r>
            <a:r>
              <a:rPr lang="en-US" sz="4000" b="1" dirty="0" smtClean="0"/>
              <a:t>Integrity </a:t>
            </a:r>
            <a:r>
              <a:rPr lang="en-US" sz="4000" b="1" dirty="0"/>
              <a:t>of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 smtClean="0"/>
              <a:t>Analgesic Clinical Trial </a:t>
            </a:r>
            <a:r>
              <a:rPr lang="en-US" sz="4000" b="1" dirty="0"/>
              <a:t>E</a:t>
            </a:r>
            <a:r>
              <a:rPr lang="en-US" sz="4000" b="1" dirty="0" smtClean="0"/>
              <a:t>fficacy </a:t>
            </a:r>
            <a:r>
              <a:rPr lang="en-US" sz="4000" b="1" dirty="0"/>
              <a:t>D</a:t>
            </a:r>
            <a:r>
              <a:rPr lang="en-US" sz="4000" b="1" dirty="0" smtClean="0"/>
              <a:t>ata</a:t>
            </a:r>
            <a:endParaRPr lang="en-US" sz="4000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Sharon Hertz, MD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Division Director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Division of Anesthesia, Analgesia, and Addiction Products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FDA/CDER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sz="2400" dirty="0" smtClean="0"/>
              <a:t>Site Inspections of 3 sites common to both non-US studies, based on high enrollment numbers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 site </a:t>
            </a:r>
          </a:p>
          <a:p>
            <a:pPr lvl="2">
              <a:spcBef>
                <a:spcPts val="0"/>
              </a:spcBef>
            </a:pPr>
            <a:r>
              <a:rPr lang="en-US" dirty="0"/>
              <a:t>S</a:t>
            </a:r>
            <a:r>
              <a:rPr lang="en-US" dirty="0" smtClean="0"/>
              <a:t>tudy </a:t>
            </a:r>
            <a:r>
              <a:rPr lang="en-US" dirty="0"/>
              <a:t>nurse </a:t>
            </a:r>
            <a:r>
              <a:rPr lang="en-US" dirty="0" smtClean="0"/>
              <a:t>transcribed PI notes “</a:t>
            </a:r>
            <a:r>
              <a:rPr lang="en-US" dirty="0"/>
              <a:t>to be </a:t>
            </a:r>
            <a:r>
              <a:rPr lang="en-US" dirty="0" smtClean="0"/>
              <a:t>legible”, destroyed original documents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21 subjects enrolled in both studies, 14 of whom injured and enrolled on same day, for both studies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17 of 55 in study 1, 6 of 35 in study 2 - part of a pair or triplet with same surname and/or address and many with same day of injury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Site excluded from </a:t>
            </a:r>
            <a:r>
              <a:rPr lang="en-US" dirty="0"/>
              <a:t>analysis</a:t>
            </a:r>
          </a:p>
          <a:p>
            <a:pPr lvl="2">
              <a:spcBef>
                <a:spcPts val="0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38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sz="2400" dirty="0" smtClean="0"/>
              <a:t>Findings from site 1 led </a:t>
            </a:r>
            <a:r>
              <a:rPr lang="en-US" sz="2400" dirty="0" smtClean="0"/>
              <a:t>to </a:t>
            </a:r>
            <a:r>
              <a:rPr lang="en-US" sz="2400" dirty="0" smtClean="0"/>
              <a:t>evaluation </a:t>
            </a:r>
            <a:r>
              <a:rPr lang="en-US" sz="2400" dirty="0" smtClean="0"/>
              <a:t>for similar </a:t>
            </a:r>
            <a:r>
              <a:rPr lang="en-US" sz="2400" dirty="0" smtClean="0"/>
              <a:t>patterns of enrollment from other sites</a:t>
            </a:r>
          </a:p>
          <a:p>
            <a:pPr lvl="1"/>
            <a:r>
              <a:rPr lang="en-US" sz="2400" dirty="0" smtClean="0"/>
              <a:t>All sites had some same-day enrollment from related subjects or subjects sharing an </a:t>
            </a:r>
            <a:r>
              <a:rPr lang="en-US" sz="2400" dirty="0" smtClean="0"/>
              <a:t>address, </a:t>
            </a:r>
            <a:r>
              <a:rPr lang="en-US" sz="2400" dirty="0" smtClean="0"/>
              <a:t>and multiple subjects enrolled in both studies</a:t>
            </a:r>
          </a:p>
          <a:p>
            <a:pPr lvl="1"/>
            <a:r>
              <a:rPr lang="en-US" sz="2400" dirty="0" smtClean="0"/>
              <a:t>Applicant explained that multiple members of the same family or </a:t>
            </a:r>
            <a:r>
              <a:rPr lang="en-US" sz="2400" dirty="0" smtClean="0"/>
              <a:t>household could </a:t>
            </a:r>
            <a:r>
              <a:rPr lang="en-US" sz="2400" dirty="0" smtClean="0"/>
              <a:t>sustain the same injury, on the same day, repeatedly, because people in this country more active than US</a:t>
            </a:r>
          </a:p>
          <a:p>
            <a:pPr lvl="1"/>
            <a:r>
              <a:rPr lang="en-US" sz="2400" dirty="0" smtClean="0"/>
              <a:t>Unable to verify identity of any subjects based on local privacy laws</a:t>
            </a:r>
            <a:endParaRPr lang="en-US" sz="2400" dirty="0"/>
          </a:p>
          <a:p>
            <a:pPr lvl="2">
              <a:spcBef>
                <a:spcPts val="0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4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77200" cy="914400"/>
          </a:xfrm>
        </p:spPr>
        <p:txBody>
          <a:bodyPr/>
          <a:lstStyle/>
          <a:p>
            <a:r>
              <a:rPr lang="en-US" sz="3600" dirty="0" smtClean="0"/>
              <a:t>Example 2 – Failure to Follow Protocol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735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2 clinical efficacy trials, </a:t>
            </a:r>
            <a:r>
              <a:rPr lang="en-US" sz="2800" dirty="0" smtClean="0"/>
              <a:t>one single </a:t>
            </a:r>
            <a:r>
              <a:rPr lang="en-US" sz="2800" dirty="0" smtClean="0"/>
              <a:t>site for </a:t>
            </a:r>
            <a:r>
              <a:rPr lang="en-US" sz="2800" dirty="0" smtClean="0"/>
              <a:t>both studies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Inspection findings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Failure to record safety variables, investigator felt protocol required too frequent recording of vital signs (although research assistant present to record dosing)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automated blood pressure machine available for baseline </a:t>
            </a:r>
            <a:r>
              <a:rPr lang="en-US" dirty="0" smtClean="0"/>
              <a:t>measures</a:t>
            </a:r>
            <a:endParaRPr lang="en-US" sz="3200" dirty="0" smtClean="0"/>
          </a:p>
          <a:p>
            <a:pPr>
              <a:spcBef>
                <a:spcPts val="0"/>
              </a:spcBef>
            </a:pPr>
            <a:endParaRPr lang="en-US" sz="3600" dirty="0" smtClean="0"/>
          </a:p>
          <a:p>
            <a:pPr>
              <a:spcBef>
                <a:spcPts val="0"/>
              </a:spcBef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2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77200" cy="914400"/>
          </a:xfrm>
        </p:spPr>
        <p:txBody>
          <a:bodyPr/>
          <a:lstStyle/>
          <a:p>
            <a:r>
              <a:rPr lang="en-US" sz="3600" dirty="0" smtClean="0"/>
              <a:t>Example </a:t>
            </a:r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735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Additional data requested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Possible safety problems, data insufficient to adequately characterize safety</a:t>
            </a:r>
            <a:endParaRPr lang="en-US" sz="3200" dirty="0" smtClean="0"/>
          </a:p>
          <a:p>
            <a:pPr>
              <a:spcBef>
                <a:spcPts val="0"/>
              </a:spcBef>
            </a:pPr>
            <a:endParaRPr lang="en-US" sz="3600" dirty="0" smtClean="0"/>
          </a:p>
          <a:p>
            <a:pPr>
              <a:spcBef>
                <a:spcPts val="0"/>
              </a:spcBef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6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077200" cy="914400"/>
          </a:xfrm>
        </p:spPr>
        <p:txBody>
          <a:bodyPr/>
          <a:lstStyle/>
          <a:p>
            <a:r>
              <a:rPr lang="en-US" sz="3600" dirty="0" smtClean="0"/>
              <a:t>Example 3 – Improper Handling of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review cycle – routine inspections –</a:t>
            </a:r>
          </a:p>
          <a:p>
            <a:pPr lvl="1"/>
            <a:r>
              <a:rPr lang="en-US" dirty="0" smtClean="0"/>
              <a:t>Protocol deviations that could impact </a:t>
            </a:r>
            <a:r>
              <a:rPr lang="en-US" dirty="0"/>
              <a:t>the validity, reliability, and </a:t>
            </a:r>
            <a:r>
              <a:rPr lang="en-US" dirty="0" smtClean="0"/>
              <a:t>integrity of data</a:t>
            </a:r>
          </a:p>
          <a:p>
            <a:pPr lvl="1"/>
            <a:r>
              <a:rPr lang="en-US" dirty="0" smtClean="0"/>
              <a:t>Applicant </a:t>
            </a:r>
            <a:r>
              <a:rPr lang="en-US" dirty="0"/>
              <a:t>failed to report protocol violations in final study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Accidental </a:t>
            </a:r>
            <a:r>
              <a:rPr lang="en-US" dirty="0" err="1"/>
              <a:t>unblinding</a:t>
            </a:r>
            <a:r>
              <a:rPr lang="en-US" dirty="0"/>
              <a:t> at several sites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82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77200" cy="914400"/>
          </a:xfrm>
        </p:spPr>
        <p:txBody>
          <a:bodyPr/>
          <a:lstStyle/>
          <a:p>
            <a:r>
              <a:rPr lang="en-US" sz="3600" dirty="0" smtClean="0"/>
              <a:t>Example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review cycle - pivotal study repeated, routine inspections of 2 clinical sites and applicant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Statisticians extracted data for SAS datasets with </a:t>
            </a:r>
            <a:r>
              <a:rPr lang="en-US" dirty="0" err="1" smtClean="0"/>
              <a:t>unblinded</a:t>
            </a:r>
            <a:r>
              <a:rPr lang="en-US" dirty="0" smtClean="0"/>
              <a:t> treatment assignment field prior to database lock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Variable subsequently blinded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Datasets (not actual data) deleted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Applicant claimed statisticians either did not view data or had no interaction with sites or the critical outcome 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52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77200" cy="914400"/>
          </a:xfrm>
        </p:spPr>
        <p:txBody>
          <a:bodyPr/>
          <a:lstStyle/>
          <a:p>
            <a:r>
              <a:rPr lang="en-US" sz="3600" dirty="0" smtClean="0"/>
              <a:t>Example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Applicant failed to notify FDA when event occurred, even though </a:t>
            </a:r>
            <a:r>
              <a:rPr lang="en-US" dirty="0" err="1" smtClean="0"/>
              <a:t>unblinding</a:t>
            </a:r>
            <a:r>
              <a:rPr lang="en-US" dirty="0" smtClean="0"/>
              <a:t> contributed to initial CR</a:t>
            </a:r>
          </a:p>
          <a:p>
            <a:r>
              <a:rPr lang="en-US" dirty="0" smtClean="0"/>
              <a:t>Failed </a:t>
            </a:r>
            <a:r>
              <a:rPr lang="en-US" dirty="0"/>
              <a:t>to </a:t>
            </a:r>
            <a:r>
              <a:rPr lang="en-US" dirty="0" smtClean="0"/>
              <a:t>maintain </a:t>
            </a:r>
            <a:r>
              <a:rPr lang="en-US" dirty="0"/>
              <a:t>audit trails for the deletion </a:t>
            </a:r>
            <a:r>
              <a:rPr lang="en-US" dirty="0" smtClean="0"/>
              <a:t>of datasets </a:t>
            </a:r>
          </a:p>
          <a:p>
            <a:r>
              <a:rPr lang="en-US" dirty="0" smtClean="0"/>
              <a:t>FDA unable to confirm attestations of statisticians, no longer with company</a:t>
            </a:r>
          </a:p>
          <a:p>
            <a:pPr lvl="1"/>
            <a:endParaRPr lang="en-US" dirty="0" smtClean="0"/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07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Three examples demonstrated importance of early identification of data integrity problems, corrections may salvage study</a:t>
            </a:r>
          </a:p>
          <a:p>
            <a:r>
              <a:rPr lang="en-US" dirty="0" smtClean="0"/>
              <a:t>Better clinical trial monitoring may help identify problems earlier</a:t>
            </a:r>
          </a:p>
          <a:p>
            <a:r>
              <a:rPr lang="en-US" dirty="0" smtClean="0"/>
              <a:t>Important to notify FDA, may be able to help </a:t>
            </a:r>
          </a:p>
          <a:p>
            <a:r>
              <a:rPr lang="en-US" dirty="0" smtClean="0"/>
              <a:t>Best approach – avoid these problems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The content of this talk does not </a:t>
            </a:r>
            <a:r>
              <a:rPr lang="en-US" altLang="en-US" dirty="0" smtClean="0"/>
              <a:t>necessarily reflect </a:t>
            </a:r>
            <a:r>
              <a:rPr lang="en-US" altLang="en-US" dirty="0"/>
              <a:t>the views of the FDA, and is entirely based on my own observations and viewpoints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marL="0" indent="0">
              <a:buFont typeface="Wingdings" pitchFamily="2" charset="2"/>
              <a:buNone/>
            </a:pPr>
            <a:endParaRPr lang="en-US" altLang="en-US" dirty="0"/>
          </a:p>
          <a:p>
            <a:pPr marL="0" indent="0">
              <a:buFont typeface="Wingdings" pitchFamily="2" charset="2"/>
              <a:buNone/>
            </a:pPr>
            <a:r>
              <a:rPr lang="en-US" altLang="en-US" dirty="0"/>
              <a:t>I have no potential conflicts of interest to report.</a:t>
            </a:r>
          </a:p>
          <a:p>
            <a:endParaRPr lang="en-US" altLang="en-US" dirty="0">
              <a:latin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TIACTED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Errors in the design, the conduct, the data collection process, and the analysis </a:t>
            </a:r>
            <a:r>
              <a:rPr lang="en-US" dirty="0" smtClean="0"/>
              <a:t>of a </a:t>
            </a:r>
            <a:r>
              <a:rPr lang="en-US" dirty="0"/>
              <a:t>randomized trial have the potential to affect not only the safety of the patients in </a:t>
            </a:r>
            <a:r>
              <a:rPr lang="en-US" dirty="0" smtClean="0"/>
              <a:t>the trial</a:t>
            </a:r>
            <a:r>
              <a:rPr lang="en-US" dirty="0"/>
              <a:t>, but also, through the introduction of bias, the safety of future patients</a:t>
            </a:r>
            <a:r>
              <a:rPr lang="en-US" dirty="0" smtClean="0"/>
              <a:t>.*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dirty="0" smtClean="0"/>
              <a:t>* Colin </a:t>
            </a:r>
            <a:r>
              <a:rPr lang="en-US" sz="1200" dirty="0" err="1" smtClean="0"/>
              <a:t>Baigent</a:t>
            </a:r>
            <a:r>
              <a:rPr lang="en-US" sz="1200" dirty="0" smtClean="0"/>
              <a:t>, </a:t>
            </a:r>
            <a:r>
              <a:rPr lang="en-US" sz="1200" dirty="0"/>
              <a:t>Frank E </a:t>
            </a:r>
            <a:r>
              <a:rPr lang="en-US" sz="1200" dirty="0" smtClean="0"/>
              <a:t>Harrell, </a:t>
            </a:r>
            <a:r>
              <a:rPr lang="en-US" sz="1200" dirty="0"/>
              <a:t>Marc </a:t>
            </a:r>
            <a:r>
              <a:rPr lang="en-US" sz="1200" dirty="0" err="1" smtClean="0"/>
              <a:t>Buyse</a:t>
            </a:r>
            <a:r>
              <a:rPr lang="en-US" sz="1200" dirty="0" smtClean="0"/>
              <a:t>, </a:t>
            </a:r>
            <a:r>
              <a:rPr lang="en-US" sz="1200" dirty="0"/>
              <a:t>Jonathan R </a:t>
            </a:r>
            <a:r>
              <a:rPr lang="en-US" sz="1200" dirty="0" err="1" smtClean="0"/>
              <a:t>Emberson</a:t>
            </a:r>
            <a:r>
              <a:rPr lang="en-US" sz="1200" dirty="0" smtClean="0"/>
              <a:t> </a:t>
            </a:r>
            <a:r>
              <a:rPr lang="en-US" sz="1200" dirty="0"/>
              <a:t>and Douglas G </a:t>
            </a:r>
            <a:r>
              <a:rPr lang="en-US" sz="1200" dirty="0" smtClean="0"/>
              <a:t>Altman, Ensuring </a:t>
            </a:r>
            <a:r>
              <a:rPr lang="en-US" sz="1200" dirty="0"/>
              <a:t>trial validity by data quality </a:t>
            </a:r>
            <a:r>
              <a:rPr lang="en-US" sz="1200" dirty="0" smtClean="0"/>
              <a:t>assurance and </a:t>
            </a:r>
            <a:r>
              <a:rPr lang="en-US" sz="1200" dirty="0"/>
              <a:t>diversification of monitoring </a:t>
            </a:r>
            <a:r>
              <a:rPr lang="en-US" sz="1200" dirty="0" smtClean="0"/>
              <a:t>methods, Clinical </a:t>
            </a:r>
            <a:r>
              <a:rPr lang="en-US" sz="1200" dirty="0"/>
              <a:t>Trials 2008; 5: 49–55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7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TIACTED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Beyond the </a:t>
            </a:r>
            <a:r>
              <a:rPr lang="en-US" dirty="0"/>
              <a:t>potential to affect </a:t>
            </a:r>
            <a:r>
              <a:rPr lang="en-US" dirty="0" smtClean="0"/>
              <a:t>safety, threats to clinical trial data integrity affect the ability to demonstrate efficacy and can substantially increase the time to get new products to market.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7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924800" cy="914400"/>
          </a:xfrm>
        </p:spPr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TIACTED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Inadequate study design</a:t>
            </a:r>
          </a:p>
          <a:p>
            <a:r>
              <a:rPr lang="en-US" dirty="0" smtClean="0"/>
              <a:t>Sloppy study </a:t>
            </a:r>
            <a:r>
              <a:rPr lang="en-US" dirty="0" smtClean="0"/>
              <a:t>conduct</a:t>
            </a:r>
          </a:p>
          <a:p>
            <a:pPr lvl="1"/>
            <a:r>
              <a:rPr lang="en-US" sz="3200" dirty="0" smtClean="0"/>
              <a:t>Poor training/supervision of clinical site staff, patients</a:t>
            </a:r>
          </a:p>
          <a:p>
            <a:pPr lvl="1"/>
            <a:r>
              <a:rPr lang="en-US" sz="3200" dirty="0" smtClean="0"/>
              <a:t>Protocol violations by clinical site staff, patients</a:t>
            </a:r>
          </a:p>
          <a:p>
            <a:pPr lvl="1"/>
            <a:r>
              <a:rPr lang="en-US" sz="3200" dirty="0" smtClean="0"/>
              <a:t>Unverifiable </a:t>
            </a:r>
            <a:r>
              <a:rPr lang="en-US" sz="3200" dirty="0" smtClean="0"/>
              <a:t>data/audit trail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sz="3200" dirty="0" smtClean="0"/>
          </a:p>
          <a:p>
            <a:pPr lvl="1"/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3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924800" cy="914400"/>
          </a:xfrm>
        </p:spPr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TIACTED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3200" dirty="0" smtClean="0"/>
              <a:t>Intentional </a:t>
            </a:r>
            <a:r>
              <a:rPr lang="en-US" sz="3200" dirty="0" smtClean="0"/>
              <a:t>actions that negatively affect clinical trial data integrity</a:t>
            </a:r>
          </a:p>
          <a:p>
            <a:pPr marL="742950" lvl="3" indent="-342900"/>
            <a:r>
              <a:rPr lang="en-US" sz="2800" dirty="0" smtClean="0"/>
              <a:t>Deceptive </a:t>
            </a:r>
            <a:r>
              <a:rPr lang="en-US" sz="2800" dirty="0"/>
              <a:t>subjects</a:t>
            </a:r>
          </a:p>
          <a:p>
            <a:pPr lvl="1"/>
            <a:r>
              <a:rPr lang="en-US" dirty="0"/>
              <a:t>Fraudulent data</a:t>
            </a:r>
          </a:p>
          <a:p>
            <a:pPr lvl="1"/>
            <a:r>
              <a:rPr lang="en-US" dirty="0" smtClean="0"/>
              <a:t>Intentional </a:t>
            </a:r>
            <a:r>
              <a:rPr lang="en-US" dirty="0" smtClean="0"/>
              <a:t>failure to adhere to protocol</a:t>
            </a:r>
          </a:p>
          <a:p>
            <a:pPr lvl="1"/>
            <a:r>
              <a:rPr lang="en-US" dirty="0" smtClean="0"/>
              <a:t>Improper </a:t>
            </a:r>
            <a:r>
              <a:rPr lang="en-US" dirty="0" smtClean="0"/>
              <a:t>handing of data</a:t>
            </a:r>
          </a:p>
          <a:p>
            <a:pPr lvl="1"/>
            <a:r>
              <a:rPr lang="en-US" dirty="0" smtClean="0"/>
              <a:t>Deviation from </a:t>
            </a:r>
            <a:r>
              <a:rPr lang="en-US" dirty="0"/>
              <a:t>prespecified </a:t>
            </a:r>
            <a:r>
              <a:rPr lang="en-US" dirty="0" smtClean="0"/>
              <a:t>analyses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5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914400"/>
          </a:xfrm>
        </p:spPr>
        <p:txBody>
          <a:bodyPr/>
          <a:lstStyle/>
          <a:p>
            <a:r>
              <a:rPr lang="en-US" sz="3600" dirty="0" smtClean="0"/>
              <a:t>Example 1 - </a:t>
            </a:r>
            <a:r>
              <a:rPr lang="en-US" sz="3600" dirty="0" smtClean="0"/>
              <a:t>Investigator Fraud?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654594"/>
              </p:ext>
            </p:extLst>
          </p:nvPr>
        </p:nvGraphicFramePr>
        <p:xfrm>
          <a:off x="381000" y="3048000"/>
          <a:ext cx="7924799" cy="34314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81018"/>
                <a:gridCol w="1120679"/>
                <a:gridCol w="960582"/>
                <a:gridCol w="1040630"/>
                <a:gridCol w="1040630"/>
                <a:gridCol w="1040630"/>
                <a:gridCol w="1040630"/>
              </a:tblGrid>
              <a:tr h="3613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Study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Study 1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Study 2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Study 3</a:t>
                      </a:r>
                      <a:endParaRPr lang="en-US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92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Treatment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Study </a:t>
                      </a:r>
                      <a:r>
                        <a:rPr lang="en-US" sz="1600" b="1" dirty="0" smtClean="0">
                          <a:effectLst/>
                        </a:rPr>
                        <a:t>Drug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Placebo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Study </a:t>
                      </a:r>
                      <a:r>
                        <a:rPr lang="en-US" sz="1600" b="1" dirty="0" smtClean="0">
                          <a:effectLst/>
                        </a:rPr>
                        <a:t>Drug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Placebo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Study </a:t>
                      </a:r>
                      <a:r>
                        <a:rPr lang="en-US" sz="1600" b="1" dirty="0" smtClean="0">
                          <a:effectLst/>
                        </a:rPr>
                        <a:t>Drug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Placebo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613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PID, VAS</a:t>
                      </a:r>
                      <a:endParaRPr lang="en-US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24 hours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72 hours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72 hours</a:t>
                      </a:r>
                      <a:endParaRPr lang="en-US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Mean ± SD 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effectLst/>
                        </a:rPr>
                        <a:t>46 </a:t>
                      </a:r>
                      <a:r>
                        <a:rPr lang="en-US" sz="1600" b="1" dirty="0">
                          <a:effectLst/>
                        </a:rPr>
                        <a:t>± </a:t>
                      </a:r>
                      <a:r>
                        <a:rPr lang="en-US" sz="1600" b="1" dirty="0" smtClean="0">
                          <a:effectLst/>
                        </a:rPr>
                        <a:t>22 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effectLst/>
                        </a:rPr>
                        <a:t>13. </a:t>
                      </a:r>
                      <a:r>
                        <a:rPr lang="en-US" sz="1600" b="1" dirty="0">
                          <a:effectLst/>
                        </a:rPr>
                        <a:t>± </a:t>
                      </a:r>
                      <a:r>
                        <a:rPr lang="en-US" sz="1600" b="1" dirty="0" smtClean="0">
                          <a:effectLst/>
                        </a:rPr>
                        <a:t>13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effectLst/>
                        </a:rPr>
                        <a:t>57 </a:t>
                      </a:r>
                      <a:r>
                        <a:rPr lang="en-US" sz="1600" b="1" dirty="0">
                          <a:effectLst/>
                        </a:rPr>
                        <a:t>± </a:t>
                      </a:r>
                      <a:r>
                        <a:rPr lang="en-US" sz="1600" b="1" dirty="0" smtClean="0">
                          <a:effectLst/>
                        </a:rPr>
                        <a:t>16 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effectLst/>
                        </a:rPr>
                        <a:t>20 </a:t>
                      </a:r>
                      <a:r>
                        <a:rPr lang="en-US" sz="1600" b="1" dirty="0">
                          <a:effectLst/>
                        </a:rPr>
                        <a:t>± </a:t>
                      </a:r>
                      <a:r>
                        <a:rPr lang="en-US" sz="1600" b="1" dirty="0" smtClean="0">
                          <a:effectLst/>
                        </a:rPr>
                        <a:t>12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effectLst/>
                        </a:rPr>
                        <a:t>31 </a:t>
                      </a:r>
                      <a:r>
                        <a:rPr lang="en-US" sz="1600" b="1" dirty="0">
                          <a:effectLst/>
                        </a:rPr>
                        <a:t>± </a:t>
                      </a:r>
                      <a:r>
                        <a:rPr lang="en-US" sz="1600" b="1" dirty="0" smtClean="0">
                          <a:effectLst/>
                        </a:rPr>
                        <a:t>21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effectLst/>
                        </a:rPr>
                        <a:t>31 </a:t>
                      </a:r>
                      <a:r>
                        <a:rPr lang="en-US" sz="1600" b="1" dirty="0">
                          <a:effectLst/>
                        </a:rPr>
                        <a:t>± </a:t>
                      </a:r>
                      <a:r>
                        <a:rPr lang="en-US" sz="1600" b="1" dirty="0" smtClean="0">
                          <a:effectLst/>
                        </a:rPr>
                        <a:t>21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6587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Difference from </a:t>
                      </a:r>
                      <a:r>
                        <a:rPr lang="en-US" sz="1600" b="1" dirty="0" smtClean="0">
                          <a:effectLst/>
                        </a:rPr>
                        <a:t>placebo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LS Mean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(95% C.I.)</a:t>
                      </a:r>
                      <a:endParaRPr lang="en-US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32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(-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37,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28)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36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(-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40,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32)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-0.7 (-</a:t>
                      </a:r>
                      <a:r>
                        <a:rPr lang="en-US" sz="1600" b="1" dirty="0" smtClean="0">
                          <a:effectLst/>
                        </a:rPr>
                        <a:t>5, 3)</a:t>
                      </a:r>
                      <a:endParaRPr lang="en-US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3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p-value </a:t>
                      </a:r>
                      <a:endParaRPr lang="en-US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&lt;0.0001</a:t>
                      </a:r>
                      <a:endParaRPr lang="en-US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&lt;0.0001</a:t>
                      </a:r>
                      <a:endParaRPr lang="en-US" sz="16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0.76</a:t>
                      </a:r>
                      <a:endParaRPr lang="en-US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3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</a:rPr>
                        <a:t>Study Location </a:t>
                      </a:r>
                      <a:endParaRPr lang="en-US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</a:rPr>
                        <a:t>Non-US</a:t>
                      </a:r>
                      <a:endParaRPr lang="en-US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</a:rPr>
                        <a:t>Non-US</a:t>
                      </a:r>
                      <a:endParaRPr lang="en-US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</a:rPr>
                        <a:t>US</a:t>
                      </a:r>
                      <a:endParaRPr lang="en-US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828800"/>
            <a:ext cx="72441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 smtClean="0"/>
              <a:t>3 clinical efficacy </a:t>
            </a:r>
            <a:r>
              <a:rPr lang="en-US" sz="3200" dirty="0" smtClean="0"/>
              <a:t>trials with very similar design: </a:t>
            </a:r>
            <a:r>
              <a:rPr lang="en-US" sz="3200" dirty="0"/>
              <a:t>2 successful, 1 </a:t>
            </a:r>
            <a:r>
              <a:rPr lang="en-US" sz="3200" dirty="0" smtClean="0"/>
              <a:t>failed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15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924800" cy="838200"/>
          </a:xfrm>
        </p:spPr>
        <p:txBody>
          <a:bodyPr/>
          <a:lstStyle/>
          <a:p>
            <a:r>
              <a:rPr lang="en-US" sz="3600" dirty="0" smtClean="0"/>
              <a:t>Example </a:t>
            </a:r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 smtClean="0"/>
              <a:t>Successful </a:t>
            </a:r>
            <a:r>
              <a:rPr lang="en-US" dirty="0" smtClean="0"/>
              <a:t>studies</a:t>
            </a:r>
          </a:p>
          <a:p>
            <a:pPr lvl="1"/>
            <a:r>
              <a:rPr lang="en-US" dirty="0" smtClean="0"/>
              <a:t>Large effect size, larger than expected </a:t>
            </a:r>
          </a:p>
          <a:p>
            <a:pPr lvl="1"/>
            <a:r>
              <a:rPr lang="en-US" dirty="0" smtClean="0"/>
              <a:t>Higher baseline pain intensity</a:t>
            </a:r>
          </a:p>
          <a:p>
            <a:pPr lvl="1"/>
            <a:r>
              <a:rPr lang="en-US" dirty="0" smtClean="0"/>
              <a:t>Less use of rescue, non-drug </a:t>
            </a:r>
            <a:r>
              <a:rPr lang="en-US" dirty="0" smtClean="0"/>
              <a:t>treatment</a:t>
            </a:r>
            <a:endParaRPr lang="en-US" dirty="0" smtClean="0"/>
          </a:p>
          <a:p>
            <a:pPr lvl="1"/>
            <a:r>
              <a:rPr lang="en-US" dirty="0"/>
              <a:t>Lower placebo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Smaller change PI, 0% placebo reported onset of meaningful PR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could explain the difference?</a:t>
            </a:r>
          </a:p>
          <a:p>
            <a:pPr lvl="1"/>
            <a:r>
              <a:rPr lang="en-US" dirty="0"/>
              <a:t>Demographics mostly similar</a:t>
            </a:r>
          </a:p>
          <a:p>
            <a:pPr lvl="1"/>
            <a:r>
              <a:rPr lang="en-US" dirty="0" smtClean="0"/>
              <a:t>Looked for treatment by site effect – results not driven by one site</a:t>
            </a:r>
          </a:p>
          <a:p>
            <a:pPr lvl="1"/>
            <a:r>
              <a:rPr lang="en-US" dirty="0" smtClean="0"/>
              <a:t>Compared to other similar product trial results including US and other non-US trials – no other studies with similar placebo response or effect size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5F9B-F112-4096-A2AB-6115795808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4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7533</TotalTime>
  <Words>895</Words>
  <Application>Microsoft Office PowerPoint</Application>
  <PresentationFormat>On-screen Show (4:3)</PresentationFormat>
  <Paragraphs>139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A Regulatory Perspective on Threats to the Integrity of  Analgesic Clinical Trial Efficacy Data</vt:lpstr>
      <vt:lpstr>Disclaimer</vt:lpstr>
      <vt:lpstr>TIACTED</vt:lpstr>
      <vt:lpstr>TIACTED</vt:lpstr>
      <vt:lpstr>What Are TIACTED?</vt:lpstr>
      <vt:lpstr>What Are TIACTED?</vt:lpstr>
      <vt:lpstr>Example 1 - Investigator Fraud?</vt:lpstr>
      <vt:lpstr>Example 1</vt:lpstr>
      <vt:lpstr>Example 1</vt:lpstr>
      <vt:lpstr>Example 1</vt:lpstr>
      <vt:lpstr>Example 1</vt:lpstr>
      <vt:lpstr>Example 2 – Failure to Follow Protocol</vt:lpstr>
      <vt:lpstr>Example 2</vt:lpstr>
      <vt:lpstr>Example 3 – Improper Handling of Data</vt:lpstr>
      <vt:lpstr>Example 3</vt:lpstr>
      <vt:lpstr>Example 3</vt:lpstr>
      <vt:lpstr>End Note</vt:lpstr>
    </vt:vector>
  </TitlesOfParts>
  <Company>US FDA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 brodsky</dc:creator>
  <cp:lastModifiedBy>Hertz, Sharon H</cp:lastModifiedBy>
  <cp:revision>140</cp:revision>
  <dcterms:created xsi:type="dcterms:W3CDTF">2008-02-04T15:37:06Z</dcterms:created>
  <dcterms:modified xsi:type="dcterms:W3CDTF">2015-06-04T04:09:59Z</dcterms:modified>
</cp:coreProperties>
</file>