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2"/>
  </p:notesMasterIdLst>
  <p:sldIdLst>
    <p:sldId id="262" r:id="rId3"/>
    <p:sldId id="259" r:id="rId4"/>
    <p:sldId id="340" r:id="rId5"/>
    <p:sldId id="267" r:id="rId6"/>
    <p:sldId id="263" r:id="rId7"/>
    <p:sldId id="268" r:id="rId8"/>
    <p:sldId id="269" r:id="rId9"/>
    <p:sldId id="271" r:id="rId10"/>
    <p:sldId id="287" r:id="rId11"/>
    <p:sldId id="283" r:id="rId12"/>
    <p:sldId id="331" r:id="rId13"/>
    <p:sldId id="277" r:id="rId14"/>
    <p:sldId id="282" r:id="rId15"/>
    <p:sldId id="298" r:id="rId16"/>
    <p:sldId id="285" r:id="rId17"/>
    <p:sldId id="333" r:id="rId18"/>
    <p:sldId id="304" r:id="rId19"/>
    <p:sldId id="332" r:id="rId20"/>
    <p:sldId id="286" r:id="rId21"/>
    <p:sldId id="305" r:id="rId22"/>
    <p:sldId id="334" r:id="rId23"/>
    <p:sldId id="306" r:id="rId24"/>
    <p:sldId id="299" r:id="rId25"/>
    <p:sldId id="307" r:id="rId26"/>
    <p:sldId id="318" r:id="rId27"/>
    <p:sldId id="320" r:id="rId28"/>
    <p:sldId id="278" r:id="rId29"/>
    <p:sldId id="308" r:id="rId30"/>
    <p:sldId id="288" r:id="rId31"/>
    <p:sldId id="321" r:id="rId32"/>
    <p:sldId id="319" r:id="rId33"/>
    <p:sldId id="335" r:id="rId34"/>
    <p:sldId id="317" r:id="rId35"/>
    <p:sldId id="327" r:id="rId36"/>
    <p:sldId id="301" r:id="rId37"/>
    <p:sldId id="292" r:id="rId38"/>
    <p:sldId id="330" r:id="rId39"/>
    <p:sldId id="300" r:id="rId40"/>
    <p:sldId id="336" r:id="rId41"/>
    <p:sldId id="310" r:id="rId42"/>
    <p:sldId id="313" r:id="rId43"/>
    <p:sldId id="309" r:id="rId44"/>
    <p:sldId id="325" r:id="rId45"/>
    <p:sldId id="294" r:id="rId46"/>
    <p:sldId id="337" r:id="rId47"/>
    <p:sldId id="338" r:id="rId48"/>
    <p:sldId id="295" r:id="rId49"/>
    <p:sldId id="296" r:id="rId50"/>
    <p:sldId id="339" r:id="rId5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52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0FBB9F6-C560-4D56-A33C-018930980ADE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1B107C7-FEC1-46CE-A6A6-D2676D015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1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F24751-CB2E-4E21-AA36-3C5973A70270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F74F2-1C32-C84B-9549-007BBCC8F0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3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0A231-C06F-EC4C-B559-C69ADE6A89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3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C9921-577C-3842-B277-97FB197F72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96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CC65EF-467A-C746-8E10-65B7882FCC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3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C3C9B15-868F-4A9C-9482-F2D923361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D0CF63-1395-451D-BE23-2CCC0FA52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5C0D50-65AB-4C9E-8216-CF066D928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08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35AF3EA-2F16-4318-AEF6-01906C6D5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2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98465F-C91A-4234-91AD-1142C4D94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52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0772767-1044-488B-89A8-920197CFC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2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EDFC55-0CEF-4D1E-AB61-D93C56FE5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15664-6C35-2A47-B190-38FB95A26D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15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084DE7-9FCD-4CAB-95DF-0FCF4EFD5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84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86B015-1C1D-4BC3-B95F-8299634D8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9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199D9E-09A7-4CFD-B276-716C10B00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086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533400"/>
            <a:ext cx="19621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0"/>
            <a:ext cx="57340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E1CE83-A23E-4EF8-8843-D2D038530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26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D0AB1-E3F4-4CD0-A463-40AC56701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77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43743A-E2B2-4713-A0D3-DF3D54826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59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B89D7E-862F-4FB2-8720-BD70C1D08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30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8C3F34-B295-491A-B98C-E88013F7B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2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47D86A-096F-4564-9802-86A566A98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5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BDDE1-73B5-1347-AF60-9C1B2896AF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1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D1C1-8414-4446-AD78-85D0FDA84E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7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438E7-0F79-3042-A2B4-541CDBB936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5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C6AF1-798C-3444-A85B-A871D0CF2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658E5-5DCB-8646-868A-6563F41E1C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4A47-BF4A-DD4B-8F33-6C6E01C085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2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6E594-2F7E-254B-8706-A896F26636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7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20444A-86DD-E44F-A142-C852F3FF4A5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998FF-607D-4B82-BAF8-A443652FF2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685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who.int/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382000" cy="2819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US" altLang="en-US" dirty="0" smtClean="0">
                <a:latin typeface="Arial" charset="0"/>
                <a:ea typeface="Times New Roman" pitchFamily="18" charset="0"/>
                <a:cs typeface="Arial" charset="0"/>
              </a:rPr>
              <a:t>Social Participation</a:t>
            </a:r>
            <a:br>
              <a:rPr lang="en-US" altLang="en-US" dirty="0" smtClean="0"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US" altLang="en-US" dirty="0" smtClean="0">
                <a:latin typeface="Arial" charset="0"/>
                <a:ea typeface="Times New Roman" pitchFamily="18" charset="0"/>
                <a:cs typeface="Arial" charset="0"/>
              </a:rPr>
              <a:t> Outcomes Measures</a:t>
            </a:r>
            <a:br>
              <a:rPr lang="en-US" altLang="en-US" dirty="0" smtClean="0">
                <a:latin typeface="Arial" charset="0"/>
                <a:ea typeface="Times New Roman" pitchFamily="18" charset="0"/>
                <a:cs typeface="Arial" charset="0"/>
              </a:rPr>
            </a:br>
            <a:r>
              <a:rPr lang="en-US" altLang="en-US" dirty="0" smtClean="0">
                <a:latin typeface="Arial" charset="0"/>
                <a:ea typeface="Times New Roman" pitchFamily="18" charset="0"/>
                <a:cs typeface="Arial" charset="0"/>
              </a:rPr>
              <a:t/>
            </a:r>
            <a:br>
              <a:rPr lang="en-US" altLang="en-US" dirty="0" smtClean="0">
                <a:latin typeface="Arial" charset="0"/>
                <a:ea typeface="Times New Roman" pitchFamily="18" charset="0"/>
                <a:cs typeface="Arial" charset="0"/>
              </a:rPr>
            </a:br>
            <a:endParaRPr lang="en-US" altLang="en-US" sz="3200" dirty="0" smtClean="0">
              <a:ea typeface="Times New Roman" pitchFamily="18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95600"/>
            <a:ext cx="86868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2000" b="1" dirty="0" smtClean="0"/>
              <a:t>David A. Williams, Ph.D.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b="1" dirty="0" smtClean="0"/>
              <a:t>Professor of  Anesthesiology, Medicine (Rheumatology), Psychiatry and Psychology</a:t>
            </a:r>
            <a:br>
              <a:rPr lang="en-US" altLang="en-US" sz="1600" b="1" dirty="0" smtClean="0"/>
            </a:br>
            <a:r>
              <a:rPr lang="en-US" altLang="en-US" sz="1600" b="1" dirty="0" smtClean="0"/>
              <a:t>Associate Director, Chronic Pain and Fatigue Research Center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b="1" dirty="0" smtClean="0"/>
              <a:t>University of Michigan Medical Center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1600" b="1" dirty="0" smtClean="0"/>
              <a:t>Ann Arbor, Michigan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5105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solidFill>
                  <a:srgbClr val="00B0F0"/>
                </a:solidFill>
              </a:rPr>
              <a:t>INITIATIVE ON METHODS, MEASUREMENT, AND PAIN ASSESSMENT </a:t>
            </a:r>
            <a:r>
              <a:rPr lang="en-US" sz="1400" b="1" i="1" dirty="0" smtClean="0">
                <a:solidFill>
                  <a:srgbClr val="00B0F0"/>
                </a:solidFill>
              </a:rPr>
              <a:t>IN  CLINICAL </a:t>
            </a:r>
            <a:r>
              <a:rPr lang="en-US" sz="1400" b="1" i="1" dirty="0">
                <a:solidFill>
                  <a:srgbClr val="00B0F0"/>
                </a:solidFill>
              </a:rPr>
              <a:t>TRIALS</a:t>
            </a:r>
          </a:p>
          <a:p>
            <a:pPr algn="ctr"/>
            <a:r>
              <a:rPr lang="en-US" sz="1400" b="1" i="1" dirty="0" smtClean="0">
                <a:solidFill>
                  <a:srgbClr val="00B0F0"/>
                </a:solidFill>
              </a:rPr>
              <a:t>IMMPACT-XVII:  RECOMMENDATIONS </a:t>
            </a:r>
            <a:r>
              <a:rPr lang="en-US" sz="1400" b="1" i="1" dirty="0">
                <a:solidFill>
                  <a:srgbClr val="00B0F0"/>
                </a:solidFill>
              </a:rPr>
              <a:t>FOR THE ASSESSMENT OF </a:t>
            </a:r>
            <a:r>
              <a:rPr lang="en-US" sz="1400" b="1" i="1" dirty="0" smtClean="0">
                <a:solidFill>
                  <a:srgbClr val="00B0F0"/>
                </a:solidFill>
              </a:rPr>
              <a:t/>
            </a:r>
            <a:br>
              <a:rPr lang="en-US" sz="1400" b="1" i="1" dirty="0" smtClean="0">
                <a:solidFill>
                  <a:srgbClr val="00B0F0"/>
                </a:solidFill>
              </a:rPr>
            </a:br>
            <a:r>
              <a:rPr lang="en-US" sz="1400" b="1" i="1" dirty="0" smtClean="0">
                <a:solidFill>
                  <a:srgbClr val="00B0F0"/>
                </a:solidFill>
              </a:rPr>
              <a:t>PHYSICAL </a:t>
            </a:r>
            <a:r>
              <a:rPr lang="en-US" sz="1400" b="1" i="1" dirty="0">
                <a:solidFill>
                  <a:srgbClr val="00B0F0"/>
                </a:solidFill>
              </a:rPr>
              <a:t>FUNCTION IN ANALGESIC </a:t>
            </a:r>
            <a:r>
              <a:rPr lang="en-US" sz="1400" b="1" i="1" dirty="0" smtClean="0">
                <a:solidFill>
                  <a:srgbClr val="00B0F0"/>
                </a:solidFill>
              </a:rPr>
              <a:t>CLINICAL TRIALS</a:t>
            </a:r>
            <a:endParaRPr lang="en-US" sz="1400" b="1" i="1" dirty="0">
              <a:solidFill>
                <a:srgbClr val="00B0F0"/>
              </a:solidFill>
            </a:endParaRPr>
          </a:p>
          <a:p>
            <a:pPr algn="ctr"/>
            <a:r>
              <a:rPr lang="en-US" sz="1400" b="1" i="1" dirty="0">
                <a:solidFill>
                  <a:srgbClr val="00B0F0"/>
                </a:solidFill>
              </a:rPr>
              <a:t>APRIL 17-18, 2013</a:t>
            </a:r>
          </a:p>
          <a:p>
            <a:pPr algn="ctr"/>
            <a:r>
              <a:rPr lang="en-US" sz="1400" b="1" i="1" dirty="0">
                <a:solidFill>
                  <a:srgbClr val="00B0F0"/>
                </a:solidFill>
              </a:rPr>
              <a:t>WESTIN GEORGETOWN</a:t>
            </a:r>
          </a:p>
          <a:p>
            <a:pPr algn="ctr"/>
            <a:r>
              <a:rPr lang="en-US" sz="1400" b="1" i="1" dirty="0">
                <a:solidFill>
                  <a:srgbClr val="00B0F0"/>
                </a:solidFill>
              </a:rPr>
              <a:t>WASHINGTON, DC</a:t>
            </a:r>
            <a:endParaRPr lang="en-US" sz="14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92" y="533400"/>
            <a:ext cx="77724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Medical Model Vs. ICIDH Model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86833" y="6402288"/>
            <a:ext cx="8752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WHO-ICF, Geneva: WHO:2001; 1980. </a:t>
            </a:r>
            <a:r>
              <a:rPr lang="en-US" sz="1400" dirty="0">
                <a:solidFill>
                  <a:srgbClr val="FF00FF"/>
                </a:solidFill>
              </a:rPr>
              <a:t>Gray et al, (2000). Arch </a:t>
            </a:r>
            <a:r>
              <a:rPr lang="en-US" sz="1400" dirty="0" err="1">
                <a:solidFill>
                  <a:srgbClr val="FF00FF"/>
                </a:solidFill>
              </a:rPr>
              <a:t>Phys</a:t>
            </a:r>
            <a:r>
              <a:rPr lang="en-US" sz="1400" dirty="0">
                <a:solidFill>
                  <a:srgbClr val="FF00FF"/>
                </a:solidFill>
              </a:rPr>
              <a:t> Med </a:t>
            </a:r>
            <a:r>
              <a:rPr lang="en-US" sz="1400" dirty="0" err="1">
                <a:solidFill>
                  <a:srgbClr val="FF00FF"/>
                </a:solidFill>
              </a:rPr>
              <a:t>Rehabil</a:t>
            </a:r>
            <a:r>
              <a:rPr lang="en-US" sz="1400" dirty="0">
                <a:solidFill>
                  <a:srgbClr val="FF00FF"/>
                </a:solidFill>
              </a:rPr>
              <a:t>, 81:S10-S14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840468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Medical Model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382" y="2678668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Etiology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1580" y="2678668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Pathology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3732" y="2678668"/>
            <a:ext cx="2013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Manifestation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107" y="4147066"/>
            <a:ext cx="20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ICIDH Model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382" y="4876800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Disease/disorder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4876800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Impairment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296" y="4876800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Disability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4468" y="4868308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Handicap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324100" y="2863334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10400" y="5090924"/>
            <a:ext cx="227868" cy="12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27645" y="5105399"/>
            <a:ext cx="29268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147069" y="5101856"/>
            <a:ext cx="205731" cy="3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63016" y="2872563"/>
            <a:ext cx="3429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550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ICIDH Concept of “Handicap”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had Limitations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Handicap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Emphasized disadvantage in a limited number of specific normative activities and specific normative life roles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Did not account for mediating and moderating influences of environmental factors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Little emphasis on subjective patient valuation of social relationships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399311"/>
            <a:ext cx="2601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WHO-ICF, Geneva: </a:t>
            </a:r>
            <a:r>
              <a:rPr lang="en-US" sz="1400" dirty="0" smtClean="0">
                <a:solidFill>
                  <a:srgbClr val="FF00FF"/>
                </a:solidFill>
              </a:rPr>
              <a:t>WHO:2001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3232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ICIDH Replaced by ICF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82387"/>
            <a:ext cx="8382000" cy="2438400"/>
          </a:xfrm>
        </p:spPr>
        <p:txBody>
          <a:bodyPr/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Activity</a:t>
            </a:r>
            <a:r>
              <a:rPr lang="en-US" sz="2400" dirty="0" smtClean="0">
                <a:solidFill>
                  <a:schemeClr val="bg1"/>
                </a:solidFill>
              </a:rPr>
              <a:t>: execution of a task or action by an individual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Includes either </a:t>
            </a:r>
            <a:r>
              <a:rPr lang="en-US" sz="2000" b="1" i="1" dirty="0" smtClean="0">
                <a:solidFill>
                  <a:schemeClr val="bg1"/>
                </a:solidFill>
              </a:rPr>
              <a:t>capacity</a:t>
            </a:r>
            <a:r>
              <a:rPr lang="en-US" sz="2000" dirty="0" smtClean="0">
                <a:solidFill>
                  <a:schemeClr val="bg1"/>
                </a:solidFill>
              </a:rPr>
              <a:t> to carry out task or </a:t>
            </a:r>
            <a:r>
              <a:rPr lang="en-US" sz="2000" b="1" i="1" dirty="0" smtClean="0">
                <a:solidFill>
                  <a:schemeClr val="bg1"/>
                </a:solidFill>
              </a:rPr>
              <a:t>actual performance</a:t>
            </a:r>
          </a:p>
          <a:p>
            <a:r>
              <a:rPr lang="en-US" sz="2400" u="sng" dirty="0" smtClean="0">
                <a:solidFill>
                  <a:schemeClr val="bg1"/>
                </a:solidFill>
              </a:rPr>
              <a:t>Participation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Involvement in an uncontrolled life situation</a:t>
            </a:r>
          </a:p>
          <a:p>
            <a:r>
              <a:rPr lang="en-US" sz="2400" u="sng" dirty="0" smtClean="0">
                <a:solidFill>
                  <a:schemeClr val="bg1"/>
                </a:solidFill>
              </a:rPr>
              <a:t>Participation Restriction</a:t>
            </a:r>
            <a:r>
              <a:rPr lang="en-US" sz="2400" dirty="0" smtClean="0">
                <a:solidFill>
                  <a:schemeClr val="bg1"/>
                </a:solidFill>
              </a:rPr>
              <a:t>: problems experienced while involved in uncontrolled life situations.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399311"/>
            <a:ext cx="2601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FF"/>
                </a:solidFill>
              </a:rPr>
              <a:t>WHO-ICF, Geneva: </a:t>
            </a:r>
            <a:r>
              <a:rPr lang="en-US" sz="1400" dirty="0" smtClean="0">
                <a:solidFill>
                  <a:srgbClr val="FF00FF"/>
                </a:solidFill>
              </a:rPr>
              <a:t>WHO:2001</a:t>
            </a:r>
            <a:endParaRPr lang="en-US" sz="1400" dirty="0"/>
          </a:p>
        </p:txBody>
      </p:sp>
      <p:pic>
        <p:nvPicPr>
          <p:cNvPr id="6" name="Picture 4" descr="WHO ho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5857875"/>
            <a:ext cx="20193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5943600" y="3886200"/>
            <a:ext cx="1752600" cy="1981200"/>
            <a:chOff x="1548" y="1302"/>
            <a:chExt cx="2820" cy="2837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240" y="1829"/>
              <a:ext cx="1442" cy="1595"/>
            </a:xfrm>
            <a:custGeom>
              <a:avLst/>
              <a:gdLst>
                <a:gd name="T0" fmla="*/ 1418 w 1442"/>
                <a:gd name="T1" fmla="*/ 0 h 1595"/>
                <a:gd name="T2" fmla="*/ 1412 w 1442"/>
                <a:gd name="T3" fmla="*/ 6 h 1595"/>
                <a:gd name="T4" fmla="*/ 1424 w 1442"/>
                <a:gd name="T5" fmla="*/ 37 h 1595"/>
                <a:gd name="T6" fmla="*/ 1418 w 1442"/>
                <a:gd name="T7" fmla="*/ 6 h 1595"/>
                <a:gd name="T8" fmla="*/ 1378 w 1442"/>
                <a:gd name="T9" fmla="*/ 43 h 1595"/>
                <a:gd name="T10" fmla="*/ 1321 w 1442"/>
                <a:gd name="T11" fmla="*/ 103 h 1595"/>
                <a:gd name="T12" fmla="*/ 1241 w 1442"/>
                <a:gd name="T13" fmla="*/ 194 h 1595"/>
                <a:gd name="T14" fmla="*/ 1086 w 1442"/>
                <a:gd name="T15" fmla="*/ 364 h 1595"/>
                <a:gd name="T16" fmla="*/ 903 w 1442"/>
                <a:gd name="T17" fmla="*/ 564 h 1595"/>
                <a:gd name="T18" fmla="*/ 772 w 1442"/>
                <a:gd name="T19" fmla="*/ 709 h 1595"/>
                <a:gd name="T20" fmla="*/ 577 w 1442"/>
                <a:gd name="T21" fmla="*/ 927 h 1595"/>
                <a:gd name="T22" fmla="*/ 326 w 1442"/>
                <a:gd name="T23" fmla="*/ 1200 h 1595"/>
                <a:gd name="T24" fmla="*/ 171 w 1442"/>
                <a:gd name="T25" fmla="*/ 1370 h 1595"/>
                <a:gd name="T26" fmla="*/ 91 w 1442"/>
                <a:gd name="T27" fmla="*/ 1460 h 1595"/>
                <a:gd name="T28" fmla="*/ 28 w 1442"/>
                <a:gd name="T29" fmla="*/ 1521 h 1595"/>
                <a:gd name="T30" fmla="*/ 0 w 1442"/>
                <a:gd name="T31" fmla="*/ 1557 h 1595"/>
                <a:gd name="T32" fmla="*/ 11 w 1442"/>
                <a:gd name="T33" fmla="*/ 1594 h 1595"/>
                <a:gd name="T34" fmla="*/ 23 w 1442"/>
                <a:gd name="T35" fmla="*/ 1588 h 1595"/>
                <a:gd name="T36" fmla="*/ 28 w 1442"/>
                <a:gd name="T37" fmla="*/ 1576 h 1595"/>
                <a:gd name="T38" fmla="*/ 17 w 1442"/>
                <a:gd name="T39" fmla="*/ 1557 h 1595"/>
                <a:gd name="T40" fmla="*/ 23 w 1442"/>
                <a:gd name="T41" fmla="*/ 1588 h 1595"/>
                <a:gd name="T42" fmla="*/ 57 w 1442"/>
                <a:gd name="T43" fmla="*/ 1545 h 1595"/>
                <a:gd name="T44" fmla="*/ 114 w 1442"/>
                <a:gd name="T45" fmla="*/ 1485 h 1595"/>
                <a:gd name="T46" fmla="*/ 194 w 1442"/>
                <a:gd name="T47" fmla="*/ 1394 h 1595"/>
                <a:gd name="T48" fmla="*/ 411 w 1442"/>
                <a:gd name="T49" fmla="*/ 1158 h 1595"/>
                <a:gd name="T50" fmla="*/ 600 w 1442"/>
                <a:gd name="T51" fmla="*/ 952 h 1595"/>
                <a:gd name="T52" fmla="*/ 800 w 1442"/>
                <a:gd name="T53" fmla="*/ 733 h 1595"/>
                <a:gd name="T54" fmla="*/ 995 w 1442"/>
                <a:gd name="T55" fmla="*/ 521 h 1595"/>
                <a:gd name="T56" fmla="*/ 1115 w 1442"/>
                <a:gd name="T57" fmla="*/ 388 h 1595"/>
                <a:gd name="T58" fmla="*/ 1269 w 1442"/>
                <a:gd name="T59" fmla="*/ 218 h 1595"/>
                <a:gd name="T60" fmla="*/ 1407 w 1442"/>
                <a:gd name="T61" fmla="*/ 67 h 1595"/>
                <a:gd name="T62" fmla="*/ 1441 w 1442"/>
                <a:gd name="T63" fmla="*/ 31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2" h="1595">
                  <a:moveTo>
                    <a:pt x="1429" y="0"/>
                  </a:moveTo>
                  <a:lnTo>
                    <a:pt x="1418" y="0"/>
                  </a:lnTo>
                  <a:lnTo>
                    <a:pt x="1418" y="6"/>
                  </a:lnTo>
                  <a:lnTo>
                    <a:pt x="1412" y="6"/>
                  </a:lnTo>
                  <a:lnTo>
                    <a:pt x="1412" y="24"/>
                  </a:lnTo>
                  <a:lnTo>
                    <a:pt x="1424" y="37"/>
                  </a:lnTo>
                  <a:lnTo>
                    <a:pt x="1429" y="37"/>
                  </a:lnTo>
                  <a:lnTo>
                    <a:pt x="1418" y="6"/>
                  </a:lnTo>
                  <a:lnTo>
                    <a:pt x="1401" y="18"/>
                  </a:lnTo>
                  <a:lnTo>
                    <a:pt x="1378" y="43"/>
                  </a:lnTo>
                  <a:lnTo>
                    <a:pt x="1355" y="73"/>
                  </a:lnTo>
                  <a:lnTo>
                    <a:pt x="1321" y="103"/>
                  </a:lnTo>
                  <a:lnTo>
                    <a:pt x="1286" y="146"/>
                  </a:lnTo>
                  <a:lnTo>
                    <a:pt x="1241" y="194"/>
                  </a:lnTo>
                  <a:lnTo>
                    <a:pt x="1195" y="249"/>
                  </a:lnTo>
                  <a:lnTo>
                    <a:pt x="1086" y="364"/>
                  </a:lnTo>
                  <a:lnTo>
                    <a:pt x="1029" y="430"/>
                  </a:lnTo>
                  <a:lnTo>
                    <a:pt x="903" y="564"/>
                  </a:lnTo>
                  <a:lnTo>
                    <a:pt x="840" y="636"/>
                  </a:lnTo>
                  <a:lnTo>
                    <a:pt x="772" y="709"/>
                  </a:lnTo>
                  <a:lnTo>
                    <a:pt x="709" y="782"/>
                  </a:lnTo>
                  <a:lnTo>
                    <a:pt x="577" y="927"/>
                  </a:lnTo>
                  <a:lnTo>
                    <a:pt x="383" y="1133"/>
                  </a:lnTo>
                  <a:lnTo>
                    <a:pt x="326" y="1200"/>
                  </a:lnTo>
                  <a:lnTo>
                    <a:pt x="217" y="1315"/>
                  </a:lnTo>
                  <a:lnTo>
                    <a:pt x="171" y="1370"/>
                  </a:lnTo>
                  <a:lnTo>
                    <a:pt x="126" y="1418"/>
                  </a:lnTo>
                  <a:lnTo>
                    <a:pt x="91" y="1460"/>
                  </a:lnTo>
                  <a:lnTo>
                    <a:pt x="57" y="1497"/>
                  </a:lnTo>
                  <a:lnTo>
                    <a:pt x="28" y="1521"/>
                  </a:lnTo>
                  <a:lnTo>
                    <a:pt x="11" y="1545"/>
                  </a:lnTo>
                  <a:lnTo>
                    <a:pt x="0" y="1557"/>
                  </a:lnTo>
                  <a:lnTo>
                    <a:pt x="0" y="1563"/>
                  </a:lnTo>
                  <a:lnTo>
                    <a:pt x="11" y="1594"/>
                  </a:lnTo>
                  <a:lnTo>
                    <a:pt x="17" y="1588"/>
                  </a:lnTo>
                  <a:lnTo>
                    <a:pt x="23" y="1588"/>
                  </a:lnTo>
                  <a:lnTo>
                    <a:pt x="23" y="1582"/>
                  </a:lnTo>
                  <a:lnTo>
                    <a:pt x="28" y="1576"/>
                  </a:lnTo>
                  <a:lnTo>
                    <a:pt x="28" y="1570"/>
                  </a:lnTo>
                  <a:lnTo>
                    <a:pt x="17" y="1557"/>
                  </a:lnTo>
                  <a:lnTo>
                    <a:pt x="11" y="1557"/>
                  </a:lnTo>
                  <a:lnTo>
                    <a:pt x="23" y="1588"/>
                  </a:lnTo>
                  <a:lnTo>
                    <a:pt x="40" y="1570"/>
                  </a:lnTo>
                  <a:lnTo>
                    <a:pt x="57" y="1545"/>
                  </a:lnTo>
                  <a:lnTo>
                    <a:pt x="85" y="1521"/>
                  </a:lnTo>
                  <a:lnTo>
                    <a:pt x="114" y="1485"/>
                  </a:lnTo>
                  <a:lnTo>
                    <a:pt x="154" y="1442"/>
                  </a:lnTo>
                  <a:lnTo>
                    <a:pt x="194" y="1394"/>
                  </a:lnTo>
                  <a:lnTo>
                    <a:pt x="354" y="1224"/>
                  </a:lnTo>
                  <a:lnTo>
                    <a:pt x="411" y="1158"/>
                  </a:lnTo>
                  <a:lnTo>
                    <a:pt x="474" y="1091"/>
                  </a:lnTo>
                  <a:lnTo>
                    <a:pt x="600" y="952"/>
                  </a:lnTo>
                  <a:lnTo>
                    <a:pt x="732" y="806"/>
                  </a:lnTo>
                  <a:lnTo>
                    <a:pt x="800" y="733"/>
                  </a:lnTo>
                  <a:lnTo>
                    <a:pt x="863" y="661"/>
                  </a:lnTo>
                  <a:lnTo>
                    <a:pt x="995" y="521"/>
                  </a:lnTo>
                  <a:lnTo>
                    <a:pt x="1052" y="455"/>
                  </a:lnTo>
                  <a:lnTo>
                    <a:pt x="1115" y="388"/>
                  </a:lnTo>
                  <a:lnTo>
                    <a:pt x="1166" y="327"/>
                  </a:lnTo>
                  <a:lnTo>
                    <a:pt x="1269" y="218"/>
                  </a:lnTo>
                  <a:lnTo>
                    <a:pt x="1309" y="170"/>
                  </a:lnTo>
                  <a:lnTo>
                    <a:pt x="1407" y="67"/>
                  </a:lnTo>
                  <a:lnTo>
                    <a:pt x="1424" y="43"/>
                  </a:lnTo>
                  <a:lnTo>
                    <a:pt x="1441" y="31"/>
                  </a:lnTo>
                  <a:lnTo>
                    <a:pt x="1429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245" y="1866"/>
              <a:ext cx="1448" cy="1558"/>
            </a:xfrm>
            <a:custGeom>
              <a:avLst/>
              <a:gdLst>
                <a:gd name="T0" fmla="*/ 18 w 1448"/>
                <a:gd name="T1" fmla="*/ 0 h 1558"/>
                <a:gd name="T2" fmla="*/ 6 w 1448"/>
                <a:gd name="T3" fmla="*/ 0 h 1558"/>
                <a:gd name="T4" fmla="*/ 6 w 1448"/>
                <a:gd name="T5" fmla="*/ 6 h 1558"/>
                <a:gd name="T6" fmla="*/ 0 w 1448"/>
                <a:gd name="T7" fmla="*/ 6 h 1558"/>
                <a:gd name="T8" fmla="*/ 0 w 1448"/>
                <a:gd name="T9" fmla="*/ 24 h 1558"/>
                <a:gd name="T10" fmla="*/ 12 w 1448"/>
                <a:gd name="T11" fmla="*/ 36 h 1558"/>
                <a:gd name="T12" fmla="*/ 18 w 1448"/>
                <a:gd name="T13" fmla="*/ 36 h 1558"/>
                <a:gd name="T14" fmla="*/ 0 w 1448"/>
                <a:gd name="T15" fmla="*/ 30 h 1558"/>
                <a:gd name="T16" fmla="*/ 1413 w 1448"/>
                <a:gd name="T17" fmla="*/ 1551 h 1558"/>
                <a:gd name="T18" fmla="*/ 1430 w 1448"/>
                <a:gd name="T19" fmla="*/ 1557 h 1558"/>
                <a:gd name="T20" fmla="*/ 1436 w 1448"/>
                <a:gd name="T21" fmla="*/ 1551 h 1558"/>
                <a:gd name="T22" fmla="*/ 1442 w 1448"/>
                <a:gd name="T23" fmla="*/ 1551 h 1558"/>
                <a:gd name="T24" fmla="*/ 1442 w 1448"/>
                <a:gd name="T25" fmla="*/ 1545 h 1558"/>
                <a:gd name="T26" fmla="*/ 1447 w 1448"/>
                <a:gd name="T27" fmla="*/ 1539 h 1558"/>
                <a:gd name="T28" fmla="*/ 1447 w 1448"/>
                <a:gd name="T29" fmla="*/ 1533 h 1558"/>
                <a:gd name="T30" fmla="*/ 1436 w 1448"/>
                <a:gd name="T31" fmla="*/ 1520 h 1558"/>
                <a:gd name="T32" fmla="*/ 1430 w 1448"/>
                <a:gd name="T33" fmla="*/ 1520 h 1558"/>
                <a:gd name="T34" fmla="*/ 1442 w 1448"/>
                <a:gd name="T35" fmla="*/ 1526 h 1558"/>
                <a:gd name="T36" fmla="*/ 29 w 1448"/>
                <a:gd name="T37" fmla="*/ 6 h 1558"/>
                <a:gd name="T38" fmla="*/ 18 w 1448"/>
                <a:gd name="T39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8" h="1558">
                  <a:moveTo>
                    <a:pt x="18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0" y="30"/>
                  </a:lnTo>
                  <a:lnTo>
                    <a:pt x="1413" y="1551"/>
                  </a:lnTo>
                  <a:lnTo>
                    <a:pt x="1430" y="1557"/>
                  </a:lnTo>
                  <a:lnTo>
                    <a:pt x="1436" y="1551"/>
                  </a:lnTo>
                  <a:lnTo>
                    <a:pt x="1442" y="1551"/>
                  </a:lnTo>
                  <a:lnTo>
                    <a:pt x="1442" y="1545"/>
                  </a:lnTo>
                  <a:lnTo>
                    <a:pt x="1447" y="1539"/>
                  </a:lnTo>
                  <a:lnTo>
                    <a:pt x="1447" y="1533"/>
                  </a:lnTo>
                  <a:lnTo>
                    <a:pt x="1436" y="1520"/>
                  </a:lnTo>
                  <a:lnTo>
                    <a:pt x="1430" y="1520"/>
                  </a:lnTo>
                  <a:lnTo>
                    <a:pt x="1442" y="1526"/>
                  </a:lnTo>
                  <a:lnTo>
                    <a:pt x="29" y="6"/>
                  </a:lnTo>
                  <a:lnTo>
                    <a:pt x="18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131" y="1726"/>
              <a:ext cx="1648" cy="1801"/>
            </a:xfrm>
            <a:custGeom>
              <a:avLst/>
              <a:gdLst>
                <a:gd name="T0" fmla="*/ 11 w 1648"/>
                <a:gd name="T1" fmla="*/ 1091 h 1801"/>
                <a:gd name="T2" fmla="*/ 63 w 1648"/>
                <a:gd name="T3" fmla="*/ 1254 h 1801"/>
                <a:gd name="T4" fmla="*/ 160 w 1648"/>
                <a:gd name="T5" fmla="*/ 1442 h 1801"/>
                <a:gd name="T6" fmla="*/ 297 w 1648"/>
                <a:gd name="T7" fmla="*/ 1594 h 1801"/>
                <a:gd name="T8" fmla="*/ 429 w 1648"/>
                <a:gd name="T9" fmla="*/ 1691 h 1801"/>
                <a:gd name="T10" fmla="*/ 578 w 1648"/>
                <a:gd name="T11" fmla="*/ 1757 h 1801"/>
                <a:gd name="T12" fmla="*/ 743 w 1648"/>
                <a:gd name="T13" fmla="*/ 1794 h 1801"/>
                <a:gd name="T14" fmla="*/ 909 w 1648"/>
                <a:gd name="T15" fmla="*/ 1794 h 1801"/>
                <a:gd name="T16" fmla="*/ 1110 w 1648"/>
                <a:gd name="T17" fmla="*/ 1745 h 1801"/>
                <a:gd name="T18" fmla="*/ 1252 w 1648"/>
                <a:gd name="T19" fmla="*/ 1666 h 1801"/>
                <a:gd name="T20" fmla="*/ 1464 w 1648"/>
                <a:gd name="T21" fmla="*/ 1473 h 1801"/>
                <a:gd name="T22" fmla="*/ 1567 w 1648"/>
                <a:gd name="T23" fmla="*/ 1291 h 1801"/>
                <a:gd name="T24" fmla="*/ 1630 w 1648"/>
                <a:gd name="T25" fmla="*/ 1079 h 1801"/>
                <a:gd name="T26" fmla="*/ 1641 w 1648"/>
                <a:gd name="T27" fmla="*/ 855 h 1801"/>
                <a:gd name="T28" fmla="*/ 1618 w 1648"/>
                <a:gd name="T29" fmla="*/ 679 h 1801"/>
                <a:gd name="T30" fmla="*/ 1567 w 1648"/>
                <a:gd name="T31" fmla="*/ 515 h 1801"/>
                <a:gd name="T32" fmla="*/ 1487 w 1648"/>
                <a:gd name="T33" fmla="*/ 364 h 1801"/>
                <a:gd name="T34" fmla="*/ 1327 w 1648"/>
                <a:gd name="T35" fmla="*/ 182 h 1801"/>
                <a:gd name="T36" fmla="*/ 1195 w 1648"/>
                <a:gd name="T37" fmla="*/ 85 h 1801"/>
                <a:gd name="T38" fmla="*/ 1007 w 1648"/>
                <a:gd name="T39" fmla="*/ 18 h 1801"/>
                <a:gd name="T40" fmla="*/ 709 w 1648"/>
                <a:gd name="T41" fmla="*/ 6 h 1801"/>
                <a:gd name="T42" fmla="*/ 549 w 1648"/>
                <a:gd name="T43" fmla="*/ 55 h 1801"/>
                <a:gd name="T44" fmla="*/ 400 w 1648"/>
                <a:gd name="T45" fmla="*/ 134 h 1801"/>
                <a:gd name="T46" fmla="*/ 217 w 1648"/>
                <a:gd name="T47" fmla="*/ 303 h 1801"/>
                <a:gd name="T48" fmla="*/ 120 w 1648"/>
                <a:gd name="T49" fmla="*/ 449 h 1801"/>
                <a:gd name="T50" fmla="*/ 52 w 1648"/>
                <a:gd name="T51" fmla="*/ 606 h 1801"/>
                <a:gd name="T52" fmla="*/ 6 w 1648"/>
                <a:gd name="T53" fmla="*/ 776 h 1801"/>
                <a:gd name="T54" fmla="*/ 34 w 1648"/>
                <a:gd name="T55" fmla="*/ 824 h 1801"/>
                <a:gd name="T56" fmla="*/ 69 w 1648"/>
                <a:gd name="T57" fmla="*/ 661 h 1801"/>
                <a:gd name="T58" fmla="*/ 132 w 1648"/>
                <a:gd name="T59" fmla="*/ 503 h 1801"/>
                <a:gd name="T60" fmla="*/ 217 w 1648"/>
                <a:gd name="T61" fmla="*/ 358 h 1801"/>
                <a:gd name="T62" fmla="*/ 389 w 1648"/>
                <a:gd name="T63" fmla="*/ 188 h 1801"/>
                <a:gd name="T64" fmla="*/ 526 w 1648"/>
                <a:gd name="T65" fmla="*/ 103 h 1801"/>
                <a:gd name="T66" fmla="*/ 675 w 1648"/>
                <a:gd name="T67" fmla="*/ 55 h 1801"/>
                <a:gd name="T68" fmla="*/ 961 w 1648"/>
                <a:gd name="T69" fmla="*/ 43 h 1801"/>
                <a:gd name="T70" fmla="*/ 1110 w 1648"/>
                <a:gd name="T71" fmla="*/ 85 h 1801"/>
                <a:gd name="T72" fmla="*/ 1275 w 1648"/>
                <a:gd name="T73" fmla="*/ 182 h 1801"/>
                <a:gd name="T74" fmla="*/ 1390 w 1648"/>
                <a:gd name="T75" fmla="*/ 291 h 1801"/>
                <a:gd name="T76" fmla="*/ 1481 w 1648"/>
                <a:gd name="T77" fmla="*/ 418 h 1801"/>
                <a:gd name="T78" fmla="*/ 1550 w 1648"/>
                <a:gd name="T79" fmla="*/ 564 h 1801"/>
                <a:gd name="T80" fmla="*/ 1596 w 1648"/>
                <a:gd name="T81" fmla="*/ 727 h 1801"/>
                <a:gd name="T82" fmla="*/ 1613 w 1648"/>
                <a:gd name="T83" fmla="*/ 903 h 1801"/>
                <a:gd name="T84" fmla="*/ 1584 w 1648"/>
                <a:gd name="T85" fmla="*/ 1115 h 1801"/>
                <a:gd name="T86" fmla="*/ 1516 w 1648"/>
                <a:gd name="T87" fmla="*/ 1309 h 1801"/>
                <a:gd name="T88" fmla="*/ 1413 w 1648"/>
                <a:gd name="T89" fmla="*/ 1479 h 1801"/>
                <a:gd name="T90" fmla="*/ 1270 w 1648"/>
                <a:gd name="T91" fmla="*/ 1612 h 1801"/>
                <a:gd name="T92" fmla="*/ 1138 w 1648"/>
                <a:gd name="T93" fmla="*/ 1691 h 1801"/>
                <a:gd name="T94" fmla="*/ 949 w 1648"/>
                <a:gd name="T95" fmla="*/ 1751 h 1801"/>
                <a:gd name="T96" fmla="*/ 784 w 1648"/>
                <a:gd name="T97" fmla="*/ 1757 h 1801"/>
                <a:gd name="T98" fmla="*/ 629 w 1648"/>
                <a:gd name="T99" fmla="*/ 1733 h 1801"/>
                <a:gd name="T100" fmla="*/ 480 w 1648"/>
                <a:gd name="T101" fmla="*/ 1679 h 1801"/>
                <a:gd name="T102" fmla="*/ 349 w 1648"/>
                <a:gd name="T103" fmla="*/ 1594 h 1801"/>
                <a:gd name="T104" fmla="*/ 235 w 1648"/>
                <a:gd name="T105" fmla="*/ 1485 h 1801"/>
                <a:gd name="T106" fmla="*/ 143 w 1648"/>
                <a:gd name="T107" fmla="*/ 1351 h 1801"/>
                <a:gd name="T108" fmla="*/ 69 w 1648"/>
                <a:gd name="T109" fmla="*/ 1164 h 1801"/>
                <a:gd name="T110" fmla="*/ 34 w 1648"/>
                <a:gd name="T111" fmla="*/ 958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48" h="1801">
                  <a:moveTo>
                    <a:pt x="0" y="915"/>
                  </a:moveTo>
                  <a:lnTo>
                    <a:pt x="0" y="958"/>
                  </a:lnTo>
                  <a:lnTo>
                    <a:pt x="6" y="1048"/>
                  </a:lnTo>
                  <a:lnTo>
                    <a:pt x="11" y="1091"/>
                  </a:lnTo>
                  <a:lnTo>
                    <a:pt x="23" y="1133"/>
                  </a:lnTo>
                  <a:lnTo>
                    <a:pt x="34" y="1176"/>
                  </a:lnTo>
                  <a:lnTo>
                    <a:pt x="46" y="1218"/>
                  </a:lnTo>
                  <a:lnTo>
                    <a:pt x="63" y="1254"/>
                  </a:lnTo>
                  <a:lnTo>
                    <a:pt x="80" y="1297"/>
                  </a:lnTo>
                  <a:lnTo>
                    <a:pt x="114" y="1370"/>
                  </a:lnTo>
                  <a:lnTo>
                    <a:pt x="137" y="1406"/>
                  </a:lnTo>
                  <a:lnTo>
                    <a:pt x="160" y="1442"/>
                  </a:lnTo>
                  <a:lnTo>
                    <a:pt x="189" y="1479"/>
                  </a:lnTo>
                  <a:lnTo>
                    <a:pt x="212" y="1509"/>
                  </a:lnTo>
                  <a:lnTo>
                    <a:pt x="269" y="1570"/>
                  </a:lnTo>
                  <a:lnTo>
                    <a:pt x="297" y="1594"/>
                  </a:lnTo>
                  <a:lnTo>
                    <a:pt x="332" y="1624"/>
                  </a:lnTo>
                  <a:lnTo>
                    <a:pt x="360" y="1648"/>
                  </a:lnTo>
                  <a:lnTo>
                    <a:pt x="395" y="1666"/>
                  </a:lnTo>
                  <a:lnTo>
                    <a:pt x="429" y="1691"/>
                  </a:lnTo>
                  <a:lnTo>
                    <a:pt x="463" y="1709"/>
                  </a:lnTo>
                  <a:lnTo>
                    <a:pt x="503" y="1727"/>
                  </a:lnTo>
                  <a:lnTo>
                    <a:pt x="543" y="1745"/>
                  </a:lnTo>
                  <a:lnTo>
                    <a:pt x="578" y="1757"/>
                  </a:lnTo>
                  <a:lnTo>
                    <a:pt x="618" y="1769"/>
                  </a:lnTo>
                  <a:lnTo>
                    <a:pt x="658" y="1782"/>
                  </a:lnTo>
                  <a:lnTo>
                    <a:pt x="698" y="1788"/>
                  </a:lnTo>
                  <a:lnTo>
                    <a:pt x="743" y="1794"/>
                  </a:lnTo>
                  <a:lnTo>
                    <a:pt x="784" y="1794"/>
                  </a:lnTo>
                  <a:lnTo>
                    <a:pt x="829" y="1800"/>
                  </a:lnTo>
                  <a:lnTo>
                    <a:pt x="869" y="1794"/>
                  </a:lnTo>
                  <a:lnTo>
                    <a:pt x="909" y="1794"/>
                  </a:lnTo>
                  <a:lnTo>
                    <a:pt x="955" y="1788"/>
                  </a:lnTo>
                  <a:lnTo>
                    <a:pt x="995" y="1782"/>
                  </a:lnTo>
                  <a:lnTo>
                    <a:pt x="1075" y="1757"/>
                  </a:lnTo>
                  <a:lnTo>
                    <a:pt x="1110" y="1745"/>
                  </a:lnTo>
                  <a:lnTo>
                    <a:pt x="1150" y="1727"/>
                  </a:lnTo>
                  <a:lnTo>
                    <a:pt x="1184" y="1709"/>
                  </a:lnTo>
                  <a:lnTo>
                    <a:pt x="1224" y="1691"/>
                  </a:lnTo>
                  <a:lnTo>
                    <a:pt x="1252" y="1666"/>
                  </a:lnTo>
                  <a:lnTo>
                    <a:pt x="1287" y="1642"/>
                  </a:lnTo>
                  <a:lnTo>
                    <a:pt x="1321" y="1618"/>
                  </a:lnTo>
                  <a:lnTo>
                    <a:pt x="1350" y="1594"/>
                  </a:lnTo>
                  <a:lnTo>
                    <a:pt x="1464" y="1473"/>
                  </a:lnTo>
                  <a:lnTo>
                    <a:pt x="1487" y="1436"/>
                  </a:lnTo>
                  <a:lnTo>
                    <a:pt x="1510" y="1400"/>
                  </a:lnTo>
                  <a:lnTo>
                    <a:pt x="1550" y="1327"/>
                  </a:lnTo>
                  <a:lnTo>
                    <a:pt x="1567" y="1291"/>
                  </a:lnTo>
                  <a:lnTo>
                    <a:pt x="1584" y="1248"/>
                  </a:lnTo>
                  <a:lnTo>
                    <a:pt x="1596" y="1206"/>
                  </a:lnTo>
                  <a:lnTo>
                    <a:pt x="1618" y="1127"/>
                  </a:lnTo>
                  <a:lnTo>
                    <a:pt x="1630" y="1079"/>
                  </a:lnTo>
                  <a:lnTo>
                    <a:pt x="1641" y="994"/>
                  </a:lnTo>
                  <a:lnTo>
                    <a:pt x="1641" y="945"/>
                  </a:lnTo>
                  <a:lnTo>
                    <a:pt x="1647" y="903"/>
                  </a:lnTo>
                  <a:lnTo>
                    <a:pt x="1641" y="855"/>
                  </a:lnTo>
                  <a:lnTo>
                    <a:pt x="1641" y="812"/>
                  </a:lnTo>
                  <a:lnTo>
                    <a:pt x="1636" y="764"/>
                  </a:lnTo>
                  <a:lnTo>
                    <a:pt x="1630" y="721"/>
                  </a:lnTo>
                  <a:lnTo>
                    <a:pt x="1618" y="679"/>
                  </a:lnTo>
                  <a:lnTo>
                    <a:pt x="1613" y="636"/>
                  </a:lnTo>
                  <a:lnTo>
                    <a:pt x="1596" y="594"/>
                  </a:lnTo>
                  <a:lnTo>
                    <a:pt x="1584" y="552"/>
                  </a:lnTo>
                  <a:lnTo>
                    <a:pt x="1567" y="515"/>
                  </a:lnTo>
                  <a:lnTo>
                    <a:pt x="1550" y="473"/>
                  </a:lnTo>
                  <a:lnTo>
                    <a:pt x="1533" y="436"/>
                  </a:lnTo>
                  <a:lnTo>
                    <a:pt x="1510" y="400"/>
                  </a:lnTo>
                  <a:lnTo>
                    <a:pt x="1487" y="364"/>
                  </a:lnTo>
                  <a:lnTo>
                    <a:pt x="1464" y="333"/>
                  </a:lnTo>
                  <a:lnTo>
                    <a:pt x="1441" y="297"/>
                  </a:lnTo>
                  <a:lnTo>
                    <a:pt x="1355" y="206"/>
                  </a:lnTo>
                  <a:lnTo>
                    <a:pt x="1327" y="182"/>
                  </a:lnTo>
                  <a:lnTo>
                    <a:pt x="1298" y="152"/>
                  </a:lnTo>
                  <a:lnTo>
                    <a:pt x="1264" y="134"/>
                  </a:lnTo>
                  <a:lnTo>
                    <a:pt x="1230" y="109"/>
                  </a:lnTo>
                  <a:lnTo>
                    <a:pt x="1195" y="85"/>
                  </a:lnTo>
                  <a:lnTo>
                    <a:pt x="1121" y="55"/>
                  </a:lnTo>
                  <a:lnTo>
                    <a:pt x="1087" y="43"/>
                  </a:lnTo>
                  <a:lnTo>
                    <a:pt x="1047" y="24"/>
                  </a:lnTo>
                  <a:lnTo>
                    <a:pt x="1007" y="18"/>
                  </a:lnTo>
                  <a:lnTo>
                    <a:pt x="967" y="6"/>
                  </a:lnTo>
                  <a:lnTo>
                    <a:pt x="921" y="0"/>
                  </a:lnTo>
                  <a:lnTo>
                    <a:pt x="755" y="0"/>
                  </a:lnTo>
                  <a:lnTo>
                    <a:pt x="709" y="6"/>
                  </a:lnTo>
                  <a:lnTo>
                    <a:pt x="669" y="18"/>
                  </a:lnTo>
                  <a:lnTo>
                    <a:pt x="629" y="24"/>
                  </a:lnTo>
                  <a:lnTo>
                    <a:pt x="589" y="43"/>
                  </a:lnTo>
                  <a:lnTo>
                    <a:pt x="549" y="55"/>
                  </a:lnTo>
                  <a:lnTo>
                    <a:pt x="509" y="73"/>
                  </a:lnTo>
                  <a:lnTo>
                    <a:pt x="475" y="91"/>
                  </a:lnTo>
                  <a:lnTo>
                    <a:pt x="440" y="109"/>
                  </a:lnTo>
                  <a:lnTo>
                    <a:pt x="400" y="134"/>
                  </a:lnTo>
                  <a:lnTo>
                    <a:pt x="372" y="158"/>
                  </a:lnTo>
                  <a:lnTo>
                    <a:pt x="337" y="182"/>
                  </a:lnTo>
                  <a:lnTo>
                    <a:pt x="303" y="212"/>
                  </a:lnTo>
                  <a:lnTo>
                    <a:pt x="217" y="303"/>
                  </a:lnTo>
                  <a:lnTo>
                    <a:pt x="189" y="340"/>
                  </a:lnTo>
                  <a:lnTo>
                    <a:pt x="166" y="370"/>
                  </a:lnTo>
                  <a:lnTo>
                    <a:pt x="143" y="406"/>
                  </a:lnTo>
                  <a:lnTo>
                    <a:pt x="120" y="449"/>
                  </a:lnTo>
                  <a:lnTo>
                    <a:pt x="97" y="485"/>
                  </a:lnTo>
                  <a:lnTo>
                    <a:pt x="80" y="521"/>
                  </a:lnTo>
                  <a:lnTo>
                    <a:pt x="63" y="564"/>
                  </a:lnTo>
                  <a:lnTo>
                    <a:pt x="52" y="606"/>
                  </a:lnTo>
                  <a:lnTo>
                    <a:pt x="34" y="649"/>
                  </a:lnTo>
                  <a:lnTo>
                    <a:pt x="23" y="691"/>
                  </a:lnTo>
                  <a:lnTo>
                    <a:pt x="17" y="733"/>
                  </a:lnTo>
                  <a:lnTo>
                    <a:pt x="6" y="776"/>
                  </a:lnTo>
                  <a:lnTo>
                    <a:pt x="0" y="824"/>
                  </a:lnTo>
                  <a:lnTo>
                    <a:pt x="0" y="915"/>
                  </a:lnTo>
                  <a:lnTo>
                    <a:pt x="34" y="915"/>
                  </a:lnTo>
                  <a:lnTo>
                    <a:pt x="34" y="824"/>
                  </a:lnTo>
                  <a:lnTo>
                    <a:pt x="40" y="782"/>
                  </a:lnTo>
                  <a:lnTo>
                    <a:pt x="52" y="739"/>
                  </a:lnTo>
                  <a:lnTo>
                    <a:pt x="57" y="697"/>
                  </a:lnTo>
                  <a:lnTo>
                    <a:pt x="69" y="661"/>
                  </a:lnTo>
                  <a:lnTo>
                    <a:pt x="80" y="618"/>
                  </a:lnTo>
                  <a:lnTo>
                    <a:pt x="97" y="576"/>
                  </a:lnTo>
                  <a:lnTo>
                    <a:pt x="114" y="539"/>
                  </a:lnTo>
                  <a:lnTo>
                    <a:pt x="132" y="503"/>
                  </a:lnTo>
                  <a:lnTo>
                    <a:pt x="149" y="467"/>
                  </a:lnTo>
                  <a:lnTo>
                    <a:pt x="172" y="430"/>
                  </a:lnTo>
                  <a:lnTo>
                    <a:pt x="194" y="394"/>
                  </a:lnTo>
                  <a:lnTo>
                    <a:pt x="217" y="358"/>
                  </a:lnTo>
                  <a:lnTo>
                    <a:pt x="240" y="327"/>
                  </a:lnTo>
                  <a:lnTo>
                    <a:pt x="326" y="237"/>
                  </a:lnTo>
                  <a:lnTo>
                    <a:pt x="355" y="212"/>
                  </a:lnTo>
                  <a:lnTo>
                    <a:pt x="389" y="188"/>
                  </a:lnTo>
                  <a:lnTo>
                    <a:pt x="423" y="164"/>
                  </a:lnTo>
                  <a:lnTo>
                    <a:pt x="458" y="140"/>
                  </a:lnTo>
                  <a:lnTo>
                    <a:pt x="492" y="121"/>
                  </a:lnTo>
                  <a:lnTo>
                    <a:pt x="526" y="103"/>
                  </a:lnTo>
                  <a:lnTo>
                    <a:pt x="560" y="91"/>
                  </a:lnTo>
                  <a:lnTo>
                    <a:pt x="601" y="73"/>
                  </a:lnTo>
                  <a:lnTo>
                    <a:pt x="641" y="61"/>
                  </a:lnTo>
                  <a:lnTo>
                    <a:pt x="675" y="55"/>
                  </a:lnTo>
                  <a:lnTo>
                    <a:pt x="715" y="43"/>
                  </a:lnTo>
                  <a:lnTo>
                    <a:pt x="755" y="37"/>
                  </a:lnTo>
                  <a:lnTo>
                    <a:pt x="921" y="37"/>
                  </a:lnTo>
                  <a:lnTo>
                    <a:pt x="961" y="43"/>
                  </a:lnTo>
                  <a:lnTo>
                    <a:pt x="995" y="55"/>
                  </a:lnTo>
                  <a:lnTo>
                    <a:pt x="1035" y="61"/>
                  </a:lnTo>
                  <a:lnTo>
                    <a:pt x="1075" y="73"/>
                  </a:lnTo>
                  <a:lnTo>
                    <a:pt x="1110" y="85"/>
                  </a:lnTo>
                  <a:lnTo>
                    <a:pt x="1178" y="121"/>
                  </a:lnTo>
                  <a:lnTo>
                    <a:pt x="1212" y="140"/>
                  </a:lnTo>
                  <a:lnTo>
                    <a:pt x="1247" y="164"/>
                  </a:lnTo>
                  <a:lnTo>
                    <a:pt x="1275" y="182"/>
                  </a:lnTo>
                  <a:lnTo>
                    <a:pt x="1304" y="206"/>
                  </a:lnTo>
                  <a:lnTo>
                    <a:pt x="1333" y="237"/>
                  </a:lnTo>
                  <a:lnTo>
                    <a:pt x="1361" y="261"/>
                  </a:lnTo>
                  <a:lnTo>
                    <a:pt x="1390" y="291"/>
                  </a:lnTo>
                  <a:lnTo>
                    <a:pt x="1413" y="321"/>
                  </a:lnTo>
                  <a:lnTo>
                    <a:pt x="1435" y="352"/>
                  </a:lnTo>
                  <a:lnTo>
                    <a:pt x="1458" y="388"/>
                  </a:lnTo>
                  <a:lnTo>
                    <a:pt x="1481" y="418"/>
                  </a:lnTo>
                  <a:lnTo>
                    <a:pt x="1504" y="455"/>
                  </a:lnTo>
                  <a:lnTo>
                    <a:pt x="1521" y="491"/>
                  </a:lnTo>
                  <a:lnTo>
                    <a:pt x="1538" y="527"/>
                  </a:lnTo>
                  <a:lnTo>
                    <a:pt x="1550" y="564"/>
                  </a:lnTo>
                  <a:lnTo>
                    <a:pt x="1567" y="606"/>
                  </a:lnTo>
                  <a:lnTo>
                    <a:pt x="1578" y="649"/>
                  </a:lnTo>
                  <a:lnTo>
                    <a:pt x="1584" y="685"/>
                  </a:lnTo>
                  <a:lnTo>
                    <a:pt x="1596" y="727"/>
                  </a:lnTo>
                  <a:lnTo>
                    <a:pt x="1601" y="770"/>
                  </a:lnTo>
                  <a:lnTo>
                    <a:pt x="1607" y="812"/>
                  </a:lnTo>
                  <a:lnTo>
                    <a:pt x="1607" y="855"/>
                  </a:lnTo>
                  <a:lnTo>
                    <a:pt x="1613" y="903"/>
                  </a:lnTo>
                  <a:lnTo>
                    <a:pt x="1607" y="945"/>
                  </a:lnTo>
                  <a:lnTo>
                    <a:pt x="1607" y="988"/>
                  </a:lnTo>
                  <a:lnTo>
                    <a:pt x="1596" y="1073"/>
                  </a:lnTo>
                  <a:lnTo>
                    <a:pt x="1584" y="1115"/>
                  </a:lnTo>
                  <a:lnTo>
                    <a:pt x="1567" y="1194"/>
                  </a:lnTo>
                  <a:lnTo>
                    <a:pt x="1550" y="1236"/>
                  </a:lnTo>
                  <a:lnTo>
                    <a:pt x="1533" y="1273"/>
                  </a:lnTo>
                  <a:lnTo>
                    <a:pt x="1516" y="1309"/>
                  </a:lnTo>
                  <a:lnTo>
                    <a:pt x="1481" y="1382"/>
                  </a:lnTo>
                  <a:lnTo>
                    <a:pt x="1458" y="1418"/>
                  </a:lnTo>
                  <a:lnTo>
                    <a:pt x="1435" y="1448"/>
                  </a:lnTo>
                  <a:lnTo>
                    <a:pt x="1413" y="1479"/>
                  </a:lnTo>
                  <a:lnTo>
                    <a:pt x="1355" y="1539"/>
                  </a:lnTo>
                  <a:lnTo>
                    <a:pt x="1327" y="1563"/>
                  </a:lnTo>
                  <a:lnTo>
                    <a:pt x="1298" y="1588"/>
                  </a:lnTo>
                  <a:lnTo>
                    <a:pt x="1270" y="1612"/>
                  </a:lnTo>
                  <a:lnTo>
                    <a:pt x="1235" y="1636"/>
                  </a:lnTo>
                  <a:lnTo>
                    <a:pt x="1207" y="1660"/>
                  </a:lnTo>
                  <a:lnTo>
                    <a:pt x="1172" y="1679"/>
                  </a:lnTo>
                  <a:lnTo>
                    <a:pt x="1138" y="1691"/>
                  </a:lnTo>
                  <a:lnTo>
                    <a:pt x="1098" y="1709"/>
                  </a:lnTo>
                  <a:lnTo>
                    <a:pt x="1064" y="1721"/>
                  </a:lnTo>
                  <a:lnTo>
                    <a:pt x="989" y="1745"/>
                  </a:lnTo>
                  <a:lnTo>
                    <a:pt x="949" y="1751"/>
                  </a:lnTo>
                  <a:lnTo>
                    <a:pt x="909" y="1757"/>
                  </a:lnTo>
                  <a:lnTo>
                    <a:pt x="869" y="1757"/>
                  </a:lnTo>
                  <a:lnTo>
                    <a:pt x="829" y="1763"/>
                  </a:lnTo>
                  <a:lnTo>
                    <a:pt x="784" y="1757"/>
                  </a:lnTo>
                  <a:lnTo>
                    <a:pt x="743" y="1757"/>
                  </a:lnTo>
                  <a:lnTo>
                    <a:pt x="703" y="1751"/>
                  </a:lnTo>
                  <a:lnTo>
                    <a:pt x="663" y="1745"/>
                  </a:lnTo>
                  <a:lnTo>
                    <a:pt x="629" y="1733"/>
                  </a:lnTo>
                  <a:lnTo>
                    <a:pt x="589" y="1721"/>
                  </a:lnTo>
                  <a:lnTo>
                    <a:pt x="555" y="1709"/>
                  </a:lnTo>
                  <a:lnTo>
                    <a:pt x="515" y="1697"/>
                  </a:lnTo>
                  <a:lnTo>
                    <a:pt x="480" y="1679"/>
                  </a:lnTo>
                  <a:lnTo>
                    <a:pt x="446" y="1660"/>
                  </a:lnTo>
                  <a:lnTo>
                    <a:pt x="412" y="1636"/>
                  </a:lnTo>
                  <a:lnTo>
                    <a:pt x="383" y="1618"/>
                  </a:lnTo>
                  <a:lnTo>
                    <a:pt x="349" y="1594"/>
                  </a:lnTo>
                  <a:lnTo>
                    <a:pt x="320" y="1570"/>
                  </a:lnTo>
                  <a:lnTo>
                    <a:pt x="292" y="1539"/>
                  </a:lnTo>
                  <a:lnTo>
                    <a:pt x="263" y="1515"/>
                  </a:lnTo>
                  <a:lnTo>
                    <a:pt x="235" y="1485"/>
                  </a:lnTo>
                  <a:lnTo>
                    <a:pt x="212" y="1454"/>
                  </a:lnTo>
                  <a:lnTo>
                    <a:pt x="189" y="1418"/>
                  </a:lnTo>
                  <a:lnTo>
                    <a:pt x="166" y="1388"/>
                  </a:lnTo>
                  <a:lnTo>
                    <a:pt x="143" y="1351"/>
                  </a:lnTo>
                  <a:lnTo>
                    <a:pt x="109" y="1279"/>
                  </a:lnTo>
                  <a:lnTo>
                    <a:pt x="92" y="1242"/>
                  </a:lnTo>
                  <a:lnTo>
                    <a:pt x="80" y="1206"/>
                  </a:lnTo>
                  <a:lnTo>
                    <a:pt x="69" y="1164"/>
                  </a:lnTo>
                  <a:lnTo>
                    <a:pt x="57" y="1127"/>
                  </a:lnTo>
                  <a:lnTo>
                    <a:pt x="46" y="1085"/>
                  </a:lnTo>
                  <a:lnTo>
                    <a:pt x="40" y="1042"/>
                  </a:lnTo>
                  <a:lnTo>
                    <a:pt x="34" y="958"/>
                  </a:lnTo>
                  <a:lnTo>
                    <a:pt x="34" y="915"/>
                  </a:lnTo>
                  <a:lnTo>
                    <a:pt x="0" y="915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537" y="2162"/>
              <a:ext cx="893" cy="941"/>
            </a:xfrm>
            <a:custGeom>
              <a:avLst/>
              <a:gdLst>
                <a:gd name="T0" fmla="*/ 12 w 893"/>
                <a:gd name="T1" fmla="*/ 594 h 941"/>
                <a:gd name="T2" fmla="*/ 40 w 893"/>
                <a:gd name="T3" fmla="*/ 679 h 941"/>
                <a:gd name="T4" fmla="*/ 109 w 893"/>
                <a:gd name="T5" fmla="*/ 788 h 941"/>
                <a:gd name="T6" fmla="*/ 206 w 893"/>
                <a:gd name="T7" fmla="*/ 873 h 941"/>
                <a:gd name="T8" fmla="*/ 286 w 893"/>
                <a:gd name="T9" fmla="*/ 909 h 941"/>
                <a:gd name="T10" fmla="*/ 395 w 893"/>
                <a:gd name="T11" fmla="*/ 934 h 941"/>
                <a:gd name="T12" fmla="*/ 480 w 893"/>
                <a:gd name="T13" fmla="*/ 934 h 941"/>
                <a:gd name="T14" fmla="*/ 589 w 893"/>
                <a:gd name="T15" fmla="*/ 909 h 941"/>
                <a:gd name="T16" fmla="*/ 704 w 893"/>
                <a:gd name="T17" fmla="*/ 843 h 941"/>
                <a:gd name="T18" fmla="*/ 795 w 893"/>
                <a:gd name="T19" fmla="*/ 746 h 941"/>
                <a:gd name="T20" fmla="*/ 846 w 893"/>
                <a:gd name="T21" fmla="*/ 673 h 941"/>
                <a:gd name="T22" fmla="*/ 875 w 893"/>
                <a:gd name="T23" fmla="*/ 582 h 941"/>
                <a:gd name="T24" fmla="*/ 892 w 893"/>
                <a:gd name="T25" fmla="*/ 467 h 941"/>
                <a:gd name="T26" fmla="*/ 875 w 893"/>
                <a:gd name="T27" fmla="*/ 346 h 941"/>
                <a:gd name="T28" fmla="*/ 829 w 893"/>
                <a:gd name="T29" fmla="*/ 237 h 941"/>
                <a:gd name="T30" fmla="*/ 766 w 893"/>
                <a:gd name="T31" fmla="*/ 146 h 941"/>
                <a:gd name="T32" fmla="*/ 704 w 893"/>
                <a:gd name="T33" fmla="*/ 85 h 941"/>
                <a:gd name="T34" fmla="*/ 623 w 893"/>
                <a:gd name="T35" fmla="*/ 43 h 941"/>
                <a:gd name="T36" fmla="*/ 538 w 893"/>
                <a:gd name="T37" fmla="*/ 13 h 941"/>
                <a:gd name="T38" fmla="*/ 315 w 893"/>
                <a:gd name="T39" fmla="*/ 13 h 941"/>
                <a:gd name="T40" fmla="*/ 217 w 893"/>
                <a:gd name="T41" fmla="*/ 55 h 941"/>
                <a:gd name="T42" fmla="*/ 103 w 893"/>
                <a:gd name="T43" fmla="*/ 152 h 941"/>
                <a:gd name="T44" fmla="*/ 57 w 893"/>
                <a:gd name="T45" fmla="*/ 231 h 941"/>
                <a:gd name="T46" fmla="*/ 12 w 893"/>
                <a:gd name="T47" fmla="*/ 358 h 941"/>
                <a:gd name="T48" fmla="*/ 34 w 893"/>
                <a:gd name="T49" fmla="*/ 479 h 941"/>
                <a:gd name="T50" fmla="*/ 52 w 893"/>
                <a:gd name="T51" fmla="*/ 346 h 941"/>
                <a:gd name="T52" fmla="*/ 97 w 893"/>
                <a:gd name="T53" fmla="*/ 231 h 941"/>
                <a:gd name="T54" fmla="*/ 183 w 893"/>
                <a:gd name="T55" fmla="*/ 122 h 941"/>
                <a:gd name="T56" fmla="*/ 286 w 893"/>
                <a:gd name="T57" fmla="*/ 61 h 941"/>
                <a:gd name="T58" fmla="*/ 366 w 893"/>
                <a:gd name="T59" fmla="*/ 37 h 941"/>
                <a:gd name="T60" fmla="*/ 572 w 893"/>
                <a:gd name="T61" fmla="*/ 61 h 941"/>
                <a:gd name="T62" fmla="*/ 646 w 893"/>
                <a:gd name="T63" fmla="*/ 97 h 941"/>
                <a:gd name="T64" fmla="*/ 726 w 893"/>
                <a:gd name="T65" fmla="*/ 158 h 941"/>
                <a:gd name="T66" fmla="*/ 795 w 893"/>
                <a:gd name="T67" fmla="*/ 237 h 941"/>
                <a:gd name="T68" fmla="*/ 829 w 893"/>
                <a:gd name="T69" fmla="*/ 316 h 941"/>
                <a:gd name="T70" fmla="*/ 858 w 893"/>
                <a:gd name="T71" fmla="*/ 467 h 941"/>
                <a:gd name="T72" fmla="*/ 846 w 893"/>
                <a:gd name="T73" fmla="*/ 552 h 941"/>
                <a:gd name="T74" fmla="*/ 824 w 893"/>
                <a:gd name="T75" fmla="*/ 637 h 941"/>
                <a:gd name="T76" fmla="*/ 784 w 893"/>
                <a:gd name="T77" fmla="*/ 709 h 941"/>
                <a:gd name="T78" fmla="*/ 732 w 893"/>
                <a:gd name="T79" fmla="*/ 776 h 941"/>
                <a:gd name="T80" fmla="*/ 652 w 893"/>
                <a:gd name="T81" fmla="*/ 837 h 941"/>
                <a:gd name="T82" fmla="*/ 561 w 893"/>
                <a:gd name="T83" fmla="*/ 879 h 941"/>
                <a:gd name="T84" fmla="*/ 435 w 893"/>
                <a:gd name="T85" fmla="*/ 903 h 941"/>
                <a:gd name="T86" fmla="*/ 355 w 893"/>
                <a:gd name="T87" fmla="*/ 891 h 941"/>
                <a:gd name="T88" fmla="*/ 280 w 893"/>
                <a:gd name="T89" fmla="*/ 867 h 941"/>
                <a:gd name="T90" fmla="*/ 206 w 893"/>
                <a:gd name="T91" fmla="*/ 831 h 941"/>
                <a:gd name="T92" fmla="*/ 109 w 893"/>
                <a:gd name="T93" fmla="*/ 734 h 941"/>
                <a:gd name="T94" fmla="*/ 57 w 893"/>
                <a:gd name="T95" fmla="*/ 625 h 941"/>
                <a:gd name="T96" fmla="*/ 34 w 893"/>
                <a:gd name="T97" fmla="*/ 540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3" h="941">
                  <a:moveTo>
                    <a:pt x="0" y="479"/>
                  </a:moveTo>
                  <a:lnTo>
                    <a:pt x="0" y="546"/>
                  </a:lnTo>
                  <a:lnTo>
                    <a:pt x="6" y="570"/>
                  </a:lnTo>
                  <a:lnTo>
                    <a:pt x="12" y="594"/>
                  </a:lnTo>
                  <a:lnTo>
                    <a:pt x="17" y="612"/>
                  </a:lnTo>
                  <a:lnTo>
                    <a:pt x="23" y="637"/>
                  </a:lnTo>
                  <a:lnTo>
                    <a:pt x="29" y="661"/>
                  </a:lnTo>
                  <a:lnTo>
                    <a:pt x="40" y="679"/>
                  </a:lnTo>
                  <a:lnTo>
                    <a:pt x="69" y="734"/>
                  </a:lnTo>
                  <a:lnTo>
                    <a:pt x="80" y="752"/>
                  </a:lnTo>
                  <a:lnTo>
                    <a:pt x="97" y="770"/>
                  </a:lnTo>
                  <a:lnTo>
                    <a:pt x="109" y="788"/>
                  </a:lnTo>
                  <a:lnTo>
                    <a:pt x="137" y="818"/>
                  </a:lnTo>
                  <a:lnTo>
                    <a:pt x="172" y="849"/>
                  </a:lnTo>
                  <a:lnTo>
                    <a:pt x="189" y="861"/>
                  </a:lnTo>
                  <a:lnTo>
                    <a:pt x="206" y="873"/>
                  </a:lnTo>
                  <a:lnTo>
                    <a:pt x="223" y="885"/>
                  </a:lnTo>
                  <a:lnTo>
                    <a:pt x="246" y="891"/>
                  </a:lnTo>
                  <a:lnTo>
                    <a:pt x="263" y="903"/>
                  </a:lnTo>
                  <a:lnTo>
                    <a:pt x="286" y="909"/>
                  </a:lnTo>
                  <a:lnTo>
                    <a:pt x="303" y="915"/>
                  </a:lnTo>
                  <a:lnTo>
                    <a:pt x="326" y="921"/>
                  </a:lnTo>
                  <a:lnTo>
                    <a:pt x="349" y="928"/>
                  </a:lnTo>
                  <a:lnTo>
                    <a:pt x="395" y="934"/>
                  </a:lnTo>
                  <a:lnTo>
                    <a:pt x="412" y="934"/>
                  </a:lnTo>
                  <a:lnTo>
                    <a:pt x="435" y="940"/>
                  </a:lnTo>
                  <a:lnTo>
                    <a:pt x="440" y="940"/>
                  </a:lnTo>
                  <a:lnTo>
                    <a:pt x="480" y="934"/>
                  </a:lnTo>
                  <a:lnTo>
                    <a:pt x="526" y="928"/>
                  </a:lnTo>
                  <a:lnTo>
                    <a:pt x="549" y="921"/>
                  </a:lnTo>
                  <a:lnTo>
                    <a:pt x="572" y="915"/>
                  </a:lnTo>
                  <a:lnTo>
                    <a:pt x="589" y="909"/>
                  </a:lnTo>
                  <a:lnTo>
                    <a:pt x="612" y="903"/>
                  </a:lnTo>
                  <a:lnTo>
                    <a:pt x="629" y="891"/>
                  </a:lnTo>
                  <a:lnTo>
                    <a:pt x="669" y="867"/>
                  </a:lnTo>
                  <a:lnTo>
                    <a:pt x="704" y="843"/>
                  </a:lnTo>
                  <a:lnTo>
                    <a:pt x="721" y="831"/>
                  </a:lnTo>
                  <a:lnTo>
                    <a:pt x="738" y="818"/>
                  </a:lnTo>
                  <a:lnTo>
                    <a:pt x="784" y="770"/>
                  </a:lnTo>
                  <a:lnTo>
                    <a:pt x="795" y="746"/>
                  </a:lnTo>
                  <a:lnTo>
                    <a:pt x="812" y="734"/>
                  </a:lnTo>
                  <a:lnTo>
                    <a:pt x="824" y="709"/>
                  </a:lnTo>
                  <a:lnTo>
                    <a:pt x="835" y="691"/>
                  </a:lnTo>
                  <a:lnTo>
                    <a:pt x="846" y="673"/>
                  </a:lnTo>
                  <a:lnTo>
                    <a:pt x="852" y="649"/>
                  </a:lnTo>
                  <a:lnTo>
                    <a:pt x="864" y="631"/>
                  </a:lnTo>
                  <a:lnTo>
                    <a:pt x="869" y="606"/>
                  </a:lnTo>
                  <a:lnTo>
                    <a:pt x="875" y="582"/>
                  </a:lnTo>
                  <a:lnTo>
                    <a:pt x="881" y="558"/>
                  </a:lnTo>
                  <a:lnTo>
                    <a:pt x="887" y="540"/>
                  </a:lnTo>
                  <a:lnTo>
                    <a:pt x="887" y="491"/>
                  </a:lnTo>
                  <a:lnTo>
                    <a:pt x="892" y="467"/>
                  </a:lnTo>
                  <a:lnTo>
                    <a:pt x="892" y="461"/>
                  </a:lnTo>
                  <a:lnTo>
                    <a:pt x="887" y="437"/>
                  </a:lnTo>
                  <a:lnTo>
                    <a:pt x="887" y="394"/>
                  </a:lnTo>
                  <a:lnTo>
                    <a:pt x="875" y="346"/>
                  </a:lnTo>
                  <a:lnTo>
                    <a:pt x="858" y="303"/>
                  </a:lnTo>
                  <a:lnTo>
                    <a:pt x="852" y="279"/>
                  </a:lnTo>
                  <a:lnTo>
                    <a:pt x="841" y="255"/>
                  </a:lnTo>
                  <a:lnTo>
                    <a:pt x="829" y="237"/>
                  </a:lnTo>
                  <a:lnTo>
                    <a:pt x="824" y="219"/>
                  </a:lnTo>
                  <a:lnTo>
                    <a:pt x="806" y="200"/>
                  </a:lnTo>
                  <a:lnTo>
                    <a:pt x="784" y="164"/>
                  </a:lnTo>
                  <a:lnTo>
                    <a:pt x="766" y="146"/>
                  </a:lnTo>
                  <a:lnTo>
                    <a:pt x="749" y="134"/>
                  </a:lnTo>
                  <a:lnTo>
                    <a:pt x="738" y="116"/>
                  </a:lnTo>
                  <a:lnTo>
                    <a:pt x="715" y="103"/>
                  </a:lnTo>
                  <a:lnTo>
                    <a:pt x="704" y="85"/>
                  </a:lnTo>
                  <a:lnTo>
                    <a:pt x="681" y="73"/>
                  </a:lnTo>
                  <a:lnTo>
                    <a:pt x="663" y="67"/>
                  </a:lnTo>
                  <a:lnTo>
                    <a:pt x="646" y="55"/>
                  </a:lnTo>
                  <a:lnTo>
                    <a:pt x="623" y="43"/>
                  </a:lnTo>
                  <a:lnTo>
                    <a:pt x="601" y="31"/>
                  </a:lnTo>
                  <a:lnTo>
                    <a:pt x="583" y="25"/>
                  </a:lnTo>
                  <a:lnTo>
                    <a:pt x="561" y="19"/>
                  </a:lnTo>
                  <a:lnTo>
                    <a:pt x="538" y="13"/>
                  </a:lnTo>
                  <a:lnTo>
                    <a:pt x="498" y="0"/>
                  </a:lnTo>
                  <a:lnTo>
                    <a:pt x="360" y="0"/>
                  </a:lnTo>
                  <a:lnTo>
                    <a:pt x="337" y="7"/>
                  </a:lnTo>
                  <a:lnTo>
                    <a:pt x="315" y="13"/>
                  </a:lnTo>
                  <a:lnTo>
                    <a:pt x="292" y="19"/>
                  </a:lnTo>
                  <a:lnTo>
                    <a:pt x="275" y="25"/>
                  </a:lnTo>
                  <a:lnTo>
                    <a:pt x="235" y="43"/>
                  </a:lnTo>
                  <a:lnTo>
                    <a:pt x="217" y="55"/>
                  </a:lnTo>
                  <a:lnTo>
                    <a:pt x="195" y="67"/>
                  </a:lnTo>
                  <a:lnTo>
                    <a:pt x="166" y="91"/>
                  </a:lnTo>
                  <a:lnTo>
                    <a:pt x="149" y="110"/>
                  </a:lnTo>
                  <a:lnTo>
                    <a:pt x="103" y="152"/>
                  </a:lnTo>
                  <a:lnTo>
                    <a:pt x="92" y="170"/>
                  </a:lnTo>
                  <a:lnTo>
                    <a:pt x="80" y="188"/>
                  </a:lnTo>
                  <a:lnTo>
                    <a:pt x="69" y="213"/>
                  </a:lnTo>
                  <a:lnTo>
                    <a:pt x="57" y="231"/>
                  </a:lnTo>
                  <a:lnTo>
                    <a:pt x="29" y="291"/>
                  </a:lnTo>
                  <a:lnTo>
                    <a:pt x="23" y="309"/>
                  </a:lnTo>
                  <a:lnTo>
                    <a:pt x="17" y="334"/>
                  </a:lnTo>
                  <a:lnTo>
                    <a:pt x="12" y="358"/>
                  </a:lnTo>
                  <a:lnTo>
                    <a:pt x="6" y="382"/>
                  </a:lnTo>
                  <a:lnTo>
                    <a:pt x="0" y="400"/>
                  </a:lnTo>
                  <a:lnTo>
                    <a:pt x="0" y="479"/>
                  </a:lnTo>
                  <a:lnTo>
                    <a:pt x="34" y="479"/>
                  </a:lnTo>
                  <a:lnTo>
                    <a:pt x="34" y="406"/>
                  </a:lnTo>
                  <a:lnTo>
                    <a:pt x="40" y="388"/>
                  </a:lnTo>
                  <a:lnTo>
                    <a:pt x="46" y="364"/>
                  </a:lnTo>
                  <a:lnTo>
                    <a:pt x="52" y="346"/>
                  </a:lnTo>
                  <a:lnTo>
                    <a:pt x="52" y="322"/>
                  </a:lnTo>
                  <a:lnTo>
                    <a:pt x="63" y="303"/>
                  </a:lnTo>
                  <a:lnTo>
                    <a:pt x="86" y="249"/>
                  </a:lnTo>
                  <a:lnTo>
                    <a:pt x="97" y="231"/>
                  </a:lnTo>
                  <a:lnTo>
                    <a:pt x="109" y="213"/>
                  </a:lnTo>
                  <a:lnTo>
                    <a:pt x="120" y="194"/>
                  </a:lnTo>
                  <a:lnTo>
                    <a:pt x="132" y="176"/>
                  </a:lnTo>
                  <a:lnTo>
                    <a:pt x="183" y="122"/>
                  </a:lnTo>
                  <a:lnTo>
                    <a:pt x="217" y="97"/>
                  </a:lnTo>
                  <a:lnTo>
                    <a:pt x="235" y="85"/>
                  </a:lnTo>
                  <a:lnTo>
                    <a:pt x="252" y="79"/>
                  </a:lnTo>
                  <a:lnTo>
                    <a:pt x="286" y="61"/>
                  </a:lnTo>
                  <a:lnTo>
                    <a:pt x="303" y="55"/>
                  </a:lnTo>
                  <a:lnTo>
                    <a:pt x="326" y="49"/>
                  </a:lnTo>
                  <a:lnTo>
                    <a:pt x="343" y="43"/>
                  </a:lnTo>
                  <a:lnTo>
                    <a:pt x="366" y="37"/>
                  </a:lnTo>
                  <a:lnTo>
                    <a:pt x="492" y="37"/>
                  </a:lnTo>
                  <a:lnTo>
                    <a:pt x="532" y="49"/>
                  </a:lnTo>
                  <a:lnTo>
                    <a:pt x="555" y="55"/>
                  </a:lnTo>
                  <a:lnTo>
                    <a:pt x="572" y="61"/>
                  </a:lnTo>
                  <a:lnTo>
                    <a:pt x="589" y="67"/>
                  </a:lnTo>
                  <a:lnTo>
                    <a:pt x="612" y="73"/>
                  </a:lnTo>
                  <a:lnTo>
                    <a:pt x="629" y="85"/>
                  </a:lnTo>
                  <a:lnTo>
                    <a:pt x="646" y="97"/>
                  </a:lnTo>
                  <a:lnTo>
                    <a:pt x="663" y="103"/>
                  </a:lnTo>
                  <a:lnTo>
                    <a:pt x="681" y="116"/>
                  </a:lnTo>
                  <a:lnTo>
                    <a:pt x="698" y="128"/>
                  </a:lnTo>
                  <a:lnTo>
                    <a:pt x="726" y="158"/>
                  </a:lnTo>
                  <a:lnTo>
                    <a:pt x="744" y="170"/>
                  </a:lnTo>
                  <a:lnTo>
                    <a:pt x="755" y="188"/>
                  </a:lnTo>
                  <a:lnTo>
                    <a:pt x="784" y="219"/>
                  </a:lnTo>
                  <a:lnTo>
                    <a:pt x="795" y="237"/>
                  </a:lnTo>
                  <a:lnTo>
                    <a:pt x="801" y="255"/>
                  </a:lnTo>
                  <a:lnTo>
                    <a:pt x="812" y="273"/>
                  </a:lnTo>
                  <a:lnTo>
                    <a:pt x="824" y="297"/>
                  </a:lnTo>
                  <a:lnTo>
                    <a:pt x="829" y="316"/>
                  </a:lnTo>
                  <a:lnTo>
                    <a:pt x="841" y="352"/>
                  </a:lnTo>
                  <a:lnTo>
                    <a:pt x="852" y="400"/>
                  </a:lnTo>
                  <a:lnTo>
                    <a:pt x="852" y="443"/>
                  </a:lnTo>
                  <a:lnTo>
                    <a:pt x="858" y="467"/>
                  </a:lnTo>
                  <a:lnTo>
                    <a:pt x="858" y="461"/>
                  </a:lnTo>
                  <a:lnTo>
                    <a:pt x="852" y="485"/>
                  </a:lnTo>
                  <a:lnTo>
                    <a:pt x="852" y="534"/>
                  </a:lnTo>
                  <a:lnTo>
                    <a:pt x="846" y="552"/>
                  </a:lnTo>
                  <a:lnTo>
                    <a:pt x="841" y="576"/>
                  </a:lnTo>
                  <a:lnTo>
                    <a:pt x="835" y="594"/>
                  </a:lnTo>
                  <a:lnTo>
                    <a:pt x="829" y="619"/>
                  </a:lnTo>
                  <a:lnTo>
                    <a:pt x="824" y="637"/>
                  </a:lnTo>
                  <a:lnTo>
                    <a:pt x="812" y="655"/>
                  </a:lnTo>
                  <a:lnTo>
                    <a:pt x="806" y="673"/>
                  </a:lnTo>
                  <a:lnTo>
                    <a:pt x="795" y="691"/>
                  </a:lnTo>
                  <a:lnTo>
                    <a:pt x="784" y="709"/>
                  </a:lnTo>
                  <a:lnTo>
                    <a:pt x="772" y="728"/>
                  </a:lnTo>
                  <a:lnTo>
                    <a:pt x="761" y="746"/>
                  </a:lnTo>
                  <a:lnTo>
                    <a:pt x="744" y="758"/>
                  </a:lnTo>
                  <a:lnTo>
                    <a:pt x="732" y="776"/>
                  </a:lnTo>
                  <a:lnTo>
                    <a:pt x="715" y="788"/>
                  </a:lnTo>
                  <a:lnTo>
                    <a:pt x="704" y="800"/>
                  </a:lnTo>
                  <a:lnTo>
                    <a:pt x="686" y="812"/>
                  </a:lnTo>
                  <a:lnTo>
                    <a:pt x="652" y="837"/>
                  </a:lnTo>
                  <a:lnTo>
                    <a:pt x="618" y="861"/>
                  </a:lnTo>
                  <a:lnTo>
                    <a:pt x="595" y="867"/>
                  </a:lnTo>
                  <a:lnTo>
                    <a:pt x="578" y="873"/>
                  </a:lnTo>
                  <a:lnTo>
                    <a:pt x="561" y="879"/>
                  </a:lnTo>
                  <a:lnTo>
                    <a:pt x="538" y="885"/>
                  </a:lnTo>
                  <a:lnTo>
                    <a:pt x="521" y="891"/>
                  </a:lnTo>
                  <a:lnTo>
                    <a:pt x="480" y="897"/>
                  </a:lnTo>
                  <a:lnTo>
                    <a:pt x="435" y="903"/>
                  </a:lnTo>
                  <a:lnTo>
                    <a:pt x="440" y="903"/>
                  </a:lnTo>
                  <a:lnTo>
                    <a:pt x="418" y="897"/>
                  </a:lnTo>
                  <a:lnTo>
                    <a:pt x="395" y="897"/>
                  </a:lnTo>
                  <a:lnTo>
                    <a:pt x="355" y="891"/>
                  </a:lnTo>
                  <a:lnTo>
                    <a:pt x="332" y="885"/>
                  </a:lnTo>
                  <a:lnTo>
                    <a:pt x="315" y="885"/>
                  </a:lnTo>
                  <a:lnTo>
                    <a:pt x="297" y="873"/>
                  </a:lnTo>
                  <a:lnTo>
                    <a:pt x="280" y="867"/>
                  </a:lnTo>
                  <a:lnTo>
                    <a:pt x="257" y="861"/>
                  </a:lnTo>
                  <a:lnTo>
                    <a:pt x="240" y="849"/>
                  </a:lnTo>
                  <a:lnTo>
                    <a:pt x="223" y="843"/>
                  </a:lnTo>
                  <a:lnTo>
                    <a:pt x="206" y="831"/>
                  </a:lnTo>
                  <a:lnTo>
                    <a:pt x="195" y="818"/>
                  </a:lnTo>
                  <a:lnTo>
                    <a:pt x="160" y="794"/>
                  </a:lnTo>
                  <a:lnTo>
                    <a:pt x="137" y="764"/>
                  </a:lnTo>
                  <a:lnTo>
                    <a:pt x="109" y="734"/>
                  </a:lnTo>
                  <a:lnTo>
                    <a:pt x="97" y="715"/>
                  </a:lnTo>
                  <a:lnTo>
                    <a:pt x="69" y="661"/>
                  </a:lnTo>
                  <a:lnTo>
                    <a:pt x="63" y="643"/>
                  </a:lnTo>
                  <a:lnTo>
                    <a:pt x="57" y="625"/>
                  </a:lnTo>
                  <a:lnTo>
                    <a:pt x="52" y="606"/>
                  </a:lnTo>
                  <a:lnTo>
                    <a:pt x="46" y="582"/>
                  </a:lnTo>
                  <a:lnTo>
                    <a:pt x="40" y="564"/>
                  </a:lnTo>
                  <a:lnTo>
                    <a:pt x="34" y="540"/>
                  </a:lnTo>
                  <a:lnTo>
                    <a:pt x="34" y="479"/>
                  </a:lnTo>
                  <a:lnTo>
                    <a:pt x="0" y="479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314" y="1944"/>
              <a:ext cx="1288" cy="1383"/>
            </a:xfrm>
            <a:custGeom>
              <a:avLst/>
              <a:gdLst>
                <a:gd name="T0" fmla="*/ 11 w 1288"/>
                <a:gd name="T1" fmla="*/ 830 h 1383"/>
                <a:gd name="T2" fmla="*/ 52 w 1288"/>
                <a:gd name="T3" fmla="*/ 958 h 1383"/>
                <a:gd name="T4" fmla="*/ 114 w 1288"/>
                <a:gd name="T5" fmla="*/ 1073 h 1383"/>
                <a:gd name="T6" fmla="*/ 263 w 1288"/>
                <a:gd name="T7" fmla="*/ 1242 h 1383"/>
                <a:gd name="T8" fmla="*/ 400 w 1288"/>
                <a:gd name="T9" fmla="*/ 1321 h 1383"/>
                <a:gd name="T10" fmla="*/ 555 w 1288"/>
                <a:gd name="T11" fmla="*/ 1370 h 1383"/>
                <a:gd name="T12" fmla="*/ 681 w 1288"/>
                <a:gd name="T13" fmla="*/ 1376 h 1383"/>
                <a:gd name="T14" fmla="*/ 806 w 1288"/>
                <a:gd name="T15" fmla="*/ 1358 h 1383"/>
                <a:gd name="T16" fmla="*/ 949 w 1288"/>
                <a:gd name="T17" fmla="*/ 1291 h 1383"/>
                <a:gd name="T18" fmla="*/ 1121 w 1288"/>
                <a:gd name="T19" fmla="*/ 1146 h 1383"/>
                <a:gd name="T20" fmla="*/ 1224 w 1288"/>
                <a:gd name="T21" fmla="*/ 982 h 1383"/>
                <a:gd name="T22" fmla="*/ 1264 w 1288"/>
                <a:gd name="T23" fmla="*/ 855 h 1383"/>
                <a:gd name="T24" fmla="*/ 1281 w 1288"/>
                <a:gd name="T25" fmla="*/ 721 h 1383"/>
                <a:gd name="T26" fmla="*/ 1275 w 1288"/>
                <a:gd name="T27" fmla="*/ 588 h 1383"/>
                <a:gd name="T28" fmla="*/ 1247 w 1288"/>
                <a:gd name="T29" fmla="*/ 455 h 1383"/>
                <a:gd name="T30" fmla="*/ 1155 w 1288"/>
                <a:gd name="T31" fmla="*/ 279 h 1383"/>
                <a:gd name="T32" fmla="*/ 1029 w 1288"/>
                <a:gd name="T33" fmla="*/ 140 h 1383"/>
                <a:gd name="T34" fmla="*/ 921 w 1288"/>
                <a:gd name="T35" fmla="*/ 67 h 1383"/>
                <a:gd name="T36" fmla="*/ 778 w 1288"/>
                <a:gd name="T37" fmla="*/ 12 h 1383"/>
                <a:gd name="T38" fmla="*/ 555 w 1288"/>
                <a:gd name="T39" fmla="*/ 6 h 1383"/>
                <a:gd name="T40" fmla="*/ 372 w 1288"/>
                <a:gd name="T41" fmla="*/ 73 h 1383"/>
                <a:gd name="T42" fmla="*/ 263 w 1288"/>
                <a:gd name="T43" fmla="*/ 140 h 1383"/>
                <a:gd name="T44" fmla="*/ 97 w 1288"/>
                <a:gd name="T45" fmla="*/ 346 h 1383"/>
                <a:gd name="T46" fmla="*/ 40 w 1288"/>
                <a:gd name="T47" fmla="*/ 467 h 1383"/>
                <a:gd name="T48" fmla="*/ 6 w 1288"/>
                <a:gd name="T49" fmla="*/ 594 h 1383"/>
                <a:gd name="T50" fmla="*/ 34 w 1288"/>
                <a:gd name="T51" fmla="*/ 630 h 1383"/>
                <a:gd name="T52" fmla="*/ 63 w 1288"/>
                <a:gd name="T53" fmla="*/ 509 h 1383"/>
                <a:gd name="T54" fmla="*/ 109 w 1288"/>
                <a:gd name="T55" fmla="*/ 388 h 1383"/>
                <a:gd name="T56" fmla="*/ 177 w 1288"/>
                <a:gd name="T57" fmla="*/ 285 h 1383"/>
                <a:gd name="T58" fmla="*/ 286 w 1288"/>
                <a:gd name="T59" fmla="*/ 170 h 1383"/>
                <a:gd name="T60" fmla="*/ 389 w 1288"/>
                <a:gd name="T61" fmla="*/ 103 h 1383"/>
                <a:gd name="T62" fmla="*/ 560 w 1288"/>
                <a:gd name="T63" fmla="*/ 43 h 1383"/>
                <a:gd name="T64" fmla="*/ 766 w 1288"/>
                <a:gd name="T65" fmla="*/ 49 h 1383"/>
                <a:gd name="T66" fmla="*/ 909 w 1288"/>
                <a:gd name="T67" fmla="*/ 103 h 1383"/>
                <a:gd name="T68" fmla="*/ 1007 w 1288"/>
                <a:gd name="T69" fmla="*/ 170 h 1383"/>
                <a:gd name="T70" fmla="*/ 1092 w 1288"/>
                <a:gd name="T71" fmla="*/ 255 h 1383"/>
                <a:gd name="T72" fmla="*/ 1178 w 1288"/>
                <a:gd name="T73" fmla="*/ 382 h 1383"/>
                <a:gd name="T74" fmla="*/ 1230 w 1288"/>
                <a:gd name="T75" fmla="*/ 527 h 1383"/>
                <a:gd name="T76" fmla="*/ 1252 w 1288"/>
                <a:gd name="T77" fmla="*/ 691 h 1383"/>
                <a:gd name="T78" fmla="*/ 1241 w 1288"/>
                <a:gd name="T79" fmla="*/ 782 h 1383"/>
                <a:gd name="T80" fmla="*/ 1212 w 1288"/>
                <a:gd name="T81" fmla="*/ 909 h 1383"/>
                <a:gd name="T82" fmla="*/ 1144 w 1288"/>
                <a:gd name="T83" fmla="*/ 1049 h 1383"/>
                <a:gd name="T84" fmla="*/ 1007 w 1288"/>
                <a:gd name="T85" fmla="*/ 1212 h 1383"/>
                <a:gd name="T86" fmla="*/ 852 w 1288"/>
                <a:gd name="T87" fmla="*/ 1303 h 1383"/>
                <a:gd name="T88" fmla="*/ 738 w 1288"/>
                <a:gd name="T89" fmla="*/ 1333 h 1383"/>
                <a:gd name="T90" fmla="*/ 652 w 1288"/>
                <a:gd name="T91" fmla="*/ 1345 h 1383"/>
                <a:gd name="T92" fmla="*/ 469 w 1288"/>
                <a:gd name="T93" fmla="*/ 1315 h 1383"/>
                <a:gd name="T94" fmla="*/ 360 w 1288"/>
                <a:gd name="T95" fmla="*/ 1261 h 1383"/>
                <a:gd name="T96" fmla="*/ 217 w 1288"/>
                <a:gd name="T97" fmla="*/ 1146 h 1383"/>
                <a:gd name="T98" fmla="*/ 126 w 1288"/>
                <a:gd name="T99" fmla="*/ 1024 h 1383"/>
                <a:gd name="T100" fmla="*/ 69 w 1288"/>
                <a:gd name="T101" fmla="*/ 915 h 1383"/>
                <a:gd name="T102" fmla="*/ 40 w 1288"/>
                <a:gd name="T103" fmla="*/ 788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88" h="1383">
                  <a:moveTo>
                    <a:pt x="0" y="697"/>
                  </a:moveTo>
                  <a:lnTo>
                    <a:pt x="0" y="764"/>
                  </a:lnTo>
                  <a:lnTo>
                    <a:pt x="6" y="794"/>
                  </a:lnTo>
                  <a:lnTo>
                    <a:pt x="11" y="830"/>
                  </a:lnTo>
                  <a:lnTo>
                    <a:pt x="17" y="861"/>
                  </a:lnTo>
                  <a:lnTo>
                    <a:pt x="29" y="897"/>
                  </a:lnTo>
                  <a:lnTo>
                    <a:pt x="40" y="927"/>
                  </a:lnTo>
                  <a:lnTo>
                    <a:pt x="52" y="958"/>
                  </a:lnTo>
                  <a:lnTo>
                    <a:pt x="63" y="988"/>
                  </a:lnTo>
                  <a:lnTo>
                    <a:pt x="80" y="1018"/>
                  </a:lnTo>
                  <a:lnTo>
                    <a:pt x="97" y="1043"/>
                  </a:lnTo>
                  <a:lnTo>
                    <a:pt x="114" y="1073"/>
                  </a:lnTo>
                  <a:lnTo>
                    <a:pt x="149" y="1127"/>
                  </a:lnTo>
                  <a:lnTo>
                    <a:pt x="217" y="1200"/>
                  </a:lnTo>
                  <a:lnTo>
                    <a:pt x="240" y="1218"/>
                  </a:lnTo>
                  <a:lnTo>
                    <a:pt x="263" y="1242"/>
                  </a:lnTo>
                  <a:lnTo>
                    <a:pt x="292" y="1261"/>
                  </a:lnTo>
                  <a:lnTo>
                    <a:pt x="343" y="1291"/>
                  </a:lnTo>
                  <a:lnTo>
                    <a:pt x="372" y="1309"/>
                  </a:lnTo>
                  <a:lnTo>
                    <a:pt x="400" y="1321"/>
                  </a:lnTo>
                  <a:lnTo>
                    <a:pt x="429" y="1333"/>
                  </a:lnTo>
                  <a:lnTo>
                    <a:pt x="458" y="1345"/>
                  </a:lnTo>
                  <a:lnTo>
                    <a:pt x="520" y="1364"/>
                  </a:lnTo>
                  <a:lnTo>
                    <a:pt x="555" y="1370"/>
                  </a:lnTo>
                  <a:lnTo>
                    <a:pt x="618" y="1376"/>
                  </a:lnTo>
                  <a:lnTo>
                    <a:pt x="646" y="1382"/>
                  </a:lnTo>
                  <a:lnTo>
                    <a:pt x="652" y="1382"/>
                  </a:lnTo>
                  <a:lnTo>
                    <a:pt x="681" y="1376"/>
                  </a:lnTo>
                  <a:lnTo>
                    <a:pt x="715" y="1376"/>
                  </a:lnTo>
                  <a:lnTo>
                    <a:pt x="744" y="1370"/>
                  </a:lnTo>
                  <a:lnTo>
                    <a:pt x="778" y="1364"/>
                  </a:lnTo>
                  <a:lnTo>
                    <a:pt x="806" y="1358"/>
                  </a:lnTo>
                  <a:lnTo>
                    <a:pt x="835" y="1345"/>
                  </a:lnTo>
                  <a:lnTo>
                    <a:pt x="864" y="1333"/>
                  </a:lnTo>
                  <a:lnTo>
                    <a:pt x="898" y="1321"/>
                  </a:lnTo>
                  <a:lnTo>
                    <a:pt x="949" y="1291"/>
                  </a:lnTo>
                  <a:lnTo>
                    <a:pt x="978" y="1273"/>
                  </a:lnTo>
                  <a:lnTo>
                    <a:pt x="1029" y="1236"/>
                  </a:lnTo>
                  <a:lnTo>
                    <a:pt x="1075" y="1194"/>
                  </a:lnTo>
                  <a:lnTo>
                    <a:pt x="1121" y="1146"/>
                  </a:lnTo>
                  <a:lnTo>
                    <a:pt x="1155" y="1097"/>
                  </a:lnTo>
                  <a:lnTo>
                    <a:pt x="1172" y="1067"/>
                  </a:lnTo>
                  <a:lnTo>
                    <a:pt x="1190" y="1043"/>
                  </a:lnTo>
                  <a:lnTo>
                    <a:pt x="1224" y="982"/>
                  </a:lnTo>
                  <a:lnTo>
                    <a:pt x="1235" y="952"/>
                  </a:lnTo>
                  <a:lnTo>
                    <a:pt x="1247" y="921"/>
                  </a:lnTo>
                  <a:lnTo>
                    <a:pt x="1252" y="891"/>
                  </a:lnTo>
                  <a:lnTo>
                    <a:pt x="1264" y="855"/>
                  </a:lnTo>
                  <a:lnTo>
                    <a:pt x="1270" y="824"/>
                  </a:lnTo>
                  <a:lnTo>
                    <a:pt x="1275" y="788"/>
                  </a:lnTo>
                  <a:lnTo>
                    <a:pt x="1281" y="758"/>
                  </a:lnTo>
                  <a:lnTo>
                    <a:pt x="1281" y="721"/>
                  </a:lnTo>
                  <a:lnTo>
                    <a:pt x="1287" y="691"/>
                  </a:lnTo>
                  <a:lnTo>
                    <a:pt x="1287" y="685"/>
                  </a:lnTo>
                  <a:lnTo>
                    <a:pt x="1281" y="655"/>
                  </a:lnTo>
                  <a:lnTo>
                    <a:pt x="1275" y="588"/>
                  </a:lnTo>
                  <a:lnTo>
                    <a:pt x="1270" y="552"/>
                  </a:lnTo>
                  <a:lnTo>
                    <a:pt x="1264" y="521"/>
                  </a:lnTo>
                  <a:lnTo>
                    <a:pt x="1252" y="485"/>
                  </a:lnTo>
                  <a:lnTo>
                    <a:pt x="1247" y="455"/>
                  </a:lnTo>
                  <a:lnTo>
                    <a:pt x="1224" y="394"/>
                  </a:lnTo>
                  <a:lnTo>
                    <a:pt x="1207" y="364"/>
                  </a:lnTo>
                  <a:lnTo>
                    <a:pt x="1190" y="340"/>
                  </a:lnTo>
                  <a:lnTo>
                    <a:pt x="1155" y="279"/>
                  </a:lnTo>
                  <a:lnTo>
                    <a:pt x="1138" y="255"/>
                  </a:lnTo>
                  <a:lnTo>
                    <a:pt x="1121" y="231"/>
                  </a:lnTo>
                  <a:lnTo>
                    <a:pt x="1052" y="158"/>
                  </a:lnTo>
                  <a:lnTo>
                    <a:pt x="1029" y="140"/>
                  </a:lnTo>
                  <a:lnTo>
                    <a:pt x="1001" y="122"/>
                  </a:lnTo>
                  <a:lnTo>
                    <a:pt x="978" y="103"/>
                  </a:lnTo>
                  <a:lnTo>
                    <a:pt x="949" y="85"/>
                  </a:lnTo>
                  <a:lnTo>
                    <a:pt x="921" y="67"/>
                  </a:lnTo>
                  <a:lnTo>
                    <a:pt x="898" y="55"/>
                  </a:lnTo>
                  <a:lnTo>
                    <a:pt x="864" y="43"/>
                  </a:lnTo>
                  <a:lnTo>
                    <a:pt x="806" y="19"/>
                  </a:lnTo>
                  <a:lnTo>
                    <a:pt x="778" y="12"/>
                  </a:lnTo>
                  <a:lnTo>
                    <a:pt x="744" y="6"/>
                  </a:lnTo>
                  <a:lnTo>
                    <a:pt x="715" y="0"/>
                  </a:lnTo>
                  <a:lnTo>
                    <a:pt x="583" y="0"/>
                  </a:lnTo>
                  <a:lnTo>
                    <a:pt x="555" y="6"/>
                  </a:lnTo>
                  <a:lnTo>
                    <a:pt x="520" y="12"/>
                  </a:lnTo>
                  <a:lnTo>
                    <a:pt x="458" y="31"/>
                  </a:lnTo>
                  <a:lnTo>
                    <a:pt x="400" y="55"/>
                  </a:lnTo>
                  <a:lnTo>
                    <a:pt x="372" y="73"/>
                  </a:lnTo>
                  <a:lnTo>
                    <a:pt x="343" y="85"/>
                  </a:lnTo>
                  <a:lnTo>
                    <a:pt x="320" y="103"/>
                  </a:lnTo>
                  <a:lnTo>
                    <a:pt x="292" y="122"/>
                  </a:lnTo>
                  <a:lnTo>
                    <a:pt x="263" y="140"/>
                  </a:lnTo>
                  <a:lnTo>
                    <a:pt x="149" y="261"/>
                  </a:lnTo>
                  <a:lnTo>
                    <a:pt x="132" y="285"/>
                  </a:lnTo>
                  <a:lnTo>
                    <a:pt x="114" y="315"/>
                  </a:lnTo>
                  <a:lnTo>
                    <a:pt x="97" y="346"/>
                  </a:lnTo>
                  <a:lnTo>
                    <a:pt x="80" y="370"/>
                  </a:lnTo>
                  <a:lnTo>
                    <a:pt x="63" y="400"/>
                  </a:lnTo>
                  <a:lnTo>
                    <a:pt x="52" y="431"/>
                  </a:lnTo>
                  <a:lnTo>
                    <a:pt x="40" y="467"/>
                  </a:lnTo>
                  <a:lnTo>
                    <a:pt x="29" y="497"/>
                  </a:lnTo>
                  <a:lnTo>
                    <a:pt x="17" y="527"/>
                  </a:lnTo>
                  <a:lnTo>
                    <a:pt x="11" y="558"/>
                  </a:lnTo>
                  <a:lnTo>
                    <a:pt x="6" y="594"/>
                  </a:lnTo>
                  <a:lnTo>
                    <a:pt x="0" y="624"/>
                  </a:lnTo>
                  <a:lnTo>
                    <a:pt x="0" y="697"/>
                  </a:lnTo>
                  <a:lnTo>
                    <a:pt x="34" y="697"/>
                  </a:lnTo>
                  <a:lnTo>
                    <a:pt x="34" y="630"/>
                  </a:lnTo>
                  <a:lnTo>
                    <a:pt x="40" y="600"/>
                  </a:lnTo>
                  <a:lnTo>
                    <a:pt x="46" y="570"/>
                  </a:lnTo>
                  <a:lnTo>
                    <a:pt x="52" y="540"/>
                  </a:lnTo>
                  <a:lnTo>
                    <a:pt x="63" y="509"/>
                  </a:lnTo>
                  <a:lnTo>
                    <a:pt x="69" y="479"/>
                  </a:lnTo>
                  <a:lnTo>
                    <a:pt x="80" y="449"/>
                  </a:lnTo>
                  <a:lnTo>
                    <a:pt x="97" y="418"/>
                  </a:lnTo>
                  <a:lnTo>
                    <a:pt x="109" y="388"/>
                  </a:lnTo>
                  <a:lnTo>
                    <a:pt x="126" y="364"/>
                  </a:lnTo>
                  <a:lnTo>
                    <a:pt x="143" y="334"/>
                  </a:lnTo>
                  <a:lnTo>
                    <a:pt x="160" y="309"/>
                  </a:lnTo>
                  <a:lnTo>
                    <a:pt x="177" y="285"/>
                  </a:lnTo>
                  <a:lnTo>
                    <a:pt x="194" y="261"/>
                  </a:lnTo>
                  <a:lnTo>
                    <a:pt x="217" y="237"/>
                  </a:lnTo>
                  <a:lnTo>
                    <a:pt x="263" y="194"/>
                  </a:lnTo>
                  <a:lnTo>
                    <a:pt x="286" y="170"/>
                  </a:lnTo>
                  <a:lnTo>
                    <a:pt x="309" y="152"/>
                  </a:lnTo>
                  <a:lnTo>
                    <a:pt x="337" y="134"/>
                  </a:lnTo>
                  <a:lnTo>
                    <a:pt x="360" y="115"/>
                  </a:lnTo>
                  <a:lnTo>
                    <a:pt x="389" y="103"/>
                  </a:lnTo>
                  <a:lnTo>
                    <a:pt x="418" y="91"/>
                  </a:lnTo>
                  <a:lnTo>
                    <a:pt x="469" y="67"/>
                  </a:lnTo>
                  <a:lnTo>
                    <a:pt x="532" y="49"/>
                  </a:lnTo>
                  <a:lnTo>
                    <a:pt x="560" y="43"/>
                  </a:lnTo>
                  <a:lnTo>
                    <a:pt x="589" y="37"/>
                  </a:lnTo>
                  <a:lnTo>
                    <a:pt x="709" y="37"/>
                  </a:lnTo>
                  <a:lnTo>
                    <a:pt x="738" y="43"/>
                  </a:lnTo>
                  <a:lnTo>
                    <a:pt x="766" y="49"/>
                  </a:lnTo>
                  <a:lnTo>
                    <a:pt x="801" y="55"/>
                  </a:lnTo>
                  <a:lnTo>
                    <a:pt x="852" y="73"/>
                  </a:lnTo>
                  <a:lnTo>
                    <a:pt x="881" y="85"/>
                  </a:lnTo>
                  <a:lnTo>
                    <a:pt x="909" y="103"/>
                  </a:lnTo>
                  <a:lnTo>
                    <a:pt x="932" y="115"/>
                  </a:lnTo>
                  <a:lnTo>
                    <a:pt x="961" y="134"/>
                  </a:lnTo>
                  <a:lnTo>
                    <a:pt x="984" y="152"/>
                  </a:lnTo>
                  <a:lnTo>
                    <a:pt x="1007" y="170"/>
                  </a:lnTo>
                  <a:lnTo>
                    <a:pt x="1029" y="188"/>
                  </a:lnTo>
                  <a:lnTo>
                    <a:pt x="1052" y="206"/>
                  </a:lnTo>
                  <a:lnTo>
                    <a:pt x="1069" y="231"/>
                  </a:lnTo>
                  <a:lnTo>
                    <a:pt x="1092" y="255"/>
                  </a:lnTo>
                  <a:lnTo>
                    <a:pt x="1110" y="279"/>
                  </a:lnTo>
                  <a:lnTo>
                    <a:pt x="1127" y="303"/>
                  </a:lnTo>
                  <a:lnTo>
                    <a:pt x="1161" y="358"/>
                  </a:lnTo>
                  <a:lnTo>
                    <a:pt x="1178" y="382"/>
                  </a:lnTo>
                  <a:lnTo>
                    <a:pt x="1190" y="412"/>
                  </a:lnTo>
                  <a:lnTo>
                    <a:pt x="1212" y="467"/>
                  </a:lnTo>
                  <a:lnTo>
                    <a:pt x="1224" y="497"/>
                  </a:lnTo>
                  <a:lnTo>
                    <a:pt x="1230" y="527"/>
                  </a:lnTo>
                  <a:lnTo>
                    <a:pt x="1235" y="564"/>
                  </a:lnTo>
                  <a:lnTo>
                    <a:pt x="1241" y="594"/>
                  </a:lnTo>
                  <a:lnTo>
                    <a:pt x="1247" y="655"/>
                  </a:lnTo>
                  <a:lnTo>
                    <a:pt x="1252" y="691"/>
                  </a:lnTo>
                  <a:lnTo>
                    <a:pt x="1252" y="685"/>
                  </a:lnTo>
                  <a:lnTo>
                    <a:pt x="1247" y="721"/>
                  </a:lnTo>
                  <a:lnTo>
                    <a:pt x="1247" y="752"/>
                  </a:lnTo>
                  <a:lnTo>
                    <a:pt x="1241" y="782"/>
                  </a:lnTo>
                  <a:lnTo>
                    <a:pt x="1235" y="818"/>
                  </a:lnTo>
                  <a:lnTo>
                    <a:pt x="1230" y="849"/>
                  </a:lnTo>
                  <a:lnTo>
                    <a:pt x="1224" y="879"/>
                  </a:lnTo>
                  <a:lnTo>
                    <a:pt x="1212" y="909"/>
                  </a:lnTo>
                  <a:lnTo>
                    <a:pt x="1201" y="940"/>
                  </a:lnTo>
                  <a:lnTo>
                    <a:pt x="1190" y="964"/>
                  </a:lnTo>
                  <a:lnTo>
                    <a:pt x="1161" y="1024"/>
                  </a:lnTo>
                  <a:lnTo>
                    <a:pt x="1144" y="1049"/>
                  </a:lnTo>
                  <a:lnTo>
                    <a:pt x="1127" y="1073"/>
                  </a:lnTo>
                  <a:lnTo>
                    <a:pt x="1092" y="1121"/>
                  </a:lnTo>
                  <a:lnTo>
                    <a:pt x="1052" y="1170"/>
                  </a:lnTo>
                  <a:lnTo>
                    <a:pt x="1007" y="1212"/>
                  </a:lnTo>
                  <a:lnTo>
                    <a:pt x="961" y="1242"/>
                  </a:lnTo>
                  <a:lnTo>
                    <a:pt x="932" y="1261"/>
                  </a:lnTo>
                  <a:lnTo>
                    <a:pt x="881" y="1291"/>
                  </a:lnTo>
                  <a:lnTo>
                    <a:pt x="852" y="1303"/>
                  </a:lnTo>
                  <a:lnTo>
                    <a:pt x="824" y="1315"/>
                  </a:lnTo>
                  <a:lnTo>
                    <a:pt x="801" y="1321"/>
                  </a:lnTo>
                  <a:lnTo>
                    <a:pt x="766" y="1327"/>
                  </a:lnTo>
                  <a:lnTo>
                    <a:pt x="738" y="1333"/>
                  </a:lnTo>
                  <a:lnTo>
                    <a:pt x="709" y="1339"/>
                  </a:lnTo>
                  <a:lnTo>
                    <a:pt x="681" y="1339"/>
                  </a:lnTo>
                  <a:lnTo>
                    <a:pt x="646" y="1345"/>
                  </a:lnTo>
                  <a:lnTo>
                    <a:pt x="652" y="1345"/>
                  </a:lnTo>
                  <a:lnTo>
                    <a:pt x="618" y="1339"/>
                  </a:lnTo>
                  <a:lnTo>
                    <a:pt x="560" y="1333"/>
                  </a:lnTo>
                  <a:lnTo>
                    <a:pt x="532" y="1327"/>
                  </a:lnTo>
                  <a:lnTo>
                    <a:pt x="469" y="1315"/>
                  </a:lnTo>
                  <a:lnTo>
                    <a:pt x="440" y="1303"/>
                  </a:lnTo>
                  <a:lnTo>
                    <a:pt x="418" y="1291"/>
                  </a:lnTo>
                  <a:lnTo>
                    <a:pt x="389" y="1279"/>
                  </a:lnTo>
                  <a:lnTo>
                    <a:pt x="360" y="1261"/>
                  </a:lnTo>
                  <a:lnTo>
                    <a:pt x="309" y="1230"/>
                  </a:lnTo>
                  <a:lnTo>
                    <a:pt x="286" y="1212"/>
                  </a:lnTo>
                  <a:lnTo>
                    <a:pt x="263" y="1194"/>
                  </a:lnTo>
                  <a:lnTo>
                    <a:pt x="217" y="1146"/>
                  </a:lnTo>
                  <a:lnTo>
                    <a:pt x="194" y="1127"/>
                  </a:lnTo>
                  <a:lnTo>
                    <a:pt x="177" y="1103"/>
                  </a:lnTo>
                  <a:lnTo>
                    <a:pt x="143" y="1055"/>
                  </a:lnTo>
                  <a:lnTo>
                    <a:pt x="126" y="1024"/>
                  </a:lnTo>
                  <a:lnTo>
                    <a:pt x="109" y="1000"/>
                  </a:lnTo>
                  <a:lnTo>
                    <a:pt x="97" y="970"/>
                  </a:lnTo>
                  <a:lnTo>
                    <a:pt x="80" y="940"/>
                  </a:lnTo>
                  <a:lnTo>
                    <a:pt x="69" y="915"/>
                  </a:lnTo>
                  <a:lnTo>
                    <a:pt x="63" y="885"/>
                  </a:lnTo>
                  <a:lnTo>
                    <a:pt x="52" y="855"/>
                  </a:lnTo>
                  <a:lnTo>
                    <a:pt x="46" y="818"/>
                  </a:lnTo>
                  <a:lnTo>
                    <a:pt x="40" y="788"/>
                  </a:lnTo>
                  <a:lnTo>
                    <a:pt x="34" y="758"/>
                  </a:lnTo>
                  <a:lnTo>
                    <a:pt x="34" y="697"/>
                  </a:lnTo>
                  <a:lnTo>
                    <a:pt x="0" y="697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919" y="1496"/>
              <a:ext cx="2072" cy="2261"/>
            </a:xfrm>
            <a:custGeom>
              <a:avLst/>
              <a:gdLst>
                <a:gd name="T0" fmla="*/ 18 w 2072"/>
                <a:gd name="T1" fmla="*/ 1363 h 2261"/>
                <a:gd name="T2" fmla="*/ 81 w 2072"/>
                <a:gd name="T3" fmla="*/ 1575 h 2261"/>
                <a:gd name="T4" fmla="*/ 183 w 2072"/>
                <a:gd name="T5" fmla="*/ 1763 h 2261"/>
                <a:gd name="T6" fmla="*/ 315 w 2072"/>
                <a:gd name="T7" fmla="*/ 1927 h 2261"/>
                <a:gd name="T8" fmla="*/ 469 w 2072"/>
                <a:gd name="T9" fmla="*/ 2066 h 2261"/>
                <a:gd name="T10" fmla="*/ 704 w 2072"/>
                <a:gd name="T11" fmla="*/ 2187 h 2261"/>
                <a:gd name="T12" fmla="*/ 904 w 2072"/>
                <a:gd name="T13" fmla="*/ 2242 h 2261"/>
                <a:gd name="T14" fmla="*/ 1116 w 2072"/>
                <a:gd name="T15" fmla="*/ 2254 h 2261"/>
                <a:gd name="T16" fmla="*/ 1316 w 2072"/>
                <a:gd name="T17" fmla="*/ 2224 h 2261"/>
                <a:gd name="T18" fmla="*/ 1505 w 2072"/>
                <a:gd name="T19" fmla="*/ 2145 h 2261"/>
                <a:gd name="T20" fmla="*/ 1670 w 2072"/>
                <a:gd name="T21" fmla="*/ 2030 h 2261"/>
                <a:gd name="T22" fmla="*/ 1808 w 2072"/>
                <a:gd name="T23" fmla="*/ 1884 h 2261"/>
                <a:gd name="T24" fmla="*/ 1945 w 2072"/>
                <a:gd name="T25" fmla="*/ 1666 h 2261"/>
                <a:gd name="T26" fmla="*/ 2019 w 2072"/>
                <a:gd name="T27" fmla="*/ 1466 h 2261"/>
                <a:gd name="T28" fmla="*/ 2059 w 2072"/>
                <a:gd name="T29" fmla="*/ 1248 h 2261"/>
                <a:gd name="T30" fmla="*/ 2065 w 2072"/>
                <a:gd name="T31" fmla="*/ 1024 h 2261"/>
                <a:gd name="T32" fmla="*/ 2031 w 2072"/>
                <a:gd name="T33" fmla="*/ 806 h 2261"/>
                <a:gd name="T34" fmla="*/ 1956 w 2072"/>
                <a:gd name="T35" fmla="*/ 606 h 2261"/>
                <a:gd name="T36" fmla="*/ 1859 w 2072"/>
                <a:gd name="T37" fmla="*/ 424 h 2261"/>
                <a:gd name="T38" fmla="*/ 1688 w 2072"/>
                <a:gd name="T39" fmla="*/ 230 h 2261"/>
                <a:gd name="T40" fmla="*/ 1482 w 2072"/>
                <a:gd name="T41" fmla="*/ 91 h 2261"/>
                <a:gd name="T42" fmla="*/ 1293 w 2072"/>
                <a:gd name="T43" fmla="*/ 18 h 2261"/>
                <a:gd name="T44" fmla="*/ 1030 w 2072"/>
                <a:gd name="T45" fmla="*/ 0 h 2261"/>
                <a:gd name="T46" fmla="*/ 824 w 2072"/>
                <a:gd name="T47" fmla="*/ 36 h 2261"/>
                <a:gd name="T48" fmla="*/ 578 w 2072"/>
                <a:gd name="T49" fmla="*/ 139 h 2261"/>
                <a:gd name="T50" fmla="*/ 406 w 2072"/>
                <a:gd name="T51" fmla="*/ 267 h 2261"/>
                <a:gd name="T52" fmla="*/ 258 w 2072"/>
                <a:gd name="T53" fmla="*/ 424 h 2261"/>
                <a:gd name="T54" fmla="*/ 138 w 2072"/>
                <a:gd name="T55" fmla="*/ 606 h 2261"/>
                <a:gd name="T56" fmla="*/ 52 w 2072"/>
                <a:gd name="T57" fmla="*/ 812 h 2261"/>
                <a:gd name="T58" fmla="*/ 6 w 2072"/>
                <a:gd name="T59" fmla="*/ 1030 h 2261"/>
                <a:gd name="T60" fmla="*/ 46 w 2072"/>
                <a:gd name="T61" fmla="*/ 1091 h 2261"/>
                <a:gd name="T62" fmla="*/ 81 w 2072"/>
                <a:gd name="T63" fmla="*/ 879 h 2261"/>
                <a:gd name="T64" fmla="*/ 155 w 2072"/>
                <a:gd name="T65" fmla="*/ 679 h 2261"/>
                <a:gd name="T66" fmla="*/ 264 w 2072"/>
                <a:gd name="T67" fmla="*/ 497 h 2261"/>
                <a:gd name="T68" fmla="*/ 401 w 2072"/>
                <a:gd name="T69" fmla="*/ 339 h 2261"/>
                <a:gd name="T70" fmla="*/ 561 w 2072"/>
                <a:gd name="T71" fmla="*/ 212 h 2261"/>
                <a:gd name="T72" fmla="*/ 784 w 2072"/>
                <a:gd name="T73" fmla="*/ 97 h 2261"/>
                <a:gd name="T74" fmla="*/ 984 w 2072"/>
                <a:gd name="T75" fmla="*/ 54 h 2261"/>
                <a:gd name="T76" fmla="*/ 1236 w 2072"/>
                <a:gd name="T77" fmla="*/ 61 h 2261"/>
                <a:gd name="T78" fmla="*/ 1419 w 2072"/>
                <a:gd name="T79" fmla="*/ 115 h 2261"/>
                <a:gd name="T80" fmla="*/ 1625 w 2072"/>
                <a:gd name="T81" fmla="*/ 236 h 2261"/>
                <a:gd name="T82" fmla="*/ 1762 w 2072"/>
                <a:gd name="T83" fmla="*/ 376 h 2261"/>
                <a:gd name="T84" fmla="*/ 1871 w 2072"/>
                <a:gd name="T85" fmla="*/ 533 h 2261"/>
                <a:gd name="T86" fmla="*/ 1956 w 2072"/>
                <a:gd name="T87" fmla="*/ 721 h 2261"/>
                <a:gd name="T88" fmla="*/ 2008 w 2072"/>
                <a:gd name="T89" fmla="*/ 921 h 2261"/>
                <a:gd name="T90" fmla="*/ 2025 w 2072"/>
                <a:gd name="T91" fmla="*/ 1139 h 2261"/>
                <a:gd name="T92" fmla="*/ 2008 w 2072"/>
                <a:gd name="T93" fmla="*/ 1297 h 2261"/>
                <a:gd name="T94" fmla="*/ 1962 w 2072"/>
                <a:gd name="T95" fmla="*/ 1503 h 2261"/>
                <a:gd name="T96" fmla="*/ 1859 w 2072"/>
                <a:gd name="T97" fmla="*/ 1733 h 2261"/>
                <a:gd name="T98" fmla="*/ 1745 w 2072"/>
                <a:gd name="T99" fmla="*/ 1890 h 2261"/>
                <a:gd name="T100" fmla="*/ 1562 w 2072"/>
                <a:gd name="T101" fmla="*/ 2054 h 2261"/>
                <a:gd name="T102" fmla="*/ 1396 w 2072"/>
                <a:gd name="T103" fmla="*/ 2145 h 2261"/>
                <a:gd name="T104" fmla="*/ 1213 w 2072"/>
                <a:gd name="T105" fmla="*/ 2193 h 2261"/>
                <a:gd name="T106" fmla="*/ 1013 w 2072"/>
                <a:gd name="T107" fmla="*/ 2206 h 2261"/>
                <a:gd name="T108" fmla="*/ 813 w 2072"/>
                <a:gd name="T109" fmla="*/ 2175 h 2261"/>
                <a:gd name="T110" fmla="*/ 584 w 2072"/>
                <a:gd name="T111" fmla="*/ 2078 h 2261"/>
                <a:gd name="T112" fmla="*/ 418 w 2072"/>
                <a:gd name="T113" fmla="*/ 1963 h 2261"/>
                <a:gd name="T114" fmla="*/ 281 w 2072"/>
                <a:gd name="T115" fmla="*/ 1818 h 2261"/>
                <a:gd name="T116" fmla="*/ 166 w 2072"/>
                <a:gd name="T117" fmla="*/ 1648 h 2261"/>
                <a:gd name="T118" fmla="*/ 86 w 2072"/>
                <a:gd name="T119" fmla="*/ 1460 h 2261"/>
                <a:gd name="T120" fmla="*/ 46 w 2072"/>
                <a:gd name="T121" fmla="*/ 1248 h 2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2" h="2261">
                  <a:moveTo>
                    <a:pt x="0" y="1145"/>
                  </a:moveTo>
                  <a:lnTo>
                    <a:pt x="0" y="1254"/>
                  </a:lnTo>
                  <a:lnTo>
                    <a:pt x="6" y="1309"/>
                  </a:lnTo>
                  <a:lnTo>
                    <a:pt x="18" y="1363"/>
                  </a:lnTo>
                  <a:lnTo>
                    <a:pt x="29" y="1418"/>
                  </a:lnTo>
                  <a:lnTo>
                    <a:pt x="46" y="1472"/>
                  </a:lnTo>
                  <a:lnTo>
                    <a:pt x="63" y="1527"/>
                  </a:lnTo>
                  <a:lnTo>
                    <a:pt x="81" y="1575"/>
                  </a:lnTo>
                  <a:lnTo>
                    <a:pt x="103" y="1624"/>
                  </a:lnTo>
                  <a:lnTo>
                    <a:pt x="126" y="1672"/>
                  </a:lnTo>
                  <a:lnTo>
                    <a:pt x="155" y="1721"/>
                  </a:lnTo>
                  <a:lnTo>
                    <a:pt x="183" y="1763"/>
                  </a:lnTo>
                  <a:lnTo>
                    <a:pt x="212" y="1812"/>
                  </a:lnTo>
                  <a:lnTo>
                    <a:pt x="246" y="1848"/>
                  </a:lnTo>
                  <a:lnTo>
                    <a:pt x="275" y="1890"/>
                  </a:lnTo>
                  <a:lnTo>
                    <a:pt x="315" y="1927"/>
                  </a:lnTo>
                  <a:lnTo>
                    <a:pt x="349" y="1969"/>
                  </a:lnTo>
                  <a:lnTo>
                    <a:pt x="389" y="1999"/>
                  </a:lnTo>
                  <a:lnTo>
                    <a:pt x="429" y="2036"/>
                  </a:lnTo>
                  <a:lnTo>
                    <a:pt x="469" y="2066"/>
                  </a:lnTo>
                  <a:lnTo>
                    <a:pt x="515" y="2096"/>
                  </a:lnTo>
                  <a:lnTo>
                    <a:pt x="561" y="2121"/>
                  </a:lnTo>
                  <a:lnTo>
                    <a:pt x="652" y="2169"/>
                  </a:lnTo>
                  <a:lnTo>
                    <a:pt x="704" y="2187"/>
                  </a:lnTo>
                  <a:lnTo>
                    <a:pt x="750" y="2206"/>
                  </a:lnTo>
                  <a:lnTo>
                    <a:pt x="801" y="2224"/>
                  </a:lnTo>
                  <a:lnTo>
                    <a:pt x="853" y="2236"/>
                  </a:lnTo>
                  <a:lnTo>
                    <a:pt x="904" y="2242"/>
                  </a:lnTo>
                  <a:lnTo>
                    <a:pt x="955" y="2254"/>
                  </a:lnTo>
                  <a:lnTo>
                    <a:pt x="1007" y="2254"/>
                  </a:lnTo>
                  <a:lnTo>
                    <a:pt x="1064" y="2260"/>
                  </a:lnTo>
                  <a:lnTo>
                    <a:pt x="1116" y="2254"/>
                  </a:lnTo>
                  <a:lnTo>
                    <a:pt x="1167" y="2254"/>
                  </a:lnTo>
                  <a:lnTo>
                    <a:pt x="1219" y="2242"/>
                  </a:lnTo>
                  <a:lnTo>
                    <a:pt x="1270" y="2236"/>
                  </a:lnTo>
                  <a:lnTo>
                    <a:pt x="1316" y="2224"/>
                  </a:lnTo>
                  <a:lnTo>
                    <a:pt x="1367" y="2206"/>
                  </a:lnTo>
                  <a:lnTo>
                    <a:pt x="1413" y="2187"/>
                  </a:lnTo>
                  <a:lnTo>
                    <a:pt x="1459" y="2169"/>
                  </a:lnTo>
                  <a:lnTo>
                    <a:pt x="1505" y="2145"/>
                  </a:lnTo>
                  <a:lnTo>
                    <a:pt x="1545" y="2121"/>
                  </a:lnTo>
                  <a:lnTo>
                    <a:pt x="1590" y="2090"/>
                  </a:lnTo>
                  <a:lnTo>
                    <a:pt x="1630" y="2066"/>
                  </a:lnTo>
                  <a:lnTo>
                    <a:pt x="1670" y="2030"/>
                  </a:lnTo>
                  <a:lnTo>
                    <a:pt x="1705" y="1999"/>
                  </a:lnTo>
                  <a:lnTo>
                    <a:pt x="1739" y="1963"/>
                  </a:lnTo>
                  <a:lnTo>
                    <a:pt x="1779" y="1927"/>
                  </a:lnTo>
                  <a:lnTo>
                    <a:pt x="1808" y="1884"/>
                  </a:lnTo>
                  <a:lnTo>
                    <a:pt x="1842" y="1848"/>
                  </a:lnTo>
                  <a:lnTo>
                    <a:pt x="1871" y="1806"/>
                  </a:lnTo>
                  <a:lnTo>
                    <a:pt x="1899" y="1757"/>
                  </a:lnTo>
                  <a:lnTo>
                    <a:pt x="1945" y="1666"/>
                  </a:lnTo>
                  <a:lnTo>
                    <a:pt x="1968" y="1618"/>
                  </a:lnTo>
                  <a:lnTo>
                    <a:pt x="1985" y="1569"/>
                  </a:lnTo>
                  <a:lnTo>
                    <a:pt x="2002" y="1521"/>
                  </a:lnTo>
                  <a:lnTo>
                    <a:pt x="2019" y="1466"/>
                  </a:lnTo>
                  <a:lnTo>
                    <a:pt x="2036" y="1412"/>
                  </a:lnTo>
                  <a:lnTo>
                    <a:pt x="2048" y="1363"/>
                  </a:lnTo>
                  <a:lnTo>
                    <a:pt x="2054" y="1303"/>
                  </a:lnTo>
                  <a:lnTo>
                    <a:pt x="2059" y="1248"/>
                  </a:lnTo>
                  <a:lnTo>
                    <a:pt x="2065" y="1194"/>
                  </a:lnTo>
                  <a:lnTo>
                    <a:pt x="2071" y="1139"/>
                  </a:lnTo>
                  <a:lnTo>
                    <a:pt x="2065" y="1078"/>
                  </a:lnTo>
                  <a:lnTo>
                    <a:pt x="2065" y="1024"/>
                  </a:lnTo>
                  <a:lnTo>
                    <a:pt x="2059" y="969"/>
                  </a:lnTo>
                  <a:lnTo>
                    <a:pt x="2054" y="915"/>
                  </a:lnTo>
                  <a:lnTo>
                    <a:pt x="2042" y="860"/>
                  </a:lnTo>
                  <a:lnTo>
                    <a:pt x="2031" y="806"/>
                  </a:lnTo>
                  <a:lnTo>
                    <a:pt x="2013" y="751"/>
                  </a:lnTo>
                  <a:lnTo>
                    <a:pt x="1996" y="703"/>
                  </a:lnTo>
                  <a:lnTo>
                    <a:pt x="1979" y="654"/>
                  </a:lnTo>
                  <a:lnTo>
                    <a:pt x="1956" y="606"/>
                  </a:lnTo>
                  <a:lnTo>
                    <a:pt x="1933" y="557"/>
                  </a:lnTo>
                  <a:lnTo>
                    <a:pt x="1911" y="509"/>
                  </a:lnTo>
                  <a:lnTo>
                    <a:pt x="1882" y="467"/>
                  </a:lnTo>
                  <a:lnTo>
                    <a:pt x="1859" y="424"/>
                  </a:lnTo>
                  <a:lnTo>
                    <a:pt x="1825" y="382"/>
                  </a:lnTo>
                  <a:lnTo>
                    <a:pt x="1796" y="339"/>
                  </a:lnTo>
                  <a:lnTo>
                    <a:pt x="1728" y="267"/>
                  </a:lnTo>
                  <a:lnTo>
                    <a:pt x="1688" y="230"/>
                  </a:lnTo>
                  <a:lnTo>
                    <a:pt x="1653" y="200"/>
                  </a:lnTo>
                  <a:lnTo>
                    <a:pt x="1567" y="139"/>
                  </a:lnTo>
                  <a:lnTo>
                    <a:pt x="1527" y="115"/>
                  </a:lnTo>
                  <a:lnTo>
                    <a:pt x="1482" y="91"/>
                  </a:lnTo>
                  <a:lnTo>
                    <a:pt x="1436" y="67"/>
                  </a:lnTo>
                  <a:lnTo>
                    <a:pt x="1390" y="48"/>
                  </a:lnTo>
                  <a:lnTo>
                    <a:pt x="1339" y="36"/>
                  </a:lnTo>
                  <a:lnTo>
                    <a:pt x="1293" y="18"/>
                  </a:lnTo>
                  <a:lnTo>
                    <a:pt x="1241" y="12"/>
                  </a:lnTo>
                  <a:lnTo>
                    <a:pt x="1190" y="6"/>
                  </a:lnTo>
                  <a:lnTo>
                    <a:pt x="1139" y="0"/>
                  </a:lnTo>
                  <a:lnTo>
                    <a:pt x="1030" y="0"/>
                  </a:lnTo>
                  <a:lnTo>
                    <a:pt x="978" y="6"/>
                  </a:lnTo>
                  <a:lnTo>
                    <a:pt x="927" y="12"/>
                  </a:lnTo>
                  <a:lnTo>
                    <a:pt x="875" y="18"/>
                  </a:lnTo>
                  <a:lnTo>
                    <a:pt x="824" y="36"/>
                  </a:lnTo>
                  <a:lnTo>
                    <a:pt x="772" y="48"/>
                  </a:lnTo>
                  <a:lnTo>
                    <a:pt x="721" y="73"/>
                  </a:lnTo>
                  <a:lnTo>
                    <a:pt x="675" y="91"/>
                  </a:lnTo>
                  <a:lnTo>
                    <a:pt x="578" y="139"/>
                  </a:lnTo>
                  <a:lnTo>
                    <a:pt x="532" y="170"/>
                  </a:lnTo>
                  <a:lnTo>
                    <a:pt x="492" y="200"/>
                  </a:lnTo>
                  <a:lnTo>
                    <a:pt x="447" y="230"/>
                  </a:lnTo>
                  <a:lnTo>
                    <a:pt x="406" y="267"/>
                  </a:lnTo>
                  <a:lnTo>
                    <a:pt x="366" y="303"/>
                  </a:lnTo>
                  <a:lnTo>
                    <a:pt x="332" y="345"/>
                  </a:lnTo>
                  <a:lnTo>
                    <a:pt x="292" y="382"/>
                  </a:lnTo>
                  <a:lnTo>
                    <a:pt x="258" y="424"/>
                  </a:lnTo>
                  <a:lnTo>
                    <a:pt x="229" y="467"/>
                  </a:lnTo>
                  <a:lnTo>
                    <a:pt x="195" y="515"/>
                  </a:lnTo>
                  <a:lnTo>
                    <a:pt x="166" y="557"/>
                  </a:lnTo>
                  <a:lnTo>
                    <a:pt x="138" y="606"/>
                  </a:lnTo>
                  <a:lnTo>
                    <a:pt x="115" y="654"/>
                  </a:lnTo>
                  <a:lnTo>
                    <a:pt x="92" y="709"/>
                  </a:lnTo>
                  <a:lnTo>
                    <a:pt x="69" y="757"/>
                  </a:lnTo>
                  <a:lnTo>
                    <a:pt x="52" y="812"/>
                  </a:lnTo>
                  <a:lnTo>
                    <a:pt x="40" y="866"/>
                  </a:lnTo>
                  <a:lnTo>
                    <a:pt x="23" y="915"/>
                  </a:lnTo>
                  <a:lnTo>
                    <a:pt x="12" y="975"/>
                  </a:lnTo>
                  <a:lnTo>
                    <a:pt x="6" y="1030"/>
                  </a:lnTo>
                  <a:lnTo>
                    <a:pt x="0" y="1085"/>
                  </a:lnTo>
                  <a:lnTo>
                    <a:pt x="0" y="1145"/>
                  </a:lnTo>
                  <a:lnTo>
                    <a:pt x="46" y="1145"/>
                  </a:lnTo>
                  <a:lnTo>
                    <a:pt x="46" y="1091"/>
                  </a:lnTo>
                  <a:lnTo>
                    <a:pt x="52" y="1036"/>
                  </a:lnTo>
                  <a:lnTo>
                    <a:pt x="58" y="982"/>
                  </a:lnTo>
                  <a:lnTo>
                    <a:pt x="69" y="927"/>
                  </a:lnTo>
                  <a:lnTo>
                    <a:pt x="81" y="879"/>
                  </a:lnTo>
                  <a:lnTo>
                    <a:pt x="98" y="824"/>
                  </a:lnTo>
                  <a:lnTo>
                    <a:pt x="115" y="776"/>
                  </a:lnTo>
                  <a:lnTo>
                    <a:pt x="132" y="727"/>
                  </a:lnTo>
                  <a:lnTo>
                    <a:pt x="155" y="679"/>
                  </a:lnTo>
                  <a:lnTo>
                    <a:pt x="178" y="630"/>
                  </a:lnTo>
                  <a:lnTo>
                    <a:pt x="206" y="582"/>
                  </a:lnTo>
                  <a:lnTo>
                    <a:pt x="235" y="539"/>
                  </a:lnTo>
                  <a:lnTo>
                    <a:pt x="264" y="497"/>
                  </a:lnTo>
                  <a:lnTo>
                    <a:pt x="292" y="454"/>
                  </a:lnTo>
                  <a:lnTo>
                    <a:pt x="326" y="418"/>
                  </a:lnTo>
                  <a:lnTo>
                    <a:pt x="361" y="376"/>
                  </a:lnTo>
                  <a:lnTo>
                    <a:pt x="401" y="339"/>
                  </a:lnTo>
                  <a:lnTo>
                    <a:pt x="435" y="303"/>
                  </a:lnTo>
                  <a:lnTo>
                    <a:pt x="475" y="273"/>
                  </a:lnTo>
                  <a:lnTo>
                    <a:pt x="515" y="242"/>
                  </a:lnTo>
                  <a:lnTo>
                    <a:pt x="561" y="212"/>
                  </a:lnTo>
                  <a:lnTo>
                    <a:pt x="601" y="182"/>
                  </a:lnTo>
                  <a:lnTo>
                    <a:pt x="692" y="133"/>
                  </a:lnTo>
                  <a:lnTo>
                    <a:pt x="738" y="115"/>
                  </a:lnTo>
                  <a:lnTo>
                    <a:pt x="784" y="97"/>
                  </a:lnTo>
                  <a:lnTo>
                    <a:pt x="835" y="79"/>
                  </a:lnTo>
                  <a:lnTo>
                    <a:pt x="881" y="67"/>
                  </a:lnTo>
                  <a:lnTo>
                    <a:pt x="933" y="61"/>
                  </a:lnTo>
                  <a:lnTo>
                    <a:pt x="984" y="54"/>
                  </a:lnTo>
                  <a:lnTo>
                    <a:pt x="1036" y="48"/>
                  </a:lnTo>
                  <a:lnTo>
                    <a:pt x="1133" y="48"/>
                  </a:lnTo>
                  <a:lnTo>
                    <a:pt x="1184" y="54"/>
                  </a:lnTo>
                  <a:lnTo>
                    <a:pt x="1236" y="61"/>
                  </a:lnTo>
                  <a:lnTo>
                    <a:pt x="1281" y="67"/>
                  </a:lnTo>
                  <a:lnTo>
                    <a:pt x="1327" y="79"/>
                  </a:lnTo>
                  <a:lnTo>
                    <a:pt x="1373" y="97"/>
                  </a:lnTo>
                  <a:lnTo>
                    <a:pt x="1419" y="115"/>
                  </a:lnTo>
                  <a:lnTo>
                    <a:pt x="1464" y="133"/>
                  </a:lnTo>
                  <a:lnTo>
                    <a:pt x="1505" y="157"/>
                  </a:lnTo>
                  <a:lnTo>
                    <a:pt x="1545" y="182"/>
                  </a:lnTo>
                  <a:lnTo>
                    <a:pt x="1625" y="236"/>
                  </a:lnTo>
                  <a:lnTo>
                    <a:pt x="1659" y="267"/>
                  </a:lnTo>
                  <a:lnTo>
                    <a:pt x="1693" y="303"/>
                  </a:lnTo>
                  <a:lnTo>
                    <a:pt x="1728" y="333"/>
                  </a:lnTo>
                  <a:lnTo>
                    <a:pt x="1762" y="376"/>
                  </a:lnTo>
                  <a:lnTo>
                    <a:pt x="1790" y="412"/>
                  </a:lnTo>
                  <a:lnTo>
                    <a:pt x="1819" y="448"/>
                  </a:lnTo>
                  <a:lnTo>
                    <a:pt x="1848" y="491"/>
                  </a:lnTo>
                  <a:lnTo>
                    <a:pt x="1871" y="533"/>
                  </a:lnTo>
                  <a:lnTo>
                    <a:pt x="1893" y="582"/>
                  </a:lnTo>
                  <a:lnTo>
                    <a:pt x="1916" y="624"/>
                  </a:lnTo>
                  <a:lnTo>
                    <a:pt x="1939" y="673"/>
                  </a:lnTo>
                  <a:lnTo>
                    <a:pt x="1956" y="721"/>
                  </a:lnTo>
                  <a:lnTo>
                    <a:pt x="1973" y="769"/>
                  </a:lnTo>
                  <a:lnTo>
                    <a:pt x="1985" y="818"/>
                  </a:lnTo>
                  <a:lnTo>
                    <a:pt x="1996" y="872"/>
                  </a:lnTo>
                  <a:lnTo>
                    <a:pt x="2008" y="921"/>
                  </a:lnTo>
                  <a:lnTo>
                    <a:pt x="2013" y="975"/>
                  </a:lnTo>
                  <a:lnTo>
                    <a:pt x="2019" y="1030"/>
                  </a:lnTo>
                  <a:lnTo>
                    <a:pt x="2019" y="1085"/>
                  </a:lnTo>
                  <a:lnTo>
                    <a:pt x="2025" y="1139"/>
                  </a:lnTo>
                  <a:lnTo>
                    <a:pt x="2025" y="1133"/>
                  </a:lnTo>
                  <a:lnTo>
                    <a:pt x="2019" y="1194"/>
                  </a:lnTo>
                  <a:lnTo>
                    <a:pt x="2013" y="1242"/>
                  </a:lnTo>
                  <a:lnTo>
                    <a:pt x="2008" y="1297"/>
                  </a:lnTo>
                  <a:lnTo>
                    <a:pt x="2002" y="1351"/>
                  </a:lnTo>
                  <a:lnTo>
                    <a:pt x="1991" y="1400"/>
                  </a:lnTo>
                  <a:lnTo>
                    <a:pt x="1979" y="1454"/>
                  </a:lnTo>
                  <a:lnTo>
                    <a:pt x="1962" y="1503"/>
                  </a:lnTo>
                  <a:lnTo>
                    <a:pt x="1945" y="1551"/>
                  </a:lnTo>
                  <a:lnTo>
                    <a:pt x="1922" y="1600"/>
                  </a:lnTo>
                  <a:lnTo>
                    <a:pt x="1905" y="1648"/>
                  </a:lnTo>
                  <a:lnTo>
                    <a:pt x="1859" y="1733"/>
                  </a:lnTo>
                  <a:lnTo>
                    <a:pt x="1830" y="1775"/>
                  </a:lnTo>
                  <a:lnTo>
                    <a:pt x="1802" y="1818"/>
                  </a:lnTo>
                  <a:lnTo>
                    <a:pt x="1773" y="1854"/>
                  </a:lnTo>
                  <a:lnTo>
                    <a:pt x="1745" y="1890"/>
                  </a:lnTo>
                  <a:lnTo>
                    <a:pt x="1676" y="1963"/>
                  </a:lnTo>
                  <a:lnTo>
                    <a:pt x="1642" y="1993"/>
                  </a:lnTo>
                  <a:lnTo>
                    <a:pt x="1602" y="2024"/>
                  </a:lnTo>
                  <a:lnTo>
                    <a:pt x="1562" y="2054"/>
                  </a:lnTo>
                  <a:lnTo>
                    <a:pt x="1522" y="2078"/>
                  </a:lnTo>
                  <a:lnTo>
                    <a:pt x="1482" y="2102"/>
                  </a:lnTo>
                  <a:lnTo>
                    <a:pt x="1442" y="2121"/>
                  </a:lnTo>
                  <a:lnTo>
                    <a:pt x="1396" y="2145"/>
                  </a:lnTo>
                  <a:lnTo>
                    <a:pt x="1350" y="2163"/>
                  </a:lnTo>
                  <a:lnTo>
                    <a:pt x="1304" y="2175"/>
                  </a:lnTo>
                  <a:lnTo>
                    <a:pt x="1259" y="2187"/>
                  </a:lnTo>
                  <a:lnTo>
                    <a:pt x="1213" y="2193"/>
                  </a:lnTo>
                  <a:lnTo>
                    <a:pt x="1161" y="2206"/>
                  </a:lnTo>
                  <a:lnTo>
                    <a:pt x="1110" y="2206"/>
                  </a:lnTo>
                  <a:lnTo>
                    <a:pt x="1064" y="2212"/>
                  </a:lnTo>
                  <a:lnTo>
                    <a:pt x="1013" y="2206"/>
                  </a:lnTo>
                  <a:lnTo>
                    <a:pt x="961" y="2206"/>
                  </a:lnTo>
                  <a:lnTo>
                    <a:pt x="910" y="2193"/>
                  </a:lnTo>
                  <a:lnTo>
                    <a:pt x="858" y="2187"/>
                  </a:lnTo>
                  <a:lnTo>
                    <a:pt x="813" y="2175"/>
                  </a:lnTo>
                  <a:lnTo>
                    <a:pt x="767" y="2163"/>
                  </a:lnTo>
                  <a:lnTo>
                    <a:pt x="715" y="2145"/>
                  </a:lnTo>
                  <a:lnTo>
                    <a:pt x="670" y="2127"/>
                  </a:lnTo>
                  <a:lnTo>
                    <a:pt x="584" y="2078"/>
                  </a:lnTo>
                  <a:lnTo>
                    <a:pt x="538" y="2054"/>
                  </a:lnTo>
                  <a:lnTo>
                    <a:pt x="498" y="2024"/>
                  </a:lnTo>
                  <a:lnTo>
                    <a:pt x="458" y="1993"/>
                  </a:lnTo>
                  <a:lnTo>
                    <a:pt x="418" y="1963"/>
                  </a:lnTo>
                  <a:lnTo>
                    <a:pt x="384" y="1933"/>
                  </a:lnTo>
                  <a:lnTo>
                    <a:pt x="344" y="1896"/>
                  </a:lnTo>
                  <a:lnTo>
                    <a:pt x="309" y="1860"/>
                  </a:lnTo>
                  <a:lnTo>
                    <a:pt x="281" y="1818"/>
                  </a:lnTo>
                  <a:lnTo>
                    <a:pt x="246" y="1781"/>
                  </a:lnTo>
                  <a:lnTo>
                    <a:pt x="218" y="1739"/>
                  </a:lnTo>
                  <a:lnTo>
                    <a:pt x="195" y="1697"/>
                  </a:lnTo>
                  <a:lnTo>
                    <a:pt x="166" y="1648"/>
                  </a:lnTo>
                  <a:lnTo>
                    <a:pt x="143" y="1606"/>
                  </a:lnTo>
                  <a:lnTo>
                    <a:pt x="126" y="1557"/>
                  </a:lnTo>
                  <a:lnTo>
                    <a:pt x="103" y="1509"/>
                  </a:lnTo>
                  <a:lnTo>
                    <a:pt x="86" y="1460"/>
                  </a:lnTo>
                  <a:lnTo>
                    <a:pt x="75" y="1406"/>
                  </a:lnTo>
                  <a:lnTo>
                    <a:pt x="63" y="1357"/>
                  </a:lnTo>
                  <a:lnTo>
                    <a:pt x="52" y="1303"/>
                  </a:lnTo>
                  <a:lnTo>
                    <a:pt x="46" y="1248"/>
                  </a:lnTo>
                  <a:lnTo>
                    <a:pt x="46" y="1145"/>
                  </a:lnTo>
                  <a:lnTo>
                    <a:pt x="0" y="1145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931" y="2617"/>
              <a:ext cx="2048" cy="37"/>
            </a:xfrm>
            <a:custGeom>
              <a:avLst/>
              <a:gdLst>
                <a:gd name="T0" fmla="*/ 17 w 2048"/>
                <a:gd name="T1" fmla="*/ 0 h 37"/>
                <a:gd name="T2" fmla="*/ 6 w 2048"/>
                <a:gd name="T3" fmla="*/ 0 h 37"/>
                <a:gd name="T4" fmla="*/ 6 w 2048"/>
                <a:gd name="T5" fmla="*/ 6 h 37"/>
                <a:gd name="T6" fmla="*/ 0 w 2048"/>
                <a:gd name="T7" fmla="*/ 6 h 37"/>
                <a:gd name="T8" fmla="*/ 0 w 2048"/>
                <a:gd name="T9" fmla="*/ 24 h 37"/>
                <a:gd name="T10" fmla="*/ 11 w 2048"/>
                <a:gd name="T11" fmla="*/ 36 h 37"/>
                <a:gd name="T12" fmla="*/ 2030 w 2048"/>
                <a:gd name="T13" fmla="*/ 36 h 37"/>
                <a:gd name="T14" fmla="*/ 2036 w 2048"/>
                <a:gd name="T15" fmla="*/ 30 h 37"/>
                <a:gd name="T16" fmla="*/ 2042 w 2048"/>
                <a:gd name="T17" fmla="*/ 30 h 37"/>
                <a:gd name="T18" fmla="*/ 2042 w 2048"/>
                <a:gd name="T19" fmla="*/ 24 h 37"/>
                <a:gd name="T20" fmla="*/ 2047 w 2048"/>
                <a:gd name="T21" fmla="*/ 18 h 37"/>
                <a:gd name="T22" fmla="*/ 2047 w 2048"/>
                <a:gd name="T23" fmla="*/ 12 h 37"/>
                <a:gd name="T24" fmla="*/ 2036 w 2048"/>
                <a:gd name="T25" fmla="*/ 0 h 37"/>
                <a:gd name="T26" fmla="*/ 2030 w 2048"/>
                <a:gd name="T27" fmla="*/ 0 h 37"/>
                <a:gd name="T28" fmla="*/ 17 w 2048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8" h="37">
                  <a:moveTo>
                    <a:pt x="17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11" y="36"/>
                  </a:lnTo>
                  <a:lnTo>
                    <a:pt x="2030" y="36"/>
                  </a:lnTo>
                  <a:lnTo>
                    <a:pt x="2036" y="30"/>
                  </a:lnTo>
                  <a:lnTo>
                    <a:pt x="2042" y="30"/>
                  </a:lnTo>
                  <a:lnTo>
                    <a:pt x="2042" y="24"/>
                  </a:lnTo>
                  <a:lnTo>
                    <a:pt x="2047" y="18"/>
                  </a:lnTo>
                  <a:lnTo>
                    <a:pt x="2047" y="12"/>
                  </a:lnTo>
                  <a:lnTo>
                    <a:pt x="2036" y="0"/>
                  </a:lnTo>
                  <a:lnTo>
                    <a:pt x="2030" y="0"/>
                  </a:lnTo>
                  <a:lnTo>
                    <a:pt x="17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657" y="2435"/>
              <a:ext cx="499" cy="371"/>
            </a:xfrm>
            <a:custGeom>
              <a:avLst/>
              <a:gdLst>
                <a:gd name="T0" fmla="*/ 0 w 499"/>
                <a:gd name="T1" fmla="*/ 0 h 371"/>
                <a:gd name="T2" fmla="*/ 0 w 499"/>
                <a:gd name="T3" fmla="*/ 370 h 371"/>
                <a:gd name="T4" fmla="*/ 498 w 499"/>
                <a:gd name="T5" fmla="*/ 370 h 371"/>
                <a:gd name="T6" fmla="*/ 498 w 499"/>
                <a:gd name="T7" fmla="*/ 0 h 371"/>
                <a:gd name="T8" fmla="*/ 0 w 499"/>
                <a:gd name="T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371">
                  <a:moveTo>
                    <a:pt x="0" y="0"/>
                  </a:moveTo>
                  <a:lnTo>
                    <a:pt x="0" y="370"/>
                  </a:lnTo>
                  <a:lnTo>
                    <a:pt x="498" y="370"/>
                  </a:lnTo>
                  <a:lnTo>
                    <a:pt x="498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863" y="1423"/>
              <a:ext cx="207" cy="1813"/>
            </a:xfrm>
            <a:custGeom>
              <a:avLst/>
              <a:gdLst>
                <a:gd name="T0" fmla="*/ 0 w 207"/>
                <a:gd name="T1" fmla="*/ 0 h 1813"/>
                <a:gd name="T2" fmla="*/ 0 w 207"/>
                <a:gd name="T3" fmla="*/ 1812 h 1813"/>
                <a:gd name="T4" fmla="*/ 206 w 207"/>
                <a:gd name="T5" fmla="*/ 1812 h 1813"/>
                <a:gd name="T6" fmla="*/ 206 w 207"/>
                <a:gd name="T7" fmla="*/ 0 h 1813"/>
                <a:gd name="T8" fmla="*/ 0 w 207"/>
                <a:gd name="T9" fmla="*/ 0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813">
                  <a:moveTo>
                    <a:pt x="0" y="0"/>
                  </a:moveTo>
                  <a:lnTo>
                    <a:pt x="0" y="1812"/>
                  </a:lnTo>
                  <a:lnTo>
                    <a:pt x="206" y="1812"/>
                  </a:lnTo>
                  <a:lnTo>
                    <a:pt x="206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2640" y="1872"/>
              <a:ext cx="47" cy="55"/>
            </a:xfrm>
            <a:custGeom>
              <a:avLst/>
              <a:gdLst>
                <a:gd name="T0" fmla="*/ 6 w 47"/>
                <a:gd name="T1" fmla="*/ 6 h 55"/>
                <a:gd name="T2" fmla="*/ 0 w 47"/>
                <a:gd name="T3" fmla="*/ 42 h 55"/>
                <a:gd name="T4" fmla="*/ 17 w 47"/>
                <a:gd name="T5" fmla="*/ 54 h 55"/>
                <a:gd name="T6" fmla="*/ 40 w 47"/>
                <a:gd name="T7" fmla="*/ 42 h 55"/>
                <a:gd name="T8" fmla="*/ 46 w 47"/>
                <a:gd name="T9" fmla="*/ 24 h 55"/>
                <a:gd name="T10" fmla="*/ 40 w 47"/>
                <a:gd name="T11" fmla="*/ 0 h 55"/>
                <a:gd name="T12" fmla="*/ 11 w 47"/>
                <a:gd name="T13" fmla="*/ 0 h 55"/>
                <a:gd name="T14" fmla="*/ 6 w 47"/>
                <a:gd name="T15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55">
                  <a:moveTo>
                    <a:pt x="6" y="6"/>
                  </a:moveTo>
                  <a:lnTo>
                    <a:pt x="0" y="42"/>
                  </a:lnTo>
                  <a:lnTo>
                    <a:pt x="17" y="54"/>
                  </a:lnTo>
                  <a:lnTo>
                    <a:pt x="40" y="42"/>
                  </a:lnTo>
                  <a:lnTo>
                    <a:pt x="46" y="24"/>
                  </a:lnTo>
                  <a:lnTo>
                    <a:pt x="40" y="0"/>
                  </a:lnTo>
                  <a:lnTo>
                    <a:pt x="11" y="0"/>
                  </a:lnTo>
                  <a:lnTo>
                    <a:pt x="6" y="6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3395" y="227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3383" y="2314"/>
              <a:ext cx="36" cy="37"/>
            </a:xfrm>
            <a:custGeom>
              <a:avLst/>
              <a:gdLst>
                <a:gd name="T0" fmla="*/ 18 w 36"/>
                <a:gd name="T1" fmla="*/ 0 h 37"/>
                <a:gd name="T2" fmla="*/ 23 w 36"/>
                <a:gd name="T3" fmla="*/ 0 h 37"/>
                <a:gd name="T4" fmla="*/ 23 w 36"/>
                <a:gd name="T5" fmla="*/ 12 h 37"/>
                <a:gd name="T6" fmla="*/ 35 w 36"/>
                <a:gd name="T7" fmla="*/ 12 h 37"/>
                <a:gd name="T8" fmla="*/ 35 w 36"/>
                <a:gd name="T9" fmla="*/ 24 h 37"/>
                <a:gd name="T10" fmla="*/ 6 w 36"/>
                <a:gd name="T11" fmla="*/ 36 h 37"/>
                <a:gd name="T12" fmla="*/ 0 w 36"/>
                <a:gd name="T13" fmla="*/ 30 h 37"/>
                <a:gd name="T14" fmla="*/ 6 w 36"/>
                <a:gd name="T15" fmla="*/ 12 h 37"/>
                <a:gd name="T16" fmla="*/ 18 w 36"/>
                <a:gd name="T17" fmla="*/ 12 h 37"/>
                <a:gd name="T18" fmla="*/ 18 w 36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18" y="0"/>
                  </a:moveTo>
                  <a:lnTo>
                    <a:pt x="23" y="0"/>
                  </a:lnTo>
                  <a:lnTo>
                    <a:pt x="23" y="12"/>
                  </a:lnTo>
                  <a:lnTo>
                    <a:pt x="35" y="12"/>
                  </a:lnTo>
                  <a:lnTo>
                    <a:pt x="35" y="24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12"/>
                  </a:lnTo>
                  <a:lnTo>
                    <a:pt x="18" y="12"/>
                  </a:lnTo>
                  <a:lnTo>
                    <a:pt x="18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3378" y="2381"/>
              <a:ext cx="18" cy="19"/>
            </a:xfrm>
            <a:custGeom>
              <a:avLst/>
              <a:gdLst>
                <a:gd name="T0" fmla="*/ 0 w 18"/>
                <a:gd name="T1" fmla="*/ 0 h 19"/>
                <a:gd name="T2" fmla="*/ 5 w 18"/>
                <a:gd name="T3" fmla="*/ 0 h 19"/>
                <a:gd name="T4" fmla="*/ 17 w 18"/>
                <a:gd name="T5" fmla="*/ 12 h 19"/>
                <a:gd name="T6" fmla="*/ 11 w 18"/>
                <a:gd name="T7" fmla="*/ 18 h 19"/>
                <a:gd name="T8" fmla="*/ 0 w 18"/>
                <a:gd name="T9" fmla="*/ 12 h 19"/>
                <a:gd name="T10" fmla="*/ 0 w 18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0" y="0"/>
                  </a:moveTo>
                  <a:lnTo>
                    <a:pt x="5" y="0"/>
                  </a:lnTo>
                  <a:lnTo>
                    <a:pt x="17" y="12"/>
                  </a:lnTo>
                  <a:lnTo>
                    <a:pt x="11" y="18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00" y="2375"/>
              <a:ext cx="87" cy="79"/>
            </a:xfrm>
            <a:custGeom>
              <a:avLst/>
              <a:gdLst>
                <a:gd name="T0" fmla="*/ 41 w 87"/>
                <a:gd name="T1" fmla="*/ 6 h 79"/>
                <a:gd name="T2" fmla="*/ 18 w 87"/>
                <a:gd name="T3" fmla="*/ 6 h 79"/>
                <a:gd name="T4" fmla="*/ 18 w 87"/>
                <a:gd name="T5" fmla="*/ 18 h 79"/>
                <a:gd name="T6" fmla="*/ 6 w 87"/>
                <a:gd name="T7" fmla="*/ 24 h 79"/>
                <a:gd name="T8" fmla="*/ 0 w 87"/>
                <a:gd name="T9" fmla="*/ 42 h 79"/>
                <a:gd name="T10" fmla="*/ 29 w 87"/>
                <a:gd name="T11" fmla="*/ 42 h 79"/>
                <a:gd name="T12" fmla="*/ 41 w 87"/>
                <a:gd name="T13" fmla="*/ 78 h 79"/>
                <a:gd name="T14" fmla="*/ 52 w 87"/>
                <a:gd name="T15" fmla="*/ 66 h 79"/>
                <a:gd name="T16" fmla="*/ 46 w 87"/>
                <a:gd name="T17" fmla="*/ 42 h 79"/>
                <a:gd name="T18" fmla="*/ 63 w 87"/>
                <a:gd name="T19" fmla="*/ 42 h 79"/>
                <a:gd name="T20" fmla="*/ 63 w 87"/>
                <a:gd name="T21" fmla="*/ 30 h 79"/>
                <a:gd name="T22" fmla="*/ 81 w 87"/>
                <a:gd name="T23" fmla="*/ 30 h 79"/>
                <a:gd name="T24" fmla="*/ 86 w 87"/>
                <a:gd name="T25" fmla="*/ 24 h 79"/>
                <a:gd name="T26" fmla="*/ 81 w 87"/>
                <a:gd name="T27" fmla="*/ 6 h 79"/>
                <a:gd name="T28" fmla="*/ 46 w 87"/>
                <a:gd name="T29" fmla="*/ 0 h 79"/>
                <a:gd name="T30" fmla="*/ 41 w 87"/>
                <a:gd name="T31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79">
                  <a:moveTo>
                    <a:pt x="41" y="6"/>
                  </a:moveTo>
                  <a:lnTo>
                    <a:pt x="18" y="6"/>
                  </a:lnTo>
                  <a:lnTo>
                    <a:pt x="18" y="18"/>
                  </a:lnTo>
                  <a:lnTo>
                    <a:pt x="6" y="24"/>
                  </a:lnTo>
                  <a:lnTo>
                    <a:pt x="0" y="42"/>
                  </a:lnTo>
                  <a:lnTo>
                    <a:pt x="29" y="42"/>
                  </a:lnTo>
                  <a:lnTo>
                    <a:pt x="41" y="78"/>
                  </a:lnTo>
                  <a:lnTo>
                    <a:pt x="52" y="66"/>
                  </a:lnTo>
                  <a:lnTo>
                    <a:pt x="46" y="42"/>
                  </a:lnTo>
                  <a:lnTo>
                    <a:pt x="63" y="42"/>
                  </a:lnTo>
                  <a:lnTo>
                    <a:pt x="63" y="30"/>
                  </a:lnTo>
                  <a:lnTo>
                    <a:pt x="81" y="30"/>
                  </a:lnTo>
                  <a:lnTo>
                    <a:pt x="86" y="24"/>
                  </a:lnTo>
                  <a:lnTo>
                    <a:pt x="81" y="6"/>
                  </a:lnTo>
                  <a:lnTo>
                    <a:pt x="46" y="0"/>
                  </a:lnTo>
                  <a:lnTo>
                    <a:pt x="41" y="6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3155" y="2393"/>
              <a:ext cx="18" cy="17"/>
            </a:xfrm>
            <a:custGeom>
              <a:avLst/>
              <a:gdLst>
                <a:gd name="T0" fmla="*/ 0 w 18"/>
                <a:gd name="T1" fmla="*/ 8 h 17"/>
                <a:gd name="T2" fmla="*/ 11 w 18"/>
                <a:gd name="T3" fmla="*/ 16 h 17"/>
                <a:gd name="T4" fmla="*/ 17 w 18"/>
                <a:gd name="T5" fmla="*/ 8 h 17"/>
                <a:gd name="T6" fmla="*/ 5 w 18"/>
                <a:gd name="T7" fmla="*/ 0 h 17"/>
                <a:gd name="T8" fmla="*/ 0 w 18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0" y="8"/>
                  </a:moveTo>
                  <a:lnTo>
                    <a:pt x="11" y="16"/>
                  </a:lnTo>
                  <a:lnTo>
                    <a:pt x="17" y="8"/>
                  </a:lnTo>
                  <a:lnTo>
                    <a:pt x="5" y="0"/>
                  </a:lnTo>
                  <a:lnTo>
                    <a:pt x="0" y="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2520" y="2605"/>
              <a:ext cx="24" cy="25"/>
            </a:xfrm>
            <a:custGeom>
              <a:avLst/>
              <a:gdLst>
                <a:gd name="T0" fmla="*/ 0 w 24"/>
                <a:gd name="T1" fmla="*/ 6 h 25"/>
                <a:gd name="T2" fmla="*/ 0 w 24"/>
                <a:gd name="T3" fmla="*/ 24 h 25"/>
                <a:gd name="T4" fmla="*/ 23 w 24"/>
                <a:gd name="T5" fmla="*/ 24 h 25"/>
                <a:gd name="T6" fmla="*/ 23 w 24"/>
                <a:gd name="T7" fmla="*/ 0 h 25"/>
                <a:gd name="T8" fmla="*/ 0 w 24"/>
                <a:gd name="T9" fmla="*/ 0 h 25"/>
                <a:gd name="T10" fmla="*/ 0 w 24"/>
                <a:gd name="T11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5">
                  <a:moveTo>
                    <a:pt x="0" y="6"/>
                  </a:moveTo>
                  <a:lnTo>
                    <a:pt x="0" y="24"/>
                  </a:lnTo>
                  <a:lnTo>
                    <a:pt x="23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051" y="2980"/>
              <a:ext cx="17" cy="26"/>
            </a:xfrm>
            <a:custGeom>
              <a:avLst/>
              <a:gdLst>
                <a:gd name="T0" fmla="*/ 0 w 17"/>
                <a:gd name="T1" fmla="*/ 0 h 26"/>
                <a:gd name="T2" fmla="*/ 16 w 17"/>
                <a:gd name="T3" fmla="*/ 0 h 26"/>
                <a:gd name="T4" fmla="*/ 16 w 17"/>
                <a:gd name="T5" fmla="*/ 25 h 26"/>
                <a:gd name="T6" fmla="*/ 8 w 17"/>
                <a:gd name="T7" fmla="*/ 25 h 26"/>
                <a:gd name="T8" fmla="*/ 0 w 1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6">
                  <a:moveTo>
                    <a:pt x="0" y="0"/>
                  </a:moveTo>
                  <a:lnTo>
                    <a:pt x="16" y="0"/>
                  </a:lnTo>
                  <a:lnTo>
                    <a:pt x="16" y="25"/>
                  </a:lnTo>
                  <a:lnTo>
                    <a:pt x="8" y="25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2503" y="2714"/>
              <a:ext cx="18" cy="55"/>
            </a:xfrm>
            <a:custGeom>
              <a:avLst/>
              <a:gdLst>
                <a:gd name="T0" fmla="*/ 5 w 18"/>
                <a:gd name="T1" fmla="*/ 0 h 55"/>
                <a:gd name="T2" fmla="*/ 17 w 18"/>
                <a:gd name="T3" fmla="*/ 36 h 55"/>
                <a:gd name="T4" fmla="*/ 17 w 18"/>
                <a:gd name="T5" fmla="*/ 54 h 55"/>
                <a:gd name="T6" fmla="*/ 0 w 18"/>
                <a:gd name="T7" fmla="*/ 54 h 55"/>
                <a:gd name="T8" fmla="*/ 0 w 18"/>
                <a:gd name="T9" fmla="*/ 18 h 55"/>
                <a:gd name="T10" fmla="*/ 5 w 18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55">
                  <a:moveTo>
                    <a:pt x="5" y="0"/>
                  </a:moveTo>
                  <a:lnTo>
                    <a:pt x="17" y="36"/>
                  </a:lnTo>
                  <a:lnTo>
                    <a:pt x="17" y="54"/>
                  </a:lnTo>
                  <a:lnTo>
                    <a:pt x="0" y="54"/>
                  </a:lnTo>
                  <a:lnTo>
                    <a:pt x="0" y="18"/>
                  </a:lnTo>
                  <a:lnTo>
                    <a:pt x="5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503" y="2799"/>
              <a:ext cx="18" cy="31"/>
            </a:xfrm>
            <a:custGeom>
              <a:avLst/>
              <a:gdLst>
                <a:gd name="T0" fmla="*/ 5 w 18"/>
                <a:gd name="T1" fmla="*/ 0 h 31"/>
                <a:gd name="T2" fmla="*/ 17 w 18"/>
                <a:gd name="T3" fmla="*/ 12 h 31"/>
                <a:gd name="T4" fmla="*/ 11 w 18"/>
                <a:gd name="T5" fmla="*/ 30 h 31"/>
                <a:gd name="T6" fmla="*/ 5 w 18"/>
                <a:gd name="T7" fmla="*/ 30 h 31"/>
                <a:gd name="T8" fmla="*/ 0 w 18"/>
                <a:gd name="T9" fmla="*/ 18 h 31"/>
                <a:gd name="T10" fmla="*/ 5 w 1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1">
                  <a:moveTo>
                    <a:pt x="5" y="0"/>
                  </a:moveTo>
                  <a:lnTo>
                    <a:pt x="17" y="12"/>
                  </a:lnTo>
                  <a:lnTo>
                    <a:pt x="11" y="30"/>
                  </a:lnTo>
                  <a:lnTo>
                    <a:pt x="5" y="30"/>
                  </a:lnTo>
                  <a:lnTo>
                    <a:pt x="0" y="18"/>
                  </a:lnTo>
                  <a:lnTo>
                    <a:pt x="5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2571" y="2653"/>
              <a:ext cx="24" cy="32"/>
            </a:xfrm>
            <a:custGeom>
              <a:avLst/>
              <a:gdLst>
                <a:gd name="T0" fmla="*/ 0 w 24"/>
                <a:gd name="T1" fmla="*/ 6 h 32"/>
                <a:gd name="T2" fmla="*/ 0 w 24"/>
                <a:gd name="T3" fmla="*/ 18 h 32"/>
                <a:gd name="T4" fmla="*/ 12 w 24"/>
                <a:gd name="T5" fmla="*/ 31 h 32"/>
                <a:gd name="T6" fmla="*/ 23 w 24"/>
                <a:gd name="T7" fmla="*/ 6 h 32"/>
                <a:gd name="T8" fmla="*/ 12 w 24"/>
                <a:gd name="T9" fmla="*/ 6 h 32"/>
                <a:gd name="T10" fmla="*/ 6 w 24"/>
                <a:gd name="T11" fmla="*/ 0 h 32"/>
                <a:gd name="T12" fmla="*/ 0 w 24"/>
                <a:gd name="T1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0" y="6"/>
                  </a:moveTo>
                  <a:lnTo>
                    <a:pt x="0" y="18"/>
                  </a:lnTo>
                  <a:lnTo>
                    <a:pt x="12" y="31"/>
                  </a:lnTo>
                  <a:lnTo>
                    <a:pt x="23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3223" y="3017"/>
              <a:ext cx="110" cy="37"/>
            </a:xfrm>
            <a:custGeom>
              <a:avLst/>
              <a:gdLst>
                <a:gd name="T0" fmla="*/ 63 w 110"/>
                <a:gd name="T1" fmla="*/ 0 h 37"/>
                <a:gd name="T2" fmla="*/ 63 w 110"/>
                <a:gd name="T3" fmla="*/ 6 h 37"/>
                <a:gd name="T4" fmla="*/ 6 w 110"/>
                <a:gd name="T5" fmla="*/ 6 h 37"/>
                <a:gd name="T6" fmla="*/ 0 w 110"/>
                <a:gd name="T7" fmla="*/ 18 h 37"/>
                <a:gd name="T8" fmla="*/ 29 w 110"/>
                <a:gd name="T9" fmla="*/ 36 h 37"/>
                <a:gd name="T10" fmla="*/ 46 w 110"/>
                <a:gd name="T11" fmla="*/ 36 h 37"/>
                <a:gd name="T12" fmla="*/ 63 w 110"/>
                <a:gd name="T13" fmla="*/ 24 h 37"/>
                <a:gd name="T14" fmla="*/ 109 w 110"/>
                <a:gd name="T15" fmla="*/ 18 h 37"/>
                <a:gd name="T16" fmla="*/ 109 w 110"/>
                <a:gd name="T17" fmla="*/ 0 h 37"/>
                <a:gd name="T18" fmla="*/ 63 w 110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37">
                  <a:moveTo>
                    <a:pt x="63" y="0"/>
                  </a:moveTo>
                  <a:lnTo>
                    <a:pt x="63" y="6"/>
                  </a:lnTo>
                  <a:lnTo>
                    <a:pt x="6" y="6"/>
                  </a:lnTo>
                  <a:lnTo>
                    <a:pt x="0" y="18"/>
                  </a:lnTo>
                  <a:lnTo>
                    <a:pt x="29" y="36"/>
                  </a:lnTo>
                  <a:lnTo>
                    <a:pt x="46" y="36"/>
                  </a:lnTo>
                  <a:lnTo>
                    <a:pt x="63" y="24"/>
                  </a:lnTo>
                  <a:lnTo>
                    <a:pt x="109" y="18"/>
                  </a:lnTo>
                  <a:lnTo>
                    <a:pt x="109" y="0"/>
                  </a:lnTo>
                  <a:lnTo>
                    <a:pt x="63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2474" y="3102"/>
              <a:ext cx="18" cy="25"/>
            </a:xfrm>
            <a:custGeom>
              <a:avLst/>
              <a:gdLst>
                <a:gd name="T0" fmla="*/ 6 w 18"/>
                <a:gd name="T1" fmla="*/ 6 h 25"/>
                <a:gd name="T2" fmla="*/ 0 w 18"/>
                <a:gd name="T3" fmla="*/ 24 h 25"/>
                <a:gd name="T4" fmla="*/ 17 w 18"/>
                <a:gd name="T5" fmla="*/ 24 h 25"/>
                <a:gd name="T6" fmla="*/ 17 w 18"/>
                <a:gd name="T7" fmla="*/ 6 h 25"/>
                <a:gd name="T8" fmla="*/ 12 w 18"/>
                <a:gd name="T9" fmla="*/ 0 h 25"/>
                <a:gd name="T10" fmla="*/ 6 w 18"/>
                <a:gd name="T11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5">
                  <a:moveTo>
                    <a:pt x="6" y="6"/>
                  </a:moveTo>
                  <a:lnTo>
                    <a:pt x="0" y="24"/>
                  </a:lnTo>
                  <a:lnTo>
                    <a:pt x="17" y="24"/>
                  </a:lnTo>
                  <a:lnTo>
                    <a:pt x="17" y="6"/>
                  </a:lnTo>
                  <a:lnTo>
                    <a:pt x="12" y="0"/>
                  </a:lnTo>
                  <a:lnTo>
                    <a:pt x="6" y="6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435" y="1829"/>
              <a:ext cx="47" cy="25"/>
            </a:xfrm>
            <a:custGeom>
              <a:avLst/>
              <a:gdLst>
                <a:gd name="T0" fmla="*/ 0 w 47"/>
                <a:gd name="T1" fmla="*/ 0 h 25"/>
                <a:gd name="T2" fmla="*/ 23 w 47"/>
                <a:gd name="T3" fmla="*/ 0 h 25"/>
                <a:gd name="T4" fmla="*/ 29 w 47"/>
                <a:gd name="T5" fmla="*/ 18 h 25"/>
                <a:gd name="T6" fmla="*/ 40 w 47"/>
                <a:gd name="T7" fmla="*/ 18 h 25"/>
                <a:gd name="T8" fmla="*/ 46 w 47"/>
                <a:gd name="T9" fmla="*/ 24 h 25"/>
                <a:gd name="T10" fmla="*/ 23 w 47"/>
                <a:gd name="T11" fmla="*/ 24 h 25"/>
                <a:gd name="T12" fmla="*/ 0 w 47"/>
                <a:gd name="T13" fmla="*/ 6 h 25"/>
                <a:gd name="T14" fmla="*/ 0 w 47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25">
                  <a:moveTo>
                    <a:pt x="0" y="0"/>
                  </a:moveTo>
                  <a:lnTo>
                    <a:pt x="23" y="0"/>
                  </a:lnTo>
                  <a:lnTo>
                    <a:pt x="29" y="18"/>
                  </a:lnTo>
                  <a:lnTo>
                    <a:pt x="40" y="18"/>
                  </a:lnTo>
                  <a:lnTo>
                    <a:pt x="46" y="24"/>
                  </a:lnTo>
                  <a:lnTo>
                    <a:pt x="23" y="24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840" y="2447"/>
              <a:ext cx="35" cy="86"/>
            </a:xfrm>
            <a:custGeom>
              <a:avLst/>
              <a:gdLst>
                <a:gd name="T0" fmla="*/ 0 w 35"/>
                <a:gd name="T1" fmla="*/ 0 h 86"/>
                <a:gd name="T2" fmla="*/ 17 w 35"/>
                <a:gd name="T3" fmla="*/ 0 h 86"/>
                <a:gd name="T4" fmla="*/ 34 w 35"/>
                <a:gd name="T5" fmla="*/ 6 h 86"/>
                <a:gd name="T6" fmla="*/ 34 w 35"/>
                <a:gd name="T7" fmla="*/ 85 h 86"/>
                <a:gd name="T8" fmla="*/ 17 w 35"/>
                <a:gd name="T9" fmla="*/ 79 h 86"/>
                <a:gd name="T10" fmla="*/ 0 w 35"/>
                <a:gd name="T11" fmla="*/ 43 h 86"/>
                <a:gd name="T12" fmla="*/ 0 w 35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17" y="0"/>
                  </a:lnTo>
                  <a:lnTo>
                    <a:pt x="34" y="6"/>
                  </a:lnTo>
                  <a:lnTo>
                    <a:pt x="34" y="85"/>
                  </a:lnTo>
                  <a:lnTo>
                    <a:pt x="17" y="79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2874" y="2793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8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8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3035" y="2829"/>
              <a:ext cx="35" cy="49"/>
            </a:xfrm>
            <a:custGeom>
              <a:avLst/>
              <a:gdLst>
                <a:gd name="T0" fmla="*/ 17 w 35"/>
                <a:gd name="T1" fmla="*/ 0 h 49"/>
                <a:gd name="T2" fmla="*/ 28 w 35"/>
                <a:gd name="T3" fmla="*/ 6 h 49"/>
                <a:gd name="T4" fmla="*/ 34 w 35"/>
                <a:gd name="T5" fmla="*/ 18 h 49"/>
                <a:gd name="T6" fmla="*/ 28 w 35"/>
                <a:gd name="T7" fmla="*/ 36 h 49"/>
                <a:gd name="T8" fmla="*/ 11 w 35"/>
                <a:gd name="T9" fmla="*/ 36 h 49"/>
                <a:gd name="T10" fmla="*/ 11 w 35"/>
                <a:gd name="T11" fmla="*/ 48 h 49"/>
                <a:gd name="T12" fmla="*/ 0 w 35"/>
                <a:gd name="T13" fmla="*/ 48 h 49"/>
                <a:gd name="T14" fmla="*/ 0 w 35"/>
                <a:gd name="T15" fmla="*/ 36 h 49"/>
                <a:gd name="T16" fmla="*/ 11 w 35"/>
                <a:gd name="T17" fmla="*/ 36 h 49"/>
                <a:gd name="T18" fmla="*/ 17 w 35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49">
                  <a:moveTo>
                    <a:pt x="17" y="0"/>
                  </a:moveTo>
                  <a:lnTo>
                    <a:pt x="28" y="6"/>
                  </a:lnTo>
                  <a:lnTo>
                    <a:pt x="34" y="18"/>
                  </a:lnTo>
                  <a:lnTo>
                    <a:pt x="28" y="36"/>
                  </a:lnTo>
                  <a:lnTo>
                    <a:pt x="11" y="36"/>
                  </a:lnTo>
                  <a:lnTo>
                    <a:pt x="11" y="48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11" y="36"/>
                  </a:lnTo>
                  <a:lnTo>
                    <a:pt x="17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880" y="2890"/>
              <a:ext cx="17" cy="43"/>
            </a:xfrm>
            <a:custGeom>
              <a:avLst/>
              <a:gdLst>
                <a:gd name="T0" fmla="*/ 16 w 17"/>
                <a:gd name="T1" fmla="*/ 0 h 43"/>
                <a:gd name="T2" fmla="*/ 16 w 17"/>
                <a:gd name="T3" fmla="*/ 42 h 43"/>
                <a:gd name="T4" fmla="*/ 0 w 17"/>
                <a:gd name="T5" fmla="*/ 42 h 43"/>
                <a:gd name="T6" fmla="*/ 0 w 17"/>
                <a:gd name="T7" fmla="*/ 18 h 43"/>
                <a:gd name="T8" fmla="*/ 16 w 1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3">
                  <a:moveTo>
                    <a:pt x="16" y="0"/>
                  </a:moveTo>
                  <a:lnTo>
                    <a:pt x="16" y="42"/>
                  </a:lnTo>
                  <a:lnTo>
                    <a:pt x="0" y="42"/>
                  </a:lnTo>
                  <a:lnTo>
                    <a:pt x="0" y="18"/>
                  </a:lnTo>
                  <a:lnTo>
                    <a:pt x="16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857" y="2920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16 w 17"/>
                <a:gd name="T3" fmla="*/ 12 h 19"/>
                <a:gd name="T4" fmla="*/ 0 w 17"/>
                <a:gd name="T5" fmla="*/ 18 h 19"/>
                <a:gd name="T6" fmla="*/ 0 w 1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16" y="12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2829" y="3193"/>
              <a:ext cx="46" cy="55"/>
            </a:xfrm>
            <a:custGeom>
              <a:avLst/>
              <a:gdLst>
                <a:gd name="T0" fmla="*/ 0 w 46"/>
                <a:gd name="T1" fmla="*/ 0 h 55"/>
                <a:gd name="T2" fmla="*/ 11 w 46"/>
                <a:gd name="T3" fmla="*/ 24 h 55"/>
                <a:gd name="T4" fmla="*/ 23 w 46"/>
                <a:gd name="T5" fmla="*/ 24 h 55"/>
                <a:gd name="T6" fmla="*/ 28 w 46"/>
                <a:gd name="T7" fmla="*/ 42 h 55"/>
                <a:gd name="T8" fmla="*/ 40 w 46"/>
                <a:gd name="T9" fmla="*/ 42 h 55"/>
                <a:gd name="T10" fmla="*/ 45 w 46"/>
                <a:gd name="T11" fmla="*/ 54 h 55"/>
                <a:gd name="T12" fmla="*/ 28 w 46"/>
                <a:gd name="T13" fmla="*/ 54 h 55"/>
                <a:gd name="T14" fmla="*/ 0 w 46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5">
                  <a:moveTo>
                    <a:pt x="0" y="0"/>
                  </a:moveTo>
                  <a:lnTo>
                    <a:pt x="11" y="24"/>
                  </a:lnTo>
                  <a:lnTo>
                    <a:pt x="23" y="24"/>
                  </a:lnTo>
                  <a:lnTo>
                    <a:pt x="28" y="42"/>
                  </a:lnTo>
                  <a:lnTo>
                    <a:pt x="40" y="42"/>
                  </a:lnTo>
                  <a:lnTo>
                    <a:pt x="45" y="54"/>
                  </a:lnTo>
                  <a:lnTo>
                    <a:pt x="28" y="5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3000" y="3417"/>
              <a:ext cx="18" cy="25"/>
            </a:xfrm>
            <a:custGeom>
              <a:avLst/>
              <a:gdLst>
                <a:gd name="T0" fmla="*/ 17 w 18"/>
                <a:gd name="T1" fmla="*/ 0 h 25"/>
                <a:gd name="T2" fmla="*/ 17 w 18"/>
                <a:gd name="T3" fmla="*/ 18 h 25"/>
                <a:gd name="T4" fmla="*/ 0 w 18"/>
                <a:gd name="T5" fmla="*/ 24 h 25"/>
                <a:gd name="T6" fmla="*/ 0 w 18"/>
                <a:gd name="T7" fmla="*/ 6 h 25"/>
                <a:gd name="T8" fmla="*/ 17 w 1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7" y="0"/>
                  </a:moveTo>
                  <a:lnTo>
                    <a:pt x="17" y="18"/>
                  </a:lnTo>
                  <a:lnTo>
                    <a:pt x="0" y="24"/>
                  </a:lnTo>
                  <a:lnTo>
                    <a:pt x="0" y="6"/>
                  </a:lnTo>
                  <a:lnTo>
                    <a:pt x="17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3864" y="1829"/>
              <a:ext cx="321" cy="492"/>
            </a:xfrm>
            <a:custGeom>
              <a:avLst/>
              <a:gdLst>
                <a:gd name="T0" fmla="*/ 200 w 321"/>
                <a:gd name="T1" fmla="*/ 18 h 492"/>
                <a:gd name="T2" fmla="*/ 211 w 321"/>
                <a:gd name="T3" fmla="*/ 24 h 492"/>
                <a:gd name="T4" fmla="*/ 223 w 321"/>
                <a:gd name="T5" fmla="*/ 49 h 492"/>
                <a:gd name="T6" fmla="*/ 240 w 321"/>
                <a:gd name="T7" fmla="*/ 67 h 492"/>
                <a:gd name="T8" fmla="*/ 251 w 321"/>
                <a:gd name="T9" fmla="*/ 91 h 492"/>
                <a:gd name="T10" fmla="*/ 263 w 321"/>
                <a:gd name="T11" fmla="*/ 115 h 492"/>
                <a:gd name="T12" fmla="*/ 274 w 321"/>
                <a:gd name="T13" fmla="*/ 140 h 492"/>
                <a:gd name="T14" fmla="*/ 286 w 321"/>
                <a:gd name="T15" fmla="*/ 164 h 492"/>
                <a:gd name="T16" fmla="*/ 297 w 321"/>
                <a:gd name="T17" fmla="*/ 194 h 492"/>
                <a:gd name="T18" fmla="*/ 303 w 321"/>
                <a:gd name="T19" fmla="*/ 224 h 492"/>
                <a:gd name="T20" fmla="*/ 314 w 321"/>
                <a:gd name="T21" fmla="*/ 267 h 492"/>
                <a:gd name="T22" fmla="*/ 320 w 321"/>
                <a:gd name="T23" fmla="*/ 436 h 492"/>
                <a:gd name="T24" fmla="*/ 309 w 321"/>
                <a:gd name="T25" fmla="*/ 479 h 492"/>
                <a:gd name="T26" fmla="*/ 286 w 321"/>
                <a:gd name="T27" fmla="*/ 473 h 492"/>
                <a:gd name="T28" fmla="*/ 240 w 321"/>
                <a:gd name="T29" fmla="*/ 430 h 492"/>
                <a:gd name="T30" fmla="*/ 211 w 321"/>
                <a:gd name="T31" fmla="*/ 406 h 492"/>
                <a:gd name="T32" fmla="*/ 160 w 321"/>
                <a:gd name="T33" fmla="*/ 352 h 492"/>
                <a:gd name="T34" fmla="*/ 114 w 321"/>
                <a:gd name="T35" fmla="*/ 303 h 492"/>
                <a:gd name="T36" fmla="*/ 68 w 321"/>
                <a:gd name="T37" fmla="*/ 249 h 492"/>
                <a:gd name="T38" fmla="*/ 51 w 321"/>
                <a:gd name="T39" fmla="*/ 212 h 492"/>
                <a:gd name="T40" fmla="*/ 40 w 321"/>
                <a:gd name="T41" fmla="*/ 200 h 492"/>
                <a:gd name="T42" fmla="*/ 28 w 321"/>
                <a:gd name="T43" fmla="*/ 182 h 492"/>
                <a:gd name="T44" fmla="*/ 23 w 321"/>
                <a:gd name="T45" fmla="*/ 170 h 492"/>
                <a:gd name="T46" fmla="*/ 11 w 321"/>
                <a:gd name="T47" fmla="*/ 152 h 492"/>
                <a:gd name="T48" fmla="*/ 6 w 321"/>
                <a:gd name="T49" fmla="*/ 127 h 492"/>
                <a:gd name="T50" fmla="*/ 6 w 321"/>
                <a:gd name="T51" fmla="*/ 121 h 492"/>
                <a:gd name="T52" fmla="*/ 17 w 321"/>
                <a:gd name="T53" fmla="*/ 134 h 492"/>
                <a:gd name="T54" fmla="*/ 34 w 321"/>
                <a:gd name="T55" fmla="*/ 140 h 492"/>
                <a:gd name="T56" fmla="*/ 51 w 321"/>
                <a:gd name="T57" fmla="*/ 158 h 492"/>
                <a:gd name="T58" fmla="*/ 68 w 321"/>
                <a:gd name="T59" fmla="*/ 164 h 492"/>
                <a:gd name="T60" fmla="*/ 86 w 321"/>
                <a:gd name="T61" fmla="*/ 182 h 492"/>
                <a:gd name="T62" fmla="*/ 114 w 321"/>
                <a:gd name="T63" fmla="*/ 200 h 492"/>
                <a:gd name="T64" fmla="*/ 189 w 321"/>
                <a:gd name="T65" fmla="*/ 273 h 492"/>
                <a:gd name="T66" fmla="*/ 229 w 321"/>
                <a:gd name="T67" fmla="*/ 327 h 492"/>
                <a:gd name="T68" fmla="*/ 263 w 321"/>
                <a:gd name="T69" fmla="*/ 370 h 492"/>
                <a:gd name="T70" fmla="*/ 280 w 321"/>
                <a:gd name="T71" fmla="*/ 400 h 492"/>
                <a:gd name="T72" fmla="*/ 280 w 321"/>
                <a:gd name="T73" fmla="*/ 388 h 492"/>
                <a:gd name="T74" fmla="*/ 269 w 321"/>
                <a:gd name="T75" fmla="*/ 358 h 492"/>
                <a:gd name="T76" fmla="*/ 263 w 321"/>
                <a:gd name="T77" fmla="*/ 333 h 492"/>
                <a:gd name="T78" fmla="*/ 251 w 321"/>
                <a:gd name="T79" fmla="*/ 303 h 492"/>
                <a:gd name="T80" fmla="*/ 246 w 321"/>
                <a:gd name="T81" fmla="*/ 279 h 492"/>
                <a:gd name="T82" fmla="*/ 234 w 321"/>
                <a:gd name="T83" fmla="*/ 255 h 492"/>
                <a:gd name="T84" fmla="*/ 229 w 321"/>
                <a:gd name="T85" fmla="*/ 206 h 492"/>
                <a:gd name="T86" fmla="*/ 217 w 321"/>
                <a:gd name="T87" fmla="*/ 176 h 492"/>
                <a:gd name="T88" fmla="*/ 211 w 321"/>
                <a:gd name="T89" fmla="*/ 127 h 492"/>
                <a:gd name="T90" fmla="*/ 200 w 321"/>
                <a:gd name="T91" fmla="*/ 91 h 492"/>
                <a:gd name="T92" fmla="*/ 194 w 321"/>
                <a:gd name="T93" fmla="*/ 24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1" h="492">
                  <a:moveTo>
                    <a:pt x="189" y="0"/>
                  </a:moveTo>
                  <a:lnTo>
                    <a:pt x="200" y="12"/>
                  </a:lnTo>
                  <a:lnTo>
                    <a:pt x="200" y="18"/>
                  </a:lnTo>
                  <a:lnTo>
                    <a:pt x="206" y="18"/>
                  </a:lnTo>
                  <a:lnTo>
                    <a:pt x="206" y="24"/>
                  </a:lnTo>
                  <a:lnTo>
                    <a:pt x="211" y="24"/>
                  </a:lnTo>
                  <a:lnTo>
                    <a:pt x="211" y="31"/>
                  </a:lnTo>
                  <a:lnTo>
                    <a:pt x="223" y="43"/>
                  </a:lnTo>
                  <a:lnTo>
                    <a:pt x="223" y="49"/>
                  </a:lnTo>
                  <a:lnTo>
                    <a:pt x="234" y="61"/>
                  </a:lnTo>
                  <a:lnTo>
                    <a:pt x="234" y="67"/>
                  </a:lnTo>
                  <a:lnTo>
                    <a:pt x="240" y="67"/>
                  </a:lnTo>
                  <a:lnTo>
                    <a:pt x="246" y="73"/>
                  </a:lnTo>
                  <a:lnTo>
                    <a:pt x="246" y="79"/>
                  </a:lnTo>
                  <a:lnTo>
                    <a:pt x="251" y="91"/>
                  </a:lnTo>
                  <a:lnTo>
                    <a:pt x="251" y="97"/>
                  </a:lnTo>
                  <a:lnTo>
                    <a:pt x="263" y="109"/>
                  </a:lnTo>
                  <a:lnTo>
                    <a:pt x="263" y="115"/>
                  </a:lnTo>
                  <a:lnTo>
                    <a:pt x="269" y="121"/>
                  </a:lnTo>
                  <a:lnTo>
                    <a:pt x="274" y="134"/>
                  </a:lnTo>
                  <a:lnTo>
                    <a:pt x="274" y="140"/>
                  </a:lnTo>
                  <a:lnTo>
                    <a:pt x="280" y="146"/>
                  </a:lnTo>
                  <a:lnTo>
                    <a:pt x="280" y="158"/>
                  </a:lnTo>
                  <a:lnTo>
                    <a:pt x="286" y="164"/>
                  </a:lnTo>
                  <a:lnTo>
                    <a:pt x="292" y="176"/>
                  </a:lnTo>
                  <a:lnTo>
                    <a:pt x="292" y="182"/>
                  </a:lnTo>
                  <a:lnTo>
                    <a:pt x="297" y="194"/>
                  </a:lnTo>
                  <a:lnTo>
                    <a:pt x="297" y="200"/>
                  </a:lnTo>
                  <a:lnTo>
                    <a:pt x="303" y="212"/>
                  </a:lnTo>
                  <a:lnTo>
                    <a:pt x="303" y="224"/>
                  </a:lnTo>
                  <a:lnTo>
                    <a:pt x="309" y="230"/>
                  </a:lnTo>
                  <a:lnTo>
                    <a:pt x="309" y="255"/>
                  </a:lnTo>
                  <a:lnTo>
                    <a:pt x="314" y="267"/>
                  </a:lnTo>
                  <a:lnTo>
                    <a:pt x="314" y="285"/>
                  </a:lnTo>
                  <a:lnTo>
                    <a:pt x="320" y="297"/>
                  </a:lnTo>
                  <a:lnTo>
                    <a:pt x="320" y="436"/>
                  </a:lnTo>
                  <a:lnTo>
                    <a:pt x="314" y="449"/>
                  </a:lnTo>
                  <a:lnTo>
                    <a:pt x="314" y="461"/>
                  </a:lnTo>
                  <a:lnTo>
                    <a:pt x="309" y="479"/>
                  </a:lnTo>
                  <a:lnTo>
                    <a:pt x="309" y="491"/>
                  </a:lnTo>
                  <a:lnTo>
                    <a:pt x="297" y="479"/>
                  </a:lnTo>
                  <a:lnTo>
                    <a:pt x="286" y="473"/>
                  </a:lnTo>
                  <a:lnTo>
                    <a:pt x="274" y="461"/>
                  </a:lnTo>
                  <a:lnTo>
                    <a:pt x="263" y="455"/>
                  </a:lnTo>
                  <a:lnTo>
                    <a:pt x="240" y="430"/>
                  </a:lnTo>
                  <a:lnTo>
                    <a:pt x="229" y="424"/>
                  </a:lnTo>
                  <a:lnTo>
                    <a:pt x="223" y="412"/>
                  </a:lnTo>
                  <a:lnTo>
                    <a:pt x="211" y="406"/>
                  </a:lnTo>
                  <a:lnTo>
                    <a:pt x="177" y="370"/>
                  </a:lnTo>
                  <a:lnTo>
                    <a:pt x="166" y="364"/>
                  </a:lnTo>
                  <a:lnTo>
                    <a:pt x="160" y="352"/>
                  </a:lnTo>
                  <a:lnTo>
                    <a:pt x="131" y="321"/>
                  </a:lnTo>
                  <a:lnTo>
                    <a:pt x="126" y="309"/>
                  </a:lnTo>
                  <a:lnTo>
                    <a:pt x="114" y="303"/>
                  </a:lnTo>
                  <a:lnTo>
                    <a:pt x="103" y="291"/>
                  </a:lnTo>
                  <a:lnTo>
                    <a:pt x="97" y="279"/>
                  </a:lnTo>
                  <a:lnTo>
                    <a:pt x="68" y="249"/>
                  </a:lnTo>
                  <a:lnTo>
                    <a:pt x="68" y="237"/>
                  </a:lnTo>
                  <a:lnTo>
                    <a:pt x="51" y="218"/>
                  </a:lnTo>
                  <a:lnTo>
                    <a:pt x="51" y="212"/>
                  </a:lnTo>
                  <a:lnTo>
                    <a:pt x="46" y="206"/>
                  </a:lnTo>
                  <a:lnTo>
                    <a:pt x="40" y="206"/>
                  </a:lnTo>
                  <a:lnTo>
                    <a:pt x="40" y="200"/>
                  </a:lnTo>
                  <a:lnTo>
                    <a:pt x="34" y="194"/>
                  </a:lnTo>
                  <a:lnTo>
                    <a:pt x="34" y="188"/>
                  </a:lnTo>
                  <a:lnTo>
                    <a:pt x="28" y="182"/>
                  </a:lnTo>
                  <a:lnTo>
                    <a:pt x="28" y="176"/>
                  </a:lnTo>
                  <a:lnTo>
                    <a:pt x="23" y="176"/>
                  </a:lnTo>
                  <a:lnTo>
                    <a:pt x="23" y="170"/>
                  </a:lnTo>
                  <a:lnTo>
                    <a:pt x="17" y="164"/>
                  </a:lnTo>
                  <a:lnTo>
                    <a:pt x="17" y="158"/>
                  </a:lnTo>
                  <a:lnTo>
                    <a:pt x="11" y="152"/>
                  </a:lnTo>
                  <a:lnTo>
                    <a:pt x="11" y="146"/>
                  </a:lnTo>
                  <a:lnTo>
                    <a:pt x="6" y="140"/>
                  </a:lnTo>
                  <a:lnTo>
                    <a:pt x="6" y="127"/>
                  </a:lnTo>
                  <a:lnTo>
                    <a:pt x="0" y="127"/>
                  </a:lnTo>
                  <a:lnTo>
                    <a:pt x="0" y="121"/>
                  </a:lnTo>
                  <a:lnTo>
                    <a:pt x="6" y="121"/>
                  </a:lnTo>
                  <a:lnTo>
                    <a:pt x="6" y="127"/>
                  </a:lnTo>
                  <a:lnTo>
                    <a:pt x="17" y="127"/>
                  </a:lnTo>
                  <a:lnTo>
                    <a:pt x="17" y="134"/>
                  </a:lnTo>
                  <a:lnTo>
                    <a:pt x="23" y="134"/>
                  </a:lnTo>
                  <a:lnTo>
                    <a:pt x="28" y="140"/>
                  </a:lnTo>
                  <a:lnTo>
                    <a:pt x="34" y="140"/>
                  </a:lnTo>
                  <a:lnTo>
                    <a:pt x="34" y="146"/>
                  </a:lnTo>
                  <a:lnTo>
                    <a:pt x="40" y="146"/>
                  </a:lnTo>
                  <a:lnTo>
                    <a:pt x="51" y="158"/>
                  </a:lnTo>
                  <a:lnTo>
                    <a:pt x="57" y="158"/>
                  </a:lnTo>
                  <a:lnTo>
                    <a:pt x="63" y="164"/>
                  </a:lnTo>
                  <a:lnTo>
                    <a:pt x="68" y="164"/>
                  </a:lnTo>
                  <a:lnTo>
                    <a:pt x="68" y="170"/>
                  </a:lnTo>
                  <a:lnTo>
                    <a:pt x="74" y="170"/>
                  </a:lnTo>
                  <a:lnTo>
                    <a:pt x="86" y="182"/>
                  </a:lnTo>
                  <a:lnTo>
                    <a:pt x="91" y="182"/>
                  </a:lnTo>
                  <a:lnTo>
                    <a:pt x="109" y="200"/>
                  </a:lnTo>
                  <a:lnTo>
                    <a:pt x="114" y="200"/>
                  </a:lnTo>
                  <a:lnTo>
                    <a:pt x="149" y="237"/>
                  </a:lnTo>
                  <a:lnTo>
                    <a:pt x="154" y="237"/>
                  </a:lnTo>
                  <a:lnTo>
                    <a:pt x="189" y="273"/>
                  </a:lnTo>
                  <a:lnTo>
                    <a:pt x="194" y="285"/>
                  </a:lnTo>
                  <a:lnTo>
                    <a:pt x="223" y="315"/>
                  </a:lnTo>
                  <a:lnTo>
                    <a:pt x="229" y="327"/>
                  </a:lnTo>
                  <a:lnTo>
                    <a:pt x="246" y="346"/>
                  </a:lnTo>
                  <a:lnTo>
                    <a:pt x="251" y="358"/>
                  </a:lnTo>
                  <a:lnTo>
                    <a:pt x="263" y="370"/>
                  </a:lnTo>
                  <a:lnTo>
                    <a:pt x="269" y="382"/>
                  </a:lnTo>
                  <a:lnTo>
                    <a:pt x="274" y="388"/>
                  </a:lnTo>
                  <a:lnTo>
                    <a:pt x="280" y="400"/>
                  </a:lnTo>
                  <a:lnTo>
                    <a:pt x="286" y="406"/>
                  </a:lnTo>
                  <a:lnTo>
                    <a:pt x="280" y="394"/>
                  </a:lnTo>
                  <a:lnTo>
                    <a:pt x="280" y="388"/>
                  </a:lnTo>
                  <a:lnTo>
                    <a:pt x="274" y="376"/>
                  </a:lnTo>
                  <a:lnTo>
                    <a:pt x="274" y="370"/>
                  </a:lnTo>
                  <a:lnTo>
                    <a:pt x="269" y="358"/>
                  </a:lnTo>
                  <a:lnTo>
                    <a:pt x="269" y="352"/>
                  </a:lnTo>
                  <a:lnTo>
                    <a:pt x="263" y="340"/>
                  </a:lnTo>
                  <a:lnTo>
                    <a:pt x="263" y="333"/>
                  </a:lnTo>
                  <a:lnTo>
                    <a:pt x="257" y="321"/>
                  </a:lnTo>
                  <a:lnTo>
                    <a:pt x="257" y="315"/>
                  </a:lnTo>
                  <a:lnTo>
                    <a:pt x="251" y="303"/>
                  </a:lnTo>
                  <a:lnTo>
                    <a:pt x="251" y="297"/>
                  </a:lnTo>
                  <a:lnTo>
                    <a:pt x="246" y="285"/>
                  </a:lnTo>
                  <a:lnTo>
                    <a:pt x="246" y="279"/>
                  </a:lnTo>
                  <a:lnTo>
                    <a:pt x="240" y="267"/>
                  </a:lnTo>
                  <a:lnTo>
                    <a:pt x="240" y="261"/>
                  </a:lnTo>
                  <a:lnTo>
                    <a:pt x="234" y="255"/>
                  </a:lnTo>
                  <a:lnTo>
                    <a:pt x="234" y="237"/>
                  </a:lnTo>
                  <a:lnTo>
                    <a:pt x="229" y="224"/>
                  </a:lnTo>
                  <a:lnTo>
                    <a:pt x="229" y="206"/>
                  </a:lnTo>
                  <a:lnTo>
                    <a:pt x="223" y="200"/>
                  </a:lnTo>
                  <a:lnTo>
                    <a:pt x="223" y="182"/>
                  </a:lnTo>
                  <a:lnTo>
                    <a:pt x="217" y="176"/>
                  </a:lnTo>
                  <a:lnTo>
                    <a:pt x="217" y="158"/>
                  </a:lnTo>
                  <a:lnTo>
                    <a:pt x="211" y="152"/>
                  </a:lnTo>
                  <a:lnTo>
                    <a:pt x="211" y="127"/>
                  </a:lnTo>
                  <a:lnTo>
                    <a:pt x="206" y="121"/>
                  </a:lnTo>
                  <a:lnTo>
                    <a:pt x="206" y="97"/>
                  </a:lnTo>
                  <a:lnTo>
                    <a:pt x="200" y="91"/>
                  </a:lnTo>
                  <a:lnTo>
                    <a:pt x="200" y="67"/>
                  </a:lnTo>
                  <a:lnTo>
                    <a:pt x="194" y="61"/>
                  </a:lnTo>
                  <a:lnTo>
                    <a:pt x="194" y="24"/>
                  </a:lnTo>
                  <a:lnTo>
                    <a:pt x="189" y="18"/>
                  </a:lnTo>
                  <a:lnTo>
                    <a:pt x="189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3727" y="1635"/>
              <a:ext cx="304" cy="341"/>
            </a:xfrm>
            <a:custGeom>
              <a:avLst/>
              <a:gdLst>
                <a:gd name="T0" fmla="*/ 5 w 304"/>
                <a:gd name="T1" fmla="*/ 6 h 341"/>
                <a:gd name="T2" fmla="*/ 22 w 304"/>
                <a:gd name="T3" fmla="*/ 18 h 341"/>
                <a:gd name="T4" fmla="*/ 51 w 304"/>
                <a:gd name="T5" fmla="*/ 37 h 341"/>
                <a:gd name="T6" fmla="*/ 74 w 304"/>
                <a:gd name="T7" fmla="*/ 49 h 341"/>
                <a:gd name="T8" fmla="*/ 91 w 304"/>
                <a:gd name="T9" fmla="*/ 61 h 341"/>
                <a:gd name="T10" fmla="*/ 108 w 304"/>
                <a:gd name="T11" fmla="*/ 73 h 341"/>
                <a:gd name="T12" fmla="*/ 131 w 304"/>
                <a:gd name="T13" fmla="*/ 91 h 341"/>
                <a:gd name="T14" fmla="*/ 154 w 304"/>
                <a:gd name="T15" fmla="*/ 109 h 341"/>
                <a:gd name="T16" fmla="*/ 160 w 304"/>
                <a:gd name="T17" fmla="*/ 115 h 341"/>
                <a:gd name="T18" fmla="*/ 171 w 304"/>
                <a:gd name="T19" fmla="*/ 121 h 341"/>
                <a:gd name="T20" fmla="*/ 177 w 304"/>
                <a:gd name="T21" fmla="*/ 134 h 341"/>
                <a:gd name="T22" fmla="*/ 183 w 304"/>
                <a:gd name="T23" fmla="*/ 140 h 341"/>
                <a:gd name="T24" fmla="*/ 200 w 304"/>
                <a:gd name="T25" fmla="*/ 164 h 341"/>
                <a:gd name="T26" fmla="*/ 205 w 304"/>
                <a:gd name="T27" fmla="*/ 170 h 341"/>
                <a:gd name="T28" fmla="*/ 217 w 304"/>
                <a:gd name="T29" fmla="*/ 188 h 341"/>
                <a:gd name="T30" fmla="*/ 228 w 304"/>
                <a:gd name="T31" fmla="*/ 206 h 341"/>
                <a:gd name="T32" fmla="*/ 234 w 304"/>
                <a:gd name="T33" fmla="*/ 218 h 341"/>
                <a:gd name="T34" fmla="*/ 246 w 304"/>
                <a:gd name="T35" fmla="*/ 237 h 341"/>
                <a:gd name="T36" fmla="*/ 263 w 304"/>
                <a:gd name="T37" fmla="*/ 261 h 341"/>
                <a:gd name="T38" fmla="*/ 268 w 304"/>
                <a:gd name="T39" fmla="*/ 273 h 341"/>
                <a:gd name="T40" fmla="*/ 280 w 304"/>
                <a:gd name="T41" fmla="*/ 291 h 341"/>
                <a:gd name="T42" fmla="*/ 286 w 304"/>
                <a:gd name="T43" fmla="*/ 309 h 341"/>
                <a:gd name="T44" fmla="*/ 297 w 304"/>
                <a:gd name="T45" fmla="*/ 328 h 341"/>
                <a:gd name="T46" fmla="*/ 297 w 304"/>
                <a:gd name="T47" fmla="*/ 334 h 341"/>
                <a:gd name="T48" fmla="*/ 274 w 304"/>
                <a:gd name="T49" fmla="*/ 315 h 341"/>
                <a:gd name="T50" fmla="*/ 246 w 304"/>
                <a:gd name="T51" fmla="*/ 291 h 341"/>
                <a:gd name="T52" fmla="*/ 223 w 304"/>
                <a:gd name="T53" fmla="*/ 273 h 341"/>
                <a:gd name="T54" fmla="*/ 200 w 304"/>
                <a:gd name="T55" fmla="*/ 255 h 341"/>
                <a:gd name="T56" fmla="*/ 188 w 304"/>
                <a:gd name="T57" fmla="*/ 249 h 341"/>
                <a:gd name="T58" fmla="*/ 183 w 304"/>
                <a:gd name="T59" fmla="*/ 243 h 341"/>
                <a:gd name="T60" fmla="*/ 160 w 304"/>
                <a:gd name="T61" fmla="*/ 225 h 341"/>
                <a:gd name="T62" fmla="*/ 154 w 304"/>
                <a:gd name="T63" fmla="*/ 218 h 341"/>
                <a:gd name="T64" fmla="*/ 103 w 304"/>
                <a:gd name="T65" fmla="*/ 158 h 341"/>
                <a:gd name="T66" fmla="*/ 91 w 304"/>
                <a:gd name="T67" fmla="*/ 152 h 341"/>
                <a:gd name="T68" fmla="*/ 74 w 304"/>
                <a:gd name="T69" fmla="*/ 128 h 341"/>
                <a:gd name="T70" fmla="*/ 63 w 304"/>
                <a:gd name="T71" fmla="*/ 109 h 341"/>
                <a:gd name="T72" fmla="*/ 51 w 304"/>
                <a:gd name="T73" fmla="*/ 91 h 341"/>
                <a:gd name="T74" fmla="*/ 34 w 304"/>
                <a:gd name="T75" fmla="*/ 67 h 341"/>
                <a:gd name="T76" fmla="*/ 17 w 304"/>
                <a:gd name="T77" fmla="*/ 37 h 341"/>
                <a:gd name="T78" fmla="*/ 11 w 304"/>
                <a:gd name="T79" fmla="*/ 18 h 341"/>
                <a:gd name="T80" fmla="*/ 0 w 304"/>
                <a:gd name="T8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41">
                  <a:moveTo>
                    <a:pt x="0" y="0"/>
                  </a:moveTo>
                  <a:lnTo>
                    <a:pt x="5" y="6"/>
                  </a:lnTo>
                  <a:lnTo>
                    <a:pt x="17" y="12"/>
                  </a:lnTo>
                  <a:lnTo>
                    <a:pt x="22" y="18"/>
                  </a:lnTo>
                  <a:lnTo>
                    <a:pt x="34" y="18"/>
                  </a:lnTo>
                  <a:lnTo>
                    <a:pt x="51" y="37"/>
                  </a:lnTo>
                  <a:lnTo>
                    <a:pt x="63" y="37"/>
                  </a:lnTo>
                  <a:lnTo>
                    <a:pt x="74" y="49"/>
                  </a:lnTo>
                  <a:lnTo>
                    <a:pt x="80" y="49"/>
                  </a:lnTo>
                  <a:lnTo>
                    <a:pt x="91" y="61"/>
                  </a:lnTo>
                  <a:lnTo>
                    <a:pt x="97" y="61"/>
                  </a:lnTo>
                  <a:lnTo>
                    <a:pt x="108" y="73"/>
                  </a:lnTo>
                  <a:lnTo>
                    <a:pt x="114" y="73"/>
                  </a:lnTo>
                  <a:lnTo>
                    <a:pt x="131" y="91"/>
                  </a:lnTo>
                  <a:lnTo>
                    <a:pt x="137" y="91"/>
                  </a:lnTo>
                  <a:lnTo>
                    <a:pt x="154" y="109"/>
                  </a:lnTo>
                  <a:lnTo>
                    <a:pt x="160" y="109"/>
                  </a:lnTo>
                  <a:lnTo>
                    <a:pt x="160" y="115"/>
                  </a:lnTo>
                  <a:lnTo>
                    <a:pt x="165" y="121"/>
                  </a:lnTo>
                  <a:lnTo>
                    <a:pt x="171" y="121"/>
                  </a:lnTo>
                  <a:lnTo>
                    <a:pt x="171" y="128"/>
                  </a:lnTo>
                  <a:lnTo>
                    <a:pt x="177" y="134"/>
                  </a:lnTo>
                  <a:lnTo>
                    <a:pt x="183" y="134"/>
                  </a:lnTo>
                  <a:lnTo>
                    <a:pt x="183" y="140"/>
                  </a:lnTo>
                  <a:lnTo>
                    <a:pt x="200" y="158"/>
                  </a:lnTo>
                  <a:lnTo>
                    <a:pt x="200" y="164"/>
                  </a:lnTo>
                  <a:lnTo>
                    <a:pt x="205" y="164"/>
                  </a:lnTo>
                  <a:lnTo>
                    <a:pt x="205" y="170"/>
                  </a:lnTo>
                  <a:lnTo>
                    <a:pt x="217" y="182"/>
                  </a:lnTo>
                  <a:lnTo>
                    <a:pt x="217" y="188"/>
                  </a:lnTo>
                  <a:lnTo>
                    <a:pt x="228" y="200"/>
                  </a:lnTo>
                  <a:lnTo>
                    <a:pt x="228" y="206"/>
                  </a:lnTo>
                  <a:lnTo>
                    <a:pt x="234" y="212"/>
                  </a:lnTo>
                  <a:lnTo>
                    <a:pt x="234" y="218"/>
                  </a:lnTo>
                  <a:lnTo>
                    <a:pt x="246" y="231"/>
                  </a:lnTo>
                  <a:lnTo>
                    <a:pt x="246" y="237"/>
                  </a:lnTo>
                  <a:lnTo>
                    <a:pt x="257" y="249"/>
                  </a:lnTo>
                  <a:lnTo>
                    <a:pt x="263" y="261"/>
                  </a:lnTo>
                  <a:lnTo>
                    <a:pt x="263" y="267"/>
                  </a:lnTo>
                  <a:lnTo>
                    <a:pt x="268" y="273"/>
                  </a:lnTo>
                  <a:lnTo>
                    <a:pt x="274" y="285"/>
                  </a:lnTo>
                  <a:lnTo>
                    <a:pt x="280" y="291"/>
                  </a:lnTo>
                  <a:lnTo>
                    <a:pt x="280" y="303"/>
                  </a:lnTo>
                  <a:lnTo>
                    <a:pt x="286" y="309"/>
                  </a:lnTo>
                  <a:lnTo>
                    <a:pt x="291" y="321"/>
                  </a:lnTo>
                  <a:lnTo>
                    <a:pt x="297" y="328"/>
                  </a:lnTo>
                  <a:lnTo>
                    <a:pt x="303" y="340"/>
                  </a:lnTo>
                  <a:lnTo>
                    <a:pt x="297" y="334"/>
                  </a:lnTo>
                  <a:lnTo>
                    <a:pt x="286" y="328"/>
                  </a:lnTo>
                  <a:lnTo>
                    <a:pt x="274" y="315"/>
                  </a:lnTo>
                  <a:lnTo>
                    <a:pt x="263" y="309"/>
                  </a:lnTo>
                  <a:lnTo>
                    <a:pt x="246" y="291"/>
                  </a:lnTo>
                  <a:lnTo>
                    <a:pt x="234" y="285"/>
                  </a:lnTo>
                  <a:lnTo>
                    <a:pt x="223" y="273"/>
                  </a:lnTo>
                  <a:lnTo>
                    <a:pt x="217" y="273"/>
                  </a:lnTo>
                  <a:lnTo>
                    <a:pt x="200" y="255"/>
                  </a:lnTo>
                  <a:lnTo>
                    <a:pt x="194" y="255"/>
                  </a:lnTo>
                  <a:lnTo>
                    <a:pt x="188" y="249"/>
                  </a:lnTo>
                  <a:lnTo>
                    <a:pt x="188" y="243"/>
                  </a:lnTo>
                  <a:lnTo>
                    <a:pt x="183" y="243"/>
                  </a:lnTo>
                  <a:lnTo>
                    <a:pt x="165" y="225"/>
                  </a:lnTo>
                  <a:lnTo>
                    <a:pt x="160" y="225"/>
                  </a:lnTo>
                  <a:lnTo>
                    <a:pt x="160" y="218"/>
                  </a:lnTo>
                  <a:lnTo>
                    <a:pt x="154" y="218"/>
                  </a:lnTo>
                  <a:lnTo>
                    <a:pt x="103" y="164"/>
                  </a:lnTo>
                  <a:lnTo>
                    <a:pt x="103" y="158"/>
                  </a:lnTo>
                  <a:lnTo>
                    <a:pt x="97" y="152"/>
                  </a:lnTo>
                  <a:lnTo>
                    <a:pt x="91" y="152"/>
                  </a:lnTo>
                  <a:lnTo>
                    <a:pt x="91" y="146"/>
                  </a:lnTo>
                  <a:lnTo>
                    <a:pt x="74" y="128"/>
                  </a:lnTo>
                  <a:lnTo>
                    <a:pt x="74" y="121"/>
                  </a:lnTo>
                  <a:lnTo>
                    <a:pt x="63" y="109"/>
                  </a:lnTo>
                  <a:lnTo>
                    <a:pt x="63" y="103"/>
                  </a:lnTo>
                  <a:lnTo>
                    <a:pt x="51" y="91"/>
                  </a:lnTo>
                  <a:lnTo>
                    <a:pt x="51" y="85"/>
                  </a:lnTo>
                  <a:lnTo>
                    <a:pt x="34" y="67"/>
                  </a:lnTo>
                  <a:lnTo>
                    <a:pt x="34" y="55"/>
                  </a:lnTo>
                  <a:lnTo>
                    <a:pt x="17" y="37"/>
                  </a:lnTo>
                  <a:lnTo>
                    <a:pt x="17" y="25"/>
                  </a:lnTo>
                  <a:lnTo>
                    <a:pt x="11" y="18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4001" y="2084"/>
              <a:ext cx="287" cy="582"/>
            </a:xfrm>
            <a:custGeom>
              <a:avLst/>
              <a:gdLst>
                <a:gd name="T0" fmla="*/ 223 w 287"/>
                <a:gd name="T1" fmla="*/ 345 h 582"/>
                <a:gd name="T2" fmla="*/ 229 w 287"/>
                <a:gd name="T3" fmla="*/ 194 h 582"/>
                <a:gd name="T4" fmla="*/ 240 w 287"/>
                <a:gd name="T5" fmla="*/ 127 h 582"/>
                <a:gd name="T6" fmla="*/ 246 w 287"/>
                <a:gd name="T7" fmla="*/ 36 h 582"/>
                <a:gd name="T8" fmla="*/ 257 w 287"/>
                <a:gd name="T9" fmla="*/ 12 h 582"/>
                <a:gd name="T10" fmla="*/ 263 w 287"/>
                <a:gd name="T11" fmla="*/ 54 h 582"/>
                <a:gd name="T12" fmla="*/ 275 w 287"/>
                <a:gd name="T13" fmla="*/ 109 h 582"/>
                <a:gd name="T14" fmla="*/ 280 w 287"/>
                <a:gd name="T15" fmla="*/ 218 h 582"/>
                <a:gd name="T16" fmla="*/ 280 w 287"/>
                <a:gd name="T17" fmla="*/ 278 h 582"/>
                <a:gd name="T18" fmla="*/ 275 w 287"/>
                <a:gd name="T19" fmla="*/ 375 h 582"/>
                <a:gd name="T20" fmla="*/ 263 w 287"/>
                <a:gd name="T21" fmla="*/ 418 h 582"/>
                <a:gd name="T22" fmla="*/ 257 w 287"/>
                <a:gd name="T23" fmla="*/ 454 h 582"/>
                <a:gd name="T24" fmla="*/ 246 w 287"/>
                <a:gd name="T25" fmla="*/ 484 h 582"/>
                <a:gd name="T26" fmla="*/ 240 w 287"/>
                <a:gd name="T27" fmla="*/ 515 h 582"/>
                <a:gd name="T28" fmla="*/ 229 w 287"/>
                <a:gd name="T29" fmla="*/ 539 h 582"/>
                <a:gd name="T30" fmla="*/ 223 w 287"/>
                <a:gd name="T31" fmla="*/ 569 h 582"/>
                <a:gd name="T32" fmla="*/ 212 w 287"/>
                <a:gd name="T33" fmla="*/ 575 h 582"/>
                <a:gd name="T34" fmla="*/ 206 w 287"/>
                <a:gd name="T35" fmla="*/ 551 h 582"/>
                <a:gd name="T36" fmla="*/ 195 w 287"/>
                <a:gd name="T37" fmla="*/ 527 h 582"/>
                <a:gd name="T38" fmla="*/ 183 w 287"/>
                <a:gd name="T39" fmla="*/ 503 h 582"/>
                <a:gd name="T40" fmla="*/ 172 w 287"/>
                <a:gd name="T41" fmla="*/ 478 h 582"/>
                <a:gd name="T42" fmla="*/ 160 w 287"/>
                <a:gd name="T43" fmla="*/ 460 h 582"/>
                <a:gd name="T44" fmla="*/ 143 w 287"/>
                <a:gd name="T45" fmla="*/ 430 h 582"/>
                <a:gd name="T46" fmla="*/ 132 w 287"/>
                <a:gd name="T47" fmla="*/ 406 h 582"/>
                <a:gd name="T48" fmla="*/ 109 w 287"/>
                <a:gd name="T49" fmla="*/ 375 h 582"/>
                <a:gd name="T50" fmla="*/ 97 w 287"/>
                <a:gd name="T51" fmla="*/ 363 h 582"/>
                <a:gd name="T52" fmla="*/ 86 w 287"/>
                <a:gd name="T53" fmla="*/ 339 h 582"/>
                <a:gd name="T54" fmla="*/ 74 w 287"/>
                <a:gd name="T55" fmla="*/ 315 h 582"/>
                <a:gd name="T56" fmla="*/ 57 w 287"/>
                <a:gd name="T57" fmla="*/ 291 h 582"/>
                <a:gd name="T58" fmla="*/ 46 w 287"/>
                <a:gd name="T59" fmla="*/ 266 h 582"/>
                <a:gd name="T60" fmla="*/ 34 w 287"/>
                <a:gd name="T61" fmla="*/ 242 h 582"/>
                <a:gd name="T62" fmla="*/ 23 w 287"/>
                <a:gd name="T63" fmla="*/ 218 h 582"/>
                <a:gd name="T64" fmla="*/ 17 w 287"/>
                <a:gd name="T65" fmla="*/ 188 h 582"/>
                <a:gd name="T66" fmla="*/ 6 w 287"/>
                <a:gd name="T67" fmla="*/ 163 h 582"/>
                <a:gd name="T68" fmla="*/ 0 w 287"/>
                <a:gd name="T69" fmla="*/ 133 h 582"/>
                <a:gd name="T70" fmla="*/ 17 w 287"/>
                <a:gd name="T71" fmla="*/ 151 h 582"/>
                <a:gd name="T72" fmla="*/ 34 w 287"/>
                <a:gd name="T73" fmla="*/ 169 h 582"/>
                <a:gd name="T74" fmla="*/ 46 w 287"/>
                <a:gd name="T75" fmla="*/ 181 h 582"/>
                <a:gd name="T76" fmla="*/ 52 w 287"/>
                <a:gd name="T77" fmla="*/ 200 h 582"/>
                <a:gd name="T78" fmla="*/ 63 w 287"/>
                <a:gd name="T79" fmla="*/ 212 h 582"/>
                <a:gd name="T80" fmla="*/ 92 w 287"/>
                <a:gd name="T81" fmla="*/ 248 h 582"/>
                <a:gd name="T82" fmla="*/ 103 w 287"/>
                <a:gd name="T83" fmla="*/ 272 h 582"/>
                <a:gd name="T84" fmla="*/ 126 w 287"/>
                <a:gd name="T85" fmla="*/ 303 h 582"/>
                <a:gd name="T86" fmla="*/ 137 w 287"/>
                <a:gd name="T87" fmla="*/ 327 h 582"/>
                <a:gd name="T88" fmla="*/ 149 w 287"/>
                <a:gd name="T89" fmla="*/ 351 h 582"/>
                <a:gd name="T90" fmla="*/ 166 w 287"/>
                <a:gd name="T91" fmla="*/ 375 h 582"/>
                <a:gd name="T92" fmla="*/ 172 w 287"/>
                <a:gd name="T93" fmla="*/ 400 h 582"/>
                <a:gd name="T94" fmla="*/ 189 w 287"/>
                <a:gd name="T95" fmla="*/ 430 h 582"/>
                <a:gd name="T96" fmla="*/ 195 w 287"/>
                <a:gd name="T97" fmla="*/ 448 h 582"/>
                <a:gd name="T98" fmla="*/ 206 w 287"/>
                <a:gd name="T99" fmla="*/ 472 h 582"/>
                <a:gd name="T100" fmla="*/ 217 w 287"/>
                <a:gd name="T101" fmla="*/ 497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582">
                  <a:moveTo>
                    <a:pt x="217" y="503"/>
                  </a:moveTo>
                  <a:lnTo>
                    <a:pt x="217" y="351"/>
                  </a:lnTo>
                  <a:lnTo>
                    <a:pt x="223" y="345"/>
                  </a:lnTo>
                  <a:lnTo>
                    <a:pt x="223" y="254"/>
                  </a:lnTo>
                  <a:lnTo>
                    <a:pt x="229" y="248"/>
                  </a:lnTo>
                  <a:lnTo>
                    <a:pt x="229" y="194"/>
                  </a:lnTo>
                  <a:lnTo>
                    <a:pt x="235" y="188"/>
                  </a:lnTo>
                  <a:lnTo>
                    <a:pt x="235" y="133"/>
                  </a:lnTo>
                  <a:lnTo>
                    <a:pt x="240" y="127"/>
                  </a:lnTo>
                  <a:lnTo>
                    <a:pt x="240" y="78"/>
                  </a:lnTo>
                  <a:lnTo>
                    <a:pt x="246" y="66"/>
                  </a:lnTo>
                  <a:lnTo>
                    <a:pt x="246" y="36"/>
                  </a:lnTo>
                  <a:lnTo>
                    <a:pt x="252" y="24"/>
                  </a:lnTo>
                  <a:lnTo>
                    <a:pt x="252" y="0"/>
                  </a:lnTo>
                  <a:lnTo>
                    <a:pt x="257" y="12"/>
                  </a:lnTo>
                  <a:lnTo>
                    <a:pt x="257" y="30"/>
                  </a:lnTo>
                  <a:lnTo>
                    <a:pt x="263" y="42"/>
                  </a:lnTo>
                  <a:lnTo>
                    <a:pt x="263" y="54"/>
                  </a:lnTo>
                  <a:lnTo>
                    <a:pt x="269" y="66"/>
                  </a:lnTo>
                  <a:lnTo>
                    <a:pt x="269" y="97"/>
                  </a:lnTo>
                  <a:lnTo>
                    <a:pt x="275" y="109"/>
                  </a:lnTo>
                  <a:lnTo>
                    <a:pt x="275" y="133"/>
                  </a:lnTo>
                  <a:lnTo>
                    <a:pt x="280" y="145"/>
                  </a:lnTo>
                  <a:lnTo>
                    <a:pt x="280" y="218"/>
                  </a:lnTo>
                  <a:lnTo>
                    <a:pt x="286" y="224"/>
                  </a:lnTo>
                  <a:lnTo>
                    <a:pt x="286" y="266"/>
                  </a:lnTo>
                  <a:lnTo>
                    <a:pt x="280" y="278"/>
                  </a:lnTo>
                  <a:lnTo>
                    <a:pt x="280" y="345"/>
                  </a:lnTo>
                  <a:lnTo>
                    <a:pt x="275" y="351"/>
                  </a:lnTo>
                  <a:lnTo>
                    <a:pt x="275" y="375"/>
                  </a:lnTo>
                  <a:lnTo>
                    <a:pt x="269" y="387"/>
                  </a:lnTo>
                  <a:lnTo>
                    <a:pt x="269" y="412"/>
                  </a:lnTo>
                  <a:lnTo>
                    <a:pt x="263" y="418"/>
                  </a:lnTo>
                  <a:lnTo>
                    <a:pt x="263" y="436"/>
                  </a:lnTo>
                  <a:lnTo>
                    <a:pt x="257" y="442"/>
                  </a:lnTo>
                  <a:lnTo>
                    <a:pt x="257" y="454"/>
                  </a:lnTo>
                  <a:lnTo>
                    <a:pt x="252" y="460"/>
                  </a:lnTo>
                  <a:lnTo>
                    <a:pt x="252" y="478"/>
                  </a:lnTo>
                  <a:lnTo>
                    <a:pt x="246" y="484"/>
                  </a:lnTo>
                  <a:lnTo>
                    <a:pt x="246" y="497"/>
                  </a:lnTo>
                  <a:lnTo>
                    <a:pt x="240" y="503"/>
                  </a:lnTo>
                  <a:lnTo>
                    <a:pt x="240" y="515"/>
                  </a:lnTo>
                  <a:lnTo>
                    <a:pt x="235" y="521"/>
                  </a:lnTo>
                  <a:lnTo>
                    <a:pt x="235" y="533"/>
                  </a:lnTo>
                  <a:lnTo>
                    <a:pt x="229" y="539"/>
                  </a:lnTo>
                  <a:lnTo>
                    <a:pt x="229" y="551"/>
                  </a:lnTo>
                  <a:lnTo>
                    <a:pt x="223" y="557"/>
                  </a:lnTo>
                  <a:lnTo>
                    <a:pt x="223" y="569"/>
                  </a:lnTo>
                  <a:lnTo>
                    <a:pt x="217" y="575"/>
                  </a:lnTo>
                  <a:lnTo>
                    <a:pt x="217" y="581"/>
                  </a:lnTo>
                  <a:lnTo>
                    <a:pt x="212" y="575"/>
                  </a:lnTo>
                  <a:lnTo>
                    <a:pt x="212" y="563"/>
                  </a:lnTo>
                  <a:lnTo>
                    <a:pt x="206" y="557"/>
                  </a:lnTo>
                  <a:lnTo>
                    <a:pt x="206" y="551"/>
                  </a:lnTo>
                  <a:lnTo>
                    <a:pt x="200" y="539"/>
                  </a:lnTo>
                  <a:lnTo>
                    <a:pt x="200" y="533"/>
                  </a:lnTo>
                  <a:lnTo>
                    <a:pt x="195" y="527"/>
                  </a:lnTo>
                  <a:lnTo>
                    <a:pt x="195" y="521"/>
                  </a:lnTo>
                  <a:lnTo>
                    <a:pt x="189" y="509"/>
                  </a:lnTo>
                  <a:lnTo>
                    <a:pt x="183" y="503"/>
                  </a:lnTo>
                  <a:lnTo>
                    <a:pt x="183" y="497"/>
                  </a:lnTo>
                  <a:lnTo>
                    <a:pt x="172" y="484"/>
                  </a:lnTo>
                  <a:lnTo>
                    <a:pt x="172" y="478"/>
                  </a:lnTo>
                  <a:lnTo>
                    <a:pt x="166" y="472"/>
                  </a:lnTo>
                  <a:lnTo>
                    <a:pt x="166" y="466"/>
                  </a:lnTo>
                  <a:lnTo>
                    <a:pt x="160" y="460"/>
                  </a:lnTo>
                  <a:lnTo>
                    <a:pt x="155" y="448"/>
                  </a:lnTo>
                  <a:lnTo>
                    <a:pt x="155" y="442"/>
                  </a:lnTo>
                  <a:lnTo>
                    <a:pt x="143" y="430"/>
                  </a:lnTo>
                  <a:lnTo>
                    <a:pt x="143" y="424"/>
                  </a:lnTo>
                  <a:lnTo>
                    <a:pt x="132" y="412"/>
                  </a:lnTo>
                  <a:lnTo>
                    <a:pt x="132" y="406"/>
                  </a:lnTo>
                  <a:lnTo>
                    <a:pt x="120" y="394"/>
                  </a:lnTo>
                  <a:lnTo>
                    <a:pt x="120" y="387"/>
                  </a:lnTo>
                  <a:lnTo>
                    <a:pt x="109" y="375"/>
                  </a:lnTo>
                  <a:lnTo>
                    <a:pt x="109" y="369"/>
                  </a:lnTo>
                  <a:lnTo>
                    <a:pt x="103" y="369"/>
                  </a:lnTo>
                  <a:lnTo>
                    <a:pt x="97" y="363"/>
                  </a:lnTo>
                  <a:lnTo>
                    <a:pt x="97" y="357"/>
                  </a:lnTo>
                  <a:lnTo>
                    <a:pt x="86" y="345"/>
                  </a:lnTo>
                  <a:lnTo>
                    <a:pt x="86" y="339"/>
                  </a:lnTo>
                  <a:lnTo>
                    <a:pt x="80" y="333"/>
                  </a:lnTo>
                  <a:lnTo>
                    <a:pt x="74" y="321"/>
                  </a:lnTo>
                  <a:lnTo>
                    <a:pt x="74" y="315"/>
                  </a:lnTo>
                  <a:lnTo>
                    <a:pt x="63" y="303"/>
                  </a:lnTo>
                  <a:lnTo>
                    <a:pt x="63" y="297"/>
                  </a:lnTo>
                  <a:lnTo>
                    <a:pt x="57" y="291"/>
                  </a:lnTo>
                  <a:lnTo>
                    <a:pt x="57" y="284"/>
                  </a:lnTo>
                  <a:lnTo>
                    <a:pt x="46" y="272"/>
                  </a:lnTo>
                  <a:lnTo>
                    <a:pt x="46" y="266"/>
                  </a:lnTo>
                  <a:lnTo>
                    <a:pt x="40" y="260"/>
                  </a:lnTo>
                  <a:lnTo>
                    <a:pt x="40" y="248"/>
                  </a:lnTo>
                  <a:lnTo>
                    <a:pt x="34" y="242"/>
                  </a:lnTo>
                  <a:lnTo>
                    <a:pt x="34" y="236"/>
                  </a:lnTo>
                  <a:lnTo>
                    <a:pt x="29" y="230"/>
                  </a:lnTo>
                  <a:lnTo>
                    <a:pt x="23" y="218"/>
                  </a:lnTo>
                  <a:lnTo>
                    <a:pt x="23" y="212"/>
                  </a:lnTo>
                  <a:lnTo>
                    <a:pt x="17" y="206"/>
                  </a:lnTo>
                  <a:lnTo>
                    <a:pt x="17" y="188"/>
                  </a:lnTo>
                  <a:lnTo>
                    <a:pt x="12" y="181"/>
                  </a:lnTo>
                  <a:lnTo>
                    <a:pt x="12" y="169"/>
                  </a:lnTo>
                  <a:lnTo>
                    <a:pt x="6" y="163"/>
                  </a:lnTo>
                  <a:lnTo>
                    <a:pt x="6" y="151"/>
                  </a:lnTo>
                  <a:lnTo>
                    <a:pt x="0" y="145"/>
                  </a:lnTo>
                  <a:lnTo>
                    <a:pt x="0" y="133"/>
                  </a:lnTo>
                  <a:lnTo>
                    <a:pt x="12" y="145"/>
                  </a:lnTo>
                  <a:lnTo>
                    <a:pt x="12" y="151"/>
                  </a:lnTo>
                  <a:lnTo>
                    <a:pt x="17" y="151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34" y="169"/>
                  </a:lnTo>
                  <a:lnTo>
                    <a:pt x="34" y="175"/>
                  </a:lnTo>
                  <a:lnTo>
                    <a:pt x="40" y="181"/>
                  </a:lnTo>
                  <a:lnTo>
                    <a:pt x="46" y="181"/>
                  </a:lnTo>
                  <a:lnTo>
                    <a:pt x="46" y="188"/>
                  </a:lnTo>
                  <a:lnTo>
                    <a:pt x="52" y="194"/>
                  </a:lnTo>
                  <a:lnTo>
                    <a:pt x="52" y="200"/>
                  </a:lnTo>
                  <a:lnTo>
                    <a:pt x="57" y="206"/>
                  </a:lnTo>
                  <a:lnTo>
                    <a:pt x="63" y="206"/>
                  </a:lnTo>
                  <a:lnTo>
                    <a:pt x="63" y="212"/>
                  </a:lnTo>
                  <a:lnTo>
                    <a:pt x="69" y="218"/>
                  </a:lnTo>
                  <a:lnTo>
                    <a:pt x="69" y="224"/>
                  </a:lnTo>
                  <a:lnTo>
                    <a:pt x="92" y="248"/>
                  </a:lnTo>
                  <a:lnTo>
                    <a:pt x="92" y="254"/>
                  </a:lnTo>
                  <a:lnTo>
                    <a:pt x="103" y="266"/>
                  </a:lnTo>
                  <a:lnTo>
                    <a:pt x="103" y="272"/>
                  </a:lnTo>
                  <a:lnTo>
                    <a:pt x="114" y="284"/>
                  </a:lnTo>
                  <a:lnTo>
                    <a:pt x="114" y="291"/>
                  </a:lnTo>
                  <a:lnTo>
                    <a:pt x="126" y="303"/>
                  </a:lnTo>
                  <a:lnTo>
                    <a:pt x="126" y="309"/>
                  </a:lnTo>
                  <a:lnTo>
                    <a:pt x="137" y="321"/>
                  </a:lnTo>
                  <a:lnTo>
                    <a:pt x="137" y="327"/>
                  </a:lnTo>
                  <a:lnTo>
                    <a:pt x="143" y="339"/>
                  </a:lnTo>
                  <a:lnTo>
                    <a:pt x="149" y="345"/>
                  </a:lnTo>
                  <a:lnTo>
                    <a:pt x="149" y="351"/>
                  </a:lnTo>
                  <a:lnTo>
                    <a:pt x="155" y="357"/>
                  </a:lnTo>
                  <a:lnTo>
                    <a:pt x="155" y="363"/>
                  </a:lnTo>
                  <a:lnTo>
                    <a:pt x="166" y="375"/>
                  </a:lnTo>
                  <a:lnTo>
                    <a:pt x="166" y="381"/>
                  </a:lnTo>
                  <a:lnTo>
                    <a:pt x="172" y="394"/>
                  </a:lnTo>
                  <a:lnTo>
                    <a:pt x="172" y="400"/>
                  </a:lnTo>
                  <a:lnTo>
                    <a:pt x="183" y="412"/>
                  </a:lnTo>
                  <a:lnTo>
                    <a:pt x="183" y="418"/>
                  </a:lnTo>
                  <a:lnTo>
                    <a:pt x="189" y="430"/>
                  </a:lnTo>
                  <a:lnTo>
                    <a:pt x="189" y="436"/>
                  </a:lnTo>
                  <a:lnTo>
                    <a:pt x="195" y="442"/>
                  </a:lnTo>
                  <a:lnTo>
                    <a:pt x="195" y="448"/>
                  </a:lnTo>
                  <a:lnTo>
                    <a:pt x="200" y="454"/>
                  </a:lnTo>
                  <a:lnTo>
                    <a:pt x="206" y="466"/>
                  </a:lnTo>
                  <a:lnTo>
                    <a:pt x="206" y="472"/>
                  </a:lnTo>
                  <a:lnTo>
                    <a:pt x="212" y="478"/>
                  </a:lnTo>
                  <a:lnTo>
                    <a:pt x="212" y="484"/>
                  </a:lnTo>
                  <a:lnTo>
                    <a:pt x="217" y="497"/>
                  </a:lnTo>
                  <a:lnTo>
                    <a:pt x="217" y="503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064" y="2478"/>
              <a:ext cx="304" cy="619"/>
            </a:xfrm>
            <a:custGeom>
              <a:avLst/>
              <a:gdLst>
                <a:gd name="T0" fmla="*/ 6 w 304"/>
                <a:gd name="T1" fmla="*/ 54 h 619"/>
                <a:gd name="T2" fmla="*/ 17 w 304"/>
                <a:gd name="T3" fmla="*/ 72 h 619"/>
                <a:gd name="T4" fmla="*/ 29 w 304"/>
                <a:gd name="T5" fmla="*/ 96 h 619"/>
                <a:gd name="T6" fmla="*/ 34 w 304"/>
                <a:gd name="T7" fmla="*/ 121 h 619"/>
                <a:gd name="T8" fmla="*/ 46 w 304"/>
                <a:gd name="T9" fmla="*/ 139 h 619"/>
                <a:gd name="T10" fmla="*/ 51 w 304"/>
                <a:gd name="T11" fmla="*/ 163 h 619"/>
                <a:gd name="T12" fmla="*/ 63 w 304"/>
                <a:gd name="T13" fmla="*/ 181 h 619"/>
                <a:gd name="T14" fmla="*/ 69 w 304"/>
                <a:gd name="T15" fmla="*/ 212 h 619"/>
                <a:gd name="T16" fmla="*/ 80 w 304"/>
                <a:gd name="T17" fmla="*/ 242 h 619"/>
                <a:gd name="T18" fmla="*/ 86 w 304"/>
                <a:gd name="T19" fmla="*/ 296 h 619"/>
                <a:gd name="T20" fmla="*/ 92 w 304"/>
                <a:gd name="T21" fmla="*/ 496 h 619"/>
                <a:gd name="T22" fmla="*/ 103 w 304"/>
                <a:gd name="T23" fmla="*/ 478 h 619"/>
                <a:gd name="T24" fmla="*/ 109 w 304"/>
                <a:gd name="T25" fmla="*/ 460 h 619"/>
                <a:gd name="T26" fmla="*/ 120 w 304"/>
                <a:gd name="T27" fmla="*/ 436 h 619"/>
                <a:gd name="T28" fmla="*/ 126 w 304"/>
                <a:gd name="T29" fmla="*/ 418 h 619"/>
                <a:gd name="T30" fmla="*/ 137 w 304"/>
                <a:gd name="T31" fmla="*/ 393 h 619"/>
                <a:gd name="T32" fmla="*/ 143 w 304"/>
                <a:gd name="T33" fmla="*/ 375 h 619"/>
                <a:gd name="T34" fmla="*/ 154 w 304"/>
                <a:gd name="T35" fmla="*/ 351 h 619"/>
                <a:gd name="T36" fmla="*/ 160 w 304"/>
                <a:gd name="T37" fmla="*/ 333 h 619"/>
                <a:gd name="T38" fmla="*/ 172 w 304"/>
                <a:gd name="T39" fmla="*/ 309 h 619"/>
                <a:gd name="T40" fmla="*/ 183 w 304"/>
                <a:gd name="T41" fmla="*/ 284 h 619"/>
                <a:gd name="T42" fmla="*/ 189 w 304"/>
                <a:gd name="T43" fmla="*/ 260 h 619"/>
                <a:gd name="T44" fmla="*/ 200 w 304"/>
                <a:gd name="T45" fmla="*/ 236 h 619"/>
                <a:gd name="T46" fmla="*/ 217 w 304"/>
                <a:gd name="T47" fmla="*/ 206 h 619"/>
                <a:gd name="T48" fmla="*/ 223 w 304"/>
                <a:gd name="T49" fmla="*/ 175 h 619"/>
                <a:gd name="T50" fmla="*/ 240 w 304"/>
                <a:gd name="T51" fmla="*/ 145 h 619"/>
                <a:gd name="T52" fmla="*/ 252 w 304"/>
                <a:gd name="T53" fmla="*/ 115 h 619"/>
                <a:gd name="T54" fmla="*/ 263 w 304"/>
                <a:gd name="T55" fmla="*/ 90 h 619"/>
                <a:gd name="T56" fmla="*/ 275 w 304"/>
                <a:gd name="T57" fmla="*/ 66 h 619"/>
                <a:gd name="T58" fmla="*/ 286 w 304"/>
                <a:gd name="T59" fmla="*/ 36 h 619"/>
                <a:gd name="T60" fmla="*/ 297 w 304"/>
                <a:gd name="T61" fmla="*/ 12 h 619"/>
                <a:gd name="T62" fmla="*/ 297 w 304"/>
                <a:gd name="T63" fmla="*/ 157 h 619"/>
                <a:gd name="T64" fmla="*/ 292 w 304"/>
                <a:gd name="T65" fmla="*/ 206 h 619"/>
                <a:gd name="T66" fmla="*/ 280 w 304"/>
                <a:gd name="T67" fmla="*/ 236 h 619"/>
                <a:gd name="T68" fmla="*/ 269 w 304"/>
                <a:gd name="T69" fmla="*/ 260 h 619"/>
                <a:gd name="T70" fmla="*/ 263 w 304"/>
                <a:gd name="T71" fmla="*/ 290 h 619"/>
                <a:gd name="T72" fmla="*/ 246 w 304"/>
                <a:gd name="T73" fmla="*/ 321 h 619"/>
                <a:gd name="T74" fmla="*/ 234 w 304"/>
                <a:gd name="T75" fmla="*/ 345 h 619"/>
                <a:gd name="T76" fmla="*/ 217 w 304"/>
                <a:gd name="T77" fmla="*/ 375 h 619"/>
                <a:gd name="T78" fmla="*/ 200 w 304"/>
                <a:gd name="T79" fmla="*/ 406 h 619"/>
                <a:gd name="T80" fmla="*/ 183 w 304"/>
                <a:gd name="T81" fmla="*/ 436 h 619"/>
                <a:gd name="T82" fmla="*/ 160 w 304"/>
                <a:gd name="T83" fmla="*/ 466 h 619"/>
                <a:gd name="T84" fmla="*/ 143 w 304"/>
                <a:gd name="T85" fmla="*/ 496 h 619"/>
                <a:gd name="T86" fmla="*/ 114 w 304"/>
                <a:gd name="T87" fmla="*/ 533 h 619"/>
                <a:gd name="T88" fmla="*/ 97 w 304"/>
                <a:gd name="T89" fmla="*/ 563 h 619"/>
                <a:gd name="T90" fmla="*/ 69 w 304"/>
                <a:gd name="T91" fmla="*/ 605 h 619"/>
                <a:gd name="T92" fmla="*/ 57 w 304"/>
                <a:gd name="T93" fmla="*/ 551 h 619"/>
                <a:gd name="T94" fmla="*/ 51 w 304"/>
                <a:gd name="T95" fmla="*/ 478 h 619"/>
                <a:gd name="T96" fmla="*/ 40 w 304"/>
                <a:gd name="T97" fmla="*/ 448 h 619"/>
                <a:gd name="T98" fmla="*/ 34 w 304"/>
                <a:gd name="T99" fmla="*/ 393 h 619"/>
                <a:gd name="T100" fmla="*/ 23 w 304"/>
                <a:gd name="T101" fmla="*/ 357 h 619"/>
                <a:gd name="T102" fmla="*/ 17 w 304"/>
                <a:gd name="T103" fmla="*/ 303 h 619"/>
                <a:gd name="T104" fmla="*/ 6 w 304"/>
                <a:gd name="T105" fmla="*/ 254 h 619"/>
                <a:gd name="T106" fmla="*/ 0 w 304"/>
                <a:gd name="T107" fmla="*/ 30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4" h="619">
                  <a:moveTo>
                    <a:pt x="0" y="36"/>
                  </a:moveTo>
                  <a:lnTo>
                    <a:pt x="6" y="42"/>
                  </a:lnTo>
                  <a:lnTo>
                    <a:pt x="6" y="54"/>
                  </a:lnTo>
                  <a:lnTo>
                    <a:pt x="11" y="60"/>
                  </a:lnTo>
                  <a:lnTo>
                    <a:pt x="11" y="66"/>
                  </a:lnTo>
                  <a:lnTo>
                    <a:pt x="17" y="72"/>
                  </a:lnTo>
                  <a:lnTo>
                    <a:pt x="17" y="78"/>
                  </a:lnTo>
                  <a:lnTo>
                    <a:pt x="23" y="90"/>
                  </a:lnTo>
                  <a:lnTo>
                    <a:pt x="29" y="96"/>
                  </a:lnTo>
                  <a:lnTo>
                    <a:pt x="29" y="103"/>
                  </a:lnTo>
                  <a:lnTo>
                    <a:pt x="34" y="109"/>
                  </a:lnTo>
                  <a:lnTo>
                    <a:pt x="34" y="121"/>
                  </a:lnTo>
                  <a:lnTo>
                    <a:pt x="40" y="127"/>
                  </a:lnTo>
                  <a:lnTo>
                    <a:pt x="40" y="133"/>
                  </a:lnTo>
                  <a:lnTo>
                    <a:pt x="46" y="139"/>
                  </a:lnTo>
                  <a:lnTo>
                    <a:pt x="46" y="145"/>
                  </a:lnTo>
                  <a:lnTo>
                    <a:pt x="51" y="151"/>
                  </a:lnTo>
                  <a:lnTo>
                    <a:pt x="51" y="163"/>
                  </a:lnTo>
                  <a:lnTo>
                    <a:pt x="57" y="169"/>
                  </a:lnTo>
                  <a:lnTo>
                    <a:pt x="57" y="175"/>
                  </a:lnTo>
                  <a:lnTo>
                    <a:pt x="63" y="181"/>
                  </a:lnTo>
                  <a:lnTo>
                    <a:pt x="63" y="193"/>
                  </a:lnTo>
                  <a:lnTo>
                    <a:pt x="69" y="199"/>
                  </a:lnTo>
                  <a:lnTo>
                    <a:pt x="69" y="212"/>
                  </a:lnTo>
                  <a:lnTo>
                    <a:pt x="74" y="218"/>
                  </a:lnTo>
                  <a:lnTo>
                    <a:pt x="74" y="236"/>
                  </a:lnTo>
                  <a:lnTo>
                    <a:pt x="80" y="242"/>
                  </a:lnTo>
                  <a:lnTo>
                    <a:pt x="80" y="260"/>
                  </a:lnTo>
                  <a:lnTo>
                    <a:pt x="86" y="266"/>
                  </a:lnTo>
                  <a:lnTo>
                    <a:pt x="86" y="296"/>
                  </a:lnTo>
                  <a:lnTo>
                    <a:pt x="92" y="303"/>
                  </a:lnTo>
                  <a:lnTo>
                    <a:pt x="92" y="502"/>
                  </a:lnTo>
                  <a:lnTo>
                    <a:pt x="92" y="496"/>
                  </a:lnTo>
                  <a:lnTo>
                    <a:pt x="97" y="490"/>
                  </a:lnTo>
                  <a:lnTo>
                    <a:pt x="97" y="484"/>
                  </a:lnTo>
                  <a:lnTo>
                    <a:pt x="103" y="478"/>
                  </a:lnTo>
                  <a:lnTo>
                    <a:pt x="103" y="472"/>
                  </a:lnTo>
                  <a:lnTo>
                    <a:pt x="109" y="466"/>
                  </a:lnTo>
                  <a:lnTo>
                    <a:pt x="109" y="460"/>
                  </a:lnTo>
                  <a:lnTo>
                    <a:pt x="114" y="448"/>
                  </a:lnTo>
                  <a:lnTo>
                    <a:pt x="114" y="442"/>
                  </a:lnTo>
                  <a:lnTo>
                    <a:pt x="120" y="436"/>
                  </a:lnTo>
                  <a:lnTo>
                    <a:pt x="120" y="430"/>
                  </a:lnTo>
                  <a:lnTo>
                    <a:pt x="126" y="424"/>
                  </a:lnTo>
                  <a:lnTo>
                    <a:pt x="126" y="418"/>
                  </a:lnTo>
                  <a:lnTo>
                    <a:pt x="132" y="412"/>
                  </a:lnTo>
                  <a:lnTo>
                    <a:pt x="132" y="406"/>
                  </a:lnTo>
                  <a:lnTo>
                    <a:pt x="137" y="393"/>
                  </a:lnTo>
                  <a:lnTo>
                    <a:pt x="137" y="387"/>
                  </a:lnTo>
                  <a:lnTo>
                    <a:pt x="143" y="381"/>
                  </a:lnTo>
                  <a:lnTo>
                    <a:pt x="143" y="375"/>
                  </a:lnTo>
                  <a:lnTo>
                    <a:pt x="149" y="369"/>
                  </a:lnTo>
                  <a:lnTo>
                    <a:pt x="149" y="357"/>
                  </a:lnTo>
                  <a:lnTo>
                    <a:pt x="154" y="351"/>
                  </a:lnTo>
                  <a:lnTo>
                    <a:pt x="154" y="345"/>
                  </a:lnTo>
                  <a:lnTo>
                    <a:pt x="160" y="339"/>
                  </a:lnTo>
                  <a:lnTo>
                    <a:pt x="160" y="333"/>
                  </a:lnTo>
                  <a:lnTo>
                    <a:pt x="166" y="321"/>
                  </a:lnTo>
                  <a:lnTo>
                    <a:pt x="166" y="315"/>
                  </a:lnTo>
                  <a:lnTo>
                    <a:pt x="172" y="309"/>
                  </a:lnTo>
                  <a:lnTo>
                    <a:pt x="177" y="296"/>
                  </a:lnTo>
                  <a:lnTo>
                    <a:pt x="177" y="290"/>
                  </a:lnTo>
                  <a:lnTo>
                    <a:pt x="183" y="284"/>
                  </a:lnTo>
                  <a:lnTo>
                    <a:pt x="183" y="278"/>
                  </a:lnTo>
                  <a:lnTo>
                    <a:pt x="189" y="266"/>
                  </a:lnTo>
                  <a:lnTo>
                    <a:pt x="189" y="260"/>
                  </a:lnTo>
                  <a:lnTo>
                    <a:pt x="194" y="254"/>
                  </a:lnTo>
                  <a:lnTo>
                    <a:pt x="200" y="242"/>
                  </a:lnTo>
                  <a:lnTo>
                    <a:pt x="200" y="236"/>
                  </a:lnTo>
                  <a:lnTo>
                    <a:pt x="206" y="230"/>
                  </a:lnTo>
                  <a:lnTo>
                    <a:pt x="206" y="218"/>
                  </a:lnTo>
                  <a:lnTo>
                    <a:pt x="217" y="206"/>
                  </a:lnTo>
                  <a:lnTo>
                    <a:pt x="217" y="193"/>
                  </a:lnTo>
                  <a:lnTo>
                    <a:pt x="223" y="187"/>
                  </a:lnTo>
                  <a:lnTo>
                    <a:pt x="223" y="175"/>
                  </a:lnTo>
                  <a:lnTo>
                    <a:pt x="234" y="163"/>
                  </a:lnTo>
                  <a:lnTo>
                    <a:pt x="234" y="151"/>
                  </a:lnTo>
                  <a:lnTo>
                    <a:pt x="240" y="145"/>
                  </a:lnTo>
                  <a:lnTo>
                    <a:pt x="246" y="133"/>
                  </a:lnTo>
                  <a:lnTo>
                    <a:pt x="246" y="127"/>
                  </a:lnTo>
                  <a:lnTo>
                    <a:pt x="252" y="115"/>
                  </a:lnTo>
                  <a:lnTo>
                    <a:pt x="257" y="109"/>
                  </a:lnTo>
                  <a:lnTo>
                    <a:pt x="257" y="103"/>
                  </a:lnTo>
                  <a:lnTo>
                    <a:pt x="263" y="90"/>
                  </a:lnTo>
                  <a:lnTo>
                    <a:pt x="269" y="84"/>
                  </a:lnTo>
                  <a:lnTo>
                    <a:pt x="269" y="72"/>
                  </a:lnTo>
                  <a:lnTo>
                    <a:pt x="275" y="66"/>
                  </a:lnTo>
                  <a:lnTo>
                    <a:pt x="280" y="54"/>
                  </a:lnTo>
                  <a:lnTo>
                    <a:pt x="280" y="48"/>
                  </a:lnTo>
                  <a:lnTo>
                    <a:pt x="286" y="36"/>
                  </a:lnTo>
                  <a:lnTo>
                    <a:pt x="292" y="30"/>
                  </a:lnTo>
                  <a:lnTo>
                    <a:pt x="297" y="18"/>
                  </a:lnTo>
                  <a:lnTo>
                    <a:pt x="297" y="12"/>
                  </a:lnTo>
                  <a:lnTo>
                    <a:pt x="303" y="0"/>
                  </a:lnTo>
                  <a:lnTo>
                    <a:pt x="303" y="145"/>
                  </a:lnTo>
                  <a:lnTo>
                    <a:pt x="297" y="157"/>
                  </a:lnTo>
                  <a:lnTo>
                    <a:pt x="297" y="175"/>
                  </a:lnTo>
                  <a:lnTo>
                    <a:pt x="292" y="187"/>
                  </a:lnTo>
                  <a:lnTo>
                    <a:pt x="292" y="206"/>
                  </a:lnTo>
                  <a:lnTo>
                    <a:pt x="286" y="218"/>
                  </a:lnTo>
                  <a:lnTo>
                    <a:pt x="286" y="224"/>
                  </a:lnTo>
                  <a:lnTo>
                    <a:pt x="280" y="236"/>
                  </a:lnTo>
                  <a:lnTo>
                    <a:pt x="280" y="242"/>
                  </a:lnTo>
                  <a:lnTo>
                    <a:pt x="275" y="254"/>
                  </a:lnTo>
                  <a:lnTo>
                    <a:pt x="269" y="260"/>
                  </a:lnTo>
                  <a:lnTo>
                    <a:pt x="269" y="272"/>
                  </a:lnTo>
                  <a:lnTo>
                    <a:pt x="263" y="278"/>
                  </a:lnTo>
                  <a:lnTo>
                    <a:pt x="263" y="290"/>
                  </a:lnTo>
                  <a:lnTo>
                    <a:pt x="252" y="303"/>
                  </a:lnTo>
                  <a:lnTo>
                    <a:pt x="252" y="315"/>
                  </a:lnTo>
                  <a:lnTo>
                    <a:pt x="246" y="321"/>
                  </a:lnTo>
                  <a:lnTo>
                    <a:pt x="240" y="333"/>
                  </a:lnTo>
                  <a:lnTo>
                    <a:pt x="234" y="339"/>
                  </a:lnTo>
                  <a:lnTo>
                    <a:pt x="234" y="345"/>
                  </a:lnTo>
                  <a:lnTo>
                    <a:pt x="229" y="357"/>
                  </a:lnTo>
                  <a:lnTo>
                    <a:pt x="223" y="363"/>
                  </a:lnTo>
                  <a:lnTo>
                    <a:pt x="217" y="375"/>
                  </a:lnTo>
                  <a:lnTo>
                    <a:pt x="206" y="387"/>
                  </a:lnTo>
                  <a:lnTo>
                    <a:pt x="200" y="399"/>
                  </a:lnTo>
                  <a:lnTo>
                    <a:pt x="200" y="406"/>
                  </a:lnTo>
                  <a:lnTo>
                    <a:pt x="194" y="418"/>
                  </a:lnTo>
                  <a:lnTo>
                    <a:pt x="189" y="424"/>
                  </a:lnTo>
                  <a:lnTo>
                    <a:pt x="183" y="436"/>
                  </a:lnTo>
                  <a:lnTo>
                    <a:pt x="172" y="448"/>
                  </a:lnTo>
                  <a:lnTo>
                    <a:pt x="166" y="460"/>
                  </a:lnTo>
                  <a:lnTo>
                    <a:pt x="160" y="466"/>
                  </a:lnTo>
                  <a:lnTo>
                    <a:pt x="154" y="478"/>
                  </a:lnTo>
                  <a:lnTo>
                    <a:pt x="149" y="484"/>
                  </a:lnTo>
                  <a:lnTo>
                    <a:pt x="143" y="496"/>
                  </a:lnTo>
                  <a:lnTo>
                    <a:pt x="126" y="515"/>
                  </a:lnTo>
                  <a:lnTo>
                    <a:pt x="120" y="527"/>
                  </a:lnTo>
                  <a:lnTo>
                    <a:pt x="114" y="533"/>
                  </a:lnTo>
                  <a:lnTo>
                    <a:pt x="109" y="545"/>
                  </a:lnTo>
                  <a:lnTo>
                    <a:pt x="103" y="557"/>
                  </a:lnTo>
                  <a:lnTo>
                    <a:pt x="97" y="563"/>
                  </a:lnTo>
                  <a:lnTo>
                    <a:pt x="92" y="575"/>
                  </a:lnTo>
                  <a:lnTo>
                    <a:pt x="74" y="593"/>
                  </a:lnTo>
                  <a:lnTo>
                    <a:pt x="69" y="605"/>
                  </a:lnTo>
                  <a:lnTo>
                    <a:pt x="63" y="618"/>
                  </a:lnTo>
                  <a:lnTo>
                    <a:pt x="63" y="557"/>
                  </a:lnTo>
                  <a:lnTo>
                    <a:pt x="57" y="551"/>
                  </a:lnTo>
                  <a:lnTo>
                    <a:pt x="57" y="509"/>
                  </a:lnTo>
                  <a:lnTo>
                    <a:pt x="51" y="502"/>
                  </a:lnTo>
                  <a:lnTo>
                    <a:pt x="51" y="478"/>
                  </a:lnTo>
                  <a:lnTo>
                    <a:pt x="46" y="472"/>
                  </a:lnTo>
                  <a:lnTo>
                    <a:pt x="46" y="454"/>
                  </a:lnTo>
                  <a:lnTo>
                    <a:pt x="40" y="448"/>
                  </a:lnTo>
                  <a:lnTo>
                    <a:pt x="40" y="424"/>
                  </a:lnTo>
                  <a:lnTo>
                    <a:pt x="34" y="412"/>
                  </a:lnTo>
                  <a:lnTo>
                    <a:pt x="34" y="393"/>
                  </a:lnTo>
                  <a:lnTo>
                    <a:pt x="29" y="387"/>
                  </a:lnTo>
                  <a:lnTo>
                    <a:pt x="29" y="369"/>
                  </a:lnTo>
                  <a:lnTo>
                    <a:pt x="23" y="357"/>
                  </a:lnTo>
                  <a:lnTo>
                    <a:pt x="23" y="333"/>
                  </a:lnTo>
                  <a:lnTo>
                    <a:pt x="17" y="321"/>
                  </a:lnTo>
                  <a:lnTo>
                    <a:pt x="17" y="303"/>
                  </a:lnTo>
                  <a:lnTo>
                    <a:pt x="11" y="296"/>
                  </a:lnTo>
                  <a:lnTo>
                    <a:pt x="11" y="266"/>
                  </a:lnTo>
                  <a:lnTo>
                    <a:pt x="6" y="254"/>
                  </a:lnTo>
                  <a:lnTo>
                    <a:pt x="6" y="212"/>
                  </a:lnTo>
                  <a:lnTo>
                    <a:pt x="0" y="199"/>
                  </a:lnTo>
                  <a:lnTo>
                    <a:pt x="0" y="30"/>
                  </a:lnTo>
                  <a:lnTo>
                    <a:pt x="0" y="36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3973" y="2859"/>
              <a:ext cx="361" cy="553"/>
            </a:xfrm>
            <a:custGeom>
              <a:avLst/>
              <a:gdLst>
                <a:gd name="T0" fmla="*/ 45 w 361"/>
                <a:gd name="T1" fmla="*/ 12 h 553"/>
                <a:gd name="T2" fmla="*/ 51 w 361"/>
                <a:gd name="T3" fmla="*/ 37 h 553"/>
                <a:gd name="T4" fmla="*/ 57 w 361"/>
                <a:gd name="T5" fmla="*/ 67 h 553"/>
                <a:gd name="T6" fmla="*/ 62 w 361"/>
                <a:gd name="T7" fmla="*/ 85 h 553"/>
                <a:gd name="T8" fmla="*/ 68 w 361"/>
                <a:gd name="T9" fmla="*/ 115 h 553"/>
                <a:gd name="T10" fmla="*/ 74 w 361"/>
                <a:gd name="T11" fmla="*/ 140 h 553"/>
                <a:gd name="T12" fmla="*/ 80 w 361"/>
                <a:gd name="T13" fmla="*/ 170 h 553"/>
                <a:gd name="T14" fmla="*/ 85 w 361"/>
                <a:gd name="T15" fmla="*/ 212 h 553"/>
                <a:gd name="T16" fmla="*/ 91 w 361"/>
                <a:gd name="T17" fmla="*/ 334 h 553"/>
                <a:gd name="T18" fmla="*/ 85 w 361"/>
                <a:gd name="T19" fmla="*/ 376 h 553"/>
                <a:gd name="T20" fmla="*/ 80 w 361"/>
                <a:gd name="T21" fmla="*/ 400 h 553"/>
                <a:gd name="T22" fmla="*/ 74 w 361"/>
                <a:gd name="T23" fmla="*/ 424 h 553"/>
                <a:gd name="T24" fmla="*/ 68 w 361"/>
                <a:gd name="T25" fmla="*/ 443 h 553"/>
                <a:gd name="T26" fmla="*/ 80 w 361"/>
                <a:gd name="T27" fmla="*/ 424 h 553"/>
                <a:gd name="T28" fmla="*/ 97 w 361"/>
                <a:gd name="T29" fmla="*/ 400 h 553"/>
                <a:gd name="T30" fmla="*/ 125 w 361"/>
                <a:gd name="T31" fmla="*/ 364 h 553"/>
                <a:gd name="T32" fmla="*/ 131 w 361"/>
                <a:gd name="T33" fmla="*/ 352 h 553"/>
                <a:gd name="T34" fmla="*/ 154 w 361"/>
                <a:gd name="T35" fmla="*/ 321 h 553"/>
                <a:gd name="T36" fmla="*/ 165 w 361"/>
                <a:gd name="T37" fmla="*/ 303 h 553"/>
                <a:gd name="T38" fmla="*/ 183 w 361"/>
                <a:gd name="T39" fmla="*/ 285 h 553"/>
                <a:gd name="T40" fmla="*/ 200 w 361"/>
                <a:gd name="T41" fmla="*/ 261 h 553"/>
                <a:gd name="T42" fmla="*/ 217 w 361"/>
                <a:gd name="T43" fmla="*/ 237 h 553"/>
                <a:gd name="T44" fmla="*/ 240 w 361"/>
                <a:gd name="T45" fmla="*/ 206 h 553"/>
                <a:gd name="T46" fmla="*/ 263 w 361"/>
                <a:gd name="T47" fmla="*/ 176 h 553"/>
                <a:gd name="T48" fmla="*/ 274 w 361"/>
                <a:gd name="T49" fmla="*/ 158 h 553"/>
                <a:gd name="T50" fmla="*/ 308 w 361"/>
                <a:gd name="T51" fmla="*/ 115 h 553"/>
                <a:gd name="T52" fmla="*/ 320 w 361"/>
                <a:gd name="T53" fmla="*/ 97 h 553"/>
                <a:gd name="T54" fmla="*/ 337 w 361"/>
                <a:gd name="T55" fmla="*/ 73 h 553"/>
                <a:gd name="T56" fmla="*/ 343 w 361"/>
                <a:gd name="T57" fmla="*/ 67 h 553"/>
                <a:gd name="T58" fmla="*/ 354 w 361"/>
                <a:gd name="T59" fmla="*/ 61 h 553"/>
                <a:gd name="T60" fmla="*/ 360 w 361"/>
                <a:gd name="T61" fmla="*/ 55 h 553"/>
                <a:gd name="T62" fmla="*/ 360 w 361"/>
                <a:gd name="T63" fmla="*/ 61 h 553"/>
                <a:gd name="T64" fmla="*/ 354 w 361"/>
                <a:gd name="T65" fmla="*/ 91 h 553"/>
                <a:gd name="T66" fmla="*/ 348 w 361"/>
                <a:gd name="T67" fmla="*/ 115 h 553"/>
                <a:gd name="T68" fmla="*/ 343 w 361"/>
                <a:gd name="T69" fmla="*/ 134 h 553"/>
                <a:gd name="T70" fmla="*/ 337 w 361"/>
                <a:gd name="T71" fmla="*/ 152 h 553"/>
                <a:gd name="T72" fmla="*/ 331 w 361"/>
                <a:gd name="T73" fmla="*/ 170 h 553"/>
                <a:gd name="T74" fmla="*/ 320 w 361"/>
                <a:gd name="T75" fmla="*/ 188 h 553"/>
                <a:gd name="T76" fmla="*/ 314 w 361"/>
                <a:gd name="T77" fmla="*/ 206 h 553"/>
                <a:gd name="T78" fmla="*/ 308 w 361"/>
                <a:gd name="T79" fmla="*/ 224 h 553"/>
                <a:gd name="T80" fmla="*/ 291 w 361"/>
                <a:gd name="T81" fmla="*/ 249 h 553"/>
                <a:gd name="T82" fmla="*/ 280 w 361"/>
                <a:gd name="T83" fmla="*/ 267 h 553"/>
                <a:gd name="T84" fmla="*/ 257 w 361"/>
                <a:gd name="T85" fmla="*/ 297 h 553"/>
                <a:gd name="T86" fmla="*/ 177 w 361"/>
                <a:gd name="T87" fmla="*/ 394 h 553"/>
                <a:gd name="T88" fmla="*/ 160 w 361"/>
                <a:gd name="T89" fmla="*/ 406 h 553"/>
                <a:gd name="T90" fmla="*/ 148 w 361"/>
                <a:gd name="T91" fmla="*/ 424 h 553"/>
                <a:gd name="T92" fmla="*/ 120 w 361"/>
                <a:gd name="T93" fmla="*/ 449 h 553"/>
                <a:gd name="T94" fmla="*/ 80 w 361"/>
                <a:gd name="T95" fmla="*/ 485 h 553"/>
                <a:gd name="T96" fmla="*/ 62 w 361"/>
                <a:gd name="T97" fmla="*/ 497 h 553"/>
                <a:gd name="T98" fmla="*/ 45 w 361"/>
                <a:gd name="T99" fmla="*/ 515 h 553"/>
                <a:gd name="T100" fmla="*/ 28 w 361"/>
                <a:gd name="T101" fmla="*/ 527 h 553"/>
                <a:gd name="T102" fmla="*/ 11 w 361"/>
                <a:gd name="T103" fmla="*/ 546 h 553"/>
                <a:gd name="T104" fmla="*/ 5 w 361"/>
                <a:gd name="T105" fmla="*/ 540 h 553"/>
                <a:gd name="T106" fmla="*/ 11 w 361"/>
                <a:gd name="T107" fmla="*/ 515 h 553"/>
                <a:gd name="T108" fmla="*/ 17 w 361"/>
                <a:gd name="T109" fmla="*/ 491 h 553"/>
                <a:gd name="T110" fmla="*/ 22 w 361"/>
                <a:gd name="T111" fmla="*/ 461 h 553"/>
                <a:gd name="T112" fmla="*/ 28 w 361"/>
                <a:gd name="T113" fmla="*/ 430 h 553"/>
                <a:gd name="T114" fmla="*/ 34 w 361"/>
                <a:gd name="T115" fmla="*/ 370 h 553"/>
                <a:gd name="T116" fmla="*/ 28 w 361"/>
                <a:gd name="T117" fmla="*/ 243 h 553"/>
                <a:gd name="T118" fmla="*/ 34 w 361"/>
                <a:gd name="T119" fmla="*/ 67 h 553"/>
                <a:gd name="T120" fmla="*/ 40 w 361"/>
                <a:gd name="T121" fmla="*/ 37 h 553"/>
                <a:gd name="T122" fmla="*/ 45 w 361"/>
                <a:gd name="T123" fmla="*/ 6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1" h="553">
                  <a:moveTo>
                    <a:pt x="45" y="0"/>
                  </a:moveTo>
                  <a:lnTo>
                    <a:pt x="45" y="12"/>
                  </a:lnTo>
                  <a:lnTo>
                    <a:pt x="51" y="18"/>
                  </a:lnTo>
                  <a:lnTo>
                    <a:pt x="51" y="37"/>
                  </a:lnTo>
                  <a:lnTo>
                    <a:pt x="57" y="43"/>
                  </a:lnTo>
                  <a:lnTo>
                    <a:pt x="57" y="67"/>
                  </a:lnTo>
                  <a:lnTo>
                    <a:pt x="62" y="73"/>
                  </a:lnTo>
                  <a:lnTo>
                    <a:pt x="62" y="85"/>
                  </a:lnTo>
                  <a:lnTo>
                    <a:pt x="68" y="91"/>
                  </a:lnTo>
                  <a:lnTo>
                    <a:pt x="68" y="115"/>
                  </a:lnTo>
                  <a:lnTo>
                    <a:pt x="74" y="121"/>
                  </a:lnTo>
                  <a:lnTo>
                    <a:pt x="74" y="140"/>
                  </a:lnTo>
                  <a:lnTo>
                    <a:pt x="80" y="146"/>
                  </a:lnTo>
                  <a:lnTo>
                    <a:pt x="80" y="170"/>
                  </a:lnTo>
                  <a:lnTo>
                    <a:pt x="85" y="176"/>
                  </a:lnTo>
                  <a:lnTo>
                    <a:pt x="85" y="212"/>
                  </a:lnTo>
                  <a:lnTo>
                    <a:pt x="91" y="218"/>
                  </a:lnTo>
                  <a:lnTo>
                    <a:pt x="91" y="334"/>
                  </a:lnTo>
                  <a:lnTo>
                    <a:pt x="85" y="346"/>
                  </a:lnTo>
                  <a:lnTo>
                    <a:pt x="85" y="376"/>
                  </a:lnTo>
                  <a:lnTo>
                    <a:pt x="80" y="382"/>
                  </a:lnTo>
                  <a:lnTo>
                    <a:pt x="80" y="400"/>
                  </a:lnTo>
                  <a:lnTo>
                    <a:pt x="74" y="406"/>
                  </a:lnTo>
                  <a:lnTo>
                    <a:pt x="74" y="424"/>
                  </a:lnTo>
                  <a:lnTo>
                    <a:pt x="68" y="437"/>
                  </a:lnTo>
                  <a:lnTo>
                    <a:pt x="68" y="443"/>
                  </a:lnTo>
                  <a:lnTo>
                    <a:pt x="80" y="430"/>
                  </a:lnTo>
                  <a:lnTo>
                    <a:pt x="80" y="424"/>
                  </a:lnTo>
                  <a:lnTo>
                    <a:pt x="91" y="412"/>
                  </a:lnTo>
                  <a:lnTo>
                    <a:pt x="97" y="400"/>
                  </a:lnTo>
                  <a:lnTo>
                    <a:pt x="120" y="376"/>
                  </a:lnTo>
                  <a:lnTo>
                    <a:pt x="125" y="364"/>
                  </a:lnTo>
                  <a:lnTo>
                    <a:pt x="125" y="358"/>
                  </a:lnTo>
                  <a:lnTo>
                    <a:pt x="131" y="352"/>
                  </a:lnTo>
                  <a:lnTo>
                    <a:pt x="137" y="340"/>
                  </a:lnTo>
                  <a:lnTo>
                    <a:pt x="154" y="321"/>
                  </a:lnTo>
                  <a:lnTo>
                    <a:pt x="160" y="309"/>
                  </a:lnTo>
                  <a:lnTo>
                    <a:pt x="165" y="303"/>
                  </a:lnTo>
                  <a:lnTo>
                    <a:pt x="177" y="297"/>
                  </a:lnTo>
                  <a:lnTo>
                    <a:pt x="183" y="285"/>
                  </a:lnTo>
                  <a:lnTo>
                    <a:pt x="194" y="273"/>
                  </a:lnTo>
                  <a:lnTo>
                    <a:pt x="200" y="261"/>
                  </a:lnTo>
                  <a:lnTo>
                    <a:pt x="211" y="249"/>
                  </a:lnTo>
                  <a:lnTo>
                    <a:pt x="217" y="237"/>
                  </a:lnTo>
                  <a:lnTo>
                    <a:pt x="234" y="218"/>
                  </a:lnTo>
                  <a:lnTo>
                    <a:pt x="240" y="206"/>
                  </a:lnTo>
                  <a:lnTo>
                    <a:pt x="257" y="188"/>
                  </a:lnTo>
                  <a:lnTo>
                    <a:pt x="263" y="176"/>
                  </a:lnTo>
                  <a:lnTo>
                    <a:pt x="274" y="164"/>
                  </a:lnTo>
                  <a:lnTo>
                    <a:pt x="274" y="158"/>
                  </a:lnTo>
                  <a:lnTo>
                    <a:pt x="308" y="121"/>
                  </a:lnTo>
                  <a:lnTo>
                    <a:pt x="308" y="115"/>
                  </a:lnTo>
                  <a:lnTo>
                    <a:pt x="320" y="103"/>
                  </a:lnTo>
                  <a:lnTo>
                    <a:pt x="320" y="97"/>
                  </a:lnTo>
                  <a:lnTo>
                    <a:pt x="337" y="79"/>
                  </a:lnTo>
                  <a:lnTo>
                    <a:pt x="337" y="73"/>
                  </a:lnTo>
                  <a:lnTo>
                    <a:pt x="343" y="73"/>
                  </a:lnTo>
                  <a:lnTo>
                    <a:pt x="343" y="67"/>
                  </a:lnTo>
                  <a:lnTo>
                    <a:pt x="348" y="61"/>
                  </a:lnTo>
                  <a:lnTo>
                    <a:pt x="354" y="61"/>
                  </a:lnTo>
                  <a:lnTo>
                    <a:pt x="354" y="55"/>
                  </a:lnTo>
                  <a:lnTo>
                    <a:pt x="360" y="55"/>
                  </a:lnTo>
                  <a:lnTo>
                    <a:pt x="360" y="49"/>
                  </a:lnTo>
                  <a:lnTo>
                    <a:pt x="360" y="61"/>
                  </a:lnTo>
                  <a:lnTo>
                    <a:pt x="354" y="73"/>
                  </a:lnTo>
                  <a:lnTo>
                    <a:pt x="354" y="91"/>
                  </a:lnTo>
                  <a:lnTo>
                    <a:pt x="348" y="103"/>
                  </a:lnTo>
                  <a:lnTo>
                    <a:pt x="348" y="115"/>
                  </a:lnTo>
                  <a:lnTo>
                    <a:pt x="343" y="121"/>
                  </a:lnTo>
                  <a:lnTo>
                    <a:pt x="343" y="134"/>
                  </a:lnTo>
                  <a:lnTo>
                    <a:pt x="337" y="140"/>
                  </a:lnTo>
                  <a:lnTo>
                    <a:pt x="337" y="152"/>
                  </a:lnTo>
                  <a:lnTo>
                    <a:pt x="331" y="164"/>
                  </a:lnTo>
                  <a:lnTo>
                    <a:pt x="331" y="170"/>
                  </a:lnTo>
                  <a:lnTo>
                    <a:pt x="325" y="182"/>
                  </a:lnTo>
                  <a:lnTo>
                    <a:pt x="320" y="188"/>
                  </a:lnTo>
                  <a:lnTo>
                    <a:pt x="320" y="194"/>
                  </a:lnTo>
                  <a:lnTo>
                    <a:pt x="314" y="206"/>
                  </a:lnTo>
                  <a:lnTo>
                    <a:pt x="308" y="212"/>
                  </a:lnTo>
                  <a:lnTo>
                    <a:pt x="308" y="224"/>
                  </a:lnTo>
                  <a:lnTo>
                    <a:pt x="297" y="237"/>
                  </a:lnTo>
                  <a:lnTo>
                    <a:pt x="291" y="249"/>
                  </a:lnTo>
                  <a:lnTo>
                    <a:pt x="291" y="255"/>
                  </a:lnTo>
                  <a:lnTo>
                    <a:pt x="280" y="267"/>
                  </a:lnTo>
                  <a:lnTo>
                    <a:pt x="274" y="279"/>
                  </a:lnTo>
                  <a:lnTo>
                    <a:pt x="257" y="297"/>
                  </a:lnTo>
                  <a:lnTo>
                    <a:pt x="257" y="309"/>
                  </a:lnTo>
                  <a:lnTo>
                    <a:pt x="177" y="394"/>
                  </a:lnTo>
                  <a:lnTo>
                    <a:pt x="165" y="400"/>
                  </a:lnTo>
                  <a:lnTo>
                    <a:pt x="160" y="406"/>
                  </a:lnTo>
                  <a:lnTo>
                    <a:pt x="154" y="418"/>
                  </a:lnTo>
                  <a:lnTo>
                    <a:pt x="148" y="424"/>
                  </a:lnTo>
                  <a:lnTo>
                    <a:pt x="137" y="430"/>
                  </a:lnTo>
                  <a:lnTo>
                    <a:pt x="120" y="449"/>
                  </a:lnTo>
                  <a:lnTo>
                    <a:pt x="108" y="455"/>
                  </a:lnTo>
                  <a:lnTo>
                    <a:pt x="80" y="485"/>
                  </a:lnTo>
                  <a:lnTo>
                    <a:pt x="68" y="491"/>
                  </a:lnTo>
                  <a:lnTo>
                    <a:pt x="62" y="497"/>
                  </a:lnTo>
                  <a:lnTo>
                    <a:pt x="51" y="503"/>
                  </a:lnTo>
                  <a:lnTo>
                    <a:pt x="45" y="515"/>
                  </a:lnTo>
                  <a:lnTo>
                    <a:pt x="34" y="521"/>
                  </a:lnTo>
                  <a:lnTo>
                    <a:pt x="28" y="527"/>
                  </a:lnTo>
                  <a:lnTo>
                    <a:pt x="17" y="533"/>
                  </a:lnTo>
                  <a:lnTo>
                    <a:pt x="11" y="546"/>
                  </a:lnTo>
                  <a:lnTo>
                    <a:pt x="0" y="552"/>
                  </a:lnTo>
                  <a:lnTo>
                    <a:pt x="5" y="540"/>
                  </a:lnTo>
                  <a:lnTo>
                    <a:pt x="5" y="527"/>
                  </a:lnTo>
                  <a:lnTo>
                    <a:pt x="11" y="515"/>
                  </a:lnTo>
                  <a:lnTo>
                    <a:pt x="11" y="503"/>
                  </a:lnTo>
                  <a:lnTo>
                    <a:pt x="17" y="491"/>
                  </a:lnTo>
                  <a:lnTo>
                    <a:pt x="17" y="473"/>
                  </a:lnTo>
                  <a:lnTo>
                    <a:pt x="22" y="461"/>
                  </a:lnTo>
                  <a:lnTo>
                    <a:pt x="22" y="437"/>
                  </a:lnTo>
                  <a:lnTo>
                    <a:pt x="28" y="430"/>
                  </a:lnTo>
                  <a:lnTo>
                    <a:pt x="28" y="382"/>
                  </a:lnTo>
                  <a:lnTo>
                    <a:pt x="34" y="370"/>
                  </a:lnTo>
                  <a:lnTo>
                    <a:pt x="34" y="249"/>
                  </a:lnTo>
                  <a:lnTo>
                    <a:pt x="28" y="243"/>
                  </a:lnTo>
                  <a:lnTo>
                    <a:pt x="28" y="79"/>
                  </a:lnTo>
                  <a:lnTo>
                    <a:pt x="34" y="67"/>
                  </a:lnTo>
                  <a:lnTo>
                    <a:pt x="34" y="43"/>
                  </a:lnTo>
                  <a:lnTo>
                    <a:pt x="40" y="37"/>
                  </a:lnTo>
                  <a:lnTo>
                    <a:pt x="40" y="18"/>
                  </a:lnTo>
                  <a:lnTo>
                    <a:pt x="45" y="6"/>
                  </a:lnTo>
                  <a:lnTo>
                    <a:pt x="45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727" y="3156"/>
              <a:ext cx="544" cy="528"/>
            </a:xfrm>
            <a:custGeom>
              <a:avLst/>
              <a:gdLst>
                <a:gd name="T0" fmla="*/ 194 w 544"/>
                <a:gd name="T1" fmla="*/ 158 h 528"/>
                <a:gd name="T2" fmla="*/ 183 w 544"/>
                <a:gd name="T3" fmla="*/ 212 h 528"/>
                <a:gd name="T4" fmla="*/ 171 w 544"/>
                <a:gd name="T5" fmla="*/ 249 h 528"/>
                <a:gd name="T6" fmla="*/ 160 w 544"/>
                <a:gd name="T7" fmla="*/ 279 h 528"/>
                <a:gd name="T8" fmla="*/ 148 w 544"/>
                <a:gd name="T9" fmla="*/ 315 h 528"/>
                <a:gd name="T10" fmla="*/ 137 w 544"/>
                <a:gd name="T11" fmla="*/ 346 h 528"/>
                <a:gd name="T12" fmla="*/ 125 w 544"/>
                <a:gd name="T13" fmla="*/ 376 h 528"/>
                <a:gd name="T14" fmla="*/ 114 w 544"/>
                <a:gd name="T15" fmla="*/ 400 h 528"/>
                <a:gd name="T16" fmla="*/ 103 w 544"/>
                <a:gd name="T17" fmla="*/ 430 h 528"/>
                <a:gd name="T18" fmla="*/ 108 w 544"/>
                <a:gd name="T19" fmla="*/ 430 h 528"/>
                <a:gd name="T20" fmla="*/ 143 w 544"/>
                <a:gd name="T21" fmla="*/ 412 h 528"/>
                <a:gd name="T22" fmla="*/ 165 w 544"/>
                <a:gd name="T23" fmla="*/ 400 h 528"/>
                <a:gd name="T24" fmla="*/ 194 w 544"/>
                <a:gd name="T25" fmla="*/ 382 h 528"/>
                <a:gd name="T26" fmla="*/ 246 w 544"/>
                <a:gd name="T27" fmla="*/ 346 h 528"/>
                <a:gd name="T28" fmla="*/ 280 w 544"/>
                <a:gd name="T29" fmla="*/ 327 h 528"/>
                <a:gd name="T30" fmla="*/ 331 w 544"/>
                <a:gd name="T31" fmla="*/ 285 h 528"/>
                <a:gd name="T32" fmla="*/ 366 w 544"/>
                <a:gd name="T33" fmla="*/ 261 h 528"/>
                <a:gd name="T34" fmla="*/ 411 w 544"/>
                <a:gd name="T35" fmla="*/ 224 h 528"/>
                <a:gd name="T36" fmla="*/ 463 w 544"/>
                <a:gd name="T37" fmla="*/ 182 h 528"/>
                <a:gd name="T38" fmla="*/ 514 w 544"/>
                <a:gd name="T39" fmla="*/ 140 h 528"/>
                <a:gd name="T40" fmla="*/ 537 w 544"/>
                <a:gd name="T41" fmla="*/ 133 h 528"/>
                <a:gd name="T42" fmla="*/ 526 w 544"/>
                <a:gd name="T43" fmla="*/ 170 h 528"/>
                <a:gd name="T44" fmla="*/ 509 w 544"/>
                <a:gd name="T45" fmla="*/ 200 h 528"/>
                <a:gd name="T46" fmla="*/ 457 w 544"/>
                <a:gd name="T47" fmla="*/ 267 h 528"/>
                <a:gd name="T48" fmla="*/ 417 w 544"/>
                <a:gd name="T49" fmla="*/ 309 h 528"/>
                <a:gd name="T50" fmla="*/ 377 w 544"/>
                <a:gd name="T51" fmla="*/ 339 h 528"/>
                <a:gd name="T52" fmla="*/ 343 w 544"/>
                <a:gd name="T53" fmla="*/ 364 h 528"/>
                <a:gd name="T54" fmla="*/ 303 w 544"/>
                <a:gd name="T55" fmla="*/ 388 h 528"/>
                <a:gd name="T56" fmla="*/ 263 w 544"/>
                <a:gd name="T57" fmla="*/ 406 h 528"/>
                <a:gd name="T58" fmla="*/ 223 w 544"/>
                <a:gd name="T59" fmla="*/ 430 h 528"/>
                <a:gd name="T60" fmla="*/ 183 w 544"/>
                <a:gd name="T61" fmla="*/ 449 h 528"/>
                <a:gd name="T62" fmla="*/ 137 w 544"/>
                <a:gd name="T63" fmla="*/ 473 h 528"/>
                <a:gd name="T64" fmla="*/ 85 w 544"/>
                <a:gd name="T65" fmla="*/ 491 h 528"/>
                <a:gd name="T66" fmla="*/ 40 w 544"/>
                <a:gd name="T67" fmla="*/ 509 h 528"/>
                <a:gd name="T68" fmla="*/ 5 w 544"/>
                <a:gd name="T69" fmla="*/ 521 h 528"/>
                <a:gd name="T70" fmla="*/ 22 w 544"/>
                <a:gd name="T71" fmla="*/ 485 h 528"/>
                <a:gd name="T72" fmla="*/ 34 w 544"/>
                <a:gd name="T73" fmla="*/ 455 h 528"/>
                <a:gd name="T74" fmla="*/ 45 w 544"/>
                <a:gd name="T75" fmla="*/ 418 h 528"/>
                <a:gd name="T76" fmla="*/ 57 w 544"/>
                <a:gd name="T77" fmla="*/ 382 h 528"/>
                <a:gd name="T78" fmla="*/ 68 w 544"/>
                <a:gd name="T79" fmla="*/ 339 h 528"/>
                <a:gd name="T80" fmla="*/ 80 w 544"/>
                <a:gd name="T81" fmla="*/ 297 h 528"/>
                <a:gd name="T82" fmla="*/ 91 w 544"/>
                <a:gd name="T83" fmla="*/ 255 h 528"/>
                <a:gd name="T84" fmla="*/ 103 w 544"/>
                <a:gd name="T85" fmla="*/ 206 h 528"/>
                <a:gd name="T86" fmla="*/ 114 w 544"/>
                <a:gd name="T87" fmla="*/ 176 h 528"/>
                <a:gd name="T88" fmla="*/ 125 w 544"/>
                <a:gd name="T89" fmla="*/ 133 h 528"/>
                <a:gd name="T90" fmla="*/ 143 w 544"/>
                <a:gd name="T91" fmla="*/ 91 h 528"/>
                <a:gd name="T92" fmla="*/ 160 w 544"/>
                <a:gd name="T93" fmla="*/ 61 h 528"/>
                <a:gd name="T94" fmla="*/ 200 w 544"/>
                <a:gd name="T9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4" h="528">
                  <a:moveTo>
                    <a:pt x="200" y="0"/>
                  </a:moveTo>
                  <a:lnTo>
                    <a:pt x="200" y="121"/>
                  </a:lnTo>
                  <a:lnTo>
                    <a:pt x="194" y="127"/>
                  </a:lnTo>
                  <a:lnTo>
                    <a:pt x="194" y="158"/>
                  </a:lnTo>
                  <a:lnTo>
                    <a:pt x="188" y="164"/>
                  </a:lnTo>
                  <a:lnTo>
                    <a:pt x="188" y="188"/>
                  </a:lnTo>
                  <a:lnTo>
                    <a:pt x="183" y="194"/>
                  </a:lnTo>
                  <a:lnTo>
                    <a:pt x="183" y="212"/>
                  </a:lnTo>
                  <a:lnTo>
                    <a:pt x="177" y="218"/>
                  </a:lnTo>
                  <a:lnTo>
                    <a:pt x="177" y="236"/>
                  </a:lnTo>
                  <a:lnTo>
                    <a:pt x="171" y="243"/>
                  </a:lnTo>
                  <a:lnTo>
                    <a:pt x="171" y="249"/>
                  </a:lnTo>
                  <a:lnTo>
                    <a:pt x="165" y="255"/>
                  </a:lnTo>
                  <a:lnTo>
                    <a:pt x="165" y="267"/>
                  </a:lnTo>
                  <a:lnTo>
                    <a:pt x="160" y="273"/>
                  </a:lnTo>
                  <a:lnTo>
                    <a:pt x="160" y="279"/>
                  </a:lnTo>
                  <a:lnTo>
                    <a:pt x="154" y="291"/>
                  </a:lnTo>
                  <a:lnTo>
                    <a:pt x="154" y="303"/>
                  </a:lnTo>
                  <a:lnTo>
                    <a:pt x="148" y="309"/>
                  </a:lnTo>
                  <a:lnTo>
                    <a:pt x="148" y="315"/>
                  </a:lnTo>
                  <a:lnTo>
                    <a:pt x="143" y="321"/>
                  </a:lnTo>
                  <a:lnTo>
                    <a:pt x="143" y="327"/>
                  </a:lnTo>
                  <a:lnTo>
                    <a:pt x="137" y="333"/>
                  </a:lnTo>
                  <a:lnTo>
                    <a:pt x="137" y="346"/>
                  </a:lnTo>
                  <a:lnTo>
                    <a:pt x="131" y="352"/>
                  </a:lnTo>
                  <a:lnTo>
                    <a:pt x="131" y="358"/>
                  </a:lnTo>
                  <a:lnTo>
                    <a:pt x="125" y="364"/>
                  </a:lnTo>
                  <a:lnTo>
                    <a:pt x="125" y="376"/>
                  </a:lnTo>
                  <a:lnTo>
                    <a:pt x="120" y="376"/>
                  </a:lnTo>
                  <a:lnTo>
                    <a:pt x="120" y="382"/>
                  </a:lnTo>
                  <a:lnTo>
                    <a:pt x="114" y="388"/>
                  </a:lnTo>
                  <a:lnTo>
                    <a:pt x="114" y="400"/>
                  </a:lnTo>
                  <a:lnTo>
                    <a:pt x="108" y="406"/>
                  </a:lnTo>
                  <a:lnTo>
                    <a:pt x="108" y="412"/>
                  </a:lnTo>
                  <a:lnTo>
                    <a:pt x="103" y="418"/>
                  </a:lnTo>
                  <a:lnTo>
                    <a:pt x="103" y="430"/>
                  </a:lnTo>
                  <a:lnTo>
                    <a:pt x="97" y="430"/>
                  </a:lnTo>
                  <a:lnTo>
                    <a:pt x="97" y="436"/>
                  </a:lnTo>
                  <a:lnTo>
                    <a:pt x="103" y="436"/>
                  </a:lnTo>
                  <a:lnTo>
                    <a:pt x="108" y="430"/>
                  </a:lnTo>
                  <a:lnTo>
                    <a:pt x="114" y="430"/>
                  </a:lnTo>
                  <a:lnTo>
                    <a:pt x="120" y="424"/>
                  </a:lnTo>
                  <a:lnTo>
                    <a:pt x="131" y="424"/>
                  </a:lnTo>
                  <a:lnTo>
                    <a:pt x="143" y="412"/>
                  </a:lnTo>
                  <a:lnTo>
                    <a:pt x="148" y="412"/>
                  </a:lnTo>
                  <a:lnTo>
                    <a:pt x="154" y="406"/>
                  </a:lnTo>
                  <a:lnTo>
                    <a:pt x="160" y="406"/>
                  </a:lnTo>
                  <a:lnTo>
                    <a:pt x="165" y="400"/>
                  </a:lnTo>
                  <a:lnTo>
                    <a:pt x="171" y="400"/>
                  </a:lnTo>
                  <a:lnTo>
                    <a:pt x="177" y="394"/>
                  </a:lnTo>
                  <a:lnTo>
                    <a:pt x="188" y="388"/>
                  </a:lnTo>
                  <a:lnTo>
                    <a:pt x="194" y="382"/>
                  </a:lnTo>
                  <a:lnTo>
                    <a:pt x="200" y="382"/>
                  </a:lnTo>
                  <a:lnTo>
                    <a:pt x="217" y="364"/>
                  </a:lnTo>
                  <a:lnTo>
                    <a:pt x="228" y="364"/>
                  </a:lnTo>
                  <a:lnTo>
                    <a:pt x="246" y="346"/>
                  </a:lnTo>
                  <a:lnTo>
                    <a:pt x="257" y="339"/>
                  </a:lnTo>
                  <a:lnTo>
                    <a:pt x="263" y="339"/>
                  </a:lnTo>
                  <a:lnTo>
                    <a:pt x="268" y="333"/>
                  </a:lnTo>
                  <a:lnTo>
                    <a:pt x="280" y="327"/>
                  </a:lnTo>
                  <a:lnTo>
                    <a:pt x="297" y="309"/>
                  </a:lnTo>
                  <a:lnTo>
                    <a:pt x="308" y="303"/>
                  </a:lnTo>
                  <a:lnTo>
                    <a:pt x="320" y="291"/>
                  </a:lnTo>
                  <a:lnTo>
                    <a:pt x="331" y="285"/>
                  </a:lnTo>
                  <a:lnTo>
                    <a:pt x="343" y="273"/>
                  </a:lnTo>
                  <a:lnTo>
                    <a:pt x="354" y="267"/>
                  </a:lnTo>
                  <a:lnTo>
                    <a:pt x="360" y="261"/>
                  </a:lnTo>
                  <a:lnTo>
                    <a:pt x="366" y="261"/>
                  </a:lnTo>
                  <a:lnTo>
                    <a:pt x="377" y="255"/>
                  </a:lnTo>
                  <a:lnTo>
                    <a:pt x="388" y="243"/>
                  </a:lnTo>
                  <a:lnTo>
                    <a:pt x="400" y="236"/>
                  </a:lnTo>
                  <a:lnTo>
                    <a:pt x="411" y="224"/>
                  </a:lnTo>
                  <a:lnTo>
                    <a:pt x="423" y="218"/>
                  </a:lnTo>
                  <a:lnTo>
                    <a:pt x="434" y="206"/>
                  </a:lnTo>
                  <a:lnTo>
                    <a:pt x="446" y="200"/>
                  </a:lnTo>
                  <a:lnTo>
                    <a:pt x="463" y="182"/>
                  </a:lnTo>
                  <a:lnTo>
                    <a:pt x="474" y="176"/>
                  </a:lnTo>
                  <a:lnTo>
                    <a:pt x="486" y="164"/>
                  </a:lnTo>
                  <a:lnTo>
                    <a:pt x="497" y="158"/>
                  </a:lnTo>
                  <a:lnTo>
                    <a:pt x="514" y="140"/>
                  </a:lnTo>
                  <a:lnTo>
                    <a:pt x="520" y="140"/>
                  </a:lnTo>
                  <a:lnTo>
                    <a:pt x="531" y="133"/>
                  </a:lnTo>
                  <a:lnTo>
                    <a:pt x="543" y="121"/>
                  </a:lnTo>
                  <a:lnTo>
                    <a:pt x="537" y="133"/>
                  </a:lnTo>
                  <a:lnTo>
                    <a:pt x="537" y="140"/>
                  </a:lnTo>
                  <a:lnTo>
                    <a:pt x="531" y="152"/>
                  </a:lnTo>
                  <a:lnTo>
                    <a:pt x="531" y="158"/>
                  </a:lnTo>
                  <a:lnTo>
                    <a:pt x="526" y="170"/>
                  </a:lnTo>
                  <a:lnTo>
                    <a:pt x="520" y="176"/>
                  </a:lnTo>
                  <a:lnTo>
                    <a:pt x="520" y="182"/>
                  </a:lnTo>
                  <a:lnTo>
                    <a:pt x="514" y="194"/>
                  </a:lnTo>
                  <a:lnTo>
                    <a:pt x="509" y="200"/>
                  </a:lnTo>
                  <a:lnTo>
                    <a:pt x="503" y="212"/>
                  </a:lnTo>
                  <a:lnTo>
                    <a:pt x="486" y="230"/>
                  </a:lnTo>
                  <a:lnTo>
                    <a:pt x="480" y="243"/>
                  </a:lnTo>
                  <a:lnTo>
                    <a:pt x="457" y="267"/>
                  </a:lnTo>
                  <a:lnTo>
                    <a:pt x="451" y="279"/>
                  </a:lnTo>
                  <a:lnTo>
                    <a:pt x="440" y="291"/>
                  </a:lnTo>
                  <a:lnTo>
                    <a:pt x="429" y="297"/>
                  </a:lnTo>
                  <a:lnTo>
                    <a:pt x="417" y="309"/>
                  </a:lnTo>
                  <a:lnTo>
                    <a:pt x="406" y="315"/>
                  </a:lnTo>
                  <a:lnTo>
                    <a:pt x="394" y="327"/>
                  </a:lnTo>
                  <a:lnTo>
                    <a:pt x="383" y="333"/>
                  </a:lnTo>
                  <a:lnTo>
                    <a:pt x="377" y="339"/>
                  </a:lnTo>
                  <a:lnTo>
                    <a:pt x="366" y="346"/>
                  </a:lnTo>
                  <a:lnTo>
                    <a:pt x="360" y="352"/>
                  </a:lnTo>
                  <a:lnTo>
                    <a:pt x="348" y="358"/>
                  </a:lnTo>
                  <a:lnTo>
                    <a:pt x="343" y="364"/>
                  </a:lnTo>
                  <a:lnTo>
                    <a:pt x="331" y="370"/>
                  </a:lnTo>
                  <a:lnTo>
                    <a:pt x="326" y="376"/>
                  </a:lnTo>
                  <a:lnTo>
                    <a:pt x="314" y="382"/>
                  </a:lnTo>
                  <a:lnTo>
                    <a:pt x="303" y="388"/>
                  </a:lnTo>
                  <a:lnTo>
                    <a:pt x="297" y="394"/>
                  </a:lnTo>
                  <a:lnTo>
                    <a:pt x="286" y="400"/>
                  </a:lnTo>
                  <a:lnTo>
                    <a:pt x="274" y="400"/>
                  </a:lnTo>
                  <a:lnTo>
                    <a:pt x="263" y="406"/>
                  </a:lnTo>
                  <a:lnTo>
                    <a:pt x="257" y="412"/>
                  </a:lnTo>
                  <a:lnTo>
                    <a:pt x="246" y="418"/>
                  </a:lnTo>
                  <a:lnTo>
                    <a:pt x="234" y="424"/>
                  </a:lnTo>
                  <a:lnTo>
                    <a:pt x="223" y="430"/>
                  </a:lnTo>
                  <a:lnTo>
                    <a:pt x="211" y="436"/>
                  </a:lnTo>
                  <a:lnTo>
                    <a:pt x="200" y="436"/>
                  </a:lnTo>
                  <a:lnTo>
                    <a:pt x="194" y="442"/>
                  </a:lnTo>
                  <a:lnTo>
                    <a:pt x="183" y="449"/>
                  </a:lnTo>
                  <a:lnTo>
                    <a:pt x="171" y="455"/>
                  </a:lnTo>
                  <a:lnTo>
                    <a:pt x="160" y="461"/>
                  </a:lnTo>
                  <a:lnTo>
                    <a:pt x="148" y="467"/>
                  </a:lnTo>
                  <a:lnTo>
                    <a:pt x="137" y="473"/>
                  </a:lnTo>
                  <a:lnTo>
                    <a:pt x="125" y="473"/>
                  </a:lnTo>
                  <a:lnTo>
                    <a:pt x="114" y="479"/>
                  </a:lnTo>
                  <a:lnTo>
                    <a:pt x="97" y="485"/>
                  </a:lnTo>
                  <a:lnTo>
                    <a:pt x="85" y="491"/>
                  </a:lnTo>
                  <a:lnTo>
                    <a:pt x="74" y="497"/>
                  </a:lnTo>
                  <a:lnTo>
                    <a:pt x="63" y="503"/>
                  </a:lnTo>
                  <a:lnTo>
                    <a:pt x="51" y="503"/>
                  </a:lnTo>
                  <a:lnTo>
                    <a:pt x="40" y="509"/>
                  </a:lnTo>
                  <a:lnTo>
                    <a:pt x="22" y="515"/>
                  </a:lnTo>
                  <a:lnTo>
                    <a:pt x="11" y="521"/>
                  </a:lnTo>
                  <a:lnTo>
                    <a:pt x="0" y="527"/>
                  </a:lnTo>
                  <a:lnTo>
                    <a:pt x="5" y="521"/>
                  </a:lnTo>
                  <a:lnTo>
                    <a:pt x="11" y="509"/>
                  </a:lnTo>
                  <a:lnTo>
                    <a:pt x="11" y="503"/>
                  </a:lnTo>
                  <a:lnTo>
                    <a:pt x="17" y="497"/>
                  </a:lnTo>
                  <a:lnTo>
                    <a:pt x="22" y="485"/>
                  </a:lnTo>
                  <a:lnTo>
                    <a:pt x="22" y="479"/>
                  </a:lnTo>
                  <a:lnTo>
                    <a:pt x="28" y="473"/>
                  </a:lnTo>
                  <a:lnTo>
                    <a:pt x="34" y="461"/>
                  </a:lnTo>
                  <a:lnTo>
                    <a:pt x="34" y="455"/>
                  </a:lnTo>
                  <a:lnTo>
                    <a:pt x="40" y="442"/>
                  </a:lnTo>
                  <a:lnTo>
                    <a:pt x="40" y="436"/>
                  </a:lnTo>
                  <a:lnTo>
                    <a:pt x="45" y="430"/>
                  </a:lnTo>
                  <a:lnTo>
                    <a:pt x="45" y="418"/>
                  </a:lnTo>
                  <a:lnTo>
                    <a:pt x="51" y="412"/>
                  </a:lnTo>
                  <a:lnTo>
                    <a:pt x="51" y="400"/>
                  </a:lnTo>
                  <a:lnTo>
                    <a:pt x="57" y="394"/>
                  </a:lnTo>
                  <a:lnTo>
                    <a:pt x="57" y="382"/>
                  </a:lnTo>
                  <a:lnTo>
                    <a:pt x="63" y="376"/>
                  </a:lnTo>
                  <a:lnTo>
                    <a:pt x="63" y="364"/>
                  </a:lnTo>
                  <a:lnTo>
                    <a:pt x="68" y="358"/>
                  </a:lnTo>
                  <a:lnTo>
                    <a:pt x="68" y="339"/>
                  </a:lnTo>
                  <a:lnTo>
                    <a:pt x="74" y="333"/>
                  </a:lnTo>
                  <a:lnTo>
                    <a:pt x="74" y="321"/>
                  </a:lnTo>
                  <a:lnTo>
                    <a:pt x="80" y="315"/>
                  </a:lnTo>
                  <a:lnTo>
                    <a:pt x="80" y="297"/>
                  </a:lnTo>
                  <a:lnTo>
                    <a:pt x="85" y="285"/>
                  </a:lnTo>
                  <a:lnTo>
                    <a:pt x="85" y="279"/>
                  </a:lnTo>
                  <a:lnTo>
                    <a:pt x="91" y="273"/>
                  </a:lnTo>
                  <a:lnTo>
                    <a:pt x="91" y="255"/>
                  </a:lnTo>
                  <a:lnTo>
                    <a:pt x="97" y="243"/>
                  </a:lnTo>
                  <a:lnTo>
                    <a:pt x="97" y="236"/>
                  </a:lnTo>
                  <a:lnTo>
                    <a:pt x="103" y="224"/>
                  </a:lnTo>
                  <a:lnTo>
                    <a:pt x="103" y="206"/>
                  </a:lnTo>
                  <a:lnTo>
                    <a:pt x="108" y="200"/>
                  </a:lnTo>
                  <a:lnTo>
                    <a:pt x="108" y="194"/>
                  </a:lnTo>
                  <a:lnTo>
                    <a:pt x="114" y="182"/>
                  </a:lnTo>
                  <a:lnTo>
                    <a:pt x="114" y="176"/>
                  </a:lnTo>
                  <a:lnTo>
                    <a:pt x="120" y="164"/>
                  </a:lnTo>
                  <a:lnTo>
                    <a:pt x="120" y="152"/>
                  </a:lnTo>
                  <a:lnTo>
                    <a:pt x="125" y="140"/>
                  </a:lnTo>
                  <a:lnTo>
                    <a:pt x="125" y="133"/>
                  </a:lnTo>
                  <a:lnTo>
                    <a:pt x="131" y="127"/>
                  </a:lnTo>
                  <a:lnTo>
                    <a:pt x="131" y="115"/>
                  </a:lnTo>
                  <a:lnTo>
                    <a:pt x="143" y="103"/>
                  </a:lnTo>
                  <a:lnTo>
                    <a:pt x="143" y="91"/>
                  </a:lnTo>
                  <a:lnTo>
                    <a:pt x="148" y="85"/>
                  </a:lnTo>
                  <a:lnTo>
                    <a:pt x="148" y="79"/>
                  </a:lnTo>
                  <a:lnTo>
                    <a:pt x="154" y="73"/>
                  </a:lnTo>
                  <a:lnTo>
                    <a:pt x="160" y="61"/>
                  </a:lnTo>
                  <a:lnTo>
                    <a:pt x="160" y="55"/>
                  </a:lnTo>
                  <a:lnTo>
                    <a:pt x="177" y="37"/>
                  </a:lnTo>
                  <a:lnTo>
                    <a:pt x="177" y="24"/>
                  </a:lnTo>
                  <a:lnTo>
                    <a:pt x="20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509" y="3405"/>
              <a:ext cx="630" cy="425"/>
            </a:xfrm>
            <a:custGeom>
              <a:avLst/>
              <a:gdLst>
                <a:gd name="T0" fmla="*/ 246 w 630"/>
                <a:gd name="T1" fmla="*/ 12 h 425"/>
                <a:gd name="T2" fmla="*/ 240 w 630"/>
                <a:gd name="T3" fmla="*/ 48 h 425"/>
                <a:gd name="T4" fmla="*/ 229 w 630"/>
                <a:gd name="T5" fmla="*/ 72 h 425"/>
                <a:gd name="T6" fmla="*/ 223 w 630"/>
                <a:gd name="T7" fmla="*/ 97 h 425"/>
                <a:gd name="T8" fmla="*/ 212 w 630"/>
                <a:gd name="T9" fmla="*/ 121 h 425"/>
                <a:gd name="T10" fmla="*/ 206 w 630"/>
                <a:gd name="T11" fmla="*/ 145 h 425"/>
                <a:gd name="T12" fmla="*/ 195 w 630"/>
                <a:gd name="T13" fmla="*/ 169 h 425"/>
                <a:gd name="T14" fmla="*/ 183 w 630"/>
                <a:gd name="T15" fmla="*/ 193 h 425"/>
                <a:gd name="T16" fmla="*/ 172 w 630"/>
                <a:gd name="T17" fmla="*/ 212 h 425"/>
                <a:gd name="T18" fmla="*/ 166 w 630"/>
                <a:gd name="T19" fmla="*/ 236 h 425"/>
                <a:gd name="T20" fmla="*/ 149 w 630"/>
                <a:gd name="T21" fmla="*/ 260 h 425"/>
                <a:gd name="T22" fmla="*/ 143 w 630"/>
                <a:gd name="T23" fmla="*/ 278 h 425"/>
                <a:gd name="T24" fmla="*/ 126 w 630"/>
                <a:gd name="T25" fmla="*/ 303 h 425"/>
                <a:gd name="T26" fmla="*/ 120 w 630"/>
                <a:gd name="T27" fmla="*/ 321 h 425"/>
                <a:gd name="T28" fmla="*/ 98 w 630"/>
                <a:gd name="T29" fmla="*/ 351 h 425"/>
                <a:gd name="T30" fmla="*/ 80 w 630"/>
                <a:gd name="T31" fmla="*/ 381 h 425"/>
                <a:gd name="T32" fmla="*/ 103 w 630"/>
                <a:gd name="T33" fmla="*/ 381 h 425"/>
                <a:gd name="T34" fmla="*/ 155 w 630"/>
                <a:gd name="T35" fmla="*/ 375 h 425"/>
                <a:gd name="T36" fmla="*/ 195 w 630"/>
                <a:gd name="T37" fmla="*/ 363 h 425"/>
                <a:gd name="T38" fmla="*/ 235 w 630"/>
                <a:gd name="T39" fmla="*/ 357 h 425"/>
                <a:gd name="T40" fmla="*/ 263 w 630"/>
                <a:gd name="T41" fmla="*/ 345 h 425"/>
                <a:gd name="T42" fmla="*/ 292 w 630"/>
                <a:gd name="T43" fmla="*/ 339 h 425"/>
                <a:gd name="T44" fmla="*/ 321 w 630"/>
                <a:gd name="T45" fmla="*/ 327 h 425"/>
                <a:gd name="T46" fmla="*/ 349 w 630"/>
                <a:gd name="T47" fmla="*/ 321 h 425"/>
                <a:gd name="T48" fmla="*/ 378 w 630"/>
                <a:gd name="T49" fmla="*/ 309 h 425"/>
                <a:gd name="T50" fmla="*/ 406 w 630"/>
                <a:gd name="T51" fmla="*/ 297 h 425"/>
                <a:gd name="T52" fmla="*/ 435 w 630"/>
                <a:gd name="T53" fmla="*/ 290 h 425"/>
                <a:gd name="T54" fmla="*/ 464 w 630"/>
                <a:gd name="T55" fmla="*/ 278 h 425"/>
                <a:gd name="T56" fmla="*/ 486 w 630"/>
                <a:gd name="T57" fmla="*/ 266 h 425"/>
                <a:gd name="T58" fmla="*/ 515 w 630"/>
                <a:gd name="T59" fmla="*/ 254 h 425"/>
                <a:gd name="T60" fmla="*/ 549 w 630"/>
                <a:gd name="T61" fmla="*/ 230 h 425"/>
                <a:gd name="T62" fmla="*/ 578 w 630"/>
                <a:gd name="T63" fmla="*/ 218 h 425"/>
                <a:gd name="T64" fmla="*/ 601 w 630"/>
                <a:gd name="T65" fmla="*/ 206 h 425"/>
                <a:gd name="T66" fmla="*/ 629 w 630"/>
                <a:gd name="T67" fmla="*/ 181 h 425"/>
                <a:gd name="T68" fmla="*/ 606 w 630"/>
                <a:gd name="T69" fmla="*/ 212 h 425"/>
                <a:gd name="T70" fmla="*/ 584 w 630"/>
                <a:gd name="T71" fmla="*/ 254 h 425"/>
                <a:gd name="T72" fmla="*/ 521 w 630"/>
                <a:gd name="T73" fmla="*/ 315 h 425"/>
                <a:gd name="T74" fmla="*/ 486 w 630"/>
                <a:gd name="T75" fmla="*/ 339 h 425"/>
                <a:gd name="T76" fmla="*/ 458 w 630"/>
                <a:gd name="T77" fmla="*/ 351 h 425"/>
                <a:gd name="T78" fmla="*/ 435 w 630"/>
                <a:gd name="T79" fmla="*/ 363 h 425"/>
                <a:gd name="T80" fmla="*/ 406 w 630"/>
                <a:gd name="T81" fmla="*/ 369 h 425"/>
                <a:gd name="T82" fmla="*/ 378 w 630"/>
                <a:gd name="T83" fmla="*/ 381 h 425"/>
                <a:gd name="T84" fmla="*/ 343 w 630"/>
                <a:gd name="T85" fmla="*/ 393 h 425"/>
                <a:gd name="T86" fmla="*/ 292 w 630"/>
                <a:gd name="T87" fmla="*/ 400 h 425"/>
                <a:gd name="T88" fmla="*/ 240 w 630"/>
                <a:gd name="T89" fmla="*/ 412 h 425"/>
                <a:gd name="T90" fmla="*/ 132 w 630"/>
                <a:gd name="T91" fmla="*/ 418 h 425"/>
                <a:gd name="T92" fmla="*/ 12 w 630"/>
                <a:gd name="T93" fmla="*/ 412 h 425"/>
                <a:gd name="T94" fmla="*/ 17 w 630"/>
                <a:gd name="T95" fmla="*/ 393 h 425"/>
                <a:gd name="T96" fmla="*/ 29 w 630"/>
                <a:gd name="T97" fmla="*/ 381 h 425"/>
                <a:gd name="T98" fmla="*/ 35 w 630"/>
                <a:gd name="T99" fmla="*/ 363 h 425"/>
                <a:gd name="T100" fmla="*/ 46 w 630"/>
                <a:gd name="T101" fmla="*/ 345 h 425"/>
                <a:gd name="T102" fmla="*/ 52 w 630"/>
                <a:gd name="T103" fmla="*/ 327 h 425"/>
                <a:gd name="T104" fmla="*/ 69 w 630"/>
                <a:gd name="T105" fmla="*/ 297 h 425"/>
                <a:gd name="T106" fmla="*/ 80 w 630"/>
                <a:gd name="T107" fmla="*/ 272 h 425"/>
                <a:gd name="T108" fmla="*/ 92 w 630"/>
                <a:gd name="T109" fmla="*/ 248 h 425"/>
                <a:gd name="T110" fmla="*/ 103 w 630"/>
                <a:gd name="T111" fmla="*/ 224 h 425"/>
                <a:gd name="T112" fmla="*/ 115 w 630"/>
                <a:gd name="T113" fmla="*/ 200 h 425"/>
                <a:gd name="T114" fmla="*/ 126 w 630"/>
                <a:gd name="T115" fmla="*/ 175 h 425"/>
                <a:gd name="T116" fmla="*/ 149 w 630"/>
                <a:gd name="T117" fmla="*/ 139 h 425"/>
                <a:gd name="T118" fmla="*/ 166 w 630"/>
                <a:gd name="T119" fmla="*/ 109 h 425"/>
                <a:gd name="T120" fmla="*/ 195 w 630"/>
                <a:gd name="T121" fmla="*/ 66 h 425"/>
                <a:gd name="T122" fmla="*/ 252 w 630"/>
                <a:gd name="T123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0" h="425">
                  <a:moveTo>
                    <a:pt x="252" y="0"/>
                  </a:moveTo>
                  <a:lnTo>
                    <a:pt x="252" y="6"/>
                  </a:lnTo>
                  <a:lnTo>
                    <a:pt x="246" y="12"/>
                  </a:lnTo>
                  <a:lnTo>
                    <a:pt x="246" y="24"/>
                  </a:lnTo>
                  <a:lnTo>
                    <a:pt x="240" y="36"/>
                  </a:lnTo>
                  <a:lnTo>
                    <a:pt x="240" y="48"/>
                  </a:lnTo>
                  <a:lnTo>
                    <a:pt x="235" y="54"/>
                  </a:lnTo>
                  <a:lnTo>
                    <a:pt x="235" y="66"/>
                  </a:lnTo>
                  <a:lnTo>
                    <a:pt x="229" y="72"/>
                  </a:lnTo>
                  <a:lnTo>
                    <a:pt x="229" y="84"/>
                  </a:lnTo>
                  <a:lnTo>
                    <a:pt x="223" y="90"/>
                  </a:lnTo>
                  <a:lnTo>
                    <a:pt x="223" y="97"/>
                  </a:lnTo>
                  <a:lnTo>
                    <a:pt x="218" y="103"/>
                  </a:lnTo>
                  <a:lnTo>
                    <a:pt x="218" y="115"/>
                  </a:lnTo>
                  <a:lnTo>
                    <a:pt x="212" y="121"/>
                  </a:lnTo>
                  <a:lnTo>
                    <a:pt x="212" y="133"/>
                  </a:lnTo>
                  <a:lnTo>
                    <a:pt x="206" y="139"/>
                  </a:lnTo>
                  <a:lnTo>
                    <a:pt x="206" y="145"/>
                  </a:lnTo>
                  <a:lnTo>
                    <a:pt x="200" y="151"/>
                  </a:lnTo>
                  <a:lnTo>
                    <a:pt x="200" y="163"/>
                  </a:lnTo>
                  <a:lnTo>
                    <a:pt x="195" y="169"/>
                  </a:lnTo>
                  <a:lnTo>
                    <a:pt x="195" y="175"/>
                  </a:lnTo>
                  <a:lnTo>
                    <a:pt x="183" y="187"/>
                  </a:lnTo>
                  <a:lnTo>
                    <a:pt x="183" y="193"/>
                  </a:lnTo>
                  <a:lnTo>
                    <a:pt x="178" y="200"/>
                  </a:lnTo>
                  <a:lnTo>
                    <a:pt x="178" y="206"/>
                  </a:lnTo>
                  <a:lnTo>
                    <a:pt x="172" y="212"/>
                  </a:lnTo>
                  <a:lnTo>
                    <a:pt x="172" y="224"/>
                  </a:lnTo>
                  <a:lnTo>
                    <a:pt x="166" y="230"/>
                  </a:lnTo>
                  <a:lnTo>
                    <a:pt x="166" y="236"/>
                  </a:lnTo>
                  <a:lnTo>
                    <a:pt x="155" y="248"/>
                  </a:lnTo>
                  <a:lnTo>
                    <a:pt x="155" y="254"/>
                  </a:lnTo>
                  <a:lnTo>
                    <a:pt x="149" y="260"/>
                  </a:lnTo>
                  <a:lnTo>
                    <a:pt x="149" y="266"/>
                  </a:lnTo>
                  <a:lnTo>
                    <a:pt x="143" y="272"/>
                  </a:lnTo>
                  <a:lnTo>
                    <a:pt x="143" y="278"/>
                  </a:lnTo>
                  <a:lnTo>
                    <a:pt x="138" y="284"/>
                  </a:lnTo>
                  <a:lnTo>
                    <a:pt x="138" y="290"/>
                  </a:lnTo>
                  <a:lnTo>
                    <a:pt x="126" y="303"/>
                  </a:lnTo>
                  <a:lnTo>
                    <a:pt x="126" y="309"/>
                  </a:lnTo>
                  <a:lnTo>
                    <a:pt x="120" y="315"/>
                  </a:lnTo>
                  <a:lnTo>
                    <a:pt x="120" y="321"/>
                  </a:lnTo>
                  <a:lnTo>
                    <a:pt x="109" y="333"/>
                  </a:lnTo>
                  <a:lnTo>
                    <a:pt x="109" y="339"/>
                  </a:lnTo>
                  <a:lnTo>
                    <a:pt x="98" y="351"/>
                  </a:lnTo>
                  <a:lnTo>
                    <a:pt x="98" y="357"/>
                  </a:lnTo>
                  <a:lnTo>
                    <a:pt x="80" y="375"/>
                  </a:lnTo>
                  <a:lnTo>
                    <a:pt x="80" y="381"/>
                  </a:lnTo>
                  <a:lnTo>
                    <a:pt x="75" y="387"/>
                  </a:lnTo>
                  <a:lnTo>
                    <a:pt x="92" y="387"/>
                  </a:lnTo>
                  <a:lnTo>
                    <a:pt x="103" y="381"/>
                  </a:lnTo>
                  <a:lnTo>
                    <a:pt x="132" y="381"/>
                  </a:lnTo>
                  <a:lnTo>
                    <a:pt x="138" y="375"/>
                  </a:lnTo>
                  <a:lnTo>
                    <a:pt x="155" y="375"/>
                  </a:lnTo>
                  <a:lnTo>
                    <a:pt x="166" y="369"/>
                  </a:lnTo>
                  <a:lnTo>
                    <a:pt x="183" y="369"/>
                  </a:lnTo>
                  <a:lnTo>
                    <a:pt x="195" y="363"/>
                  </a:lnTo>
                  <a:lnTo>
                    <a:pt x="218" y="363"/>
                  </a:lnTo>
                  <a:lnTo>
                    <a:pt x="223" y="357"/>
                  </a:lnTo>
                  <a:lnTo>
                    <a:pt x="235" y="357"/>
                  </a:lnTo>
                  <a:lnTo>
                    <a:pt x="246" y="351"/>
                  </a:lnTo>
                  <a:lnTo>
                    <a:pt x="252" y="351"/>
                  </a:lnTo>
                  <a:lnTo>
                    <a:pt x="263" y="345"/>
                  </a:lnTo>
                  <a:lnTo>
                    <a:pt x="275" y="345"/>
                  </a:lnTo>
                  <a:lnTo>
                    <a:pt x="286" y="339"/>
                  </a:lnTo>
                  <a:lnTo>
                    <a:pt x="292" y="339"/>
                  </a:lnTo>
                  <a:lnTo>
                    <a:pt x="303" y="333"/>
                  </a:lnTo>
                  <a:lnTo>
                    <a:pt x="315" y="333"/>
                  </a:lnTo>
                  <a:lnTo>
                    <a:pt x="321" y="327"/>
                  </a:lnTo>
                  <a:lnTo>
                    <a:pt x="332" y="327"/>
                  </a:lnTo>
                  <a:lnTo>
                    <a:pt x="343" y="321"/>
                  </a:lnTo>
                  <a:lnTo>
                    <a:pt x="349" y="321"/>
                  </a:lnTo>
                  <a:lnTo>
                    <a:pt x="361" y="315"/>
                  </a:lnTo>
                  <a:lnTo>
                    <a:pt x="372" y="315"/>
                  </a:lnTo>
                  <a:lnTo>
                    <a:pt x="378" y="309"/>
                  </a:lnTo>
                  <a:lnTo>
                    <a:pt x="389" y="309"/>
                  </a:lnTo>
                  <a:lnTo>
                    <a:pt x="401" y="303"/>
                  </a:lnTo>
                  <a:lnTo>
                    <a:pt x="406" y="297"/>
                  </a:lnTo>
                  <a:lnTo>
                    <a:pt x="418" y="297"/>
                  </a:lnTo>
                  <a:lnTo>
                    <a:pt x="429" y="290"/>
                  </a:lnTo>
                  <a:lnTo>
                    <a:pt x="435" y="290"/>
                  </a:lnTo>
                  <a:lnTo>
                    <a:pt x="446" y="284"/>
                  </a:lnTo>
                  <a:lnTo>
                    <a:pt x="452" y="278"/>
                  </a:lnTo>
                  <a:lnTo>
                    <a:pt x="464" y="278"/>
                  </a:lnTo>
                  <a:lnTo>
                    <a:pt x="469" y="272"/>
                  </a:lnTo>
                  <a:lnTo>
                    <a:pt x="481" y="266"/>
                  </a:lnTo>
                  <a:lnTo>
                    <a:pt x="486" y="266"/>
                  </a:lnTo>
                  <a:lnTo>
                    <a:pt x="498" y="260"/>
                  </a:lnTo>
                  <a:lnTo>
                    <a:pt x="504" y="254"/>
                  </a:lnTo>
                  <a:lnTo>
                    <a:pt x="515" y="254"/>
                  </a:lnTo>
                  <a:lnTo>
                    <a:pt x="526" y="242"/>
                  </a:lnTo>
                  <a:lnTo>
                    <a:pt x="538" y="242"/>
                  </a:lnTo>
                  <a:lnTo>
                    <a:pt x="549" y="230"/>
                  </a:lnTo>
                  <a:lnTo>
                    <a:pt x="561" y="230"/>
                  </a:lnTo>
                  <a:lnTo>
                    <a:pt x="572" y="218"/>
                  </a:lnTo>
                  <a:lnTo>
                    <a:pt x="578" y="218"/>
                  </a:lnTo>
                  <a:lnTo>
                    <a:pt x="589" y="212"/>
                  </a:lnTo>
                  <a:lnTo>
                    <a:pt x="595" y="206"/>
                  </a:lnTo>
                  <a:lnTo>
                    <a:pt x="601" y="206"/>
                  </a:lnTo>
                  <a:lnTo>
                    <a:pt x="618" y="187"/>
                  </a:lnTo>
                  <a:lnTo>
                    <a:pt x="624" y="187"/>
                  </a:lnTo>
                  <a:lnTo>
                    <a:pt x="629" y="181"/>
                  </a:lnTo>
                  <a:lnTo>
                    <a:pt x="624" y="187"/>
                  </a:lnTo>
                  <a:lnTo>
                    <a:pt x="624" y="193"/>
                  </a:lnTo>
                  <a:lnTo>
                    <a:pt x="606" y="212"/>
                  </a:lnTo>
                  <a:lnTo>
                    <a:pt x="606" y="224"/>
                  </a:lnTo>
                  <a:lnTo>
                    <a:pt x="584" y="248"/>
                  </a:lnTo>
                  <a:lnTo>
                    <a:pt x="584" y="254"/>
                  </a:lnTo>
                  <a:lnTo>
                    <a:pt x="566" y="272"/>
                  </a:lnTo>
                  <a:lnTo>
                    <a:pt x="561" y="272"/>
                  </a:lnTo>
                  <a:lnTo>
                    <a:pt x="521" y="315"/>
                  </a:lnTo>
                  <a:lnTo>
                    <a:pt x="515" y="315"/>
                  </a:lnTo>
                  <a:lnTo>
                    <a:pt x="504" y="321"/>
                  </a:lnTo>
                  <a:lnTo>
                    <a:pt x="486" y="339"/>
                  </a:lnTo>
                  <a:lnTo>
                    <a:pt x="475" y="339"/>
                  </a:lnTo>
                  <a:lnTo>
                    <a:pt x="469" y="345"/>
                  </a:lnTo>
                  <a:lnTo>
                    <a:pt x="458" y="351"/>
                  </a:lnTo>
                  <a:lnTo>
                    <a:pt x="452" y="351"/>
                  </a:lnTo>
                  <a:lnTo>
                    <a:pt x="446" y="357"/>
                  </a:lnTo>
                  <a:lnTo>
                    <a:pt x="435" y="363"/>
                  </a:lnTo>
                  <a:lnTo>
                    <a:pt x="423" y="363"/>
                  </a:lnTo>
                  <a:lnTo>
                    <a:pt x="418" y="369"/>
                  </a:lnTo>
                  <a:lnTo>
                    <a:pt x="406" y="369"/>
                  </a:lnTo>
                  <a:lnTo>
                    <a:pt x="395" y="375"/>
                  </a:lnTo>
                  <a:lnTo>
                    <a:pt x="389" y="381"/>
                  </a:lnTo>
                  <a:lnTo>
                    <a:pt x="378" y="381"/>
                  </a:lnTo>
                  <a:lnTo>
                    <a:pt x="366" y="387"/>
                  </a:lnTo>
                  <a:lnTo>
                    <a:pt x="355" y="387"/>
                  </a:lnTo>
                  <a:lnTo>
                    <a:pt x="343" y="393"/>
                  </a:lnTo>
                  <a:lnTo>
                    <a:pt x="332" y="393"/>
                  </a:lnTo>
                  <a:lnTo>
                    <a:pt x="321" y="400"/>
                  </a:lnTo>
                  <a:lnTo>
                    <a:pt x="292" y="400"/>
                  </a:lnTo>
                  <a:lnTo>
                    <a:pt x="281" y="406"/>
                  </a:lnTo>
                  <a:lnTo>
                    <a:pt x="252" y="406"/>
                  </a:lnTo>
                  <a:lnTo>
                    <a:pt x="240" y="412"/>
                  </a:lnTo>
                  <a:lnTo>
                    <a:pt x="212" y="412"/>
                  </a:lnTo>
                  <a:lnTo>
                    <a:pt x="195" y="418"/>
                  </a:lnTo>
                  <a:lnTo>
                    <a:pt x="132" y="418"/>
                  </a:lnTo>
                  <a:lnTo>
                    <a:pt x="115" y="424"/>
                  </a:lnTo>
                  <a:lnTo>
                    <a:pt x="0" y="424"/>
                  </a:lnTo>
                  <a:lnTo>
                    <a:pt x="12" y="412"/>
                  </a:lnTo>
                  <a:lnTo>
                    <a:pt x="12" y="406"/>
                  </a:lnTo>
                  <a:lnTo>
                    <a:pt x="17" y="400"/>
                  </a:lnTo>
                  <a:lnTo>
                    <a:pt x="17" y="393"/>
                  </a:lnTo>
                  <a:lnTo>
                    <a:pt x="23" y="387"/>
                  </a:lnTo>
                  <a:lnTo>
                    <a:pt x="23" y="381"/>
                  </a:lnTo>
                  <a:lnTo>
                    <a:pt x="29" y="381"/>
                  </a:lnTo>
                  <a:lnTo>
                    <a:pt x="29" y="375"/>
                  </a:lnTo>
                  <a:lnTo>
                    <a:pt x="35" y="369"/>
                  </a:lnTo>
                  <a:lnTo>
                    <a:pt x="35" y="363"/>
                  </a:lnTo>
                  <a:lnTo>
                    <a:pt x="40" y="357"/>
                  </a:lnTo>
                  <a:lnTo>
                    <a:pt x="40" y="351"/>
                  </a:lnTo>
                  <a:lnTo>
                    <a:pt x="46" y="345"/>
                  </a:lnTo>
                  <a:lnTo>
                    <a:pt x="46" y="339"/>
                  </a:lnTo>
                  <a:lnTo>
                    <a:pt x="52" y="333"/>
                  </a:lnTo>
                  <a:lnTo>
                    <a:pt x="52" y="327"/>
                  </a:lnTo>
                  <a:lnTo>
                    <a:pt x="57" y="315"/>
                  </a:lnTo>
                  <a:lnTo>
                    <a:pt x="57" y="309"/>
                  </a:lnTo>
                  <a:lnTo>
                    <a:pt x="69" y="297"/>
                  </a:lnTo>
                  <a:lnTo>
                    <a:pt x="69" y="290"/>
                  </a:lnTo>
                  <a:lnTo>
                    <a:pt x="75" y="278"/>
                  </a:lnTo>
                  <a:lnTo>
                    <a:pt x="80" y="272"/>
                  </a:lnTo>
                  <a:lnTo>
                    <a:pt x="80" y="266"/>
                  </a:lnTo>
                  <a:lnTo>
                    <a:pt x="86" y="254"/>
                  </a:lnTo>
                  <a:lnTo>
                    <a:pt x="92" y="248"/>
                  </a:lnTo>
                  <a:lnTo>
                    <a:pt x="92" y="242"/>
                  </a:lnTo>
                  <a:lnTo>
                    <a:pt x="98" y="230"/>
                  </a:lnTo>
                  <a:lnTo>
                    <a:pt x="103" y="224"/>
                  </a:lnTo>
                  <a:lnTo>
                    <a:pt x="103" y="218"/>
                  </a:lnTo>
                  <a:lnTo>
                    <a:pt x="109" y="206"/>
                  </a:lnTo>
                  <a:lnTo>
                    <a:pt x="115" y="200"/>
                  </a:lnTo>
                  <a:lnTo>
                    <a:pt x="120" y="187"/>
                  </a:lnTo>
                  <a:lnTo>
                    <a:pt x="126" y="181"/>
                  </a:lnTo>
                  <a:lnTo>
                    <a:pt x="126" y="175"/>
                  </a:lnTo>
                  <a:lnTo>
                    <a:pt x="132" y="163"/>
                  </a:lnTo>
                  <a:lnTo>
                    <a:pt x="143" y="151"/>
                  </a:lnTo>
                  <a:lnTo>
                    <a:pt x="149" y="139"/>
                  </a:lnTo>
                  <a:lnTo>
                    <a:pt x="155" y="133"/>
                  </a:lnTo>
                  <a:lnTo>
                    <a:pt x="155" y="121"/>
                  </a:lnTo>
                  <a:lnTo>
                    <a:pt x="166" y="109"/>
                  </a:lnTo>
                  <a:lnTo>
                    <a:pt x="172" y="97"/>
                  </a:lnTo>
                  <a:lnTo>
                    <a:pt x="189" y="78"/>
                  </a:lnTo>
                  <a:lnTo>
                    <a:pt x="195" y="66"/>
                  </a:lnTo>
                  <a:lnTo>
                    <a:pt x="212" y="48"/>
                  </a:lnTo>
                  <a:lnTo>
                    <a:pt x="218" y="36"/>
                  </a:lnTo>
                  <a:lnTo>
                    <a:pt x="252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2034" y="3829"/>
              <a:ext cx="859" cy="170"/>
            </a:xfrm>
            <a:custGeom>
              <a:avLst/>
              <a:gdLst>
                <a:gd name="T0" fmla="*/ 11 w 859"/>
                <a:gd name="T1" fmla="*/ 66 h 170"/>
                <a:gd name="T2" fmla="*/ 34 w 859"/>
                <a:gd name="T3" fmla="*/ 72 h 170"/>
                <a:gd name="T4" fmla="*/ 57 w 859"/>
                <a:gd name="T5" fmla="*/ 85 h 170"/>
                <a:gd name="T6" fmla="*/ 97 w 859"/>
                <a:gd name="T7" fmla="*/ 91 h 170"/>
                <a:gd name="T8" fmla="*/ 246 w 859"/>
                <a:gd name="T9" fmla="*/ 91 h 170"/>
                <a:gd name="T10" fmla="*/ 286 w 859"/>
                <a:gd name="T11" fmla="*/ 85 h 170"/>
                <a:gd name="T12" fmla="*/ 314 w 859"/>
                <a:gd name="T13" fmla="*/ 72 h 170"/>
                <a:gd name="T14" fmla="*/ 343 w 859"/>
                <a:gd name="T15" fmla="*/ 66 h 170"/>
                <a:gd name="T16" fmla="*/ 372 w 859"/>
                <a:gd name="T17" fmla="*/ 54 h 170"/>
                <a:gd name="T18" fmla="*/ 400 w 859"/>
                <a:gd name="T19" fmla="*/ 48 h 170"/>
                <a:gd name="T20" fmla="*/ 423 w 859"/>
                <a:gd name="T21" fmla="*/ 36 h 170"/>
                <a:gd name="T22" fmla="*/ 457 w 859"/>
                <a:gd name="T23" fmla="*/ 30 h 170"/>
                <a:gd name="T24" fmla="*/ 480 w 859"/>
                <a:gd name="T25" fmla="*/ 18 h 170"/>
                <a:gd name="T26" fmla="*/ 515 w 859"/>
                <a:gd name="T27" fmla="*/ 12 h 170"/>
                <a:gd name="T28" fmla="*/ 537 w 859"/>
                <a:gd name="T29" fmla="*/ 0 h 170"/>
                <a:gd name="T30" fmla="*/ 720 w 859"/>
                <a:gd name="T31" fmla="*/ 6 h 170"/>
                <a:gd name="T32" fmla="*/ 755 w 859"/>
                <a:gd name="T33" fmla="*/ 18 h 170"/>
                <a:gd name="T34" fmla="*/ 795 w 859"/>
                <a:gd name="T35" fmla="*/ 24 h 170"/>
                <a:gd name="T36" fmla="*/ 818 w 859"/>
                <a:gd name="T37" fmla="*/ 36 h 170"/>
                <a:gd name="T38" fmla="*/ 846 w 859"/>
                <a:gd name="T39" fmla="*/ 42 h 170"/>
                <a:gd name="T40" fmla="*/ 846 w 859"/>
                <a:gd name="T41" fmla="*/ 54 h 170"/>
                <a:gd name="T42" fmla="*/ 823 w 859"/>
                <a:gd name="T43" fmla="*/ 66 h 170"/>
                <a:gd name="T44" fmla="*/ 800 w 859"/>
                <a:gd name="T45" fmla="*/ 85 h 170"/>
                <a:gd name="T46" fmla="*/ 772 w 859"/>
                <a:gd name="T47" fmla="*/ 91 h 170"/>
                <a:gd name="T48" fmla="*/ 709 w 859"/>
                <a:gd name="T49" fmla="*/ 103 h 170"/>
                <a:gd name="T50" fmla="*/ 623 w 859"/>
                <a:gd name="T51" fmla="*/ 109 h 170"/>
                <a:gd name="T52" fmla="*/ 583 w 859"/>
                <a:gd name="T53" fmla="*/ 121 h 170"/>
                <a:gd name="T54" fmla="*/ 543 w 859"/>
                <a:gd name="T55" fmla="*/ 127 h 170"/>
                <a:gd name="T56" fmla="*/ 515 w 859"/>
                <a:gd name="T57" fmla="*/ 139 h 170"/>
                <a:gd name="T58" fmla="*/ 474 w 859"/>
                <a:gd name="T59" fmla="*/ 145 h 170"/>
                <a:gd name="T60" fmla="*/ 440 w 859"/>
                <a:gd name="T61" fmla="*/ 157 h 170"/>
                <a:gd name="T62" fmla="*/ 360 w 859"/>
                <a:gd name="T63" fmla="*/ 163 h 170"/>
                <a:gd name="T64" fmla="*/ 280 w 859"/>
                <a:gd name="T65" fmla="*/ 169 h 170"/>
                <a:gd name="T66" fmla="*/ 194 w 859"/>
                <a:gd name="T67" fmla="*/ 163 h 170"/>
                <a:gd name="T68" fmla="*/ 166 w 859"/>
                <a:gd name="T69" fmla="*/ 151 h 170"/>
                <a:gd name="T70" fmla="*/ 137 w 859"/>
                <a:gd name="T71" fmla="*/ 145 h 170"/>
                <a:gd name="T72" fmla="*/ 120 w 859"/>
                <a:gd name="T73" fmla="*/ 133 h 170"/>
                <a:gd name="T74" fmla="*/ 97 w 859"/>
                <a:gd name="T75" fmla="*/ 127 h 170"/>
                <a:gd name="T76" fmla="*/ 80 w 859"/>
                <a:gd name="T77" fmla="*/ 115 h 170"/>
                <a:gd name="T78" fmla="*/ 63 w 859"/>
                <a:gd name="T79" fmla="*/ 109 h 170"/>
                <a:gd name="T80" fmla="*/ 34 w 859"/>
                <a:gd name="T81" fmla="*/ 85 h 170"/>
                <a:gd name="T82" fmla="*/ 17 w 859"/>
                <a:gd name="T83" fmla="*/ 79 h 170"/>
                <a:gd name="T84" fmla="*/ 11 w 859"/>
                <a:gd name="T85" fmla="*/ 66 h 170"/>
                <a:gd name="T86" fmla="*/ 0 w 859"/>
                <a:gd name="T87" fmla="*/ 6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59" h="170">
                  <a:moveTo>
                    <a:pt x="0" y="60"/>
                  </a:moveTo>
                  <a:lnTo>
                    <a:pt x="6" y="60"/>
                  </a:lnTo>
                  <a:lnTo>
                    <a:pt x="11" y="66"/>
                  </a:lnTo>
                  <a:lnTo>
                    <a:pt x="23" y="66"/>
                  </a:lnTo>
                  <a:lnTo>
                    <a:pt x="23" y="72"/>
                  </a:lnTo>
                  <a:lnTo>
                    <a:pt x="34" y="72"/>
                  </a:lnTo>
                  <a:lnTo>
                    <a:pt x="40" y="79"/>
                  </a:lnTo>
                  <a:lnTo>
                    <a:pt x="51" y="79"/>
                  </a:lnTo>
                  <a:lnTo>
                    <a:pt x="57" y="85"/>
                  </a:lnTo>
                  <a:lnTo>
                    <a:pt x="74" y="85"/>
                  </a:lnTo>
                  <a:lnTo>
                    <a:pt x="80" y="91"/>
                  </a:lnTo>
                  <a:lnTo>
                    <a:pt x="97" y="91"/>
                  </a:lnTo>
                  <a:lnTo>
                    <a:pt x="97" y="97"/>
                  </a:lnTo>
                  <a:lnTo>
                    <a:pt x="240" y="97"/>
                  </a:lnTo>
                  <a:lnTo>
                    <a:pt x="246" y="91"/>
                  </a:lnTo>
                  <a:lnTo>
                    <a:pt x="263" y="91"/>
                  </a:lnTo>
                  <a:lnTo>
                    <a:pt x="269" y="85"/>
                  </a:lnTo>
                  <a:lnTo>
                    <a:pt x="286" y="85"/>
                  </a:lnTo>
                  <a:lnTo>
                    <a:pt x="291" y="79"/>
                  </a:lnTo>
                  <a:lnTo>
                    <a:pt x="309" y="79"/>
                  </a:lnTo>
                  <a:lnTo>
                    <a:pt x="314" y="72"/>
                  </a:lnTo>
                  <a:lnTo>
                    <a:pt x="326" y="72"/>
                  </a:lnTo>
                  <a:lnTo>
                    <a:pt x="332" y="66"/>
                  </a:lnTo>
                  <a:lnTo>
                    <a:pt x="343" y="66"/>
                  </a:lnTo>
                  <a:lnTo>
                    <a:pt x="349" y="60"/>
                  </a:lnTo>
                  <a:lnTo>
                    <a:pt x="360" y="60"/>
                  </a:lnTo>
                  <a:lnTo>
                    <a:pt x="372" y="54"/>
                  </a:lnTo>
                  <a:lnTo>
                    <a:pt x="383" y="54"/>
                  </a:lnTo>
                  <a:lnTo>
                    <a:pt x="389" y="48"/>
                  </a:lnTo>
                  <a:lnTo>
                    <a:pt x="400" y="48"/>
                  </a:lnTo>
                  <a:lnTo>
                    <a:pt x="406" y="42"/>
                  </a:lnTo>
                  <a:lnTo>
                    <a:pt x="417" y="42"/>
                  </a:lnTo>
                  <a:lnTo>
                    <a:pt x="423" y="36"/>
                  </a:lnTo>
                  <a:lnTo>
                    <a:pt x="440" y="36"/>
                  </a:lnTo>
                  <a:lnTo>
                    <a:pt x="446" y="30"/>
                  </a:lnTo>
                  <a:lnTo>
                    <a:pt x="457" y="30"/>
                  </a:lnTo>
                  <a:lnTo>
                    <a:pt x="463" y="24"/>
                  </a:lnTo>
                  <a:lnTo>
                    <a:pt x="474" y="24"/>
                  </a:lnTo>
                  <a:lnTo>
                    <a:pt x="480" y="18"/>
                  </a:lnTo>
                  <a:lnTo>
                    <a:pt x="492" y="18"/>
                  </a:lnTo>
                  <a:lnTo>
                    <a:pt x="497" y="12"/>
                  </a:lnTo>
                  <a:lnTo>
                    <a:pt x="515" y="12"/>
                  </a:lnTo>
                  <a:lnTo>
                    <a:pt x="515" y="6"/>
                  </a:lnTo>
                  <a:lnTo>
                    <a:pt x="532" y="6"/>
                  </a:lnTo>
                  <a:lnTo>
                    <a:pt x="537" y="0"/>
                  </a:lnTo>
                  <a:lnTo>
                    <a:pt x="675" y="0"/>
                  </a:lnTo>
                  <a:lnTo>
                    <a:pt x="675" y="6"/>
                  </a:lnTo>
                  <a:lnTo>
                    <a:pt x="720" y="6"/>
                  </a:lnTo>
                  <a:lnTo>
                    <a:pt x="726" y="12"/>
                  </a:lnTo>
                  <a:lnTo>
                    <a:pt x="755" y="12"/>
                  </a:lnTo>
                  <a:lnTo>
                    <a:pt x="755" y="18"/>
                  </a:lnTo>
                  <a:lnTo>
                    <a:pt x="778" y="18"/>
                  </a:lnTo>
                  <a:lnTo>
                    <a:pt x="778" y="24"/>
                  </a:lnTo>
                  <a:lnTo>
                    <a:pt x="795" y="24"/>
                  </a:lnTo>
                  <a:lnTo>
                    <a:pt x="800" y="30"/>
                  </a:lnTo>
                  <a:lnTo>
                    <a:pt x="818" y="30"/>
                  </a:lnTo>
                  <a:lnTo>
                    <a:pt x="818" y="36"/>
                  </a:lnTo>
                  <a:lnTo>
                    <a:pt x="829" y="36"/>
                  </a:lnTo>
                  <a:lnTo>
                    <a:pt x="835" y="42"/>
                  </a:lnTo>
                  <a:lnTo>
                    <a:pt x="846" y="42"/>
                  </a:lnTo>
                  <a:lnTo>
                    <a:pt x="852" y="48"/>
                  </a:lnTo>
                  <a:lnTo>
                    <a:pt x="858" y="48"/>
                  </a:lnTo>
                  <a:lnTo>
                    <a:pt x="846" y="54"/>
                  </a:lnTo>
                  <a:lnTo>
                    <a:pt x="840" y="60"/>
                  </a:lnTo>
                  <a:lnTo>
                    <a:pt x="829" y="66"/>
                  </a:lnTo>
                  <a:lnTo>
                    <a:pt x="823" y="66"/>
                  </a:lnTo>
                  <a:lnTo>
                    <a:pt x="812" y="79"/>
                  </a:lnTo>
                  <a:lnTo>
                    <a:pt x="806" y="79"/>
                  </a:lnTo>
                  <a:lnTo>
                    <a:pt x="800" y="85"/>
                  </a:lnTo>
                  <a:lnTo>
                    <a:pt x="783" y="85"/>
                  </a:lnTo>
                  <a:lnTo>
                    <a:pt x="783" y="91"/>
                  </a:lnTo>
                  <a:lnTo>
                    <a:pt x="772" y="91"/>
                  </a:lnTo>
                  <a:lnTo>
                    <a:pt x="772" y="97"/>
                  </a:lnTo>
                  <a:lnTo>
                    <a:pt x="709" y="97"/>
                  </a:lnTo>
                  <a:lnTo>
                    <a:pt x="709" y="103"/>
                  </a:lnTo>
                  <a:lnTo>
                    <a:pt x="657" y="103"/>
                  </a:lnTo>
                  <a:lnTo>
                    <a:pt x="652" y="109"/>
                  </a:lnTo>
                  <a:lnTo>
                    <a:pt x="623" y="109"/>
                  </a:lnTo>
                  <a:lnTo>
                    <a:pt x="617" y="115"/>
                  </a:lnTo>
                  <a:lnTo>
                    <a:pt x="589" y="115"/>
                  </a:lnTo>
                  <a:lnTo>
                    <a:pt x="583" y="121"/>
                  </a:lnTo>
                  <a:lnTo>
                    <a:pt x="560" y="121"/>
                  </a:lnTo>
                  <a:lnTo>
                    <a:pt x="555" y="127"/>
                  </a:lnTo>
                  <a:lnTo>
                    <a:pt x="543" y="127"/>
                  </a:lnTo>
                  <a:lnTo>
                    <a:pt x="537" y="133"/>
                  </a:lnTo>
                  <a:lnTo>
                    <a:pt x="520" y="133"/>
                  </a:lnTo>
                  <a:lnTo>
                    <a:pt x="515" y="139"/>
                  </a:lnTo>
                  <a:lnTo>
                    <a:pt x="503" y="139"/>
                  </a:lnTo>
                  <a:lnTo>
                    <a:pt x="497" y="145"/>
                  </a:lnTo>
                  <a:lnTo>
                    <a:pt x="474" y="145"/>
                  </a:lnTo>
                  <a:lnTo>
                    <a:pt x="469" y="151"/>
                  </a:lnTo>
                  <a:lnTo>
                    <a:pt x="446" y="151"/>
                  </a:lnTo>
                  <a:lnTo>
                    <a:pt x="440" y="157"/>
                  </a:lnTo>
                  <a:lnTo>
                    <a:pt x="406" y="157"/>
                  </a:lnTo>
                  <a:lnTo>
                    <a:pt x="400" y="163"/>
                  </a:lnTo>
                  <a:lnTo>
                    <a:pt x="360" y="163"/>
                  </a:lnTo>
                  <a:lnTo>
                    <a:pt x="354" y="169"/>
                  </a:lnTo>
                  <a:lnTo>
                    <a:pt x="274" y="169"/>
                  </a:lnTo>
                  <a:lnTo>
                    <a:pt x="280" y="169"/>
                  </a:lnTo>
                  <a:lnTo>
                    <a:pt x="223" y="169"/>
                  </a:lnTo>
                  <a:lnTo>
                    <a:pt x="217" y="163"/>
                  </a:lnTo>
                  <a:lnTo>
                    <a:pt x="194" y="163"/>
                  </a:lnTo>
                  <a:lnTo>
                    <a:pt x="189" y="157"/>
                  </a:lnTo>
                  <a:lnTo>
                    <a:pt x="171" y="157"/>
                  </a:lnTo>
                  <a:lnTo>
                    <a:pt x="166" y="151"/>
                  </a:lnTo>
                  <a:lnTo>
                    <a:pt x="154" y="151"/>
                  </a:lnTo>
                  <a:lnTo>
                    <a:pt x="149" y="145"/>
                  </a:lnTo>
                  <a:lnTo>
                    <a:pt x="137" y="145"/>
                  </a:lnTo>
                  <a:lnTo>
                    <a:pt x="131" y="139"/>
                  </a:lnTo>
                  <a:lnTo>
                    <a:pt x="126" y="139"/>
                  </a:lnTo>
                  <a:lnTo>
                    <a:pt x="120" y="133"/>
                  </a:lnTo>
                  <a:lnTo>
                    <a:pt x="108" y="133"/>
                  </a:lnTo>
                  <a:lnTo>
                    <a:pt x="103" y="127"/>
                  </a:lnTo>
                  <a:lnTo>
                    <a:pt x="97" y="127"/>
                  </a:lnTo>
                  <a:lnTo>
                    <a:pt x="91" y="121"/>
                  </a:lnTo>
                  <a:lnTo>
                    <a:pt x="86" y="121"/>
                  </a:lnTo>
                  <a:lnTo>
                    <a:pt x="80" y="115"/>
                  </a:lnTo>
                  <a:lnTo>
                    <a:pt x="74" y="115"/>
                  </a:lnTo>
                  <a:lnTo>
                    <a:pt x="68" y="109"/>
                  </a:lnTo>
                  <a:lnTo>
                    <a:pt x="63" y="109"/>
                  </a:lnTo>
                  <a:lnTo>
                    <a:pt x="51" y="97"/>
                  </a:lnTo>
                  <a:lnTo>
                    <a:pt x="46" y="97"/>
                  </a:lnTo>
                  <a:lnTo>
                    <a:pt x="34" y="85"/>
                  </a:lnTo>
                  <a:lnTo>
                    <a:pt x="28" y="85"/>
                  </a:lnTo>
                  <a:lnTo>
                    <a:pt x="23" y="79"/>
                  </a:lnTo>
                  <a:lnTo>
                    <a:pt x="17" y="79"/>
                  </a:lnTo>
                  <a:lnTo>
                    <a:pt x="17" y="72"/>
                  </a:lnTo>
                  <a:lnTo>
                    <a:pt x="11" y="72"/>
                  </a:lnTo>
                  <a:lnTo>
                    <a:pt x="11" y="66"/>
                  </a:lnTo>
                  <a:lnTo>
                    <a:pt x="6" y="66"/>
                  </a:lnTo>
                  <a:lnTo>
                    <a:pt x="6" y="60"/>
                  </a:lnTo>
                  <a:lnTo>
                    <a:pt x="0" y="6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1782" y="3411"/>
              <a:ext cx="613" cy="431"/>
            </a:xfrm>
            <a:custGeom>
              <a:avLst/>
              <a:gdLst>
                <a:gd name="T0" fmla="*/ 401 w 613"/>
                <a:gd name="T1" fmla="*/ 36 h 431"/>
                <a:gd name="T2" fmla="*/ 458 w 613"/>
                <a:gd name="T3" fmla="*/ 103 h 431"/>
                <a:gd name="T4" fmla="*/ 475 w 613"/>
                <a:gd name="T5" fmla="*/ 133 h 431"/>
                <a:gd name="T6" fmla="*/ 492 w 613"/>
                <a:gd name="T7" fmla="*/ 163 h 431"/>
                <a:gd name="T8" fmla="*/ 509 w 613"/>
                <a:gd name="T9" fmla="*/ 194 h 431"/>
                <a:gd name="T10" fmla="*/ 526 w 613"/>
                <a:gd name="T11" fmla="*/ 218 h 431"/>
                <a:gd name="T12" fmla="*/ 538 w 613"/>
                <a:gd name="T13" fmla="*/ 248 h 431"/>
                <a:gd name="T14" fmla="*/ 549 w 613"/>
                <a:gd name="T15" fmla="*/ 272 h 431"/>
                <a:gd name="T16" fmla="*/ 561 w 613"/>
                <a:gd name="T17" fmla="*/ 291 h 431"/>
                <a:gd name="T18" fmla="*/ 566 w 613"/>
                <a:gd name="T19" fmla="*/ 315 h 431"/>
                <a:gd name="T20" fmla="*/ 578 w 613"/>
                <a:gd name="T21" fmla="*/ 333 h 431"/>
                <a:gd name="T22" fmla="*/ 584 w 613"/>
                <a:gd name="T23" fmla="*/ 357 h 431"/>
                <a:gd name="T24" fmla="*/ 595 w 613"/>
                <a:gd name="T25" fmla="*/ 375 h 431"/>
                <a:gd name="T26" fmla="*/ 601 w 613"/>
                <a:gd name="T27" fmla="*/ 406 h 431"/>
                <a:gd name="T28" fmla="*/ 612 w 613"/>
                <a:gd name="T29" fmla="*/ 424 h 431"/>
                <a:gd name="T30" fmla="*/ 589 w 613"/>
                <a:gd name="T31" fmla="*/ 424 h 431"/>
                <a:gd name="T32" fmla="*/ 452 w 613"/>
                <a:gd name="T33" fmla="*/ 418 h 431"/>
                <a:gd name="T34" fmla="*/ 395 w 613"/>
                <a:gd name="T35" fmla="*/ 406 h 431"/>
                <a:gd name="T36" fmla="*/ 332 w 613"/>
                <a:gd name="T37" fmla="*/ 400 h 431"/>
                <a:gd name="T38" fmla="*/ 303 w 613"/>
                <a:gd name="T39" fmla="*/ 387 h 431"/>
                <a:gd name="T40" fmla="*/ 275 w 613"/>
                <a:gd name="T41" fmla="*/ 381 h 431"/>
                <a:gd name="T42" fmla="*/ 240 w 613"/>
                <a:gd name="T43" fmla="*/ 369 h 431"/>
                <a:gd name="T44" fmla="*/ 212 w 613"/>
                <a:gd name="T45" fmla="*/ 357 h 431"/>
                <a:gd name="T46" fmla="*/ 183 w 613"/>
                <a:gd name="T47" fmla="*/ 339 h 431"/>
                <a:gd name="T48" fmla="*/ 149 w 613"/>
                <a:gd name="T49" fmla="*/ 327 h 431"/>
                <a:gd name="T50" fmla="*/ 115 w 613"/>
                <a:gd name="T51" fmla="*/ 297 h 431"/>
                <a:gd name="T52" fmla="*/ 75 w 613"/>
                <a:gd name="T53" fmla="*/ 266 h 431"/>
                <a:gd name="T54" fmla="*/ 0 w 613"/>
                <a:gd name="T55" fmla="*/ 181 h 431"/>
                <a:gd name="T56" fmla="*/ 23 w 613"/>
                <a:gd name="T57" fmla="*/ 194 h 431"/>
                <a:gd name="T58" fmla="*/ 46 w 613"/>
                <a:gd name="T59" fmla="*/ 206 h 431"/>
                <a:gd name="T60" fmla="*/ 75 w 613"/>
                <a:gd name="T61" fmla="*/ 218 h 431"/>
                <a:gd name="T62" fmla="*/ 97 w 613"/>
                <a:gd name="T63" fmla="*/ 230 h 431"/>
                <a:gd name="T64" fmla="*/ 120 w 613"/>
                <a:gd name="T65" fmla="*/ 242 h 431"/>
                <a:gd name="T66" fmla="*/ 155 w 613"/>
                <a:gd name="T67" fmla="*/ 248 h 431"/>
                <a:gd name="T68" fmla="*/ 177 w 613"/>
                <a:gd name="T69" fmla="*/ 260 h 431"/>
                <a:gd name="T70" fmla="*/ 212 w 613"/>
                <a:gd name="T71" fmla="*/ 266 h 431"/>
                <a:gd name="T72" fmla="*/ 240 w 613"/>
                <a:gd name="T73" fmla="*/ 278 h 431"/>
                <a:gd name="T74" fmla="*/ 286 w 613"/>
                <a:gd name="T75" fmla="*/ 284 h 431"/>
                <a:gd name="T76" fmla="*/ 309 w 613"/>
                <a:gd name="T77" fmla="*/ 297 h 431"/>
                <a:gd name="T78" fmla="*/ 349 w 613"/>
                <a:gd name="T79" fmla="*/ 303 h 431"/>
                <a:gd name="T80" fmla="*/ 383 w 613"/>
                <a:gd name="T81" fmla="*/ 315 h 431"/>
                <a:gd name="T82" fmla="*/ 412 w 613"/>
                <a:gd name="T83" fmla="*/ 321 h 431"/>
                <a:gd name="T84" fmla="*/ 446 w 613"/>
                <a:gd name="T85" fmla="*/ 333 h 431"/>
                <a:gd name="T86" fmla="*/ 475 w 613"/>
                <a:gd name="T87" fmla="*/ 339 h 431"/>
                <a:gd name="T88" fmla="*/ 498 w 613"/>
                <a:gd name="T89" fmla="*/ 351 h 431"/>
                <a:gd name="T90" fmla="*/ 526 w 613"/>
                <a:gd name="T91" fmla="*/ 363 h 431"/>
                <a:gd name="T92" fmla="*/ 555 w 613"/>
                <a:gd name="T93" fmla="*/ 375 h 431"/>
                <a:gd name="T94" fmla="*/ 532 w 613"/>
                <a:gd name="T95" fmla="*/ 351 h 431"/>
                <a:gd name="T96" fmla="*/ 503 w 613"/>
                <a:gd name="T97" fmla="*/ 315 h 431"/>
                <a:gd name="T98" fmla="*/ 492 w 613"/>
                <a:gd name="T99" fmla="*/ 291 h 431"/>
                <a:gd name="T100" fmla="*/ 469 w 613"/>
                <a:gd name="T101" fmla="*/ 260 h 431"/>
                <a:gd name="T102" fmla="*/ 458 w 613"/>
                <a:gd name="T103" fmla="*/ 236 h 431"/>
                <a:gd name="T104" fmla="*/ 441 w 613"/>
                <a:gd name="T105" fmla="*/ 212 h 431"/>
                <a:gd name="T106" fmla="*/ 435 w 613"/>
                <a:gd name="T107" fmla="*/ 194 h 431"/>
                <a:gd name="T108" fmla="*/ 418 w 613"/>
                <a:gd name="T109" fmla="*/ 169 h 431"/>
                <a:gd name="T110" fmla="*/ 412 w 613"/>
                <a:gd name="T111" fmla="*/ 145 h 431"/>
                <a:gd name="T112" fmla="*/ 401 w 613"/>
                <a:gd name="T113" fmla="*/ 127 h 431"/>
                <a:gd name="T114" fmla="*/ 395 w 613"/>
                <a:gd name="T115" fmla="*/ 103 h 431"/>
                <a:gd name="T116" fmla="*/ 383 w 613"/>
                <a:gd name="T117" fmla="*/ 78 h 431"/>
                <a:gd name="T118" fmla="*/ 378 w 613"/>
                <a:gd name="T119" fmla="*/ 3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3" h="431">
                  <a:moveTo>
                    <a:pt x="372" y="0"/>
                  </a:moveTo>
                  <a:lnTo>
                    <a:pt x="401" y="30"/>
                  </a:lnTo>
                  <a:lnTo>
                    <a:pt x="401" y="36"/>
                  </a:lnTo>
                  <a:lnTo>
                    <a:pt x="435" y="72"/>
                  </a:lnTo>
                  <a:lnTo>
                    <a:pt x="435" y="78"/>
                  </a:lnTo>
                  <a:lnTo>
                    <a:pt x="458" y="103"/>
                  </a:lnTo>
                  <a:lnTo>
                    <a:pt x="458" y="109"/>
                  </a:lnTo>
                  <a:lnTo>
                    <a:pt x="475" y="127"/>
                  </a:lnTo>
                  <a:lnTo>
                    <a:pt x="475" y="133"/>
                  </a:lnTo>
                  <a:lnTo>
                    <a:pt x="481" y="145"/>
                  </a:lnTo>
                  <a:lnTo>
                    <a:pt x="492" y="157"/>
                  </a:lnTo>
                  <a:lnTo>
                    <a:pt x="492" y="163"/>
                  </a:lnTo>
                  <a:lnTo>
                    <a:pt x="503" y="175"/>
                  </a:lnTo>
                  <a:lnTo>
                    <a:pt x="503" y="181"/>
                  </a:lnTo>
                  <a:lnTo>
                    <a:pt x="509" y="194"/>
                  </a:lnTo>
                  <a:lnTo>
                    <a:pt x="521" y="206"/>
                  </a:lnTo>
                  <a:lnTo>
                    <a:pt x="521" y="212"/>
                  </a:lnTo>
                  <a:lnTo>
                    <a:pt x="526" y="218"/>
                  </a:lnTo>
                  <a:lnTo>
                    <a:pt x="526" y="230"/>
                  </a:lnTo>
                  <a:lnTo>
                    <a:pt x="538" y="242"/>
                  </a:lnTo>
                  <a:lnTo>
                    <a:pt x="538" y="248"/>
                  </a:lnTo>
                  <a:lnTo>
                    <a:pt x="543" y="254"/>
                  </a:lnTo>
                  <a:lnTo>
                    <a:pt x="543" y="260"/>
                  </a:lnTo>
                  <a:lnTo>
                    <a:pt x="549" y="272"/>
                  </a:lnTo>
                  <a:lnTo>
                    <a:pt x="555" y="278"/>
                  </a:lnTo>
                  <a:lnTo>
                    <a:pt x="555" y="284"/>
                  </a:lnTo>
                  <a:lnTo>
                    <a:pt x="561" y="291"/>
                  </a:lnTo>
                  <a:lnTo>
                    <a:pt x="561" y="297"/>
                  </a:lnTo>
                  <a:lnTo>
                    <a:pt x="566" y="309"/>
                  </a:lnTo>
                  <a:lnTo>
                    <a:pt x="566" y="315"/>
                  </a:lnTo>
                  <a:lnTo>
                    <a:pt x="572" y="321"/>
                  </a:lnTo>
                  <a:lnTo>
                    <a:pt x="572" y="327"/>
                  </a:lnTo>
                  <a:lnTo>
                    <a:pt x="578" y="333"/>
                  </a:lnTo>
                  <a:lnTo>
                    <a:pt x="578" y="339"/>
                  </a:lnTo>
                  <a:lnTo>
                    <a:pt x="584" y="351"/>
                  </a:lnTo>
                  <a:lnTo>
                    <a:pt x="584" y="357"/>
                  </a:lnTo>
                  <a:lnTo>
                    <a:pt x="589" y="363"/>
                  </a:lnTo>
                  <a:lnTo>
                    <a:pt x="589" y="369"/>
                  </a:lnTo>
                  <a:lnTo>
                    <a:pt x="595" y="375"/>
                  </a:lnTo>
                  <a:lnTo>
                    <a:pt x="595" y="381"/>
                  </a:lnTo>
                  <a:lnTo>
                    <a:pt x="601" y="387"/>
                  </a:lnTo>
                  <a:lnTo>
                    <a:pt x="601" y="406"/>
                  </a:lnTo>
                  <a:lnTo>
                    <a:pt x="606" y="412"/>
                  </a:lnTo>
                  <a:lnTo>
                    <a:pt x="606" y="418"/>
                  </a:lnTo>
                  <a:lnTo>
                    <a:pt x="612" y="424"/>
                  </a:lnTo>
                  <a:lnTo>
                    <a:pt x="612" y="430"/>
                  </a:lnTo>
                  <a:lnTo>
                    <a:pt x="595" y="430"/>
                  </a:lnTo>
                  <a:lnTo>
                    <a:pt x="589" y="424"/>
                  </a:lnTo>
                  <a:lnTo>
                    <a:pt x="526" y="424"/>
                  </a:lnTo>
                  <a:lnTo>
                    <a:pt x="515" y="418"/>
                  </a:lnTo>
                  <a:lnTo>
                    <a:pt x="452" y="418"/>
                  </a:lnTo>
                  <a:lnTo>
                    <a:pt x="441" y="412"/>
                  </a:lnTo>
                  <a:lnTo>
                    <a:pt x="401" y="412"/>
                  </a:lnTo>
                  <a:lnTo>
                    <a:pt x="395" y="406"/>
                  </a:lnTo>
                  <a:lnTo>
                    <a:pt x="360" y="406"/>
                  </a:lnTo>
                  <a:lnTo>
                    <a:pt x="355" y="400"/>
                  </a:lnTo>
                  <a:lnTo>
                    <a:pt x="332" y="400"/>
                  </a:lnTo>
                  <a:lnTo>
                    <a:pt x="320" y="394"/>
                  </a:lnTo>
                  <a:lnTo>
                    <a:pt x="315" y="394"/>
                  </a:lnTo>
                  <a:lnTo>
                    <a:pt x="303" y="387"/>
                  </a:lnTo>
                  <a:lnTo>
                    <a:pt x="292" y="387"/>
                  </a:lnTo>
                  <a:lnTo>
                    <a:pt x="280" y="381"/>
                  </a:lnTo>
                  <a:lnTo>
                    <a:pt x="275" y="381"/>
                  </a:lnTo>
                  <a:lnTo>
                    <a:pt x="263" y="375"/>
                  </a:lnTo>
                  <a:lnTo>
                    <a:pt x="252" y="375"/>
                  </a:lnTo>
                  <a:lnTo>
                    <a:pt x="240" y="369"/>
                  </a:lnTo>
                  <a:lnTo>
                    <a:pt x="229" y="363"/>
                  </a:lnTo>
                  <a:lnTo>
                    <a:pt x="223" y="363"/>
                  </a:lnTo>
                  <a:lnTo>
                    <a:pt x="212" y="357"/>
                  </a:lnTo>
                  <a:lnTo>
                    <a:pt x="200" y="351"/>
                  </a:lnTo>
                  <a:lnTo>
                    <a:pt x="189" y="345"/>
                  </a:lnTo>
                  <a:lnTo>
                    <a:pt x="183" y="339"/>
                  </a:lnTo>
                  <a:lnTo>
                    <a:pt x="172" y="339"/>
                  </a:lnTo>
                  <a:lnTo>
                    <a:pt x="160" y="333"/>
                  </a:lnTo>
                  <a:lnTo>
                    <a:pt x="149" y="327"/>
                  </a:lnTo>
                  <a:lnTo>
                    <a:pt x="132" y="309"/>
                  </a:lnTo>
                  <a:lnTo>
                    <a:pt x="120" y="303"/>
                  </a:lnTo>
                  <a:lnTo>
                    <a:pt x="115" y="297"/>
                  </a:lnTo>
                  <a:lnTo>
                    <a:pt x="103" y="291"/>
                  </a:lnTo>
                  <a:lnTo>
                    <a:pt x="86" y="272"/>
                  </a:lnTo>
                  <a:lnTo>
                    <a:pt x="75" y="266"/>
                  </a:lnTo>
                  <a:lnTo>
                    <a:pt x="17" y="206"/>
                  </a:lnTo>
                  <a:lnTo>
                    <a:pt x="12" y="194"/>
                  </a:lnTo>
                  <a:lnTo>
                    <a:pt x="0" y="181"/>
                  </a:lnTo>
                  <a:lnTo>
                    <a:pt x="6" y="187"/>
                  </a:lnTo>
                  <a:lnTo>
                    <a:pt x="17" y="194"/>
                  </a:lnTo>
                  <a:lnTo>
                    <a:pt x="23" y="194"/>
                  </a:lnTo>
                  <a:lnTo>
                    <a:pt x="29" y="200"/>
                  </a:lnTo>
                  <a:lnTo>
                    <a:pt x="40" y="206"/>
                  </a:lnTo>
                  <a:lnTo>
                    <a:pt x="46" y="206"/>
                  </a:lnTo>
                  <a:lnTo>
                    <a:pt x="57" y="212"/>
                  </a:lnTo>
                  <a:lnTo>
                    <a:pt x="63" y="218"/>
                  </a:lnTo>
                  <a:lnTo>
                    <a:pt x="75" y="218"/>
                  </a:lnTo>
                  <a:lnTo>
                    <a:pt x="80" y="224"/>
                  </a:lnTo>
                  <a:lnTo>
                    <a:pt x="86" y="224"/>
                  </a:lnTo>
                  <a:lnTo>
                    <a:pt x="97" y="230"/>
                  </a:lnTo>
                  <a:lnTo>
                    <a:pt x="103" y="236"/>
                  </a:lnTo>
                  <a:lnTo>
                    <a:pt x="115" y="236"/>
                  </a:lnTo>
                  <a:lnTo>
                    <a:pt x="120" y="242"/>
                  </a:lnTo>
                  <a:lnTo>
                    <a:pt x="132" y="242"/>
                  </a:lnTo>
                  <a:lnTo>
                    <a:pt x="137" y="248"/>
                  </a:lnTo>
                  <a:lnTo>
                    <a:pt x="155" y="248"/>
                  </a:lnTo>
                  <a:lnTo>
                    <a:pt x="160" y="254"/>
                  </a:lnTo>
                  <a:lnTo>
                    <a:pt x="172" y="254"/>
                  </a:lnTo>
                  <a:lnTo>
                    <a:pt x="177" y="260"/>
                  </a:lnTo>
                  <a:lnTo>
                    <a:pt x="189" y="260"/>
                  </a:lnTo>
                  <a:lnTo>
                    <a:pt x="195" y="266"/>
                  </a:lnTo>
                  <a:lnTo>
                    <a:pt x="212" y="266"/>
                  </a:lnTo>
                  <a:lnTo>
                    <a:pt x="223" y="272"/>
                  </a:lnTo>
                  <a:lnTo>
                    <a:pt x="235" y="272"/>
                  </a:lnTo>
                  <a:lnTo>
                    <a:pt x="240" y="278"/>
                  </a:lnTo>
                  <a:lnTo>
                    <a:pt x="258" y="278"/>
                  </a:lnTo>
                  <a:lnTo>
                    <a:pt x="269" y="284"/>
                  </a:lnTo>
                  <a:lnTo>
                    <a:pt x="286" y="284"/>
                  </a:lnTo>
                  <a:lnTo>
                    <a:pt x="292" y="291"/>
                  </a:lnTo>
                  <a:lnTo>
                    <a:pt x="303" y="291"/>
                  </a:lnTo>
                  <a:lnTo>
                    <a:pt x="309" y="297"/>
                  </a:lnTo>
                  <a:lnTo>
                    <a:pt x="326" y="297"/>
                  </a:lnTo>
                  <a:lnTo>
                    <a:pt x="338" y="303"/>
                  </a:lnTo>
                  <a:lnTo>
                    <a:pt x="349" y="303"/>
                  </a:lnTo>
                  <a:lnTo>
                    <a:pt x="355" y="309"/>
                  </a:lnTo>
                  <a:lnTo>
                    <a:pt x="372" y="309"/>
                  </a:lnTo>
                  <a:lnTo>
                    <a:pt x="383" y="315"/>
                  </a:lnTo>
                  <a:lnTo>
                    <a:pt x="389" y="315"/>
                  </a:lnTo>
                  <a:lnTo>
                    <a:pt x="401" y="321"/>
                  </a:lnTo>
                  <a:lnTo>
                    <a:pt x="412" y="321"/>
                  </a:lnTo>
                  <a:lnTo>
                    <a:pt x="418" y="327"/>
                  </a:lnTo>
                  <a:lnTo>
                    <a:pt x="435" y="327"/>
                  </a:lnTo>
                  <a:lnTo>
                    <a:pt x="446" y="333"/>
                  </a:lnTo>
                  <a:lnTo>
                    <a:pt x="452" y="333"/>
                  </a:lnTo>
                  <a:lnTo>
                    <a:pt x="463" y="339"/>
                  </a:lnTo>
                  <a:lnTo>
                    <a:pt x="475" y="339"/>
                  </a:lnTo>
                  <a:lnTo>
                    <a:pt x="481" y="345"/>
                  </a:lnTo>
                  <a:lnTo>
                    <a:pt x="492" y="351"/>
                  </a:lnTo>
                  <a:lnTo>
                    <a:pt x="498" y="351"/>
                  </a:lnTo>
                  <a:lnTo>
                    <a:pt x="509" y="357"/>
                  </a:lnTo>
                  <a:lnTo>
                    <a:pt x="521" y="357"/>
                  </a:lnTo>
                  <a:lnTo>
                    <a:pt x="526" y="363"/>
                  </a:lnTo>
                  <a:lnTo>
                    <a:pt x="538" y="369"/>
                  </a:lnTo>
                  <a:lnTo>
                    <a:pt x="543" y="369"/>
                  </a:lnTo>
                  <a:lnTo>
                    <a:pt x="555" y="375"/>
                  </a:lnTo>
                  <a:lnTo>
                    <a:pt x="538" y="357"/>
                  </a:lnTo>
                  <a:lnTo>
                    <a:pt x="538" y="351"/>
                  </a:lnTo>
                  <a:lnTo>
                    <a:pt x="532" y="351"/>
                  </a:lnTo>
                  <a:lnTo>
                    <a:pt x="526" y="345"/>
                  </a:lnTo>
                  <a:lnTo>
                    <a:pt x="526" y="339"/>
                  </a:lnTo>
                  <a:lnTo>
                    <a:pt x="503" y="315"/>
                  </a:lnTo>
                  <a:lnTo>
                    <a:pt x="503" y="309"/>
                  </a:lnTo>
                  <a:lnTo>
                    <a:pt x="492" y="297"/>
                  </a:lnTo>
                  <a:lnTo>
                    <a:pt x="492" y="291"/>
                  </a:lnTo>
                  <a:lnTo>
                    <a:pt x="481" y="278"/>
                  </a:lnTo>
                  <a:lnTo>
                    <a:pt x="481" y="272"/>
                  </a:lnTo>
                  <a:lnTo>
                    <a:pt x="469" y="260"/>
                  </a:lnTo>
                  <a:lnTo>
                    <a:pt x="469" y="254"/>
                  </a:lnTo>
                  <a:lnTo>
                    <a:pt x="458" y="242"/>
                  </a:lnTo>
                  <a:lnTo>
                    <a:pt x="458" y="236"/>
                  </a:lnTo>
                  <a:lnTo>
                    <a:pt x="446" y="224"/>
                  </a:lnTo>
                  <a:lnTo>
                    <a:pt x="446" y="218"/>
                  </a:lnTo>
                  <a:lnTo>
                    <a:pt x="441" y="212"/>
                  </a:lnTo>
                  <a:lnTo>
                    <a:pt x="441" y="206"/>
                  </a:lnTo>
                  <a:lnTo>
                    <a:pt x="435" y="200"/>
                  </a:lnTo>
                  <a:lnTo>
                    <a:pt x="435" y="194"/>
                  </a:lnTo>
                  <a:lnTo>
                    <a:pt x="423" y="181"/>
                  </a:lnTo>
                  <a:lnTo>
                    <a:pt x="423" y="175"/>
                  </a:lnTo>
                  <a:lnTo>
                    <a:pt x="418" y="169"/>
                  </a:lnTo>
                  <a:lnTo>
                    <a:pt x="418" y="157"/>
                  </a:lnTo>
                  <a:lnTo>
                    <a:pt x="412" y="151"/>
                  </a:lnTo>
                  <a:lnTo>
                    <a:pt x="412" y="145"/>
                  </a:lnTo>
                  <a:lnTo>
                    <a:pt x="406" y="139"/>
                  </a:lnTo>
                  <a:lnTo>
                    <a:pt x="406" y="133"/>
                  </a:lnTo>
                  <a:lnTo>
                    <a:pt x="401" y="127"/>
                  </a:lnTo>
                  <a:lnTo>
                    <a:pt x="401" y="115"/>
                  </a:lnTo>
                  <a:lnTo>
                    <a:pt x="395" y="109"/>
                  </a:lnTo>
                  <a:lnTo>
                    <a:pt x="395" y="103"/>
                  </a:lnTo>
                  <a:lnTo>
                    <a:pt x="389" y="97"/>
                  </a:lnTo>
                  <a:lnTo>
                    <a:pt x="389" y="84"/>
                  </a:lnTo>
                  <a:lnTo>
                    <a:pt x="383" y="78"/>
                  </a:lnTo>
                  <a:lnTo>
                    <a:pt x="383" y="60"/>
                  </a:lnTo>
                  <a:lnTo>
                    <a:pt x="378" y="54"/>
                  </a:lnTo>
                  <a:lnTo>
                    <a:pt x="378" y="30"/>
                  </a:lnTo>
                  <a:lnTo>
                    <a:pt x="372" y="24"/>
                  </a:lnTo>
                  <a:lnTo>
                    <a:pt x="372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645" y="3144"/>
              <a:ext cx="521" cy="516"/>
            </a:xfrm>
            <a:custGeom>
              <a:avLst/>
              <a:gdLst>
                <a:gd name="T0" fmla="*/ 51 w 521"/>
                <a:gd name="T1" fmla="*/ 164 h 516"/>
                <a:gd name="T2" fmla="*/ 103 w 521"/>
                <a:gd name="T3" fmla="*/ 200 h 516"/>
                <a:gd name="T4" fmla="*/ 149 w 521"/>
                <a:gd name="T5" fmla="*/ 236 h 516"/>
                <a:gd name="T6" fmla="*/ 183 w 521"/>
                <a:gd name="T7" fmla="*/ 261 h 516"/>
                <a:gd name="T8" fmla="*/ 223 w 521"/>
                <a:gd name="T9" fmla="*/ 291 h 516"/>
                <a:gd name="T10" fmla="*/ 257 w 521"/>
                <a:gd name="T11" fmla="*/ 309 h 516"/>
                <a:gd name="T12" fmla="*/ 303 w 521"/>
                <a:gd name="T13" fmla="*/ 339 h 516"/>
                <a:gd name="T14" fmla="*/ 343 w 521"/>
                <a:gd name="T15" fmla="*/ 370 h 516"/>
                <a:gd name="T16" fmla="*/ 372 w 521"/>
                <a:gd name="T17" fmla="*/ 388 h 516"/>
                <a:gd name="T18" fmla="*/ 417 w 521"/>
                <a:gd name="T19" fmla="*/ 424 h 516"/>
                <a:gd name="T20" fmla="*/ 435 w 521"/>
                <a:gd name="T21" fmla="*/ 436 h 516"/>
                <a:gd name="T22" fmla="*/ 423 w 521"/>
                <a:gd name="T23" fmla="*/ 412 h 516"/>
                <a:gd name="T24" fmla="*/ 412 w 521"/>
                <a:gd name="T25" fmla="*/ 388 h 516"/>
                <a:gd name="T26" fmla="*/ 400 w 521"/>
                <a:gd name="T27" fmla="*/ 358 h 516"/>
                <a:gd name="T28" fmla="*/ 389 w 521"/>
                <a:gd name="T29" fmla="*/ 333 h 516"/>
                <a:gd name="T30" fmla="*/ 377 w 521"/>
                <a:gd name="T31" fmla="*/ 303 h 516"/>
                <a:gd name="T32" fmla="*/ 366 w 521"/>
                <a:gd name="T33" fmla="*/ 267 h 516"/>
                <a:gd name="T34" fmla="*/ 355 w 521"/>
                <a:gd name="T35" fmla="*/ 230 h 516"/>
                <a:gd name="T36" fmla="*/ 343 w 521"/>
                <a:gd name="T37" fmla="*/ 188 h 516"/>
                <a:gd name="T38" fmla="*/ 332 w 521"/>
                <a:gd name="T39" fmla="*/ 133 h 516"/>
                <a:gd name="T40" fmla="*/ 332 w 521"/>
                <a:gd name="T41" fmla="*/ 0 h 516"/>
                <a:gd name="T42" fmla="*/ 355 w 521"/>
                <a:gd name="T43" fmla="*/ 36 h 516"/>
                <a:gd name="T44" fmla="*/ 372 w 521"/>
                <a:gd name="T45" fmla="*/ 79 h 516"/>
                <a:gd name="T46" fmla="*/ 383 w 521"/>
                <a:gd name="T47" fmla="*/ 109 h 516"/>
                <a:gd name="T48" fmla="*/ 395 w 521"/>
                <a:gd name="T49" fmla="*/ 145 h 516"/>
                <a:gd name="T50" fmla="*/ 406 w 521"/>
                <a:gd name="T51" fmla="*/ 182 h 516"/>
                <a:gd name="T52" fmla="*/ 417 w 521"/>
                <a:gd name="T53" fmla="*/ 218 h 516"/>
                <a:gd name="T54" fmla="*/ 429 w 521"/>
                <a:gd name="T55" fmla="*/ 248 h 516"/>
                <a:gd name="T56" fmla="*/ 440 w 521"/>
                <a:gd name="T57" fmla="*/ 297 h 516"/>
                <a:gd name="T58" fmla="*/ 452 w 521"/>
                <a:gd name="T59" fmla="*/ 327 h 516"/>
                <a:gd name="T60" fmla="*/ 463 w 521"/>
                <a:gd name="T61" fmla="*/ 370 h 516"/>
                <a:gd name="T62" fmla="*/ 475 w 521"/>
                <a:gd name="T63" fmla="*/ 412 h 516"/>
                <a:gd name="T64" fmla="*/ 486 w 521"/>
                <a:gd name="T65" fmla="*/ 442 h 516"/>
                <a:gd name="T66" fmla="*/ 497 w 521"/>
                <a:gd name="T67" fmla="*/ 473 h 516"/>
                <a:gd name="T68" fmla="*/ 509 w 521"/>
                <a:gd name="T69" fmla="*/ 497 h 516"/>
                <a:gd name="T70" fmla="*/ 515 w 521"/>
                <a:gd name="T71" fmla="*/ 515 h 516"/>
                <a:gd name="T72" fmla="*/ 486 w 521"/>
                <a:gd name="T73" fmla="*/ 503 h 516"/>
                <a:gd name="T74" fmla="*/ 452 w 521"/>
                <a:gd name="T75" fmla="*/ 491 h 516"/>
                <a:gd name="T76" fmla="*/ 423 w 521"/>
                <a:gd name="T77" fmla="*/ 479 h 516"/>
                <a:gd name="T78" fmla="*/ 383 w 521"/>
                <a:gd name="T79" fmla="*/ 461 h 516"/>
                <a:gd name="T80" fmla="*/ 349 w 521"/>
                <a:gd name="T81" fmla="*/ 448 h 516"/>
                <a:gd name="T82" fmla="*/ 309 w 521"/>
                <a:gd name="T83" fmla="*/ 430 h 516"/>
                <a:gd name="T84" fmla="*/ 269 w 521"/>
                <a:gd name="T85" fmla="*/ 412 h 516"/>
                <a:gd name="T86" fmla="*/ 229 w 521"/>
                <a:gd name="T87" fmla="*/ 388 h 516"/>
                <a:gd name="T88" fmla="*/ 189 w 521"/>
                <a:gd name="T89" fmla="*/ 364 h 516"/>
                <a:gd name="T90" fmla="*/ 149 w 521"/>
                <a:gd name="T91" fmla="*/ 333 h 516"/>
                <a:gd name="T92" fmla="*/ 103 w 521"/>
                <a:gd name="T93" fmla="*/ 297 h 516"/>
                <a:gd name="T94" fmla="*/ 57 w 521"/>
                <a:gd name="T95" fmla="*/ 242 h 516"/>
                <a:gd name="T96" fmla="*/ 34 w 521"/>
                <a:gd name="T97" fmla="*/ 200 h 516"/>
                <a:gd name="T98" fmla="*/ 11 w 521"/>
                <a:gd name="T99" fmla="*/ 15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1" h="516">
                  <a:moveTo>
                    <a:pt x="0" y="115"/>
                  </a:moveTo>
                  <a:lnTo>
                    <a:pt x="23" y="139"/>
                  </a:lnTo>
                  <a:lnTo>
                    <a:pt x="29" y="139"/>
                  </a:lnTo>
                  <a:lnTo>
                    <a:pt x="51" y="164"/>
                  </a:lnTo>
                  <a:lnTo>
                    <a:pt x="63" y="170"/>
                  </a:lnTo>
                  <a:lnTo>
                    <a:pt x="86" y="194"/>
                  </a:lnTo>
                  <a:lnTo>
                    <a:pt x="97" y="200"/>
                  </a:lnTo>
                  <a:lnTo>
                    <a:pt x="103" y="200"/>
                  </a:lnTo>
                  <a:lnTo>
                    <a:pt x="114" y="212"/>
                  </a:lnTo>
                  <a:lnTo>
                    <a:pt x="126" y="218"/>
                  </a:lnTo>
                  <a:lnTo>
                    <a:pt x="137" y="230"/>
                  </a:lnTo>
                  <a:lnTo>
                    <a:pt x="149" y="236"/>
                  </a:lnTo>
                  <a:lnTo>
                    <a:pt x="160" y="248"/>
                  </a:lnTo>
                  <a:lnTo>
                    <a:pt x="172" y="255"/>
                  </a:lnTo>
                  <a:lnTo>
                    <a:pt x="177" y="261"/>
                  </a:lnTo>
                  <a:lnTo>
                    <a:pt x="183" y="261"/>
                  </a:lnTo>
                  <a:lnTo>
                    <a:pt x="194" y="267"/>
                  </a:lnTo>
                  <a:lnTo>
                    <a:pt x="200" y="273"/>
                  </a:lnTo>
                  <a:lnTo>
                    <a:pt x="212" y="279"/>
                  </a:lnTo>
                  <a:lnTo>
                    <a:pt x="223" y="291"/>
                  </a:lnTo>
                  <a:lnTo>
                    <a:pt x="234" y="297"/>
                  </a:lnTo>
                  <a:lnTo>
                    <a:pt x="240" y="303"/>
                  </a:lnTo>
                  <a:lnTo>
                    <a:pt x="246" y="303"/>
                  </a:lnTo>
                  <a:lnTo>
                    <a:pt x="257" y="309"/>
                  </a:lnTo>
                  <a:lnTo>
                    <a:pt x="269" y="321"/>
                  </a:lnTo>
                  <a:lnTo>
                    <a:pt x="280" y="327"/>
                  </a:lnTo>
                  <a:lnTo>
                    <a:pt x="292" y="339"/>
                  </a:lnTo>
                  <a:lnTo>
                    <a:pt x="303" y="339"/>
                  </a:lnTo>
                  <a:lnTo>
                    <a:pt x="320" y="358"/>
                  </a:lnTo>
                  <a:lnTo>
                    <a:pt x="332" y="364"/>
                  </a:lnTo>
                  <a:lnTo>
                    <a:pt x="337" y="370"/>
                  </a:lnTo>
                  <a:lnTo>
                    <a:pt x="343" y="370"/>
                  </a:lnTo>
                  <a:lnTo>
                    <a:pt x="349" y="376"/>
                  </a:lnTo>
                  <a:lnTo>
                    <a:pt x="360" y="382"/>
                  </a:lnTo>
                  <a:lnTo>
                    <a:pt x="366" y="388"/>
                  </a:lnTo>
                  <a:lnTo>
                    <a:pt x="372" y="388"/>
                  </a:lnTo>
                  <a:lnTo>
                    <a:pt x="389" y="406"/>
                  </a:lnTo>
                  <a:lnTo>
                    <a:pt x="395" y="406"/>
                  </a:lnTo>
                  <a:lnTo>
                    <a:pt x="412" y="424"/>
                  </a:lnTo>
                  <a:lnTo>
                    <a:pt x="417" y="424"/>
                  </a:lnTo>
                  <a:lnTo>
                    <a:pt x="429" y="436"/>
                  </a:lnTo>
                  <a:lnTo>
                    <a:pt x="435" y="436"/>
                  </a:lnTo>
                  <a:lnTo>
                    <a:pt x="440" y="442"/>
                  </a:lnTo>
                  <a:lnTo>
                    <a:pt x="435" y="436"/>
                  </a:lnTo>
                  <a:lnTo>
                    <a:pt x="435" y="430"/>
                  </a:lnTo>
                  <a:lnTo>
                    <a:pt x="429" y="424"/>
                  </a:lnTo>
                  <a:lnTo>
                    <a:pt x="429" y="418"/>
                  </a:lnTo>
                  <a:lnTo>
                    <a:pt x="423" y="412"/>
                  </a:lnTo>
                  <a:lnTo>
                    <a:pt x="423" y="406"/>
                  </a:lnTo>
                  <a:lnTo>
                    <a:pt x="417" y="400"/>
                  </a:lnTo>
                  <a:lnTo>
                    <a:pt x="417" y="394"/>
                  </a:lnTo>
                  <a:lnTo>
                    <a:pt x="412" y="388"/>
                  </a:lnTo>
                  <a:lnTo>
                    <a:pt x="412" y="382"/>
                  </a:lnTo>
                  <a:lnTo>
                    <a:pt x="406" y="370"/>
                  </a:lnTo>
                  <a:lnTo>
                    <a:pt x="406" y="364"/>
                  </a:lnTo>
                  <a:lnTo>
                    <a:pt x="400" y="358"/>
                  </a:lnTo>
                  <a:lnTo>
                    <a:pt x="400" y="351"/>
                  </a:lnTo>
                  <a:lnTo>
                    <a:pt x="395" y="345"/>
                  </a:lnTo>
                  <a:lnTo>
                    <a:pt x="395" y="339"/>
                  </a:lnTo>
                  <a:lnTo>
                    <a:pt x="389" y="333"/>
                  </a:lnTo>
                  <a:lnTo>
                    <a:pt x="389" y="321"/>
                  </a:lnTo>
                  <a:lnTo>
                    <a:pt x="383" y="315"/>
                  </a:lnTo>
                  <a:lnTo>
                    <a:pt x="383" y="309"/>
                  </a:lnTo>
                  <a:lnTo>
                    <a:pt x="377" y="303"/>
                  </a:lnTo>
                  <a:lnTo>
                    <a:pt x="377" y="291"/>
                  </a:lnTo>
                  <a:lnTo>
                    <a:pt x="372" y="285"/>
                  </a:lnTo>
                  <a:lnTo>
                    <a:pt x="372" y="273"/>
                  </a:lnTo>
                  <a:lnTo>
                    <a:pt x="366" y="267"/>
                  </a:lnTo>
                  <a:lnTo>
                    <a:pt x="366" y="261"/>
                  </a:lnTo>
                  <a:lnTo>
                    <a:pt x="360" y="255"/>
                  </a:lnTo>
                  <a:lnTo>
                    <a:pt x="360" y="242"/>
                  </a:lnTo>
                  <a:lnTo>
                    <a:pt x="355" y="230"/>
                  </a:lnTo>
                  <a:lnTo>
                    <a:pt x="355" y="218"/>
                  </a:lnTo>
                  <a:lnTo>
                    <a:pt x="349" y="212"/>
                  </a:lnTo>
                  <a:lnTo>
                    <a:pt x="349" y="200"/>
                  </a:lnTo>
                  <a:lnTo>
                    <a:pt x="343" y="188"/>
                  </a:lnTo>
                  <a:lnTo>
                    <a:pt x="343" y="170"/>
                  </a:lnTo>
                  <a:lnTo>
                    <a:pt x="337" y="164"/>
                  </a:lnTo>
                  <a:lnTo>
                    <a:pt x="337" y="139"/>
                  </a:lnTo>
                  <a:lnTo>
                    <a:pt x="332" y="133"/>
                  </a:lnTo>
                  <a:lnTo>
                    <a:pt x="332" y="61"/>
                  </a:lnTo>
                  <a:lnTo>
                    <a:pt x="326" y="55"/>
                  </a:lnTo>
                  <a:lnTo>
                    <a:pt x="332" y="49"/>
                  </a:lnTo>
                  <a:lnTo>
                    <a:pt x="332" y="0"/>
                  </a:lnTo>
                  <a:lnTo>
                    <a:pt x="337" y="6"/>
                  </a:lnTo>
                  <a:lnTo>
                    <a:pt x="337" y="12"/>
                  </a:lnTo>
                  <a:lnTo>
                    <a:pt x="343" y="24"/>
                  </a:lnTo>
                  <a:lnTo>
                    <a:pt x="355" y="36"/>
                  </a:lnTo>
                  <a:lnTo>
                    <a:pt x="355" y="49"/>
                  </a:lnTo>
                  <a:lnTo>
                    <a:pt x="366" y="61"/>
                  </a:lnTo>
                  <a:lnTo>
                    <a:pt x="366" y="73"/>
                  </a:lnTo>
                  <a:lnTo>
                    <a:pt x="372" y="79"/>
                  </a:lnTo>
                  <a:lnTo>
                    <a:pt x="372" y="85"/>
                  </a:lnTo>
                  <a:lnTo>
                    <a:pt x="377" y="97"/>
                  </a:lnTo>
                  <a:lnTo>
                    <a:pt x="383" y="103"/>
                  </a:lnTo>
                  <a:lnTo>
                    <a:pt x="383" y="109"/>
                  </a:lnTo>
                  <a:lnTo>
                    <a:pt x="389" y="121"/>
                  </a:lnTo>
                  <a:lnTo>
                    <a:pt x="389" y="127"/>
                  </a:lnTo>
                  <a:lnTo>
                    <a:pt x="395" y="139"/>
                  </a:lnTo>
                  <a:lnTo>
                    <a:pt x="395" y="145"/>
                  </a:lnTo>
                  <a:lnTo>
                    <a:pt x="400" y="158"/>
                  </a:lnTo>
                  <a:lnTo>
                    <a:pt x="400" y="164"/>
                  </a:lnTo>
                  <a:lnTo>
                    <a:pt x="406" y="170"/>
                  </a:lnTo>
                  <a:lnTo>
                    <a:pt x="406" y="182"/>
                  </a:lnTo>
                  <a:lnTo>
                    <a:pt x="412" y="188"/>
                  </a:lnTo>
                  <a:lnTo>
                    <a:pt x="412" y="200"/>
                  </a:lnTo>
                  <a:lnTo>
                    <a:pt x="417" y="206"/>
                  </a:lnTo>
                  <a:lnTo>
                    <a:pt x="417" y="218"/>
                  </a:lnTo>
                  <a:lnTo>
                    <a:pt x="423" y="224"/>
                  </a:lnTo>
                  <a:lnTo>
                    <a:pt x="423" y="236"/>
                  </a:lnTo>
                  <a:lnTo>
                    <a:pt x="429" y="242"/>
                  </a:lnTo>
                  <a:lnTo>
                    <a:pt x="429" y="248"/>
                  </a:lnTo>
                  <a:lnTo>
                    <a:pt x="435" y="261"/>
                  </a:lnTo>
                  <a:lnTo>
                    <a:pt x="435" y="279"/>
                  </a:lnTo>
                  <a:lnTo>
                    <a:pt x="440" y="285"/>
                  </a:lnTo>
                  <a:lnTo>
                    <a:pt x="440" y="297"/>
                  </a:lnTo>
                  <a:lnTo>
                    <a:pt x="446" y="303"/>
                  </a:lnTo>
                  <a:lnTo>
                    <a:pt x="446" y="315"/>
                  </a:lnTo>
                  <a:lnTo>
                    <a:pt x="452" y="321"/>
                  </a:lnTo>
                  <a:lnTo>
                    <a:pt x="452" y="327"/>
                  </a:lnTo>
                  <a:lnTo>
                    <a:pt x="457" y="339"/>
                  </a:lnTo>
                  <a:lnTo>
                    <a:pt x="457" y="351"/>
                  </a:lnTo>
                  <a:lnTo>
                    <a:pt x="463" y="364"/>
                  </a:lnTo>
                  <a:lnTo>
                    <a:pt x="463" y="370"/>
                  </a:lnTo>
                  <a:lnTo>
                    <a:pt x="469" y="382"/>
                  </a:lnTo>
                  <a:lnTo>
                    <a:pt x="469" y="388"/>
                  </a:lnTo>
                  <a:lnTo>
                    <a:pt x="475" y="394"/>
                  </a:lnTo>
                  <a:lnTo>
                    <a:pt x="475" y="412"/>
                  </a:lnTo>
                  <a:lnTo>
                    <a:pt x="480" y="418"/>
                  </a:lnTo>
                  <a:lnTo>
                    <a:pt x="480" y="424"/>
                  </a:lnTo>
                  <a:lnTo>
                    <a:pt x="486" y="436"/>
                  </a:lnTo>
                  <a:lnTo>
                    <a:pt x="486" y="442"/>
                  </a:lnTo>
                  <a:lnTo>
                    <a:pt x="492" y="448"/>
                  </a:lnTo>
                  <a:lnTo>
                    <a:pt x="492" y="454"/>
                  </a:lnTo>
                  <a:lnTo>
                    <a:pt x="497" y="461"/>
                  </a:lnTo>
                  <a:lnTo>
                    <a:pt x="497" y="473"/>
                  </a:lnTo>
                  <a:lnTo>
                    <a:pt x="503" y="479"/>
                  </a:lnTo>
                  <a:lnTo>
                    <a:pt x="503" y="485"/>
                  </a:lnTo>
                  <a:lnTo>
                    <a:pt x="509" y="491"/>
                  </a:lnTo>
                  <a:lnTo>
                    <a:pt x="509" y="497"/>
                  </a:lnTo>
                  <a:lnTo>
                    <a:pt x="515" y="503"/>
                  </a:lnTo>
                  <a:lnTo>
                    <a:pt x="515" y="509"/>
                  </a:lnTo>
                  <a:lnTo>
                    <a:pt x="520" y="515"/>
                  </a:lnTo>
                  <a:lnTo>
                    <a:pt x="515" y="515"/>
                  </a:lnTo>
                  <a:lnTo>
                    <a:pt x="509" y="509"/>
                  </a:lnTo>
                  <a:lnTo>
                    <a:pt x="503" y="509"/>
                  </a:lnTo>
                  <a:lnTo>
                    <a:pt x="497" y="503"/>
                  </a:lnTo>
                  <a:lnTo>
                    <a:pt x="486" y="503"/>
                  </a:lnTo>
                  <a:lnTo>
                    <a:pt x="475" y="497"/>
                  </a:lnTo>
                  <a:lnTo>
                    <a:pt x="469" y="497"/>
                  </a:lnTo>
                  <a:lnTo>
                    <a:pt x="463" y="491"/>
                  </a:lnTo>
                  <a:lnTo>
                    <a:pt x="452" y="491"/>
                  </a:lnTo>
                  <a:lnTo>
                    <a:pt x="446" y="485"/>
                  </a:lnTo>
                  <a:lnTo>
                    <a:pt x="440" y="485"/>
                  </a:lnTo>
                  <a:lnTo>
                    <a:pt x="429" y="479"/>
                  </a:lnTo>
                  <a:lnTo>
                    <a:pt x="423" y="479"/>
                  </a:lnTo>
                  <a:lnTo>
                    <a:pt x="412" y="473"/>
                  </a:lnTo>
                  <a:lnTo>
                    <a:pt x="406" y="473"/>
                  </a:lnTo>
                  <a:lnTo>
                    <a:pt x="395" y="467"/>
                  </a:lnTo>
                  <a:lnTo>
                    <a:pt x="383" y="461"/>
                  </a:lnTo>
                  <a:lnTo>
                    <a:pt x="377" y="461"/>
                  </a:lnTo>
                  <a:lnTo>
                    <a:pt x="366" y="454"/>
                  </a:lnTo>
                  <a:lnTo>
                    <a:pt x="355" y="454"/>
                  </a:lnTo>
                  <a:lnTo>
                    <a:pt x="349" y="448"/>
                  </a:lnTo>
                  <a:lnTo>
                    <a:pt x="337" y="442"/>
                  </a:lnTo>
                  <a:lnTo>
                    <a:pt x="326" y="436"/>
                  </a:lnTo>
                  <a:lnTo>
                    <a:pt x="320" y="436"/>
                  </a:lnTo>
                  <a:lnTo>
                    <a:pt x="309" y="430"/>
                  </a:lnTo>
                  <a:lnTo>
                    <a:pt x="297" y="424"/>
                  </a:lnTo>
                  <a:lnTo>
                    <a:pt x="286" y="418"/>
                  </a:lnTo>
                  <a:lnTo>
                    <a:pt x="280" y="418"/>
                  </a:lnTo>
                  <a:lnTo>
                    <a:pt x="269" y="412"/>
                  </a:lnTo>
                  <a:lnTo>
                    <a:pt x="257" y="406"/>
                  </a:lnTo>
                  <a:lnTo>
                    <a:pt x="246" y="400"/>
                  </a:lnTo>
                  <a:lnTo>
                    <a:pt x="234" y="394"/>
                  </a:lnTo>
                  <a:lnTo>
                    <a:pt x="229" y="388"/>
                  </a:lnTo>
                  <a:lnTo>
                    <a:pt x="217" y="382"/>
                  </a:lnTo>
                  <a:lnTo>
                    <a:pt x="206" y="376"/>
                  </a:lnTo>
                  <a:lnTo>
                    <a:pt x="200" y="370"/>
                  </a:lnTo>
                  <a:lnTo>
                    <a:pt x="189" y="364"/>
                  </a:lnTo>
                  <a:lnTo>
                    <a:pt x="177" y="358"/>
                  </a:lnTo>
                  <a:lnTo>
                    <a:pt x="166" y="351"/>
                  </a:lnTo>
                  <a:lnTo>
                    <a:pt x="160" y="339"/>
                  </a:lnTo>
                  <a:lnTo>
                    <a:pt x="149" y="333"/>
                  </a:lnTo>
                  <a:lnTo>
                    <a:pt x="143" y="327"/>
                  </a:lnTo>
                  <a:lnTo>
                    <a:pt x="131" y="321"/>
                  </a:lnTo>
                  <a:lnTo>
                    <a:pt x="114" y="303"/>
                  </a:lnTo>
                  <a:lnTo>
                    <a:pt x="103" y="297"/>
                  </a:lnTo>
                  <a:lnTo>
                    <a:pt x="97" y="285"/>
                  </a:lnTo>
                  <a:lnTo>
                    <a:pt x="74" y="261"/>
                  </a:lnTo>
                  <a:lnTo>
                    <a:pt x="69" y="248"/>
                  </a:lnTo>
                  <a:lnTo>
                    <a:pt x="57" y="242"/>
                  </a:lnTo>
                  <a:lnTo>
                    <a:pt x="51" y="230"/>
                  </a:lnTo>
                  <a:lnTo>
                    <a:pt x="46" y="218"/>
                  </a:lnTo>
                  <a:lnTo>
                    <a:pt x="40" y="206"/>
                  </a:lnTo>
                  <a:lnTo>
                    <a:pt x="34" y="200"/>
                  </a:lnTo>
                  <a:lnTo>
                    <a:pt x="29" y="188"/>
                  </a:lnTo>
                  <a:lnTo>
                    <a:pt x="23" y="176"/>
                  </a:lnTo>
                  <a:lnTo>
                    <a:pt x="17" y="164"/>
                  </a:lnTo>
                  <a:lnTo>
                    <a:pt x="11" y="152"/>
                  </a:lnTo>
                  <a:lnTo>
                    <a:pt x="6" y="139"/>
                  </a:lnTo>
                  <a:lnTo>
                    <a:pt x="6" y="127"/>
                  </a:lnTo>
                  <a:lnTo>
                    <a:pt x="0" y="115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559" y="2847"/>
              <a:ext cx="367" cy="534"/>
            </a:xfrm>
            <a:custGeom>
              <a:avLst/>
              <a:gdLst>
                <a:gd name="T0" fmla="*/ 12 w 367"/>
                <a:gd name="T1" fmla="*/ 30 h 534"/>
                <a:gd name="T2" fmla="*/ 40 w 367"/>
                <a:gd name="T3" fmla="*/ 67 h 534"/>
                <a:gd name="T4" fmla="*/ 69 w 367"/>
                <a:gd name="T5" fmla="*/ 103 h 534"/>
                <a:gd name="T6" fmla="*/ 80 w 367"/>
                <a:gd name="T7" fmla="*/ 121 h 534"/>
                <a:gd name="T8" fmla="*/ 103 w 367"/>
                <a:gd name="T9" fmla="*/ 152 h 534"/>
                <a:gd name="T10" fmla="*/ 109 w 367"/>
                <a:gd name="T11" fmla="*/ 164 h 534"/>
                <a:gd name="T12" fmla="*/ 137 w 367"/>
                <a:gd name="T13" fmla="*/ 200 h 534"/>
                <a:gd name="T14" fmla="*/ 143 w 367"/>
                <a:gd name="T15" fmla="*/ 218 h 534"/>
                <a:gd name="T16" fmla="*/ 172 w 367"/>
                <a:gd name="T17" fmla="*/ 255 h 534"/>
                <a:gd name="T18" fmla="*/ 195 w 367"/>
                <a:gd name="T19" fmla="*/ 285 h 534"/>
                <a:gd name="T20" fmla="*/ 217 w 367"/>
                <a:gd name="T21" fmla="*/ 315 h 534"/>
                <a:gd name="T22" fmla="*/ 235 w 367"/>
                <a:gd name="T23" fmla="*/ 339 h 534"/>
                <a:gd name="T24" fmla="*/ 252 w 367"/>
                <a:gd name="T25" fmla="*/ 364 h 534"/>
                <a:gd name="T26" fmla="*/ 263 w 367"/>
                <a:gd name="T27" fmla="*/ 382 h 534"/>
                <a:gd name="T28" fmla="*/ 269 w 367"/>
                <a:gd name="T29" fmla="*/ 394 h 534"/>
                <a:gd name="T30" fmla="*/ 275 w 367"/>
                <a:gd name="T31" fmla="*/ 400 h 534"/>
                <a:gd name="T32" fmla="*/ 292 w 367"/>
                <a:gd name="T33" fmla="*/ 97 h 534"/>
                <a:gd name="T34" fmla="*/ 298 w 367"/>
                <a:gd name="T35" fmla="*/ 55 h 534"/>
                <a:gd name="T36" fmla="*/ 303 w 367"/>
                <a:gd name="T37" fmla="*/ 30 h 534"/>
                <a:gd name="T38" fmla="*/ 309 w 367"/>
                <a:gd name="T39" fmla="*/ 12 h 534"/>
                <a:gd name="T40" fmla="*/ 315 w 367"/>
                <a:gd name="T41" fmla="*/ 0 h 534"/>
                <a:gd name="T42" fmla="*/ 320 w 367"/>
                <a:gd name="T43" fmla="*/ 24 h 534"/>
                <a:gd name="T44" fmla="*/ 326 w 367"/>
                <a:gd name="T45" fmla="*/ 37 h 534"/>
                <a:gd name="T46" fmla="*/ 332 w 367"/>
                <a:gd name="T47" fmla="*/ 61 h 534"/>
                <a:gd name="T48" fmla="*/ 338 w 367"/>
                <a:gd name="T49" fmla="*/ 91 h 534"/>
                <a:gd name="T50" fmla="*/ 343 w 367"/>
                <a:gd name="T51" fmla="*/ 127 h 534"/>
                <a:gd name="T52" fmla="*/ 349 w 367"/>
                <a:gd name="T53" fmla="*/ 212 h 534"/>
                <a:gd name="T54" fmla="*/ 355 w 367"/>
                <a:gd name="T55" fmla="*/ 473 h 534"/>
                <a:gd name="T56" fmla="*/ 360 w 367"/>
                <a:gd name="T57" fmla="*/ 515 h 534"/>
                <a:gd name="T58" fmla="*/ 366 w 367"/>
                <a:gd name="T59" fmla="*/ 533 h 534"/>
                <a:gd name="T60" fmla="*/ 355 w 367"/>
                <a:gd name="T61" fmla="*/ 527 h 534"/>
                <a:gd name="T62" fmla="*/ 343 w 367"/>
                <a:gd name="T63" fmla="*/ 521 h 534"/>
                <a:gd name="T64" fmla="*/ 326 w 367"/>
                <a:gd name="T65" fmla="*/ 509 h 534"/>
                <a:gd name="T66" fmla="*/ 292 w 367"/>
                <a:gd name="T67" fmla="*/ 479 h 534"/>
                <a:gd name="T68" fmla="*/ 280 w 367"/>
                <a:gd name="T69" fmla="*/ 473 h 534"/>
                <a:gd name="T70" fmla="*/ 258 w 367"/>
                <a:gd name="T71" fmla="*/ 455 h 534"/>
                <a:gd name="T72" fmla="*/ 240 w 367"/>
                <a:gd name="T73" fmla="*/ 430 h 534"/>
                <a:gd name="T74" fmla="*/ 217 w 367"/>
                <a:gd name="T75" fmla="*/ 412 h 534"/>
                <a:gd name="T76" fmla="*/ 200 w 367"/>
                <a:gd name="T77" fmla="*/ 394 h 534"/>
                <a:gd name="T78" fmla="*/ 160 w 367"/>
                <a:gd name="T79" fmla="*/ 346 h 534"/>
                <a:gd name="T80" fmla="*/ 143 w 367"/>
                <a:gd name="T81" fmla="*/ 333 h 534"/>
                <a:gd name="T82" fmla="*/ 132 w 367"/>
                <a:gd name="T83" fmla="*/ 315 h 534"/>
                <a:gd name="T84" fmla="*/ 115 w 367"/>
                <a:gd name="T85" fmla="*/ 297 h 534"/>
                <a:gd name="T86" fmla="*/ 103 w 367"/>
                <a:gd name="T87" fmla="*/ 279 h 534"/>
                <a:gd name="T88" fmla="*/ 92 w 367"/>
                <a:gd name="T89" fmla="*/ 261 h 534"/>
                <a:gd name="T90" fmla="*/ 80 w 367"/>
                <a:gd name="T91" fmla="*/ 236 h 534"/>
                <a:gd name="T92" fmla="*/ 69 w 367"/>
                <a:gd name="T93" fmla="*/ 218 h 534"/>
                <a:gd name="T94" fmla="*/ 57 w 367"/>
                <a:gd name="T95" fmla="*/ 200 h 534"/>
                <a:gd name="T96" fmla="*/ 46 w 367"/>
                <a:gd name="T97" fmla="*/ 182 h 534"/>
                <a:gd name="T98" fmla="*/ 40 w 367"/>
                <a:gd name="T99" fmla="*/ 158 h 534"/>
                <a:gd name="T100" fmla="*/ 29 w 367"/>
                <a:gd name="T101" fmla="*/ 140 h 534"/>
                <a:gd name="T102" fmla="*/ 23 w 367"/>
                <a:gd name="T103" fmla="*/ 115 h 534"/>
                <a:gd name="T104" fmla="*/ 17 w 367"/>
                <a:gd name="T105" fmla="*/ 97 h 534"/>
                <a:gd name="T106" fmla="*/ 12 w 367"/>
                <a:gd name="T107" fmla="*/ 73 h 534"/>
                <a:gd name="T108" fmla="*/ 6 w 367"/>
                <a:gd name="T109" fmla="*/ 49 h 534"/>
                <a:gd name="T110" fmla="*/ 0 w 367"/>
                <a:gd name="T111" fmla="*/ 1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7" h="534">
                  <a:moveTo>
                    <a:pt x="0" y="18"/>
                  </a:moveTo>
                  <a:lnTo>
                    <a:pt x="12" y="30"/>
                  </a:lnTo>
                  <a:lnTo>
                    <a:pt x="12" y="37"/>
                  </a:lnTo>
                  <a:lnTo>
                    <a:pt x="40" y="67"/>
                  </a:lnTo>
                  <a:lnTo>
                    <a:pt x="40" y="73"/>
                  </a:lnTo>
                  <a:lnTo>
                    <a:pt x="69" y="103"/>
                  </a:lnTo>
                  <a:lnTo>
                    <a:pt x="69" y="109"/>
                  </a:lnTo>
                  <a:lnTo>
                    <a:pt x="80" y="121"/>
                  </a:lnTo>
                  <a:lnTo>
                    <a:pt x="86" y="133"/>
                  </a:lnTo>
                  <a:lnTo>
                    <a:pt x="103" y="152"/>
                  </a:lnTo>
                  <a:lnTo>
                    <a:pt x="103" y="158"/>
                  </a:lnTo>
                  <a:lnTo>
                    <a:pt x="109" y="164"/>
                  </a:lnTo>
                  <a:lnTo>
                    <a:pt x="115" y="176"/>
                  </a:lnTo>
                  <a:lnTo>
                    <a:pt x="137" y="200"/>
                  </a:lnTo>
                  <a:lnTo>
                    <a:pt x="137" y="206"/>
                  </a:lnTo>
                  <a:lnTo>
                    <a:pt x="143" y="218"/>
                  </a:lnTo>
                  <a:lnTo>
                    <a:pt x="172" y="249"/>
                  </a:lnTo>
                  <a:lnTo>
                    <a:pt x="172" y="255"/>
                  </a:lnTo>
                  <a:lnTo>
                    <a:pt x="177" y="267"/>
                  </a:lnTo>
                  <a:lnTo>
                    <a:pt x="195" y="285"/>
                  </a:lnTo>
                  <a:lnTo>
                    <a:pt x="195" y="291"/>
                  </a:lnTo>
                  <a:lnTo>
                    <a:pt x="217" y="315"/>
                  </a:lnTo>
                  <a:lnTo>
                    <a:pt x="217" y="321"/>
                  </a:lnTo>
                  <a:lnTo>
                    <a:pt x="235" y="339"/>
                  </a:lnTo>
                  <a:lnTo>
                    <a:pt x="235" y="346"/>
                  </a:lnTo>
                  <a:lnTo>
                    <a:pt x="252" y="364"/>
                  </a:lnTo>
                  <a:lnTo>
                    <a:pt x="252" y="370"/>
                  </a:lnTo>
                  <a:lnTo>
                    <a:pt x="263" y="382"/>
                  </a:lnTo>
                  <a:lnTo>
                    <a:pt x="263" y="388"/>
                  </a:lnTo>
                  <a:lnTo>
                    <a:pt x="269" y="394"/>
                  </a:lnTo>
                  <a:lnTo>
                    <a:pt x="275" y="394"/>
                  </a:lnTo>
                  <a:lnTo>
                    <a:pt x="275" y="400"/>
                  </a:lnTo>
                  <a:lnTo>
                    <a:pt x="292" y="418"/>
                  </a:lnTo>
                  <a:lnTo>
                    <a:pt x="292" y="97"/>
                  </a:lnTo>
                  <a:lnTo>
                    <a:pt x="298" y="91"/>
                  </a:lnTo>
                  <a:lnTo>
                    <a:pt x="298" y="55"/>
                  </a:lnTo>
                  <a:lnTo>
                    <a:pt x="303" y="49"/>
                  </a:lnTo>
                  <a:lnTo>
                    <a:pt x="303" y="30"/>
                  </a:lnTo>
                  <a:lnTo>
                    <a:pt x="309" y="24"/>
                  </a:lnTo>
                  <a:lnTo>
                    <a:pt x="309" y="12"/>
                  </a:lnTo>
                  <a:lnTo>
                    <a:pt x="315" y="6"/>
                  </a:lnTo>
                  <a:lnTo>
                    <a:pt x="315" y="0"/>
                  </a:lnTo>
                  <a:lnTo>
                    <a:pt x="320" y="6"/>
                  </a:lnTo>
                  <a:lnTo>
                    <a:pt x="320" y="24"/>
                  </a:lnTo>
                  <a:lnTo>
                    <a:pt x="326" y="30"/>
                  </a:lnTo>
                  <a:lnTo>
                    <a:pt x="326" y="37"/>
                  </a:lnTo>
                  <a:lnTo>
                    <a:pt x="332" y="43"/>
                  </a:lnTo>
                  <a:lnTo>
                    <a:pt x="332" y="61"/>
                  </a:lnTo>
                  <a:lnTo>
                    <a:pt x="338" y="67"/>
                  </a:lnTo>
                  <a:lnTo>
                    <a:pt x="338" y="91"/>
                  </a:lnTo>
                  <a:lnTo>
                    <a:pt x="343" y="103"/>
                  </a:lnTo>
                  <a:lnTo>
                    <a:pt x="343" y="127"/>
                  </a:lnTo>
                  <a:lnTo>
                    <a:pt x="349" y="140"/>
                  </a:lnTo>
                  <a:lnTo>
                    <a:pt x="349" y="212"/>
                  </a:lnTo>
                  <a:lnTo>
                    <a:pt x="355" y="224"/>
                  </a:lnTo>
                  <a:lnTo>
                    <a:pt x="355" y="473"/>
                  </a:lnTo>
                  <a:lnTo>
                    <a:pt x="360" y="479"/>
                  </a:lnTo>
                  <a:lnTo>
                    <a:pt x="360" y="515"/>
                  </a:lnTo>
                  <a:lnTo>
                    <a:pt x="366" y="521"/>
                  </a:lnTo>
                  <a:lnTo>
                    <a:pt x="366" y="533"/>
                  </a:lnTo>
                  <a:lnTo>
                    <a:pt x="360" y="527"/>
                  </a:lnTo>
                  <a:lnTo>
                    <a:pt x="355" y="527"/>
                  </a:lnTo>
                  <a:lnTo>
                    <a:pt x="349" y="521"/>
                  </a:lnTo>
                  <a:lnTo>
                    <a:pt x="343" y="521"/>
                  </a:lnTo>
                  <a:lnTo>
                    <a:pt x="332" y="509"/>
                  </a:lnTo>
                  <a:lnTo>
                    <a:pt x="326" y="509"/>
                  </a:lnTo>
                  <a:lnTo>
                    <a:pt x="303" y="485"/>
                  </a:lnTo>
                  <a:lnTo>
                    <a:pt x="292" y="479"/>
                  </a:lnTo>
                  <a:lnTo>
                    <a:pt x="286" y="473"/>
                  </a:lnTo>
                  <a:lnTo>
                    <a:pt x="280" y="473"/>
                  </a:lnTo>
                  <a:lnTo>
                    <a:pt x="269" y="461"/>
                  </a:lnTo>
                  <a:lnTo>
                    <a:pt x="258" y="455"/>
                  </a:lnTo>
                  <a:lnTo>
                    <a:pt x="252" y="442"/>
                  </a:lnTo>
                  <a:lnTo>
                    <a:pt x="240" y="430"/>
                  </a:lnTo>
                  <a:lnTo>
                    <a:pt x="229" y="424"/>
                  </a:lnTo>
                  <a:lnTo>
                    <a:pt x="217" y="412"/>
                  </a:lnTo>
                  <a:lnTo>
                    <a:pt x="206" y="406"/>
                  </a:lnTo>
                  <a:lnTo>
                    <a:pt x="200" y="394"/>
                  </a:lnTo>
                  <a:lnTo>
                    <a:pt x="166" y="358"/>
                  </a:lnTo>
                  <a:lnTo>
                    <a:pt x="160" y="346"/>
                  </a:lnTo>
                  <a:lnTo>
                    <a:pt x="149" y="339"/>
                  </a:lnTo>
                  <a:lnTo>
                    <a:pt x="143" y="333"/>
                  </a:lnTo>
                  <a:lnTo>
                    <a:pt x="137" y="321"/>
                  </a:lnTo>
                  <a:lnTo>
                    <a:pt x="132" y="315"/>
                  </a:lnTo>
                  <a:lnTo>
                    <a:pt x="126" y="303"/>
                  </a:lnTo>
                  <a:lnTo>
                    <a:pt x="115" y="297"/>
                  </a:lnTo>
                  <a:lnTo>
                    <a:pt x="109" y="285"/>
                  </a:lnTo>
                  <a:lnTo>
                    <a:pt x="103" y="279"/>
                  </a:lnTo>
                  <a:lnTo>
                    <a:pt x="97" y="267"/>
                  </a:lnTo>
                  <a:lnTo>
                    <a:pt x="92" y="261"/>
                  </a:lnTo>
                  <a:lnTo>
                    <a:pt x="86" y="249"/>
                  </a:lnTo>
                  <a:lnTo>
                    <a:pt x="80" y="236"/>
                  </a:lnTo>
                  <a:lnTo>
                    <a:pt x="75" y="230"/>
                  </a:lnTo>
                  <a:lnTo>
                    <a:pt x="69" y="218"/>
                  </a:lnTo>
                  <a:lnTo>
                    <a:pt x="63" y="212"/>
                  </a:lnTo>
                  <a:lnTo>
                    <a:pt x="57" y="200"/>
                  </a:lnTo>
                  <a:lnTo>
                    <a:pt x="52" y="188"/>
                  </a:lnTo>
                  <a:lnTo>
                    <a:pt x="46" y="182"/>
                  </a:lnTo>
                  <a:lnTo>
                    <a:pt x="40" y="170"/>
                  </a:lnTo>
                  <a:lnTo>
                    <a:pt x="40" y="158"/>
                  </a:lnTo>
                  <a:lnTo>
                    <a:pt x="34" y="146"/>
                  </a:lnTo>
                  <a:lnTo>
                    <a:pt x="29" y="140"/>
                  </a:lnTo>
                  <a:lnTo>
                    <a:pt x="23" y="127"/>
                  </a:lnTo>
                  <a:lnTo>
                    <a:pt x="23" y="115"/>
                  </a:lnTo>
                  <a:lnTo>
                    <a:pt x="17" y="103"/>
                  </a:lnTo>
                  <a:lnTo>
                    <a:pt x="17" y="97"/>
                  </a:lnTo>
                  <a:lnTo>
                    <a:pt x="12" y="85"/>
                  </a:lnTo>
                  <a:lnTo>
                    <a:pt x="12" y="73"/>
                  </a:lnTo>
                  <a:lnTo>
                    <a:pt x="6" y="61"/>
                  </a:lnTo>
                  <a:lnTo>
                    <a:pt x="6" y="49"/>
                  </a:lnTo>
                  <a:lnTo>
                    <a:pt x="0" y="43"/>
                  </a:lnTo>
                  <a:lnTo>
                    <a:pt x="0" y="1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548" y="2441"/>
              <a:ext cx="321" cy="583"/>
            </a:xfrm>
            <a:custGeom>
              <a:avLst/>
              <a:gdLst>
                <a:gd name="T0" fmla="*/ 11 w 321"/>
                <a:gd name="T1" fmla="*/ 12 h 583"/>
                <a:gd name="T2" fmla="*/ 17 w 321"/>
                <a:gd name="T3" fmla="*/ 37 h 583"/>
                <a:gd name="T4" fmla="*/ 28 w 321"/>
                <a:gd name="T5" fmla="*/ 61 h 583"/>
                <a:gd name="T6" fmla="*/ 34 w 321"/>
                <a:gd name="T7" fmla="*/ 85 h 583"/>
                <a:gd name="T8" fmla="*/ 45 w 321"/>
                <a:gd name="T9" fmla="*/ 115 h 583"/>
                <a:gd name="T10" fmla="*/ 57 w 321"/>
                <a:gd name="T11" fmla="*/ 140 h 583"/>
                <a:gd name="T12" fmla="*/ 68 w 321"/>
                <a:gd name="T13" fmla="*/ 164 h 583"/>
                <a:gd name="T14" fmla="*/ 80 w 321"/>
                <a:gd name="T15" fmla="*/ 188 h 583"/>
                <a:gd name="T16" fmla="*/ 91 w 321"/>
                <a:gd name="T17" fmla="*/ 218 h 583"/>
                <a:gd name="T18" fmla="*/ 103 w 321"/>
                <a:gd name="T19" fmla="*/ 243 h 583"/>
                <a:gd name="T20" fmla="*/ 114 w 321"/>
                <a:gd name="T21" fmla="*/ 273 h 583"/>
                <a:gd name="T22" fmla="*/ 126 w 321"/>
                <a:gd name="T23" fmla="*/ 297 h 583"/>
                <a:gd name="T24" fmla="*/ 137 w 321"/>
                <a:gd name="T25" fmla="*/ 321 h 583"/>
                <a:gd name="T26" fmla="*/ 148 w 321"/>
                <a:gd name="T27" fmla="*/ 346 h 583"/>
                <a:gd name="T28" fmla="*/ 154 w 321"/>
                <a:gd name="T29" fmla="*/ 370 h 583"/>
                <a:gd name="T30" fmla="*/ 166 w 321"/>
                <a:gd name="T31" fmla="*/ 394 h 583"/>
                <a:gd name="T32" fmla="*/ 177 w 321"/>
                <a:gd name="T33" fmla="*/ 418 h 583"/>
                <a:gd name="T34" fmla="*/ 183 w 321"/>
                <a:gd name="T35" fmla="*/ 436 h 583"/>
                <a:gd name="T36" fmla="*/ 194 w 321"/>
                <a:gd name="T37" fmla="*/ 455 h 583"/>
                <a:gd name="T38" fmla="*/ 200 w 321"/>
                <a:gd name="T39" fmla="*/ 473 h 583"/>
                <a:gd name="T40" fmla="*/ 211 w 321"/>
                <a:gd name="T41" fmla="*/ 497 h 583"/>
                <a:gd name="T42" fmla="*/ 217 w 321"/>
                <a:gd name="T43" fmla="*/ 455 h 583"/>
                <a:gd name="T44" fmla="*/ 223 w 321"/>
                <a:gd name="T45" fmla="*/ 352 h 583"/>
                <a:gd name="T46" fmla="*/ 234 w 321"/>
                <a:gd name="T47" fmla="*/ 303 h 583"/>
                <a:gd name="T48" fmla="*/ 240 w 321"/>
                <a:gd name="T49" fmla="*/ 249 h 583"/>
                <a:gd name="T50" fmla="*/ 251 w 321"/>
                <a:gd name="T51" fmla="*/ 218 h 583"/>
                <a:gd name="T52" fmla="*/ 257 w 321"/>
                <a:gd name="T53" fmla="*/ 182 h 583"/>
                <a:gd name="T54" fmla="*/ 269 w 321"/>
                <a:gd name="T55" fmla="*/ 152 h 583"/>
                <a:gd name="T56" fmla="*/ 274 w 321"/>
                <a:gd name="T57" fmla="*/ 133 h 583"/>
                <a:gd name="T58" fmla="*/ 286 w 321"/>
                <a:gd name="T59" fmla="*/ 115 h 583"/>
                <a:gd name="T60" fmla="*/ 291 w 321"/>
                <a:gd name="T61" fmla="*/ 97 h 583"/>
                <a:gd name="T62" fmla="*/ 303 w 321"/>
                <a:gd name="T63" fmla="*/ 79 h 583"/>
                <a:gd name="T64" fmla="*/ 314 w 321"/>
                <a:gd name="T65" fmla="*/ 79 h 583"/>
                <a:gd name="T66" fmla="*/ 314 w 321"/>
                <a:gd name="T67" fmla="*/ 170 h 583"/>
                <a:gd name="T68" fmla="*/ 309 w 321"/>
                <a:gd name="T69" fmla="*/ 243 h 583"/>
                <a:gd name="T70" fmla="*/ 297 w 321"/>
                <a:gd name="T71" fmla="*/ 273 h 583"/>
                <a:gd name="T72" fmla="*/ 291 w 321"/>
                <a:gd name="T73" fmla="*/ 315 h 583"/>
                <a:gd name="T74" fmla="*/ 280 w 321"/>
                <a:gd name="T75" fmla="*/ 346 h 583"/>
                <a:gd name="T76" fmla="*/ 274 w 321"/>
                <a:gd name="T77" fmla="*/ 376 h 583"/>
                <a:gd name="T78" fmla="*/ 263 w 321"/>
                <a:gd name="T79" fmla="*/ 406 h 583"/>
                <a:gd name="T80" fmla="*/ 257 w 321"/>
                <a:gd name="T81" fmla="*/ 443 h 583"/>
                <a:gd name="T82" fmla="*/ 246 w 321"/>
                <a:gd name="T83" fmla="*/ 467 h 583"/>
                <a:gd name="T84" fmla="*/ 240 w 321"/>
                <a:gd name="T85" fmla="*/ 509 h 583"/>
                <a:gd name="T86" fmla="*/ 228 w 321"/>
                <a:gd name="T87" fmla="*/ 552 h 583"/>
                <a:gd name="T88" fmla="*/ 223 w 321"/>
                <a:gd name="T89" fmla="*/ 570 h 583"/>
                <a:gd name="T90" fmla="*/ 206 w 321"/>
                <a:gd name="T91" fmla="*/ 552 h 583"/>
                <a:gd name="T92" fmla="*/ 188 w 321"/>
                <a:gd name="T93" fmla="*/ 521 h 583"/>
                <a:gd name="T94" fmla="*/ 143 w 321"/>
                <a:gd name="T95" fmla="*/ 467 h 583"/>
                <a:gd name="T96" fmla="*/ 114 w 321"/>
                <a:gd name="T97" fmla="*/ 424 h 583"/>
                <a:gd name="T98" fmla="*/ 91 w 321"/>
                <a:gd name="T99" fmla="*/ 394 h 583"/>
                <a:gd name="T100" fmla="*/ 80 w 321"/>
                <a:gd name="T101" fmla="*/ 364 h 583"/>
                <a:gd name="T102" fmla="*/ 63 w 321"/>
                <a:gd name="T103" fmla="*/ 340 h 583"/>
                <a:gd name="T104" fmla="*/ 51 w 321"/>
                <a:gd name="T105" fmla="*/ 309 h 583"/>
                <a:gd name="T106" fmla="*/ 40 w 321"/>
                <a:gd name="T107" fmla="*/ 279 h 583"/>
                <a:gd name="T108" fmla="*/ 28 w 321"/>
                <a:gd name="T109" fmla="*/ 249 h 583"/>
                <a:gd name="T110" fmla="*/ 17 w 321"/>
                <a:gd name="T111" fmla="*/ 212 h 583"/>
                <a:gd name="T112" fmla="*/ 11 w 321"/>
                <a:gd name="T113" fmla="*/ 182 h 583"/>
                <a:gd name="T114" fmla="*/ 0 w 321"/>
                <a:gd name="T115" fmla="*/ 121 h 583"/>
                <a:gd name="T116" fmla="*/ 5 w 321"/>
                <a:gd name="T117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1" h="583">
                  <a:moveTo>
                    <a:pt x="5" y="0"/>
                  </a:moveTo>
                  <a:lnTo>
                    <a:pt x="5" y="6"/>
                  </a:lnTo>
                  <a:lnTo>
                    <a:pt x="11" y="12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17" y="37"/>
                  </a:lnTo>
                  <a:lnTo>
                    <a:pt x="23" y="49"/>
                  </a:lnTo>
                  <a:lnTo>
                    <a:pt x="23" y="55"/>
                  </a:lnTo>
                  <a:lnTo>
                    <a:pt x="28" y="61"/>
                  </a:lnTo>
                  <a:lnTo>
                    <a:pt x="28" y="73"/>
                  </a:lnTo>
                  <a:lnTo>
                    <a:pt x="34" y="79"/>
                  </a:lnTo>
                  <a:lnTo>
                    <a:pt x="34" y="85"/>
                  </a:lnTo>
                  <a:lnTo>
                    <a:pt x="40" y="97"/>
                  </a:lnTo>
                  <a:lnTo>
                    <a:pt x="45" y="103"/>
                  </a:lnTo>
                  <a:lnTo>
                    <a:pt x="45" y="115"/>
                  </a:lnTo>
                  <a:lnTo>
                    <a:pt x="51" y="121"/>
                  </a:lnTo>
                  <a:lnTo>
                    <a:pt x="51" y="127"/>
                  </a:lnTo>
                  <a:lnTo>
                    <a:pt x="57" y="140"/>
                  </a:lnTo>
                  <a:lnTo>
                    <a:pt x="63" y="146"/>
                  </a:lnTo>
                  <a:lnTo>
                    <a:pt x="63" y="158"/>
                  </a:lnTo>
                  <a:lnTo>
                    <a:pt x="68" y="164"/>
                  </a:lnTo>
                  <a:lnTo>
                    <a:pt x="74" y="176"/>
                  </a:lnTo>
                  <a:lnTo>
                    <a:pt x="74" y="182"/>
                  </a:lnTo>
                  <a:lnTo>
                    <a:pt x="80" y="188"/>
                  </a:lnTo>
                  <a:lnTo>
                    <a:pt x="80" y="200"/>
                  </a:lnTo>
                  <a:lnTo>
                    <a:pt x="86" y="206"/>
                  </a:lnTo>
                  <a:lnTo>
                    <a:pt x="91" y="218"/>
                  </a:lnTo>
                  <a:lnTo>
                    <a:pt x="91" y="224"/>
                  </a:lnTo>
                  <a:lnTo>
                    <a:pt x="97" y="236"/>
                  </a:lnTo>
                  <a:lnTo>
                    <a:pt x="103" y="243"/>
                  </a:lnTo>
                  <a:lnTo>
                    <a:pt x="103" y="255"/>
                  </a:lnTo>
                  <a:lnTo>
                    <a:pt x="108" y="261"/>
                  </a:lnTo>
                  <a:lnTo>
                    <a:pt x="114" y="273"/>
                  </a:lnTo>
                  <a:lnTo>
                    <a:pt x="114" y="279"/>
                  </a:lnTo>
                  <a:lnTo>
                    <a:pt x="120" y="285"/>
                  </a:lnTo>
                  <a:lnTo>
                    <a:pt x="126" y="297"/>
                  </a:lnTo>
                  <a:lnTo>
                    <a:pt x="126" y="303"/>
                  </a:lnTo>
                  <a:lnTo>
                    <a:pt x="131" y="315"/>
                  </a:lnTo>
                  <a:lnTo>
                    <a:pt x="137" y="321"/>
                  </a:lnTo>
                  <a:lnTo>
                    <a:pt x="137" y="327"/>
                  </a:lnTo>
                  <a:lnTo>
                    <a:pt x="143" y="340"/>
                  </a:lnTo>
                  <a:lnTo>
                    <a:pt x="148" y="346"/>
                  </a:lnTo>
                  <a:lnTo>
                    <a:pt x="148" y="352"/>
                  </a:lnTo>
                  <a:lnTo>
                    <a:pt x="154" y="364"/>
                  </a:lnTo>
                  <a:lnTo>
                    <a:pt x="154" y="370"/>
                  </a:lnTo>
                  <a:lnTo>
                    <a:pt x="160" y="376"/>
                  </a:lnTo>
                  <a:lnTo>
                    <a:pt x="166" y="388"/>
                  </a:lnTo>
                  <a:lnTo>
                    <a:pt x="166" y="394"/>
                  </a:lnTo>
                  <a:lnTo>
                    <a:pt x="171" y="400"/>
                  </a:lnTo>
                  <a:lnTo>
                    <a:pt x="171" y="406"/>
                  </a:lnTo>
                  <a:lnTo>
                    <a:pt x="177" y="418"/>
                  </a:lnTo>
                  <a:lnTo>
                    <a:pt x="177" y="424"/>
                  </a:lnTo>
                  <a:lnTo>
                    <a:pt x="183" y="430"/>
                  </a:lnTo>
                  <a:lnTo>
                    <a:pt x="183" y="436"/>
                  </a:lnTo>
                  <a:lnTo>
                    <a:pt x="188" y="443"/>
                  </a:lnTo>
                  <a:lnTo>
                    <a:pt x="188" y="449"/>
                  </a:lnTo>
                  <a:lnTo>
                    <a:pt x="194" y="455"/>
                  </a:lnTo>
                  <a:lnTo>
                    <a:pt x="194" y="461"/>
                  </a:lnTo>
                  <a:lnTo>
                    <a:pt x="200" y="467"/>
                  </a:lnTo>
                  <a:lnTo>
                    <a:pt x="200" y="473"/>
                  </a:lnTo>
                  <a:lnTo>
                    <a:pt x="206" y="479"/>
                  </a:lnTo>
                  <a:lnTo>
                    <a:pt x="206" y="491"/>
                  </a:lnTo>
                  <a:lnTo>
                    <a:pt x="211" y="497"/>
                  </a:lnTo>
                  <a:lnTo>
                    <a:pt x="211" y="503"/>
                  </a:lnTo>
                  <a:lnTo>
                    <a:pt x="211" y="461"/>
                  </a:lnTo>
                  <a:lnTo>
                    <a:pt x="217" y="455"/>
                  </a:lnTo>
                  <a:lnTo>
                    <a:pt x="217" y="400"/>
                  </a:lnTo>
                  <a:lnTo>
                    <a:pt x="223" y="388"/>
                  </a:lnTo>
                  <a:lnTo>
                    <a:pt x="223" y="352"/>
                  </a:lnTo>
                  <a:lnTo>
                    <a:pt x="228" y="346"/>
                  </a:lnTo>
                  <a:lnTo>
                    <a:pt x="228" y="315"/>
                  </a:lnTo>
                  <a:lnTo>
                    <a:pt x="234" y="303"/>
                  </a:lnTo>
                  <a:lnTo>
                    <a:pt x="234" y="273"/>
                  </a:lnTo>
                  <a:lnTo>
                    <a:pt x="240" y="267"/>
                  </a:lnTo>
                  <a:lnTo>
                    <a:pt x="240" y="249"/>
                  </a:lnTo>
                  <a:lnTo>
                    <a:pt x="246" y="243"/>
                  </a:lnTo>
                  <a:lnTo>
                    <a:pt x="246" y="224"/>
                  </a:lnTo>
                  <a:lnTo>
                    <a:pt x="251" y="218"/>
                  </a:lnTo>
                  <a:lnTo>
                    <a:pt x="251" y="200"/>
                  </a:lnTo>
                  <a:lnTo>
                    <a:pt x="257" y="194"/>
                  </a:lnTo>
                  <a:lnTo>
                    <a:pt x="257" y="182"/>
                  </a:lnTo>
                  <a:lnTo>
                    <a:pt x="263" y="176"/>
                  </a:lnTo>
                  <a:lnTo>
                    <a:pt x="263" y="158"/>
                  </a:lnTo>
                  <a:lnTo>
                    <a:pt x="269" y="152"/>
                  </a:lnTo>
                  <a:lnTo>
                    <a:pt x="269" y="146"/>
                  </a:lnTo>
                  <a:lnTo>
                    <a:pt x="274" y="140"/>
                  </a:lnTo>
                  <a:lnTo>
                    <a:pt x="274" y="133"/>
                  </a:lnTo>
                  <a:lnTo>
                    <a:pt x="280" y="127"/>
                  </a:lnTo>
                  <a:lnTo>
                    <a:pt x="280" y="121"/>
                  </a:lnTo>
                  <a:lnTo>
                    <a:pt x="286" y="115"/>
                  </a:lnTo>
                  <a:lnTo>
                    <a:pt x="286" y="109"/>
                  </a:lnTo>
                  <a:lnTo>
                    <a:pt x="291" y="103"/>
                  </a:lnTo>
                  <a:lnTo>
                    <a:pt x="291" y="97"/>
                  </a:lnTo>
                  <a:lnTo>
                    <a:pt x="297" y="91"/>
                  </a:lnTo>
                  <a:lnTo>
                    <a:pt x="297" y="85"/>
                  </a:lnTo>
                  <a:lnTo>
                    <a:pt x="303" y="79"/>
                  </a:lnTo>
                  <a:lnTo>
                    <a:pt x="303" y="73"/>
                  </a:lnTo>
                  <a:lnTo>
                    <a:pt x="314" y="61"/>
                  </a:lnTo>
                  <a:lnTo>
                    <a:pt x="314" y="79"/>
                  </a:lnTo>
                  <a:lnTo>
                    <a:pt x="320" y="85"/>
                  </a:lnTo>
                  <a:lnTo>
                    <a:pt x="320" y="164"/>
                  </a:lnTo>
                  <a:lnTo>
                    <a:pt x="314" y="170"/>
                  </a:lnTo>
                  <a:lnTo>
                    <a:pt x="314" y="206"/>
                  </a:lnTo>
                  <a:lnTo>
                    <a:pt x="309" y="218"/>
                  </a:lnTo>
                  <a:lnTo>
                    <a:pt x="309" y="243"/>
                  </a:lnTo>
                  <a:lnTo>
                    <a:pt x="303" y="249"/>
                  </a:lnTo>
                  <a:lnTo>
                    <a:pt x="303" y="267"/>
                  </a:lnTo>
                  <a:lnTo>
                    <a:pt x="297" y="273"/>
                  </a:lnTo>
                  <a:lnTo>
                    <a:pt x="297" y="291"/>
                  </a:lnTo>
                  <a:lnTo>
                    <a:pt x="291" y="303"/>
                  </a:lnTo>
                  <a:lnTo>
                    <a:pt x="291" y="315"/>
                  </a:lnTo>
                  <a:lnTo>
                    <a:pt x="286" y="327"/>
                  </a:lnTo>
                  <a:lnTo>
                    <a:pt x="286" y="333"/>
                  </a:lnTo>
                  <a:lnTo>
                    <a:pt x="280" y="346"/>
                  </a:lnTo>
                  <a:lnTo>
                    <a:pt x="280" y="358"/>
                  </a:lnTo>
                  <a:lnTo>
                    <a:pt x="274" y="370"/>
                  </a:lnTo>
                  <a:lnTo>
                    <a:pt x="274" y="376"/>
                  </a:lnTo>
                  <a:lnTo>
                    <a:pt x="269" y="382"/>
                  </a:lnTo>
                  <a:lnTo>
                    <a:pt x="269" y="400"/>
                  </a:lnTo>
                  <a:lnTo>
                    <a:pt x="263" y="406"/>
                  </a:lnTo>
                  <a:lnTo>
                    <a:pt x="263" y="418"/>
                  </a:lnTo>
                  <a:lnTo>
                    <a:pt x="257" y="424"/>
                  </a:lnTo>
                  <a:lnTo>
                    <a:pt x="257" y="443"/>
                  </a:lnTo>
                  <a:lnTo>
                    <a:pt x="251" y="449"/>
                  </a:lnTo>
                  <a:lnTo>
                    <a:pt x="251" y="455"/>
                  </a:lnTo>
                  <a:lnTo>
                    <a:pt x="246" y="467"/>
                  </a:lnTo>
                  <a:lnTo>
                    <a:pt x="246" y="479"/>
                  </a:lnTo>
                  <a:lnTo>
                    <a:pt x="240" y="485"/>
                  </a:lnTo>
                  <a:lnTo>
                    <a:pt x="240" y="509"/>
                  </a:lnTo>
                  <a:lnTo>
                    <a:pt x="234" y="515"/>
                  </a:lnTo>
                  <a:lnTo>
                    <a:pt x="234" y="546"/>
                  </a:lnTo>
                  <a:lnTo>
                    <a:pt x="228" y="552"/>
                  </a:lnTo>
                  <a:lnTo>
                    <a:pt x="228" y="582"/>
                  </a:lnTo>
                  <a:lnTo>
                    <a:pt x="223" y="576"/>
                  </a:lnTo>
                  <a:lnTo>
                    <a:pt x="223" y="570"/>
                  </a:lnTo>
                  <a:lnTo>
                    <a:pt x="217" y="570"/>
                  </a:lnTo>
                  <a:lnTo>
                    <a:pt x="217" y="564"/>
                  </a:lnTo>
                  <a:lnTo>
                    <a:pt x="206" y="552"/>
                  </a:lnTo>
                  <a:lnTo>
                    <a:pt x="206" y="546"/>
                  </a:lnTo>
                  <a:lnTo>
                    <a:pt x="188" y="527"/>
                  </a:lnTo>
                  <a:lnTo>
                    <a:pt x="188" y="521"/>
                  </a:lnTo>
                  <a:lnTo>
                    <a:pt x="148" y="479"/>
                  </a:lnTo>
                  <a:lnTo>
                    <a:pt x="148" y="473"/>
                  </a:lnTo>
                  <a:lnTo>
                    <a:pt x="143" y="467"/>
                  </a:lnTo>
                  <a:lnTo>
                    <a:pt x="137" y="455"/>
                  </a:lnTo>
                  <a:lnTo>
                    <a:pt x="120" y="436"/>
                  </a:lnTo>
                  <a:lnTo>
                    <a:pt x="114" y="424"/>
                  </a:lnTo>
                  <a:lnTo>
                    <a:pt x="103" y="412"/>
                  </a:lnTo>
                  <a:lnTo>
                    <a:pt x="97" y="400"/>
                  </a:lnTo>
                  <a:lnTo>
                    <a:pt x="91" y="394"/>
                  </a:lnTo>
                  <a:lnTo>
                    <a:pt x="91" y="382"/>
                  </a:lnTo>
                  <a:lnTo>
                    <a:pt x="86" y="376"/>
                  </a:lnTo>
                  <a:lnTo>
                    <a:pt x="80" y="364"/>
                  </a:lnTo>
                  <a:lnTo>
                    <a:pt x="74" y="358"/>
                  </a:lnTo>
                  <a:lnTo>
                    <a:pt x="68" y="346"/>
                  </a:lnTo>
                  <a:lnTo>
                    <a:pt x="63" y="340"/>
                  </a:lnTo>
                  <a:lnTo>
                    <a:pt x="57" y="327"/>
                  </a:lnTo>
                  <a:lnTo>
                    <a:pt x="57" y="321"/>
                  </a:lnTo>
                  <a:lnTo>
                    <a:pt x="51" y="309"/>
                  </a:lnTo>
                  <a:lnTo>
                    <a:pt x="45" y="297"/>
                  </a:lnTo>
                  <a:lnTo>
                    <a:pt x="40" y="291"/>
                  </a:lnTo>
                  <a:lnTo>
                    <a:pt x="40" y="279"/>
                  </a:lnTo>
                  <a:lnTo>
                    <a:pt x="34" y="267"/>
                  </a:lnTo>
                  <a:lnTo>
                    <a:pt x="28" y="261"/>
                  </a:lnTo>
                  <a:lnTo>
                    <a:pt x="28" y="249"/>
                  </a:lnTo>
                  <a:lnTo>
                    <a:pt x="23" y="236"/>
                  </a:lnTo>
                  <a:lnTo>
                    <a:pt x="23" y="224"/>
                  </a:lnTo>
                  <a:lnTo>
                    <a:pt x="17" y="212"/>
                  </a:lnTo>
                  <a:lnTo>
                    <a:pt x="17" y="200"/>
                  </a:lnTo>
                  <a:lnTo>
                    <a:pt x="11" y="194"/>
                  </a:lnTo>
                  <a:lnTo>
                    <a:pt x="11" y="182"/>
                  </a:lnTo>
                  <a:lnTo>
                    <a:pt x="5" y="170"/>
                  </a:lnTo>
                  <a:lnTo>
                    <a:pt x="5" y="133"/>
                  </a:lnTo>
                  <a:lnTo>
                    <a:pt x="0" y="121"/>
                  </a:lnTo>
                  <a:lnTo>
                    <a:pt x="0" y="30"/>
                  </a:lnTo>
                  <a:lnTo>
                    <a:pt x="5" y="12"/>
                  </a:lnTo>
                  <a:lnTo>
                    <a:pt x="5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634" y="2096"/>
              <a:ext cx="292" cy="576"/>
            </a:xfrm>
            <a:custGeom>
              <a:avLst/>
              <a:gdLst>
                <a:gd name="T0" fmla="*/ 45 w 292"/>
                <a:gd name="T1" fmla="*/ 24 h 576"/>
                <a:gd name="T2" fmla="*/ 51 w 292"/>
                <a:gd name="T3" fmla="*/ 109 h 576"/>
                <a:gd name="T4" fmla="*/ 62 w 292"/>
                <a:gd name="T5" fmla="*/ 163 h 576"/>
                <a:gd name="T6" fmla="*/ 68 w 292"/>
                <a:gd name="T7" fmla="*/ 266 h 576"/>
                <a:gd name="T8" fmla="*/ 80 w 292"/>
                <a:gd name="T9" fmla="*/ 333 h 576"/>
                <a:gd name="T10" fmla="*/ 85 w 292"/>
                <a:gd name="T11" fmla="*/ 478 h 576"/>
                <a:gd name="T12" fmla="*/ 91 w 292"/>
                <a:gd name="T13" fmla="*/ 448 h 576"/>
                <a:gd name="T14" fmla="*/ 102 w 292"/>
                <a:gd name="T15" fmla="*/ 424 h 576"/>
                <a:gd name="T16" fmla="*/ 108 w 292"/>
                <a:gd name="T17" fmla="*/ 400 h 576"/>
                <a:gd name="T18" fmla="*/ 120 w 292"/>
                <a:gd name="T19" fmla="*/ 375 h 576"/>
                <a:gd name="T20" fmla="*/ 125 w 292"/>
                <a:gd name="T21" fmla="*/ 357 h 576"/>
                <a:gd name="T22" fmla="*/ 137 w 292"/>
                <a:gd name="T23" fmla="*/ 339 h 576"/>
                <a:gd name="T24" fmla="*/ 142 w 292"/>
                <a:gd name="T25" fmla="*/ 321 h 576"/>
                <a:gd name="T26" fmla="*/ 160 w 292"/>
                <a:gd name="T27" fmla="*/ 291 h 576"/>
                <a:gd name="T28" fmla="*/ 165 w 292"/>
                <a:gd name="T29" fmla="*/ 272 h 576"/>
                <a:gd name="T30" fmla="*/ 188 w 292"/>
                <a:gd name="T31" fmla="*/ 242 h 576"/>
                <a:gd name="T32" fmla="*/ 200 w 292"/>
                <a:gd name="T33" fmla="*/ 218 h 576"/>
                <a:gd name="T34" fmla="*/ 223 w 292"/>
                <a:gd name="T35" fmla="*/ 188 h 576"/>
                <a:gd name="T36" fmla="*/ 240 w 292"/>
                <a:gd name="T37" fmla="*/ 157 h 576"/>
                <a:gd name="T38" fmla="*/ 280 w 292"/>
                <a:gd name="T39" fmla="*/ 127 h 576"/>
                <a:gd name="T40" fmla="*/ 291 w 292"/>
                <a:gd name="T41" fmla="*/ 115 h 576"/>
                <a:gd name="T42" fmla="*/ 285 w 292"/>
                <a:gd name="T43" fmla="*/ 145 h 576"/>
                <a:gd name="T44" fmla="*/ 274 w 292"/>
                <a:gd name="T45" fmla="*/ 163 h 576"/>
                <a:gd name="T46" fmla="*/ 268 w 292"/>
                <a:gd name="T47" fmla="*/ 194 h 576"/>
                <a:gd name="T48" fmla="*/ 257 w 292"/>
                <a:gd name="T49" fmla="*/ 212 h 576"/>
                <a:gd name="T50" fmla="*/ 245 w 292"/>
                <a:gd name="T51" fmla="*/ 242 h 576"/>
                <a:gd name="T52" fmla="*/ 234 w 292"/>
                <a:gd name="T53" fmla="*/ 260 h 576"/>
                <a:gd name="T54" fmla="*/ 217 w 292"/>
                <a:gd name="T55" fmla="*/ 291 h 576"/>
                <a:gd name="T56" fmla="*/ 211 w 292"/>
                <a:gd name="T57" fmla="*/ 309 h 576"/>
                <a:gd name="T58" fmla="*/ 200 w 292"/>
                <a:gd name="T59" fmla="*/ 333 h 576"/>
                <a:gd name="T60" fmla="*/ 177 w 292"/>
                <a:gd name="T61" fmla="*/ 363 h 576"/>
                <a:gd name="T62" fmla="*/ 165 w 292"/>
                <a:gd name="T63" fmla="*/ 394 h 576"/>
                <a:gd name="T64" fmla="*/ 142 w 292"/>
                <a:gd name="T65" fmla="*/ 430 h 576"/>
                <a:gd name="T66" fmla="*/ 137 w 292"/>
                <a:gd name="T67" fmla="*/ 454 h 576"/>
                <a:gd name="T68" fmla="*/ 120 w 292"/>
                <a:gd name="T69" fmla="*/ 478 h 576"/>
                <a:gd name="T70" fmla="*/ 114 w 292"/>
                <a:gd name="T71" fmla="*/ 503 h 576"/>
                <a:gd name="T72" fmla="*/ 102 w 292"/>
                <a:gd name="T73" fmla="*/ 527 h 576"/>
                <a:gd name="T74" fmla="*/ 97 w 292"/>
                <a:gd name="T75" fmla="*/ 557 h 576"/>
                <a:gd name="T76" fmla="*/ 91 w 292"/>
                <a:gd name="T77" fmla="*/ 569 h 576"/>
                <a:gd name="T78" fmla="*/ 80 w 292"/>
                <a:gd name="T79" fmla="*/ 551 h 576"/>
                <a:gd name="T80" fmla="*/ 74 w 292"/>
                <a:gd name="T81" fmla="*/ 527 h 576"/>
                <a:gd name="T82" fmla="*/ 62 w 292"/>
                <a:gd name="T83" fmla="*/ 503 h 576"/>
                <a:gd name="T84" fmla="*/ 51 w 292"/>
                <a:gd name="T85" fmla="*/ 472 h 576"/>
                <a:gd name="T86" fmla="*/ 40 w 292"/>
                <a:gd name="T87" fmla="*/ 448 h 576"/>
                <a:gd name="T88" fmla="*/ 34 w 292"/>
                <a:gd name="T89" fmla="*/ 418 h 576"/>
                <a:gd name="T90" fmla="*/ 22 w 292"/>
                <a:gd name="T91" fmla="*/ 394 h 576"/>
                <a:gd name="T92" fmla="*/ 17 w 292"/>
                <a:gd name="T93" fmla="*/ 357 h 576"/>
                <a:gd name="T94" fmla="*/ 5 w 292"/>
                <a:gd name="T95" fmla="*/ 321 h 576"/>
                <a:gd name="T96" fmla="*/ 0 w 292"/>
                <a:gd name="T97" fmla="*/ 139 h 576"/>
                <a:gd name="T98" fmla="*/ 11 w 292"/>
                <a:gd name="T99" fmla="*/ 97 h 576"/>
                <a:gd name="T100" fmla="*/ 17 w 292"/>
                <a:gd name="T101" fmla="*/ 66 h 576"/>
                <a:gd name="T102" fmla="*/ 28 w 292"/>
                <a:gd name="T103" fmla="*/ 30 h 576"/>
                <a:gd name="T104" fmla="*/ 40 w 292"/>
                <a:gd name="T10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2" h="576">
                  <a:moveTo>
                    <a:pt x="40" y="0"/>
                  </a:moveTo>
                  <a:lnTo>
                    <a:pt x="40" y="18"/>
                  </a:lnTo>
                  <a:lnTo>
                    <a:pt x="45" y="24"/>
                  </a:lnTo>
                  <a:lnTo>
                    <a:pt x="45" y="60"/>
                  </a:lnTo>
                  <a:lnTo>
                    <a:pt x="51" y="66"/>
                  </a:lnTo>
                  <a:lnTo>
                    <a:pt x="51" y="109"/>
                  </a:lnTo>
                  <a:lnTo>
                    <a:pt x="57" y="115"/>
                  </a:lnTo>
                  <a:lnTo>
                    <a:pt x="57" y="157"/>
                  </a:lnTo>
                  <a:lnTo>
                    <a:pt x="62" y="163"/>
                  </a:lnTo>
                  <a:lnTo>
                    <a:pt x="62" y="212"/>
                  </a:lnTo>
                  <a:lnTo>
                    <a:pt x="68" y="224"/>
                  </a:lnTo>
                  <a:lnTo>
                    <a:pt x="68" y="266"/>
                  </a:lnTo>
                  <a:lnTo>
                    <a:pt x="74" y="272"/>
                  </a:lnTo>
                  <a:lnTo>
                    <a:pt x="74" y="321"/>
                  </a:lnTo>
                  <a:lnTo>
                    <a:pt x="80" y="333"/>
                  </a:lnTo>
                  <a:lnTo>
                    <a:pt x="80" y="400"/>
                  </a:lnTo>
                  <a:lnTo>
                    <a:pt x="85" y="406"/>
                  </a:lnTo>
                  <a:lnTo>
                    <a:pt x="85" y="478"/>
                  </a:lnTo>
                  <a:lnTo>
                    <a:pt x="85" y="466"/>
                  </a:lnTo>
                  <a:lnTo>
                    <a:pt x="91" y="466"/>
                  </a:lnTo>
                  <a:lnTo>
                    <a:pt x="91" y="448"/>
                  </a:lnTo>
                  <a:lnTo>
                    <a:pt x="97" y="442"/>
                  </a:lnTo>
                  <a:lnTo>
                    <a:pt x="97" y="430"/>
                  </a:lnTo>
                  <a:lnTo>
                    <a:pt x="102" y="424"/>
                  </a:lnTo>
                  <a:lnTo>
                    <a:pt x="102" y="412"/>
                  </a:lnTo>
                  <a:lnTo>
                    <a:pt x="108" y="406"/>
                  </a:lnTo>
                  <a:lnTo>
                    <a:pt x="108" y="400"/>
                  </a:lnTo>
                  <a:lnTo>
                    <a:pt x="114" y="394"/>
                  </a:lnTo>
                  <a:lnTo>
                    <a:pt x="114" y="382"/>
                  </a:lnTo>
                  <a:lnTo>
                    <a:pt x="120" y="375"/>
                  </a:lnTo>
                  <a:lnTo>
                    <a:pt x="120" y="369"/>
                  </a:lnTo>
                  <a:lnTo>
                    <a:pt x="125" y="363"/>
                  </a:lnTo>
                  <a:lnTo>
                    <a:pt x="125" y="357"/>
                  </a:lnTo>
                  <a:lnTo>
                    <a:pt x="131" y="351"/>
                  </a:lnTo>
                  <a:lnTo>
                    <a:pt x="131" y="345"/>
                  </a:lnTo>
                  <a:lnTo>
                    <a:pt x="137" y="339"/>
                  </a:lnTo>
                  <a:lnTo>
                    <a:pt x="137" y="333"/>
                  </a:lnTo>
                  <a:lnTo>
                    <a:pt x="142" y="327"/>
                  </a:lnTo>
                  <a:lnTo>
                    <a:pt x="142" y="321"/>
                  </a:lnTo>
                  <a:lnTo>
                    <a:pt x="148" y="315"/>
                  </a:lnTo>
                  <a:lnTo>
                    <a:pt x="148" y="303"/>
                  </a:lnTo>
                  <a:lnTo>
                    <a:pt x="160" y="291"/>
                  </a:lnTo>
                  <a:lnTo>
                    <a:pt x="160" y="285"/>
                  </a:lnTo>
                  <a:lnTo>
                    <a:pt x="165" y="279"/>
                  </a:lnTo>
                  <a:lnTo>
                    <a:pt x="165" y="272"/>
                  </a:lnTo>
                  <a:lnTo>
                    <a:pt x="177" y="260"/>
                  </a:lnTo>
                  <a:lnTo>
                    <a:pt x="177" y="254"/>
                  </a:lnTo>
                  <a:lnTo>
                    <a:pt x="188" y="242"/>
                  </a:lnTo>
                  <a:lnTo>
                    <a:pt x="188" y="236"/>
                  </a:lnTo>
                  <a:lnTo>
                    <a:pt x="200" y="224"/>
                  </a:lnTo>
                  <a:lnTo>
                    <a:pt x="200" y="218"/>
                  </a:lnTo>
                  <a:lnTo>
                    <a:pt x="211" y="206"/>
                  </a:lnTo>
                  <a:lnTo>
                    <a:pt x="211" y="200"/>
                  </a:lnTo>
                  <a:lnTo>
                    <a:pt x="223" y="188"/>
                  </a:lnTo>
                  <a:lnTo>
                    <a:pt x="223" y="182"/>
                  </a:lnTo>
                  <a:lnTo>
                    <a:pt x="240" y="163"/>
                  </a:lnTo>
                  <a:lnTo>
                    <a:pt x="240" y="157"/>
                  </a:lnTo>
                  <a:lnTo>
                    <a:pt x="245" y="157"/>
                  </a:lnTo>
                  <a:lnTo>
                    <a:pt x="274" y="127"/>
                  </a:lnTo>
                  <a:lnTo>
                    <a:pt x="280" y="127"/>
                  </a:lnTo>
                  <a:lnTo>
                    <a:pt x="280" y="121"/>
                  </a:lnTo>
                  <a:lnTo>
                    <a:pt x="285" y="121"/>
                  </a:lnTo>
                  <a:lnTo>
                    <a:pt x="291" y="115"/>
                  </a:lnTo>
                  <a:lnTo>
                    <a:pt x="291" y="121"/>
                  </a:lnTo>
                  <a:lnTo>
                    <a:pt x="285" y="127"/>
                  </a:lnTo>
                  <a:lnTo>
                    <a:pt x="285" y="145"/>
                  </a:lnTo>
                  <a:lnTo>
                    <a:pt x="280" y="151"/>
                  </a:lnTo>
                  <a:lnTo>
                    <a:pt x="280" y="157"/>
                  </a:lnTo>
                  <a:lnTo>
                    <a:pt x="274" y="163"/>
                  </a:lnTo>
                  <a:lnTo>
                    <a:pt x="274" y="182"/>
                  </a:lnTo>
                  <a:lnTo>
                    <a:pt x="268" y="188"/>
                  </a:lnTo>
                  <a:lnTo>
                    <a:pt x="268" y="194"/>
                  </a:lnTo>
                  <a:lnTo>
                    <a:pt x="263" y="200"/>
                  </a:lnTo>
                  <a:lnTo>
                    <a:pt x="263" y="206"/>
                  </a:lnTo>
                  <a:lnTo>
                    <a:pt x="257" y="212"/>
                  </a:lnTo>
                  <a:lnTo>
                    <a:pt x="257" y="224"/>
                  </a:lnTo>
                  <a:lnTo>
                    <a:pt x="245" y="236"/>
                  </a:lnTo>
                  <a:lnTo>
                    <a:pt x="245" y="242"/>
                  </a:lnTo>
                  <a:lnTo>
                    <a:pt x="240" y="248"/>
                  </a:lnTo>
                  <a:lnTo>
                    <a:pt x="240" y="254"/>
                  </a:lnTo>
                  <a:lnTo>
                    <a:pt x="234" y="260"/>
                  </a:lnTo>
                  <a:lnTo>
                    <a:pt x="228" y="272"/>
                  </a:lnTo>
                  <a:lnTo>
                    <a:pt x="228" y="279"/>
                  </a:lnTo>
                  <a:lnTo>
                    <a:pt x="217" y="291"/>
                  </a:lnTo>
                  <a:lnTo>
                    <a:pt x="217" y="297"/>
                  </a:lnTo>
                  <a:lnTo>
                    <a:pt x="211" y="303"/>
                  </a:lnTo>
                  <a:lnTo>
                    <a:pt x="211" y="309"/>
                  </a:lnTo>
                  <a:lnTo>
                    <a:pt x="205" y="315"/>
                  </a:lnTo>
                  <a:lnTo>
                    <a:pt x="200" y="327"/>
                  </a:lnTo>
                  <a:lnTo>
                    <a:pt x="200" y="333"/>
                  </a:lnTo>
                  <a:lnTo>
                    <a:pt x="188" y="345"/>
                  </a:lnTo>
                  <a:lnTo>
                    <a:pt x="188" y="351"/>
                  </a:lnTo>
                  <a:lnTo>
                    <a:pt x="177" y="363"/>
                  </a:lnTo>
                  <a:lnTo>
                    <a:pt x="177" y="375"/>
                  </a:lnTo>
                  <a:lnTo>
                    <a:pt x="165" y="388"/>
                  </a:lnTo>
                  <a:lnTo>
                    <a:pt x="165" y="394"/>
                  </a:lnTo>
                  <a:lnTo>
                    <a:pt x="154" y="406"/>
                  </a:lnTo>
                  <a:lnTo>
                    <a:pt x="154" y="418"/>
                  </a:lnTo>
                  <a:lnTo>
                    <a:pt x="142" y="430"/>
                  </a:lnTo>
                  <a:lnTo>
                    <a:pt x="142" y="436"/>
                  </a:lnTo>
                  <a:lnTo>
                    <a:pt x="137" y="442"/>
                  </a:lnTo>
                  <a:lnTo>
                    <a:pt x="137" y="454"/>
                  </a:lnTo>
                  <a:lnTo>
                    <a:pt x="125" y="466"/>
                  </a:lnTo>
                  <a:lnTo>
                    <a:pt x="125" y="472"/>
                  </a:lnTo>
                  <a:lnTo>
                    <a:pt x="120" y="478"/>
                  </a:lnTo>
                  <a:lnTo>
                    <a:pt x="120" y="491"/>
                  </a:lnTo>
                  <a:lnTo>
                    <a:pt x="114" y="497"/>
                  </a:lnTo>
                  <a:lnTo>
                    <a:pt x="114" y="503"/>
                  </a:lnTo>
                  <a:lnTo>
                    <a:pt x="108" y="509"/>
                  </a:lnTo>
                  <a:lnTo>
                    <a:pt x="108" y="521"/>
                  </a:lnTo>
                  <a:lnTo>
                    <a:pt x="102" y="527"/>
                  </a:lnTo>
                  <a:lnTo>
                    <a:pt x="102" y="533"/>
                  </a:lnTo>
                  <a:lnTo>
                    <a:pt x="97" y="545"/>
                  </a:lnTo>
                  <a:lnTo>
                    <a:pt x="97" y="557"/>
                  </a:lnTo>
                  <a:lnTo>
                    <a:pt x="91" y="569"/>
                  </a:lnTo>
                  <a:lnTo>
                    <a:pt x="91" y="575"/>
                  </a:lnTo>
                  <a:lnTo>
                    <a:pt x="91" y="569"/>
                  </a:lnTo>
                  <a:lnTo>
                    <a:pt x="85" y="563"/>
                  </a:lnTo>
                  <a:lnTo>
                    <a:pt x="85" y="557"/>
                  </a:lnTo>
                  <a:lnTo>
                    <a:pt x="80" y="551"/>
                  </a:lnTo>
                  <a:lnTo>
                    <a:pt x="80" y="539"/>
                  </a:lnTo>
                  <a:lnTo>
                    <a:pt x="74" y="533"/>
                  </a:lnTo>
                  <a:lnTo>
                    <a:pt x="74" y="527"/>
                  </a:lnTo>
                  <a:lnTo>
                    <a:pt x="68" y="521"/>
                  </a:lnTo>
                  <a:lnTo>
                    <a:pt x="68" y="515"/>
                  </a:lnTo>
                  <a:lnTo>
                    <a:pt x="62" y="503"/>
                  </a:lnTo>
                  <a:lnTo>
                    <a:pt x="62" y="497"/>
                  </a:lnTo>
                  <a:lnTo>
                    <a:pt x="51" y="485"/>
                  </a:lnTo>
                  <a:lnTo>
                    <a:pt x="51" y="472"/>
                  </a:lnTo>
                  <a:lnTo>
                    <a:pt x="45" y="466"/>
                  </a:lnTo>
                  <a:lnTo>
                    <a:pt x="45" y="460"/>
                  </a:lnTo>
                  <a:lnTo>
                    <a:pt x="40" y="448"/>
                  </a:lnTo>
                  <a:lnTo>
                    <a:pt x="40" y="436"/>
                  </a:lnTo>
                  <a:lnTo>
                    <a:pt x="34" y="424"/>
                  </a:lnTo>
                  <a:lnTo>
                    <a:pt x="34" y="418"/>
                  </a:lnTo>
                  <a:lnTo>
                    <a:pt x="28" y="412"/>
                  </a:lnTo>
                  <a:lnTo>
                    <a:pt x="28" y="400"/>
                  </a:lnTo>
                  <a:lnTo>
                    <a:pt x="22" y="394"/>
                  </a:lnTo>
                  <a:lnTo>
                    <a:pt x="22" y="382"/>
                  </a:lnTo>
                  <a:lnTo>
                    <a:pt x="17" y="375"/>
                  </a:lnTo>
                  <a:lnTo>
                    <a:pt x="17" y="357"/>
                  </a:lnTo>
                  <a:lnTo>
                    <a:pt x="11" y="351"/>
                  </a:lnTo>
                  <a:lnTo>
                    <a:pt x="11" y="333"/>
                  </a:lnTo>
                  <a:lnTo>
                    <a:pt x="5" y="321"/>
                  </a:lnTo>
                  <a:lnTo>
                    <a:pt x="5" y="297"/>
                  </a:lnTo>
                  <a:lnTo>
                    <a:pt x="0" y="285"/>
                  </a:lnTo>
                  <a:lnTo>
                    <a:pt x="0" y="139"/>
                  </a:lnTo>
                  <a:lnTo>
                    <a:pt x="5" y="127"/>
                  </a:lnTo>
                  <a:lnTo>
                    <a:pt x="5" y="103"/>
                  </a:lnTo>
                  <a:lnTo>
                    <a:pt x="11" y="97"/>
                  </a:lnTo>
                  <a:lnTo>
                    <a:pt x="11" y="85"/>
                  </a:lnTo>
                  <a:lnTo>
                    <a:pt x="17" y="73"/>
                  </a:lnTo>
                  <a:lnTo>
                    <a:pt x="17" y="66"/>
                  </a:lnTo>
                  <a:lnTo>
                    <a:pt x="22" y="54"/>
                  </a:lnTo>
                  <a:lnTo>
                    <a:pt x="22" y="42"/>
                  </a:lnTo>
                  <a:lnTo>
                    <a:pt x="28" y="30"/>
                  </a:lnTo>
                  <a:lnTo>
                    <a:pt x="34" y="24"/>
                  </a:lnTo>
                  <a:lnTo>
                    <a:pt x="34" y="12"/>
                  </a:lnTo>
                  <a:lnTo>
                    <a:pt x="4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3046" y="3974"/>
              <a:ext cx="224" cy="165"/>
            </a:xfrm>
            <a:custGeom>
              <a:avLst/>
              <a:gdLst>
                <a:gd name="T0" fmla="*/ 223 w 224"/>
                <a:gd name="T1" fmla="*/ 164 h 165"/>
                <a:gd name="T2" fmla="*/ 177 w 224"/>
                <a:gd name="T3" fmla="*/ 164 h 165"/>
                <a:gd name="T4" fmla="*/ 177 w 224"/>
                <a:gd name="T5" fmla="*/ 158 h 165"/>
                <a:gd name="T6" fmla="*/ 154 w 224"/>
                <a:gd name="T7" fmla="*/ 133 h 165"/>
                <a:gd name="T8" fmla="*/ 154 w 224"/>
                <a:gd name="T9" fmla="*/ 127 h 165"/>
                <a:gd name="T10" fmla="*/ 149 w 224"/>
                <a:gd name="T11" fmla="*/ 127 h 165"/>
                <a:gd name="T12" fmla="*/ 143 w 224"/>
                <a:gd name="T13" fmla="*/ 121 h 165"/>
                <a:gd name="T14" fmla="*/ 143 w 224"/>
                <a:gd name="T15" fmla="*/ 115 h 165"/>
                <a:gd name="T16" fmla="*/ 137 w 224"/>
                <a:gd name="T17" fmla="*/ 109 h 165"/>
                <a:gd name="T18" fmla="*/ 132 w 224"/>
                <a:gd name="T19" fmla="*/ 109 h 165"/>
                <a:gd name="T20" fmla="*/ 114 w 224"/>
                <a:gd name="T21" fmla="*/ 91 h 165"/>
                <a:gd name="T22" fmla="*/ 103 w 224"/>
                <a:gd name="T23" fmla="*/ 85 h 165"/>
                <a:gd name="T24" fmla="*/ 80 w 224"/>
                <a:gd name="T25" fmla="*/ 61 h 165"/>
                <a:gd name="T26" fmla="*/ 69 w 224"/>
                <a:gd name="T27" fmla="*/ 55 h 165"/>
                <a:gd name="T28" fmla="*/ 63 w 224"/>
                <a:gd name="T29" fmla="*/ 49 h 165"/>
                <a:gd name="T30" fmla="*/ 52 w 224"/>
                <a:gd name="T31" fmla="*/ 43 h 165"/>
                <a:gd name="T32" fmla="*/ 40 w 224"/>
                <a:gd name="T33" fmla="*/ 30 h 165"/>
                <a:gd name="T34" fmla="*/ 29 w 224"/>
                <a:gd name="T35" fmla="*/ 24 h 165"/>
                <a:gd name="T36" fmla="*/ 12 w 224"/>
                <a:gd name="T37" fmla="*/ 12 h 165"/>
                <a:gd name="T38" fmla="*/ 0 w 224"/>
                <a:gd name="T39" fmla="*/ 6 h 165"/>
                <a:gd name="T40" fmla="*/ 6 w 224"/>
                <a:gd name="T41" fmla="*/ 6 h 165"/>
                <a:gd name="T42" fmla="*/ 6 w 224"/>
                <a:gd name="T43" fmla="*/ 0 h 165"/>
                <a:gd name="T44" fmla="*/ 52 w 224"/>
                <a:gd name="T45" fmla="*/ 0 h 165"/>
                <a:gd name="T46" fmla="*/ 52 w 224"/>
                <a:gd name="T47" fmla="*/ 6 h 165"/>
                <a:gd name="T48" fmla="*/ 57 w 224"/>
                <a:gd name="T49" fmla="*/ 6 h 165"/>
                <a:gd name="T50" fmla="*/ 63 w 224"/>
                <a:gd name="T51" fmla="*/ 12 h 165"/>
                <a:gd name="T52" fmla="*/ 69 w 224"/>
                <a:gd name="T53" fmla="*/ 12 h 165"/>
                <a:gd name="T54" fmla="*/ 74 w 224"/>
                <a:gd name="T55" fmla="*/ 18 h 165"/>
                <a:gd name="T56" fmla="*/ 80 w 224"/>
                <a:gd name="T57" fmla="*/ 18 h 165"/>
                <a:gd name="T58" fmla="*/ 80 w 224"/>
                <a:gd name="T59" fmla="*/ 24 h 165"/>
                <a:gd name="T60" fmla="*/ 97 w 224"/>
                <a:gd name="T61" fmla="*/ 43 h 165"/>
                <a:gd name="T62" fmla="*/ 109 w 224"/>
                <a:gd name="T63" fmla="*/ 43 h 165"/>
                <a:gd name="T64" fmla="*/ 114 w 224"/>
                <a:gd name="T65" fmla="*/ 55 h 165"/>
                <a:gd name="T66" fmla="*/ 120 w 224"/>
                <a:gd name="T67" fmla="*/ 61 h 165"/>
                <a:gd name="T68" fmla="*/ 132 w 224"/>
                <a:gd name="T69" fmla="*/ 67 h 165"/>
                <a:gd name="T70" fmla="*/ 223 w 224"/>
                <a:gd name="T71" fmla="*/ 16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4" h="165">
                  <a:moveTo>
                    <a:pt x="223" y="164"/>
                  </a:moveTo>
                  <a:lnTo>
                    <a:pt x="177" y="164"/>
                  </a:lnTo>
                  <a:lnTo>
                    <a:pt x="177" y="158"/>
                  </a:lnTo>
                  <a:lnTo>
                    <a:pt x="154" y="133"/>
                  </a:lnTo>
                  <a:lnTo>
                    <a:pt x="154" y="127"/>
                  </a:lnTo>
                  <a:lnTo>
                    <a:pt x="149" y="127"/>
                  </a:lnTo>
                  <a:lnTo>
                    <a:pt x="143" y="121"/>
                  </a:lnTo>
                  <a:lnTo>
                    <a:pt x="143" y="115"/>
                  </a:lnTo>
                  <a:lnTo>
                    <a:pt x="137" y="109"/>
                  </a:lnTo>
                  <a:lnTo>
                    <a:pt x="132" y="109"/>
                  </a:lnTo>
                  <a:lnTo>
                    <a:pt x="114" y="91"/>
                  </a:lnTo>
                  <a:lnTo>
                    <a:pt x="103" y="85"/>
                  </a:lnTo>
                  <a:lnTo>
                    <a:pt x="80" y="61"/>
                  </a:lnTo>
                  <a:lnTo>
                    <a:pt x="69" y="55"/>
                  </a:lnTo>
                  <a:lnTo>
                    <a:pt x="63" y="49"/>
                  </a:lnTo>
                  <a:lnTo>
                    <a:pt x="52" y="43"/>
                  </a:lnTo>
                  <a:lnTo>
                    <a:pt x="40" y="30"/>
                  </a:lnTo>
                  <a:lnTo>
                    <a:pt x="29" y="24"/>
                  </a:lnTo>
                  <a:lnTo>
                    <a:pt x="12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52" y="0"/>
                  </a:lnTo>
                  <a:lnTo>
                    <a:pt x="52" y="6"/>
                  </a:lnTo>
                  <a:lnTo>
                    <a:pt x="57" y="6"/>
                  </a:lnTo>
                  <a:lnTo>
                    <a:pt x="63" y="12"/>
                  </a:lnTo>
                  <a:lnTo>
                    <a:pt x="69" y="12"/>
                  </a:lnTo>
                  <a:lnTo>
                    <a:pt x="74" y="18"/>
                  </a:lnTo>
                  <a:lnTo>
                    <a:pt x="80" y="18"/>
                  </a:lnTo>
                  <a:lnTo>
                    <a:pt x="80" y="24"/>
                  </a:lnTo>
                  <a:lnTo>
                    <a:pt x="97" y="43"/>
                  </a:lnTo>
                  <a:lnTo>
                    <a:pt x="109" y="43"/>
                  </a:lnTo>
                  <a:lnTo>
                    <a:pt x="114" y="55"/>
                  </a:lnTo>
                  <a:lnTo>
                    <a:pt x="120" y="61"/>
                  </a:lnTo>
                  <a:lnTo>
                    <a:pt x="132" y="67"/>
                  </a:lnTo>
                  <a:lnTo>
                    <a:pt x="223" y="164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2926" y="2362"/>
              <a:ext cx="81" cy="559"/>
            </a:xfrm>
            <a:custGeom>
              <a:avLst/>
              <a:gdLst>
                <a:gd name="T0" fmla="*/ 0 w 81"/>
                <a:gd name="T1" fmla="*/ 19 h 559"/>
                <a:gd name="T2" fmla="*/ 11 w 81"/>
                <a:gd name="T3" fmla="*/ 19 h 559"/>
                <a:gd name="T4" fmla="*/ 17 w 81"/>
                <a:gd name="T5" fmla="*/ 13 h 559"/>
                <a:gd name="T6" fmla="*/ 46 w 81"/>
                <a:gd name="T7" fmla="*/ 13 h 559"/>
                <a:gd name="T8" fmla="*/ 51 w 81"/>
                <a:gd name="T9" fmla="*/ 6 h 559"/>
                <a:gd name="T10" fmla="*/ 69 w 81"/>
                <a:gd name="T11" fmla="*/ 6 h 559"/>
                <a:gd name="T12" fmla="*/ 74 w 81"/>
                <a:gd name="T13" fmla="*/ 0 h 559"/>
                <a:gd name="T14" fmla="*/ 80 w 81"/>
                <a:gd name="T15" fmla="*/ 0 h 559"/>
                <a:gd name="T16" fmla="*/ 80 w 81"/>
                <a:gd name="T17" fmla="*/ 128 h 559"/>
                <a:gd name="T18" fmla="*/ 74 w 81"/>
                <a:gd name="T19" fmla="*/ 134 h 559"/>
                <a:gd name="T20" fmla="*/ 74 w 81"/>
                <a:gd name="T21" fmla="*/ 400 h 559"/>
                <a:gd name="T22" fmla="*/ 69 w 81"/>
                <a:gd name="T23" fmla="*/ 412 h 559"/>
                <a:gd name="T24" fmla="*/ 69 w 81"/>
                <a:gd name="T25" fmla="*/ 534 h 559"/>
                <a:gd name="T26" fmla="*/ 63 w 81"/>
                <a:gd name="T27" fmla="*/ 534 h 559"/>
                <a:gd name="T28" fmla="*/ 63 w 81"/>
                <a:gd name="T29" fmla="*/ 540 h 559"/>
                <a:gd name="T30" fmla="*/ 51 w 81"/>
                <a:gd name="T31" fmla="*/ 540 h 559"/>
                <a:gd name="T32" fmla="*/ 51 w 81"/>
                <a:gd name="T33" fmla="*/ 546 h 559"/>
                <a:gd name="T34" fmla="*/ 46 w 81"/>
                <a:gd name="T35" fmla="*/ 546 h 559"/>
                <a:gd name="T36" fmla="*/ 40 w 81"/>
                <a:gd name="T37" fmla="*/ 552 h 559"/>
                <a:gd name="T38" fmla="*/ 29 w 81"/>
                <a:gd name="T39" fmla="*/ 552 h 559"/>
                <a:gd name="T40" fmla="*/ 29 w 81"/>
                <a:gd name="T41" fmla="*/ 558 h 559"/>
                <a:gd name="T42" fmla="*/ 11 w 81"/>
                <a:gd name="T43" fmla="*/ 558 h 559"/>
                <a:gd name="T44" fmla="*/ 11 w 81"/>
                <a:gd name="T45" fmla="*/ 437 h 559"/>
                <a:gd name="T46" fmla="*/ 6 w 81"/>
                <a:gd name="T47" fmla="*/ 425 h 559"/>
                <a:gd name="T48" fmla="*/ 6 w 81"/>
                <a:gd name="T49" fmla="*/ 158 h 559"/>
                <a:gd name="T50" fmla="*/ 0 w 81"/>
                <a:gd name="T51" fmla="*/ 146 h 559"/>
                <a:gd name="T52" fmla="*/ 0 w 81"/>
                <a:gd name="T53" fmla="*/ 1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" h="559">
                  <a:moveTo>
                    <a:pt x="0" y="19"/>
                  </a:moveTo>
                  <a:lnTo>
                    <a:pt x="11" y="19"/>
                  </a:lnTo>
                  <a:lnTo>
                    <a:pt x="17" y="13"/>
                  </a:lnTo>
                  <a:lnTo>
                    <a:pt x="46" y="13"/>
                  </a:lnTo>
                  <a:lnTo>
                    <a:pt x="51" y="6"/>
                  </a:lnTo>
                  <a:lnTo>
                    <a:pt x="69" y="6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0" y="128"/>
                  </a:lnTo>
                  <a:lnTo>
                    <a:pt x="74" y="134"/>
                  </a:lnTo>
                  <a:lnTo>
                    <a:pt x="74" y="400"/>
                  </a:lnTo>
                  <a:lnTo>
                    <a:pt x="69" y="412"/>
                  </a:lnTo>
                  <a:lnTo>
                    <a:pt x="69" y="534"/>
                  </a:lnTo>
                  <a:lnTo>
                    <a:pt x="63" y="534"/>
                  </a:lnTo>
                  <a:lnTo>
                    <a:pt x="63" y="540"/>
                  </a:lnTo>
                  <a:lnTo>
                    <a:pt x="51" y="540"/>
                  </a:lnTo>
                  <a:lnTo>
                    <a:pt x="51" y="546"/>
                  </a:lnTo>
                  <a:lnTo>
                    <a:pt x="46" y="546"/>
                  </a:lnTo>
                  <a:lnTo>
                    <a:pt x="40" y="552"/>
                  </a:lnTo>
                  <a:lnTo>
                    <a:pt x="29" y="552"/>
                  </a:lnTo>
                  <a:lnTo>
                    <a:pt x="29" y="558"/>
                  </a:lnTo>
                  <a:lnTo>
                    <a:pt x="11" y="558"/>
                  </a:lnTo>
                  <a:lnTo>
                    <a:pt x="11" y="437"/>
                  </a:lnTo>
                  <a:lnTo>
                    <a:pt x="6" y="425"/>
                  </a:lnTo>
                  <a:lnTo>
                    <a:pt x="6" y="158"/>
                  </a:lnTo>
                  <a:lnTo>
                    <a:pt x="0" y="146"/>
                  </a:lnTo>
                  <a:lnTo>
                    <a:pt x="0" y="19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759" y="1829"/>
              <a:ext cx="327" cy="456"/>
            </a:xfrm>
            <a:custGeom>
              <a:avLst/>
              <a:gdLst>
                <a:gd name="T0" fmla="*/ 86 w 327"/>
                <a:gd name="T1" fmla="*/ 109 h 456"/>
                <a:gd name="T2" fmla="*/ 80 w 327"/>
                <a:gd name="T3" fmla="*/ 176 h 456"/>
                <a:gd name="T4" fmla="*/ 75 w 327"/>
                <a:gd name="T5" fmla="*/ 218 h 456"/>
                <a:gd name="T6" fmla="*/ 69 w 327"/>
                <a:gd name="T7" fmla="*/ 255 h 456"/>
                <a:gd name="T8" fmla="*/ 63 w 327"/>
                <a:gd name="T9" fmla="*/ 285 h 456"/>
                <a:gd name="T10" fmla="*/ 58 w 327"/>
                <a:gd name="T11" fmla="*/ 309 h 456"/>
                <a:gd name="T12" fmla="*/ 52 w 327"/>
                <a:gd name="T13" fmla="*/ 333 h 456"/>
                <a:gd name="T14" fmla="*/ 46 w 327"/>
                <a:gd name="T15" fmla="*/ 352 h 456"/>
                <a:gd name="T16" fmla="*/ 40 w 327"/>
                <a:gd name="T17" fmla="*/ 364 h 456"/>
                <a:gd name="T18" fmla="*/ 46 w 327"/>
                <a:gd name="T19" fmla="*/ 352 h 456"/>
                <a:gd name="T20" fmla="*/ 63 w 327"/>
                <a:gd name="T21" fmla="*/ 327 h 456"/>
                <a:gd name="T22" fmla="*/ 69 w 327"/>
                <a:gd name="T23" fmla="*/ 315 h 456"/>
                <a:gd name="T24" fmla="*/ 75 w 327"/>
                <a:gd name="T25" fmla="*/ 309 h 456"/>
                <a:gd name="T26" fmla="*/ 86 w 327"/>
                <a:gd name="T27" fmla="*/ 291 h 456"/>
                <a:gd name="T28" fmla="*/ 92 w 327"/>
                <a:gd name="T29" fmla="*/ 285 h 456"/>
                <a:gd name="T30" fmla="*/ 98 w 327"/>
                <a:gd name="T31" fmla="*/ 273 h 456"/>
                <a:gd name="T32" fmla="*/ 120 w 327"/>
                <a:gd name="T33" fmla="*/ 243 h 456"/>
                <a:gd name="T34" fmla="*/ 138 w 327"/>
                <a:gd name="T35" fmla="*/ 230 h 456"/>
                <a:gd name="T36" fmla="*/ 143 w 327"/>
                <a:gd name="T37" fmla="*/ 224 h 456"/>
                <a:gd name="T38" fmla="*/ 155 w 327"/>
                <a:gd name="T39" fmla="*/ 206 h 456"/>
                <a:gd name="T40" fmla="*/ 178 w 327"/>
                <a:gd name="T41" fmla="*/ 188 h 456"/>
                <a:gd name="T42" fmla="*/ 183 w 327"/>
                <a:gd name="T43" fmla="*/ 182 h 456"/>
                <a:gd name="T44" fmla="*/ 195 w 327"/>
                <a:gd name="T45" fmla="*/ 176 h 456"/>
                <a:gd name="T46" fmla="*/ 218 w 327"/>
                <a:gd name="T47" fmla="*/ 158 h 456"/>
                <a:gd name="T48" fmla="*/ 223 w 327"/>
                <a:gd name="T49" fmla="*/ 146 h 456"/>
                <a:gd name="T50" fmla="*/ 235 w 327"/>
                <a:gd name="T51" fmla="*/ 140 h 456"/>
                <a:gd name="T52" fmla="*/ 252 w 327"/>
                <a:gd name="T53" fmla="*/ 127 h 456"/>
                <a:gd name="T54" fmla="*/ 275 w 327"/>
                <a:gd name="T55" fmla="*/ 109 h 456"/>
                <a:gd name="T56" fmla="*/ 298 w 327"/>
                <a:gd name="T57" fmla="*/ 91 h 456"/>
                <a:gd name="T58" fmla="*/ 321 w 327"/>
                <a:gd name="T59" fmla="*/ 73 h 456"/>
                <a:gd name="T60" fmla="*/ 326 w 327"/>
                <a:gd name="T61" fmla="*/ 73 h 456"/>
                <a:gd name="T62" fmla="*/ 321 w 327"/>
                <a:gd name="T63" fmla="*/ 91 h 456"/>
                <a:gd name="T64" fmla="*/ 315 w 327"/>
                <a:gd name="T65" fmla="*/ 103 h 456"/>
                <a:gd name="T66" fmla="*/ 303 w 327"/>
                <a:gd name="T67" fmla="*/ 121 h 456"/>
                <a:gd name="T68" fmla="*/ 292 w 327"/>
                <a:gd name="T69" fmla="*/ 140 h 456"/>
                <a:gd name="T70" fmla="*/ 275 w 327"/>
                <a:gd name="T71" fmla="*/ 164 h 456"/>
                <a:gd name="T72" fmla="*/ 235 w 327"/>
                <a:gd name="T73" fmla="*/ 218 h 456"/>
                <a:gd name="T74" fmla="*/ 172 w 327"/>
                <a:gd name="T75" fmla="*/ 291 h 456"/>
                <a:gd name="T76" fmla="*/ 103 w 327"/>
                <a:gd name="T77" fmla="*/ 358 h 456"/>
                <a:gd name="T78" fmla="*/ 17 w 327"/>
                <a:gd name="T79" fmla="*/ 443 h 456"/>
                <a:gd name="T80" fmla="*/ 12 w 327"/>
                <a:gd name="T81" fmla="*/ 455 h 456"/>
                <a:gd name="T82" fmla="*/ 6 w 327"/>
                <a:gd name="T83" fmla="*/ 424 h 456"/>
                <a:gd name="T84" fmla="*/ 0 w 327"/>
                <a:gd name="T85" fmla="*/ 364 h 456"/>
                <a:gd name="T86" fmla="*/ 6 w 327"/>
                <a:gd name="T87" fmla="*/ 237 h 456"/>
                <a:gd name="T88" fmla="*/ 12 w 327"/>
                <a:gd name="T89" fmla="*/ 200 h 456"/>
                <a:gd name="T90" fmla="*/ 17 w 327"/>
                <a:gd name="T91" fmla="*/ 170 h 456"/>
                <a:gd name="T92" fmla="*/ 23 w 327"/>
                <a:gd name="T93" fmla="*/ 146 h 456"/>
                <a:gd name="T94" fmla="*/ 29 w 327"/>
                <a:gd name="T95" fmla="*/ 127 h 456"/>
                <a:gd name="T96" fmla="*/ 35 w 327"/>
                <a:gd name="T97" fmla="*/ 109 h 456"/>
                <a:gd name="T98" fmla="*/ 40 w 327"/>
                <a:gd name="T99" fmla="*/ 97 h 456"/>
                <a:gd name="T100" fmla="*/ 52 w 327"/>
                <a:gd name="T101" fmla="*/ 73 h 456"/>
                <a:gd name="T102" fmla="*/ 58 w 327"/>
                <a:gd name="T103" fmla="*/ 55 h 456"/>
                <a:gd name="T104" fmla="*/ 69 w 327"/>
                <a:gd name="T105" fmla="*/ 37 h 456"/>
                <a:gd name="T106" fmla="*/ 75 w 327"/>
                <a:gd name="T107" fmla="*/ 18 h 456"/>
                <a:gd name="T108" fmla="*/ 86 w 327"/>
                <a:gd name="T10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7" h="456">
                  <a:moveTo>
                    <a:pt x="86" y="0"/>
                  </a:moveTo>
                  <a:lnTo>
                    <a:pt x="86" y="109"/>
                  </a:lnTo>
                  <a:lnTo>
                    <a:pt x="80" y="115"/>
                  </a:lnTo>
                  <a:lnTo>
                    <a:pt x="80" y="176"/>
                  </a:lnTo>
                  <a:lnTo>
                    <a:pt x="75" y="182"/>
                  </a:lnTo>
                  <a:lnTo>
                    <a:pt x="75" y="218"/>
                  </a:lnTo>
                  <a:lnTo>
                    <a:pt x="69" y="224"/>
                  </a:lnTo>
                  <a:lnTo>
                    <a:pt x="69" y="255"/>
                  </a:lnTo>
                  <a:lnTo>
                    <a:pt x="63" y="261"/>
                  </a:lnTo>
                  <a:lnTo>
                    <a:pt x="63" y="285"/>
                  </a:lnTo>
                  <a:lnTo>
                    <a:pt x="58" y="291"/>
                  </a:lnTo>
                  <a:lnTo>
                    <a:pt x="58" y="309"/>
                  </a:lnTo>
                  <a:lnTo>
                    <a:pt x="52" y="309"/>
                  </a:lnTo>
                  <a:lnTo>
                    <a:pt x="52" y="333"/>
                  </a:lnTo>
                  <a:lnTo>
                    <a:pt x="46" y="333"/>
                  </a:lnTo>
                  <a:lnTo>
                    <a:pt x="46" y="352"/>
                  </a:lnTo>
                  <a:lnTo>
                    <a:pt x="40" y="352"/>
                  </a:lnTo>
                  <a:lnTo>
                    <a:pt x="40" y="364"/>
                  </a:lnTo>
                  <a:lnTo>
                    <a:pt x="40" y="358"/>
                  </a:lnTo>
                  <a:lnTo>
                    <a:pt x="46" y="352"/>
                  </a:lnTo>
                  <a:lnTo>
                    <a:pt x="46" y="346"/>
                  </a:lnTo>
                  <a:lnTo>
                    <a:pt x="63" y="327"/>
                  </a:lnTo>
                  <a:lnTo>
                    <a:pt x="63" y="321"/>
                  </a:lnTo>
                  <a:lnTo>
                    <a:pt x="69" y="315"/>
                  </a:lnTo>
                  <a:lnTo>
                    <a:pt x="69" y="309"/>
                  </a:lnTo>
                  <a:lnTo>
                    <a:pt x="75" y="309"/>
                  </a:lnTo>
                  <a:lnTo>
                    <a:pt x="75" y="303"/>
                  </a:lnTo>
                  <a:lnTo>
                    <a:pt x="86" y="291"/>
                  </a:lnTo>
                  <a:lnTo>
                    <a:pt x="86" y="285"/>
                  </a:lnTo>
                  <a:lnTo>
                    <a:pt x="92" y="285"/>
                  </a:lnTo>
                  <a:lnTo>
                    <a:pt x="98" y="279"/>
                  </a:lnTo>
                  <a:lnTo>
                    <a:pt x="98" y="273"/>
                  </a:lnTo>
                  <a:lnTo>
                    <a:pt x="120" y="249"/>
                  </a:lnTo>
                  <a:lnTo>
                    <a:pt x="120" y="243"/>
                  </a:lnTo>
                  <a:lnTo>
                    <a:pt x="126" y="243"/>
                  </a:lnTo>
                  <a:lnTo>
                    <a:pt x="138" y="230"/>
                  </a:lnTo>
                  <a:lnTo>
                    <a:pt x="138" y="224"/>
                  </a:lnTo>
                  <a:lnTo>
                    <a:pt x="143" y="224"/>
                  </a:lnTo>
                  <a:lnTo>
                    <a:pt x="155" y="212"/>
                  </a:lnTo>
                  <a:lnTo>
                    <a:pt x="155" y="206"/>
                  </a:lnTo>
                  <a:lnTo>
                    <a:pt x="160" y="206"/>
                  </a:lnTo>
                  <a:lnTo>
                    <a:pt x="178" y="188"/>
                  </a:lnTo>
                  <a:lnTo>
                    <a:pt x="183" y="188"/>
                  </a:lnTo>
                  <a:lnTo>
                    <a:pt x="183" y="182"/>
                  </a:lnTo>
                  <a:lnTo>
                    <a:pt x="189" y="176"/>
                  </a:lnTo>
                  <a:lnTo>
                    <a:pt x="195" y="176"/>
                  </a:lnTo>
                  <a:lnTo>
                    <a:pt x="212" y="158"/>
                  </a:lnTo>
                  <a:lnTo>
                    <a:pt x="218" y="158"/>
                  </a:lnTo>
                  <a:lnTo>
                    <a:pt x="223" y="152"/>
                  </a:lnTo>
                  <a:lnTo>
                    <a:pt x="223" y="146"/>
                  </a:lnTo>
                  <a:lnTo>
                    <a:pt x="229" y="140"/>
                  </a:lnTo>
                  <a:lnTo>
                    <a:pt x="235" y="140"/>
                  </a:lnTo>
                  <a:lnTo>
                    <a:pt x="246" y="127"/>
                  </a:lnTo>
                  <a:lnTo>
                    <a:pt x="252" y="127"/>
                  </a:lnTo>
                  <a:lnTo>
                    <a:pt x="269" y="109"/>
                  </a:lnTo>
                  <a:lnTo>
                    <a:pt x="275" y="109"/>
                  </a:lnTo>
                  <a:lnTo>
                    <a:pt x="292" y="91"/>
                  </a:lnTo>
                  <a:lnTo>
                    <a:pt x="298" y="91"/>
                  </a:lnTo>
                  <a:lnTo>
                    <a:pt x="315" y="73"/>
                  </a:lnTo>
                  <a:lnTo>
                    <a:pt x="321" y="73"/>
                  </a:lnTo>
                  <a:lnTo>
                    <a:pt x="326" y="67"/>
                  </a:lnTo>
                  <a:lnTo>
                    <a:pt x="326" y="73"/>
                  </a:lnTo>
                  <a:lnTo>
                    <a:pt x="321" y="85"/>
                  </a:lnTo>
                  <a:lnTo>
                    <a:pt x="321" y="91"/>
                  </a:lnTo>
                  <a:lnTo>
                    <a:pt x="315" y="97"/>
                  </a:lnTo>
                  <a:lnTo>
                    <a:pt x="315" y="103"/>
                  </a:lnTo>
                  <a:lnTo>
                    <a:pt x="309" y="109"/>
                  </a:lnTo>
                  <a:lnTo>
                    <a:pt x="303" y="121"/>
                  </a:lnTo>
                  <a:lnTo>
                    <a:pt x="303" y="127"/>
                  </a:lnTo>
                  <a:lnTo>
                    <a:pt x="292" y="140"/>
                  </a:lnTo>
                  <a:lnTo>
                    <a:pt x="292" y="146"/>
                  </a:lnTo>
                  <a:lnTo>
                    <a:pt x="275" y="164"/>
                  </a:lnTo>
                  <a:lnTo>
                    <a:pt x="275" y="176"/>
                  </a:lnTo>
                  <a:lnTo>
                    <a:pt x="235" y="218"/>
                  </a:lnTo>
                  <a:lnTo>
                    <a:pt x="235" y="224"/>
                  </a:lnTo>
                  <a:lnTo>
                    <a:pt x="172" y="291"/>
                  </a:lnTo>
                  <a:lnTo>
                    <a:pt x="166" y="291"/>
                  </a:lnTo>
                  <a:lnTo>
                    <a:pt x="103" y="358"/>
                  </a:lnTo>
                  <a:lnTo>
                    <a:pt x="98" y="358"/>
                  </a:lnTo>
                  <a:lnTo>
                    <a:pt x="17" y="443"/>
                  </a:lnTo>
                  <a:lnTo>
                    <a:pt x="17" y="449"/>
                  </a:lnTo>
                  <a:lnTo>
                    <a:pt x="12" y="455"/>
                  </a:lnTo>
                  <a:lnTo>
                    <a:pt x="12" y="430"/>
                  </a:lnTo>
                  <a:lnTo>
                    <a:pt x="6" y="424"/>
                  </a:lnTo>
                  <a:lnTo>
                    <a:pt x="6" y="370"/>
                  </a:lnTo>
                  <a:lnTo>
                    <a:pt x="0" y="364"/>
                  </a:lnTo>
                  <a:lnTo>
                    <a:pt x="0" y="243"/>
                  </a:lnTo>
                  <a:lnTo>
                    <a:pt x="6" y="237"/>
                  </a:lnTo>
                  <a:lnTo>
                    <a:pt x="6" y="206"/>
                  </a:lnTo>
                  <a:lnTo>
                    <a:pt x="12" y="200"/>
                  </a:lnTo>
                  <a:lnTo>
                    <a:pt x="12" y="176"/>
                  </a:lnTo>
                  <a:lnTo>
                    <a:pt x="17" y="170"/>
                  </a:lnTo>
                  <a:lnTo>
                    <a:pt x="17" y="152"/>
                  </a:lnTo>
                  <a:lnTo>
                    <a:pt x="23" y="146"/>
                  </a:lnTo>
                  <a:lnTo>
                    <a:pt x="23" y="134"/>
                  </a:lnTo>
                  <a:lnTo>
                    <a:pt x="29" y="127"/>
                  </a:lnTo>
                  <a:lnTo>
                    <a:pt x="29" y="121"/>
                  </a:lnTo>
                  <a:lnTo>
                    <a:pt x="35" y="109"/>
                  </a:lnTo>
                  <a:lnTo>
                    <a:pt x="35" y="103"/>
                  </a:lnTo>
                  <a:lnTo>
                    <a:pt x="40" y="97"/>
                  </a:lnTo>
                  <a:lnTo>
                    <a:pt x="40" y="85"/>
                  </a:lnTo>
                  <a:lnTo>
                    <a:pt x="52" y="73"/>
                  </a:lnTo>
                  <a:lnTo>
                    <a:pt x="52" y="61"/>
                  </a:lnTo>
                  <a:lnTo>
                    <a:pt x="58" y="55"/>
                  </a:lnTo>
                  <a:lnTo>
                    <a:pt x="63" y="43"/>
                  </a:lnTo>
                  <a:lnTo>
                    <a:pt x="69" y="37"/>
                  </a:lnTo>
                  <a:lnTo>
                    <a:pt x="69" y="24"/>
                  </a:lnTo>
                  <a:lnTo>
                    <a:pt x="75" y="18"/>
                  </a:lnTo>
                  <a:lnTo>
                    <a:pt x="80" y="6"/>
                  </a:lnTo>
                  <a:lnTo>
                    <a:pt x="86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2840" y="2447"/>
              <a:ext cx="35" cy="80"/>
            </a:xfrm>
            <a:custGeom>
              <a:avLst/>
              <a:gdLst>
                <a:gd name="T0" fmla="*/ 0 w 35"/>
                <a:gd name="T1" fmla="*/ 0 h 80"/>
                <a:gd name="T2" fmla="*/ 29 w 35"/>
                <a:gd name="T3" fmla="*/ 0 h 80"/>
                <a:gd name="T4" fmla="*/ 34 w 35"/>
                <a:gd name="T5" fmla="*/ 6 h 80"/>
                <a:gd name="T6" fmla="*/ 34 w 35"/>
                <a:gd name="T7" fmla="*/ 79 h 80"/>
                <a:gd name="T8" fmla="*/ 17 w 35"/>
                <a:gd name="T9" fmla="*/ 79 h 80"/>
                <a:gd name="T10" fmla="*/ 17 w 35"/>
                <a:gd name="T11" fmla="*/ 73 h 80"/>
                <a:gd name="T12" fmla="*/ 12 w 35"/>
                <a:gd name="T13" fmla="*/ 73 h 80"/>
                <a:gd name="T14" fmla="*/ 12 w 35"/>
                <a:gd name="T15" fmla="*/ 61 h 80"/>
                <a:gd name="T16" fmla="*/ 6 w 35"/>
                <a:gd name="T17" fmla="*/ 61 h 80"/>
                <a:gd name="T18" fmla="*/ 6 w 35"/>
                <a:gd name="T19" fmla="*/ 43 h 80"/>
                <a:gd name="T20" fmla="*/ 0 w 35"/>
                <a:gd name="T21" fmla="*/ 43 h 80"/>
                <a:gd name="T22" fmla="*/ 0 w 35"/>
                <a:gd name="T2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80">
                  <a:moveTo>
                    <a:pt x="0" y="0"/>
                  </a:moveTo>
                  <a:lnTo>
                    <a:pt x="29" y="0"/>
                  </a:lnTo>
                  <a:lnTo>
                    <a:pt x="34" y="6"/>
                  </a:lnTo>
                  <a:lnTo>
                    <a:pt x="34" y="79"/>
                  </a:lnTo>
                  <a:lnTo>
                    <a:pt x="17" y="79"/>
                  </a:lnTo>
                  <a:lnTo>
                    <a:pt x="17" y="73"/>
                  </a:lnTo>
                  <a:lnTo>
                    <a:pt x="12" y="73"/>
                  </a:lnTo>
                  <a:lnTo>
                    <a:pt x="12" y="61"/>
                  </a:lnTo>
                  <a:lnTo>
                    <a:pt x="6" y="61"/>
                  </a:lnTo>
                  <a:lnTo>
                    <a:pt x="6" y="43"/>
                  </a:ln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395" y="2272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383" y="2314"/>
              <a:ext cx="36" cy="37"/>
            </a:xfrm>
            <a:custGeom>
              <a:avLst/>
              <a:gdLst>
                <a:gd name="T0" fmla="*/ 6 w 36"/>
                <a:gd name="T1" fmla="*/ 36 h 37"/>
                <a:gd name="T2" fmla="*/ 35 w 36"/>
                <a:gd name="T3" fmla="*/ 24 h 37"/>
                <a:gd name="T4" fmla="*/ 35 w 36"/>
                <a:gd name="T5" fmla="*/ 12 h 37"/>
                <a:gd name="T6" fmla="*/ 29 w 36"/>
                <a:gd name="T7" fmla="*/ 12 h 37"/>
                <a:gd name="T8" fmla="*/ 18 w 36"/>
                <a:gd name="T9" fmla="*/ 0 h 37"/>
                <a:gd name="T10" fmla="*/ 18 w 36"/>
                <a:gd name="T11" fmla="*/ 12 h 37"/>
                <a:gd name="T12" fmla="*/ 6 w 36"/>
                <a:gd name="T13" fmla="*/ 12 h 37"/>
                <a:gd name="T14" fmla="*/ 0 w 36"/>
                <a:gd name="T15" fmla="*/ 30 h 37"/>
                <a:gd name="T16" fmla="*/ 6 w 36"/>
                <a:gd name="T17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7">
                  <a:moveTo>
                    <a:pt x="6" y="36"/>
                  </a:moveTo>
                  <a:lnTo>
                    <a:pt x="35" y="24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18" y="0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30"/>
                  </a:lnTo>
                  <a:lnTo>
                    <a:pt x="6" y="36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3378" y="2381"/>
              <a:ext cx="18" cy="19"/>
            </a:xfrm>
            <a:custGeom>
              <a:avLst/>
              <a:gdLst>
                <a:gd name="T0" fmla="*/ 0 w 18"/>
                <a:gd name="T1" fmla="*/ 6 h 19"/>
                <a:gd name="T2" fmla="*/ 5 w 18"/>
                <a:gd name="T3" fmla="*/ 0 h 19"/>
                <a:gd name="T4" fmla="*/ 17 w 18"/>
                <a:gd name="T5" fmla="*/ 12 h 19"/>
                <a:gd name="T6" fmla="*/ 11 w 18"/>
                <a:gd name="T7" fmla="*/ 18 h 19"/>
                <a:gd name="T8" fmla="*/ 0 w 18"/>
                <a:gd name="T9" fmla="*/ 12 h 19"/>
                <a:gd name="T10" fmla="*/ 0 w 18"/>
                <a:gd name="T11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0" y="6"/>
                  </a:moveTo>
                  <a:lnTo>
                    <a:pt x="5" y="0"/>
                  </a:lnTo>
                  <a:lnTo>
                    <a:pt x="17" y="12"/>
                  </a:lnTo>
                  <a:lnTo>
                    <a:pt x="11" y="18"/>
                  </a:lnTo>
                  <a:lnTo>
                    <a:pt x="0" y="12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2503" y="2720"/>
              <a:ext cx="18" cy="49"/>
            </a:xfrm>
            <a:custGeom>
              <a:avLst/>
              <a:gdLst>
                <a:gd name="T0" fmla="*/ 0 w 18"/>
                <a:gd name="T1" fmla="*/ 48 h 49"/>
                <a:gd name="T2" fmla="*/ 17 w 18"/>
                <a:gd name="T3" fmla="*/ 48 h 49"/>
                <a:gd name="T4" fmla="*/ 17 w 18"/>
                <a:gd name="T5" fmla="*/ 30 h 49"/>
                <a:gd name="T6" fmla="*/ 5 w 18"/>
                <a:gd name="T7" fmla="*/ 0 h 49"/>
                <a:gd name="T8" fmla="*/ 0 w 18"/>
                <a:gd name="T9" fmla="*/ 18 h 49"/>
                <a:gd name="T10" fmla="*/ 0 w 18"/>
                <a:gd name="T11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49">
                  <a:moveTo>
                    <a:pt x="0" y="48"/>
                  </a:moveTo>
                  <a:lnTo>
                    <a:pt x="17" y="48"/>
                  </a:lnTo>
                  <a:lnTo>
                    <a:pt x="17" y="30"/>
                  </a:lnTo>
                  <a:lnTo>
                    <a:pt x="5" y="0"/>
                  </a:lnTo>
                  <a:lnTo>
                    <a:pt x="0" y="18"/>
                  </a:lnTo>
                  <a:lnTo>
                    <a:pt x="0" y="4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3029" y="2829"/>
              <a:ext cx="41" cy="56"/>
            </a:xfrm>
            <a:custGeom>
              <a:avLst/>
              <a:gdLst>
                <a:gd name="T0" fmla="*/ 23 w 41"/>
                <a:gd name="T1" fmla="*/ 0 h 56"/>
                <a:gd name="T2" fmla="*/ 17 w 41"/>
                <a:gd name="T3" fmla="*/ 36 h 56"/>
                <a:gd name="T4" fmla="*/ 0 w 41"/>
                <a:gd name="T5" fmla="*/ 36 h 56"/>
                <a:gd name="T6" fmla="*/ 11 w 41"/>
                <a:gd name="T7" fmla="*/ 55 h 56"/>
                <a:gd name="T8" fmla="*/ 23 w 41"/>
                <a:gd name="T9" fmla="*/ 36 h 56"/>
                <a:gd name="T10" fmla="*/ 34 w 41"/>
                <a:gd name="T11" fmla="*/ 36 h 56"/>
                <a:gd name="T12" fmla="*/ 40 w 41"/>
                <a:gd name="T13" fmla="*/ 30 h 56"/>
                <a:gd name="T14" fmla="*/ 40 w 41"/>
                <a:gd name="T15" fmla="*/ 12 h 56"/>
                <a:gd name="T16" fmla="*/ 34 w 41"/>
                <a:gd name="T17" fmla="*/ 6 h 56"/>
                <a:gd name="T18" fmla="*/ 23 w 41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56">
                  <a:moveTo>
                    <a:pt x="23" y="0"/>
                  </a:moveTo>
                  <a:lnTo>
                    <a:pt x="17" y="36"/>
                  </a:lnTo>
                  <a:lnTo>
                    <a:pt x="0" y="36"/>
                  </a:lnTo>
                  <a:lnTo>
                    <a:pt x="11" y="55"/>
                  </a:lnTo>
                  <a:lnTo>
                    <a:pt x="23" y="36"/>
                  </a:lnTo>
                  <a:lnTo>
                    <a:pt x="34" y="36"/>
                  </a:lnTo>
                  <a:lnTo>
                    <a:pt x="40" y="30"/>
                  </a:lnTo>
                  <a:lnTo>
                    <a:pt x="40" y="12"/>
                  </a:lnTo>
                  <a:lnTo>
                    <a:pt x="34" y="6"/>
                  </a:lnTo>
                  <a:lnTo>
                    <a:pt x="23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3406" y="1853"/>
              <a:ext cx="327" cy="450"/>
            </a:xfrm>
            <a:custGeom>
              <a:avLst/>
              <a:gdLst>
                <a:gd name="T0" fmla="*/ 12 w 327"/>
                <a:gd name="T1" fmla="*/ 0 h 450"/>
                <a:gd name="T2" fmla="*/ 29 w 327"/>
                <a:gd name="T3" fmla="*/ 13 h 450"/>
                <a:gd name="T4" fmla="*/ 46 w 327"/>
                <a:gd name="T5" fmla="*/ 37 h 450"/>
                <a:gd name="T6" fmla="*/ 63 w 327"/>
                <a:gd name="T7" fmla="*/ 31 h 450"/>
                <a:gd name="T8" fmla="*/ 92 w 327"/>
                <a:gd name="T9" fmla="*/ 49 h 450"/>
                <a:gd name="T10" fmla="*/ 109 w 327"/>
                <a:gd name="T11" fmla="*/ 73 h 450"/>
                <a:gd name="T12" fmla="*/ 115 w 327"/>
                <a:gd name="T13" fmla="*/ 91 h 450"/>
                <a:gd name="T14" fmla="*/ 126 w 327"/>
                <a:gd name="T15" fmla="*/ 122 h 450"/>
                <a:gd name="T16" fmla="*/ 149 w 327"/>
                <a:gd name="T17" fmla="*/ 134 h 450"/>
                <a:gd name="T18" fmla="*/ 155 w 327"/>
                <a:gd name="T19" fmla="*/ 140 h 450"/>
                <a:gd name="T20" fmla="*/ 160 w 327"/>
                <a:gd name="T21" fmla="*/ 152 h 450"/>
                <a:gd name="T22" fmla="*/ 166 w 327"/>
                <a:gd name="T23" fmla="*/ 158 h 450"/>
                <a:gd name="T24" fmla="*/ 189 w 327"/>
                <a:gd name="T25" fmla="*/ 188 h 450"/>
                <a:gd name="T26" fmla="*/ 195 w 327"/>
                <a:gd name="T27" fmla="*/ 200 h 450"/>
                <a:gd name="T28" fmla="*/ 206 w 327"/>
                <a:gd name="T29" fmla="*/ 219 h 450"/>
                <a:gd name="T30" fmla="*/ 212 w 327"/>
                <a:gd name="T31" fmla="*/ 231 h 450"/>
                <a:gd name="T32" fmla="*/ 223 w 327"/>
                <a:gd name="T33" fmla="*/ 249 h 450"/>
                <a:gd name="T34" fmla="*/ 235 w 327"/>
                <a:gd name="T35" fmla="*/ 255 h 450"/>
                <a:gd name="T36" fmla="*/ 246 w 327"/>
                <a:gd name="T37" fmla="*/ 261 h 450"/>
                <a:gd name="T38" fmla="*/ 252 w 327"/>
                <a:gd name="T39" fmla="*/ 279 h 450"/>
                <a:gd name="T40" fmla="*/ 258 w 327"/>
                <a:gd name="T41" fmla="*/ 285 h 450"/>
                <a:gd name="T42" fmla="*/ 263 w 327"/>
                <a:gd name="T43" fmla="*/ 297 h 450"/>
                <a:gd name="T44" fmla="*/ 269 w 327"/>
                <a:gd name="T45" fmla="*/ 303 h 450"/>
                <a:gd name="T46" fmla="*/ 286 w 327"/>
                <a:gd name="T47" fmla="*/ 328 h 450"/>
                <a:gd name="T48" fmla="*/ 292 w 327"/>
                <a:gd name="T49" fmla="*/ 334 h 450"/>
                <a:gd name="T50" fmla="*/ 298 w 327"/>
                <a:gd name="T51" fmla="*/ 346 h 450"/>
                <a:gd name="T52" fmla="*/ 303 w 327"/>
                <a:gd name="T53" fmla="*/ 352 h 450"/>
                <a:gd name="T54" fmla="*/ 309 w 327"/>
                <a:gd name="T55" fmla="*/ 358 h 450"/>
                <a:gd name="T56" fmla="*/ 321 w 327"/>
                <a:gd name="T57" fmla="*/ 376 h 450"/>
                <a:gd name="T58" fmla="*/ 326 w 327"/>
                <a:gd name="T59" fmla="*/ 388 h 450"/>
                <a:gd name="T60" fmla="*/ 315 w 327"/>
                <a:gd name="T61" fmla="*/ 394 h 450"/>
                <a:gd name="T62" fmla="*/ 303 w 327"/>
                <a:gd name="T63" fmla="*/ 400 h 450"/>
                <a:gd name="T64" fmla="*/ 303 w 327"/>
                <a:gd name="T65" fmla="*/ 400 h 450"/>
                <a:gd name="T66" fmla="*/ 298 w 327"/>
                <a:gd name="T67" fmla="*/ 406 h 450"/>
                <a:gd name="T68" fmla="*/ 292 w 327"/>
                <a:gd name="T69" fmla="*/ 425 h 450"/>
                <a:gd name="T70" fmla="*/ 281 w 327"/>
                <a:gd name="T71" fmla="*/ 431 h 450"/>
                <a:gd name="T72" fmla="*/ 275 w 327"/>
                <a:gd name="T73" fmla="*/ 437 h 450"/>
                <a:gd name="T74" fmla="*/ 269 w 327"/>
                <a:gd name="T75" fmla="*/ 449 h 450"/>
                <a:gd name="T76" fmla="*/ 252 w 327"/>
                <a:gd name="T77" fmla="*/ 437 h 450"/>
                <a:gd name="T78" fmla="*/ 246 w 327"/>
                <a:gd name="T79" fmla="*/ 425 h 450"/>
                <a:gd name="T80" fmla="*/ 241 w 327"/>
                <a:gd name="T81" fmla="*/ 412 h 450"/>
                <a:gd name="T82" fmla="*/ 235 w 327"/>
                <a:gd name="T83" fmla="*/ 400 h 450"/>
                <a:gd name="T84" fmla="*/ 229 w 327"/>
                <a:gd name="T85" fmla="*/ 388 h 450"/>
                <a:gd name="T86" fmla="*/ 223 w 327"/>
                <a:gd name="T87" fmla="*/ 382 h 450"/>
                <a:gd name="T88" fmla="*/ 218 w 327"/>
                <a:gd name="T89" fmla="*/ 370 h 450"/>
                <a:gd name="T90" fmla="*/ 189 w 327"/>
                <a:gd name="T91" fmla="*/ 364 h 450"/>
                <a:gd name="T92" fmla="*/ 172 w 327"/>
                <a:gd name="T93" fmla="*/ 358 h 450"/>
                <a:gd name="T94" fmla="*/ 155 w 327"/>
                <a:gd name="T95" fmla="*/ 352 h 450"/>
                <a:gd name="T96" fmla="*/ 138 w 327"/>
                <a:gd name="T97" fmla="*/ 346 h 450"/>
                <a:gd name="T98" fmla="*/ 103 w 327"/>
                <a:gd name="T99" fmla="*/ 340 h 450"/>
                <a:gd name="T100" fmla="*/ 98 w 327"/>
                <a:gd name="T101" fmla="*/ 322 h 450"/>
                <a:gd name="T102" fmla="*/ 92 w 327"/>
                <a:gd name="T103" fmla="*/ 309 h 450"/>
                <a:gd name="T104" fmla="*/ 86 w 327"/>
                <a:gd name="T105" fmla="*/ 303 h 450"/>
                <a:gd name="T106" fmla="*/ 63 w 327"/>
                <a:gd name="T107" fmla="*/ 285 h 450"/>
                <a:gd name="T108" fmla="*/ 58 w 327"/>
                <a:gd name="T109" fmla="*/ 279 h 450"/>
                <a:gd name="T110" fmla="*/ 12 w 327"/>
                <a:gd name="T111" fmla="*/ 194 h 450"/>
                <a:gd name="T112" fmla="*/ 18 w 327"/>
                <a:gd name="T113" fmla="*/ 170 h 450"/>
                <a:gd name="T114" fmla="*/ 23 w 327"/>
                <a:gd name="T115" fmla="*/ 97 h 450"/>
                <a:gd name="T116" fmla="*/ 18 w 327"/>
                <a:gd name="T117" fmla="*/ 73 h 450"/>
                <a:gd name="T118" fmla="*/ 12 w 327"/>
                <a:gd name="T119" fmla="*/ 49 h 450"/>
                <a:gd name="T120" fmla="*/ 6 w 327"/>
                <a:gd name="T121" fmla="*/ 25 h 450"/>
                <a:gd name="T122" fmla="*/ 0 w 327"/>
                <a:gd name="T123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7" h="450">
                  <a:moveTo>
                    <a:pt x="0" y="0"/>
                  </a:moveTo>
                  <a:lnTo>
                    <a:pt x="12" y="0"/>
                  </a:lnTo>
                  <a:lnTo>
                    <a:pt x="23" y="13"/>
                  </a:lnTo>
                  <a:lnTo>
                    <a:pt x="29" y="13"/>
                  </a:lnTo>
                  <a:lnTo>
                    <a:pt x="29" y="19"/>
                  </a:lnTo>
                  <a:lnTo>
                    <a:pt x="46" y="37"/>
                  </a:lnTo>
                  <a:lnTo>
                    <a:pt x="63" y="37"/>
                  </a:lnTo>
                  <a:lnTo>
                    <a:pt x="63" y="31"/>
                  </a:lnTo>
                  <a:lnTo>
                    <a:pt x="75" y="31"/>
                  </a:lnTo>
                  <a:lnTo>
                    <a:pt x="92" y="49"/>
                  </a:lnTo>
                  <a:lnTo>
                    <a:pt x="92" y="55"/>
                  </a:lnTo>
                  <a:lnTo>
                    <a:pt x="109" y="73"/>
                  </a:lnTo>
                  <a:lnTo>
                    <a:pt x="109" y="85"/>
                  </a:lnTo>
                  <a:lnTo>
                    <a:pt x="115" y="91"/>
                  </a:lnTo>
                  <a:lnTo>
                    <a:pt x="115" y="110"/>
                  </a:lnTo>
                  <a:lnTo>
                    <a:pt x="126" y="122"/>
                  </a:lnTo>
                  <a:lnTo>
                    <a:pt x="138" y="122"/>
                  </a:lnTo>
                  <a:lnTo>
                    <a:pt x="149" y="134"/>
                  </a:lnTo>
                  <a:lnTo>
                    <a:pt x="155" y="134"/>
                  </a:lnTo>
                  <a:lnTo>
                    <a:pt x="155" y="140"/>
                  </a:lnTo>
                  <a:lnTo>
                    <a:pt x="160" y="146"/>
                  </a:lnTo>
                  <a:lnTo>
                    <a:pt x="160" y="152"/>
                  </a:lnTo>
                  <a:lnTo>
                    <a:pt x="166" y="152"/>
                  </a:lnTo>
                  <a:lnTo>
                    <a:pt x="166" y="158"/>
                  </a:lnTo>
                  <a:lnTo>
                    <a:pt x="189" y="182"/>
                  </a:lnTo>
                  <a:lnTo>
                    <a:pt x="189" y="188"/>
                  </a:lnTo>
                  <a:lnTo>
                    <a:pt x="195" y="194"/>
                  </a:lnTo>
                  <a:lnTo>
                    <a:pt x="195" y="200"/>
                  </a:lnTo>
                  <a:lnTo>
                    <a:pt x="201" y="213"/>
                  </a:lnTo>
                  <a:lnTo>
                    <a:pt x="206" y="219"/>
                  </a:lnTo>
                  <a:lnTo>
                    <a:pt x="206" y="225"/>
                  </a:lnTo>
                  <a:lnTo>
                    <a:pt x="212" y="231"/>
                  </a:lnTo>
                  <a:lnTo>
                    <a:pt x="212" y="237"/>
                  </a:lnTo>
                  <a:lnTo>
                    <a:pt x="223" y="249"/>
                  </a:lnTo>
                  <a:lnTo>
                    <a:pt x="229" y="249"/>
                  </a:lnTo>
                  <a:lnTo>
                    <a:pt x="235" y="255"/>
                  </a:lnTo>
                  <a:lnTo>
                    <a:pt x="241" y="255"/>
                  </a:lnTo>
                  <a:lnTo>
                    <a:pt x="246" y="261"/>
                  </a:lnTo>
                  <a:lnTo>
                    <a:pt x="246" y="273"/>
                  </a:lnTo>
                  <a:lnTo>
                    <a:pt x="252" y="279"/>
                  </a:lnTo>
                  <a:lnTo>
                    <a:pt x="252" y="285"/>
                  </a:lnTo>
                  <a:lnTo>
                    <a:pt x="258" y="285"/>
                  </a:lnTo>
                  <a:lnTo>
                    <a:pt x="258" y="291"/>
                  </a:lnTo>
                  <a:lnTo>
                    <a:pt x="263" y="297"/>
                  </a:lnTo>
                  <a:lnTo>
                    <a:pt x="263" y="303"/>
                  </a:lnTo>
                  <a:lnTo>
                    <a:pt x="269" y="303"/>
                  </a:lnTo>
                  <a:lnTo>
                    <a:pt x="269" y="309"/>
                  </a:lnTo>
                  <a:lnTo>
                    <a:pt x="286" y="328"/>
                  </a:lnTo>
                  <a:lnTo>
                    <a:pt x="286" y="334"/>
                  </a:lnTo>
                  <a:lnTo>
                    <a:pt x="292" y="334"/>
                  </a:lnTo>
                  <a:lnTo>
                    <a:pt x="298" y="340"/>
                  </a:lnTo>
                  <a:lnTo>
                    <a:pt x="298" y="346"/>
                  </a:lnTo>
                  <a:lnTo>
                    <a:pt x="303" y="346"/>
                  </a:lnTo>
                  <a:lnTo>
                    <a:pt x="303" y="352"/>
                  </a:lnTo>
                  <a:lnTo>
                    <a:pt x="309" y="352"/>
                  </a:lnTo>
                  <a:lnTo>
                    <a:pt x="309" y="358"/>
                  </a:lnTo>
                  <a:lnTo>
                    <a:pt x="321" y="370"/>
                  </a:lnTo>
                  <a:lnTo>
                    <a:pt x="321" y="376"/>
                  </a:lnTo>
                  <a:lnTo>
                    <a:pt x="326" y="376"/>
                  </a:lnTo>
                  <a:lnTo>
                    <a:pt x="326" y="388"/>
                  </a:lnTo>
                  <a:lnTo>
                    <a:pt x="321" y="394"/>
                  </a:lnTo>
                  <a:lnTo>
                    <a:pt x="315" y="394"/>
                  </a:lnTo>
                  <a:lnTo>
                    <a:pt x="315" y="400"/>
                  </a:lnTo>
                  <a:lnTo>
                    <a:pt x="303" y="400"/>
                  </a:lnTo>
                  <a:lnTo>
                    <a:pt x="303" y="394"/>
                  </a:lnTo>
                  <a:lnTo>
                    <a:pt x="303" y="400"/>
                  </a:lnTo>
                  <a:lnTo>
                    <a:pt x="298" y="400"/>
                  </a:lnTo>
                  <a:lnTo>
                    <a:pt x="298" y="406"/>
                  </a:lnTo>
                  <a:lnTo>
                    <a:pt x="292" y="412"/>
                  </a:lnTo>
                  <a:lnTo>
                    <a:pt x="292" y="425"/>
                  </a:lnTo>
                  <a:lnTo>
                    <a:pt x="286" y="425"/>
                  </a:lnTo>
                  <a:lnTo>
                    <a:pt x="281" y="431"/>
                  </a:lnTo>
                  <a:lnTo>
                    <a:pt x="281" y="437"/>
                  </a:lnTo>
                  <a:lnTo>
                    <a:pt x="275" y="437"/>
                  </a:lnTo>
                  <a:lnTo>
                    <a:pt x="269" y="443"/>
                  </a:lnTo>
                  <a:lnTo>
                    <a:pt x="269" y="449"/>
                  </a:lnTo>
                  <a:lnTo>
                    <a:pt x="263" y="449"/>
                  </a:lnTo>
                  <a:lnTo>
                    <a:pt x="252" y="437"/>
                  </a:lnTo>
                  <a:lnTo>
                    <a:pt x="252" y="431"/>
                  </a:lnTo>
                  <a:lnTo>
                    <a:pt x="246" y="425"/>
                  </a:lnTo>
                  <a:lnTo>
                    <a:pt x="246" y="419"/>
                  </a:lnTo>
                  <a:lnTo>
                    <a:pt x="241" y="412"/>
                  </a:lnTo>
                  <a:lnTo>
                    <a:pt x="241" y="406"/>
                  </a:lnTo>
                  <a:lnTo>
                    <a:pt x="235" y="400"/>
                  </a:lnTo>
                  <a:lnTo>
                    <a:pt x="235" y="394"/>
                  </a:lnTo>
                  <a:lnTo>
                    <a:pt x="229" y="388"/>
                  </a:lnTo>
                  <a:lnTo>
                    <a:pt x="229" y="382"/>
                  </a:lnTo>
                  <a:lnTo>
                    <a:pt x="223" y="382"/>
                  </a:lnTo>
                  <a:lnTo>
                    <a:pt x="218" y="376"/>
                  </a:lnTo>
                  <a:lnTo>
                    <a:pt x="218" y="370"/>
                  </a:lnTo>
                  <a:lnTo>
                    <a:pt x="212" y="364"/>
                  </a:lnTo>
                  <a:lnTo>
                    <a:pt x="189" y="364"/>
                  </a:lnTo>
                  <a:lnTo>
                    <a:pt x="183" y="358"/>
                  </a:lnTo>
                  <a:lnTo>
                    <a:pt x="172" y="358"/>
                  </a:lnTo>
                  <a:lnTo>
                    <a:pt x="166" y="352"/>
                  </a:lnTo>
                  <a:lnTo>
                    <a:pt x="155" y="352"/>
                  </a:lnTo>
                  <a:lnTo>
                    <a:pt x="149" y="346"/>
                  </a:lnTo>
                  <a:lnTo>
                    <a:pt x="138" y="346"/>
                  </a:lnTo>
                  <a:lnTo>
                    <a:pt x="132" y="340"/>
                  </a:lnTo>
                  <a:lnTo>
                    <a:pt x="103" y="340"/>
                  </a:lnTo>
                  <a:lnTo>
                    <a:pt x="103" y="328"/>
                  </a:lnTo>
                  <a:lnTo>
                    <a:pt x="98" y="322"/>
                  </a:lnTo>
                  <a:lnTo>
                    <a:pt x="98" y="316"/>
                  </a:lnTo>
                  <a:lnTo>
                    <a:pt x="92" y="309"/>
                  </a:lnTo>
                  <a:lnTo>
                    <a:pt x="86" y="309"/>
                  </a:lnTo>
                  <a:lnTo>
                    <a:pt x="86" y="303"/>
                  </a:lnTo>
                  <a:lnTo>
                    <a:pt x="69" y="285"/>
                  </a:lnTo>
                  <a:lnTo>
                    <a:pt x="63" y="285"/>
                  </a:lnTo>
                  <a:lnTo>
                    <a:pt x="63" y="279"/>
                  </a:lnTo>
                  <a:lnTo>
                    <a:pt x="58" y="279"/>
                  </a:lnTo>
                  <a:lnTo>
                    <a:pt x="12" y="206"/>
                  </a:lnTo>
                  <a:lnTo>
                    <a:pt x="12" y="194"/>
                  </a:lnTo>
                  <a:lnTo>
                    <a:pt x="18" y="188"/>
                  </a:lnTo>
                  <a:lnTo>
                    <a:pt x="18" y="170"/>
                  </a:lnTo>
                  <a:lnTo>
                    <a:pt x="23" y="164"/>
                  </a:lnTo>
                  <a:lnTo>
                    <a:pt x="23" y="97"/>
                  </a:lnTo>
                  <a:lnTo>
                    <a:pt x="18" y="91"/>
                  </a:lnTo>
                  <a:lnTo>
                    <a:pt x="18" y="73"/>
                  </a:lnTo>
                  <a:lnTo>
                    <a:pt x="12" y="67"/>
                  </a:lnTo>
                  <a:lnTo>
                    <a:pt x="12" y="49"/>
                  </a:lnTo>
                  <a:lnTo>
                    <a:pt x="6" y="43"/>
                  </a:lnTo>
                  <a:lnTo>
                    <a:pt x="6" y="25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3435" y="1829"/>
              <a:ext cx="47" cy="25"/>
            </a:xfrm>
            <a:custGeom>
              <a:avLst/>
              <a:gdLst>
                <a:gd name="T0" fmla="*/ 0 w 47"/>
                <a:gd name="T1" fmla="*/ 6 h 25"/>
                <a:gd name="T2" fmla="*/ 29 w 47"/>
                <a:gd name="T3" fmla="*/ 0 h 25"/>
                <a:gd name="T4" fmla="*/ 29 w 47"/>
                <a:gd name="T5" fmla="*/ 12 h 25"/>
                <a:gd name="T6" fmla="*/ 46 w 47"/>
                <a:gd name="T7" fmla="*/ 24 h 25"/>
                <a:gd name="T8" fmla="*/ 23 w 47"/>
                <a:gd name="T9" fmla="*/ 24 h 25"/>
                <a:gd name="T10" fmla="*/ 0 w 47"/>
                <a:gd name="T11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25">
                  <a:moveTo>
                    <a:pt x="0" y="6"/>
                  </a:moveTo>
                  <a:lnTo>
                    <a:pt x="29" y="0"/>
                  </a:lnTo>
                  <a:lnTo>
                    <a:pt x="29" y="12"/>
                  </a:lnTo>
                  <a:lnTo>
                    <a:pt x="46" y="24"/>
                  </a:lnTo>
                  <a:lnTo>
                    <a:pt x="23" y="24"/>
                  </a:lnTo>
                  <a:lnTo>
                    <a:pt x="0" y="6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395" y="2156"/>
              <a:ext cx="184" cy="407"/>
            </a:xfrm>
            <a:custGeom>
              <a:avLst/>
              <a:gdLst>
                <a:gd name="T0" fmla="*/ 154 w 184"/>
                <a:gd name="T1" fmla="*/ 400 h 407"/>
                <a:gd name="T2" fmla="*/ 160 w 184"/>
                <a:gd name="T3" fmla="*/ 394 h 407"/>
                <a:gd name="T4" fmla="*/ 177 w 184"/>
                <a:gd name="T5" fmla="*/ 285 h 407"/>
                <a:gd name="T6" fmla="*/ 183 w 184"/>
                <a:gd name="T7" fmla="*/ 231 h 407"/>
                <a:gd name="T8" fmla="*/ 160 w 184"/>
                <a:gd name="T9" fmla="*/ 249 h 407"/>
                <a:gd name="T10" fmla="*/ 154 w 184"/>
                <a:gd name="T11" fmla="*/ 225 h 407"/>
                <a:gd name="T12" fmla="*/ 149 w 184"/>
                <a:gd name="T13" fmla="*/ 206 h 407"/>
                <a:gd name="T14" fmla="*/ 143 w 184"/>
                <a:gd name="T15" fmla="*/ 188 h 407"/>
                <a:gd name="T16" fmla="*/ 137 w 184"/>
                <a:gd name="T17" fmla="*/ 176 h 407"/>
                <a:gd name="T18" fmla="*/ 131 w 184"/>
                <a:gd name="T19" fmla="*/ 158 h 407"/>
                <a:gd name="T20" fmla="*/ 126 w 184"/>
                <a:gd name="T21" fmla="*/ 146 h 407"/>
                <a:gd name="T22" fmla="*/ 109 w 184"/>
                <a:gd name="T23" fmla="*/ 128 h 407"/>
                <a:gd name="T24" fmla="*/ 103 w 184"/>
                <a:gd name="T25" fmla="*/ 116 h 407"/>
                <a:gd name="T26" fmla="*/ 97 w 184"/>
                <a:gd name="T27" fmla="*/ 103 h 407"/>
                <a:gd name="T28" fmla="*/ 91 w 184"/>
                <a:gd name="T29" fmla="*/ 91 h 407"/>
                <a:gd name="T30" fmla="*/ 69 w 184"/>
                <a:gd name="T31" fmla="*/ 61 h 407"/>
                <a:gd name="T32" fmla="*/ 63 w 184"/>
                <a:gd name="T33" fmla="*/ 49 h 407"/>
                <a:gd name="T34" fmla="*/ 51 w 184"/>
                <a:gd name="T35" fmla="*/ 43 h 407"/>
                <a:gd name="T36" fmla="*/ 29 w 184"/>
                <a:gd name="T37" fmla="*/ 25 h 407"/>
                <a:gd name="T38" fmla="*/ 23 w 184"/>
                <a:gd name="T39" fmla="*/ 6 h 407"/>
                <a:gd name="T40" fmla="*/ 0 w 184"/>
                <a:gd name="T41" fmla="*/ 19 h 407"/>
                <a:gd name="T42" fmla="*/ 6 w 184"/>
                <a:gd name="T43" fmla="*/ 31 h 407"/>
                <a:gd name="T44" fmla="*/ 11 w 184"/>
                <a:gd name="T45" fmla="*/ 37 h 407"/>
                <a:gd name="T46" fmla="*/ 17 w 184"/>
                <a:gd name="T47" fmla="*/ 49 h 407"/>
                <a:gd name="T48" fmla="*/ 29 w 184"/>
                <a:gd name="T49" fmla="*/ 79 h 407"/>
                <a:gd name="T50" fmla="*/ 34 w 184"/>
                <a:gd name="T51" fmla="*/ 73 h 407"/>
                <a:gd name="T52" fmla="*/ 40 w 184"/>
                <a:gd name="T53" fmla="*/ 85 h 407"/>
                <a:gd name="T54" fmla="*/ 46 w 184"/>
                <a:gd name="T55" fmla="*/ 97 h 407"/>
                <a:gd name="T56" fmla="*/ 51 w 184"/>
                <a:gd name="T57" fmla="*/ 116 h 407"/>
                <a:gd name="T58" fmla="*/ 57 w 184"/>
                <a:gd name="T59" fmla="*/ 146 h 407"/>
                <a:gd name="T60" fmla="*/ 74 w 184"/>
                <a:gd name="T61" fmla="*/ 158 h 407"/>
                <a:gd name="T62" fmla="*/ 103 w 184"/>
                <a:gd name="T63" fmla="*/ 206 h 407"/>
                <a:gd name="T64" fmla="*/ 114 w 184"/>
                <a:gd name="T65" fmla="*/ 212 h 407"/>
                <a:gd name="T66" fmla="*/ 120 w 184"/>
                <a:gd name="T67" fmla="*/ 231 h 407"/>
                <a:gd name="T68" fmla="*/ 126 w 184"/>
                <a:gd name="T69" fmla="*/ 243 h 407"/>
                <a:gd name="T70" fmla="*/ 131 w 184"/>
                <a:gd name="T71" fmla="*/ 255 h 407"/>
                <a:gd name="T72" fmla="*/ 137 w 184"/>
                <a:gd name="T73" fmla="*/ 261 h 407"/>
                <a:gd name="T74" fmla="*/ 149 w 184"/>
                <a:gd name="T75" fmla="*/ 285 h 407"/>
                <a:gd name="T76" fmla="*/ 154 w 184"/>
                <a:gd name="T77" fmla="*/ 340 h 407"/>
                <a:gd name="T78" fmla="*/ 149 w 184"/>
                <a:gd name="T79" fmla="*/ 406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4" h="407">
                  <a:moveTo>
                    <a:pt x="149" y="406"/>
                  </a:moveTo>
                  <a:lnTo>
                    <a:pt x="154" y="400"/>
                  </a:lnTo>
                  <a:lnTo>
                    <a:pt x="160" y="400"/>
                  </a:lnTo>
                  <a:lnTo>
                    <a:pt x="160" y="394"/>
                  </a:lnTo>
                  <a:lnTo>
                    <a:pt x="177" y="376"/>
                  </a:lnTo>
                  <a:lnTo>
                    <a:pt x="177" y="285"/>
                  </a:lnTo>
                  <a:lnTo>
                    <a:pt x="183" y="279"/>
                  </a:lnTo>
                  <a:lnTo>
                    <a:pt x="183" y="231"/>
                  </a:lnTo>
                  <a:lnTo>
                    <a:pt x="171" y="237"/>
                  </a:lnTo>
                  <a:lnTo>
                    <a:pt x="160" y="249"/>
                  </a:lnTo>
                  <a:lnTo>
                    <a:pt x="160" y="231"/>
                  </a:lnTo>
                  <a:lnTo>
                    <a:pt x="154" y="225"/>
                  </a:lnTo>
                  <a:lnTo>
                    <a:pt x="154" y="212"/>
                  </a:lnTo>
                  <a:lnTo>
                    <a:pt x="149" y="206"/>
                  </a:lnTo>
                  <a:lnTo>
                    <a:pt x="149" y="194"/>
                  </a:lnTo>
                  <a:lnTo>
                    <a:pt x="143" y="188"/>
                  </a:lnTo>
                  <a:lnTo>
                    <a:pt x="143" y="176"/>
                  </a:lnTo>
                  <a:lnTo>
                    <a:pt x="137" y="176"/>
                  </a:lnTo>
                  <a:lnTo>
                    <a:pt x="137" y="164"/>
                  </a:lnTo>
                  <a:lnTo>
                    <a:pt x="131" y="158"/>
                  </a:lnTo>
                  <a:lnTo>
                    <a:pt x="131" y="146"/>
                  </a:lnTo>
                  <a:lnTo>
                    <a:pt x="126" y="146"/>
                  </a:lnTo>
                  <a:lnTo>
                    <a:pt x="126" y="140"/>
                  </a:lnTo>
                  <a:lnTo>
                    <a:pt x="109" y="128"/>
                  </a:lnTo>
                  <a:lnTo>
                    <a:pt x="103" y="122"/>
                  </a:lnTo>
                  <a:lnTo>
                    <a:pt x="103" y="116"/>
                  </a:lnTo>
                  <a:lnTo>
                    <a:pt x="97" y="109"/>
                  </a:lnTo>
                  <a:lnTo>
                    <a:pt x="97" y="103"/>
                  </a:lnTo>
                  <a:lnTo>
                    <a:pt x="91" y="97"/>
                  </a:lnTo>
                  <a:lnTo>
                    <a:pt x="91" y="91"/>
                  </a:lnTo>
                  <a:lnTo>
                    <a:pt x="74" y="73"/>
                  </a:lnTo>
                  <a:lnTo>
                    <a:pt x="69" y="61"/>
                  </a:lnTo>
                  <a:lnTo>
                    <a:pt x="63" y="55"/>
                  </a:lnTo>
                  <a:lnTo>
                    <a:pt x="63" y="49"/>
                  </a:lnTo>
                  <a:lnTo>
                    <a:pt x="57" y="49"/>
                  </a:lnTo>
                  <a:lnTo>
                    <a:pt x="51" y="43"/>
                  </a:lnTo>
                  <a:lnTo>
                    <a:pt x="46" y="43"/>
                  </a:lnTo>
                  <a:lnTo>
                    <a:pt x="29" y="25"/>
                  </a:lnTo>
                  <a:lnTo>
                    <a:pt x="23" y="13"/>
                  </a:lnTo>
                  <a:lnTo>
                    <a:pt x="23" y="6"/>
                  </a:lnTo>
                  <a:lnTo>
                    <a:pt x="17" y="0"/>
                  </a:lnTo>
                  <a:lnTo>
                    <a:pt x="0" y="19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17" y="43"/>
                  </a:lnTo>
                  <a:lnTo>
                    <a:pt x="17" y="49"/>
                  </a:lnTo>
                  <a:lnTo>
                    <a:pt x="29" y="61"/>
                  </a:lnTo>
                  <a:lnTo>
                    <a:pt x="29" y="79"/>
                  </a:lnTo>
                  <a:lnTo>
                    <a:pt x="34" y="79"/>
                  </a:lnTo>
                  <a:lnTo>
                    <a:pt x="34" y="73"/>
                  </a:lnTo>
                  <a:lnTo>
                    <a:pt x="40" y="79"/>
                  </a:lnTo>
                  <a:lnTo>
                    <a:pt x="40" y="85"/>
                  </a:lnTo>
                  <a:lnTo>
                    <a:pt x="46" y="91"/>
                  </a:lnTo>
                  <a:lnTo>
                    <a:pt x="46" y="97"/>
                  </a:lnTo>
                  <a:lnTo>
                    <a:pt x="51" y="97"/>
                  </a:lnTo>
                  <a:lnTo>
                    <a:pt x="51" y="116"/>
                  </a:lnTo>
                  <a:lnTo>
                    <a:pt x="57" y="116"/>
                  </a:lnTo>
                  <a:lnTo>
                    <a:pt x="57" y="146"/>
                  </a:lnTo>
                  <a:lnTo>
                    <a:pt x="63" y="146"/>
                  </a:lnTo>
                  <a:lnTo>
                    <a:pt x="74" y="158"/>
                  </a:lnTo>
                  <a:lnTo>
                    <a:pt x="97" y="212"/>
                  </a:lnTo>
                  <a:lnTo>
                    <a:pt x="103" y="206"/>
                  </a:lnTo>
                  <a:lnTo>
                    <a:pt x="109" y="206"/>
                  </a:lnTo>
                  <a:lnTo>
                    <a:pt x="114" y="212"/>
                  </a:lnTo>
                  <a:lnTo>
                    <a:pt x="114" y="225"/>
                  </a:lnTo>
                  <a:lnTo>
                    <a:pt x="120" y="231"/>
                  </a:lnTo>
                  <a:lnTo>
                    <a:pt x="120" y="237"/>
                  </a:lnTo>
                  <a:lnTo>
                    <a:pt x="126" y="243"/>
                  </a:lnTo>
                  <a:lnTo>
                    <a:pt x="126" y="249"/>
                  </a:lnTo>
                  <a:lnTo>
                    <a:pt x="131" y="255"/>
                  </a:lnTo>
                  <a:lnTo>
                    <a:pt x="137" y="255"/>
                  </a:lnTo>
                  <a:lnTo>
                    <a:pt x="137" y="261"/>
                  </a:lnTo>
                  <a:lnTo>
                    <a:pt x="149" y="273"/>
                  </a:lnTo>
                  <a:lnTo>
                    <a:pt x="149" y="285"/>
                  </a:lnTo>
                  <a:lnTo>
                    <a:pt x="154" y="291"/>
                  </a:lnTo>
                  <a:lnTo>
                    <a:pt x="154" y="340"/>
                  </a:lnTo>
                  <a:lnTo>
                    <a:pt x="149" y="346"/>
                  </a:lnTo>
                  <a:lnTo>
                    <a:pt x="149" y="406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200" y="2375"/>
              <a:ext cx="82" cy="79"/>
            </a:xfrm>
            <a:custGeom>
              <a:avLst/>
              <a:gdLst>
                <a:gd name="T0" fmla="*/ 0 w 82"/>
                <a:gd name="T1" fmla="*/ 42 h 79"/>
                <a:gd name="T2" fmla="*/ 0 w 82"/>
                <a:gd name="T3" fmla="*/ 36 h 79"/>
                <a:gd name="T4" fmla="*/ 18 w 82"/>
                <a:gd name="T5" fmla="*/ 18 h 79"/>
                <a:gd name="T6" fmla="*/ 18 w 82"/>
                <a:gd name="T7" fmla="*/ 12 h 79"/>
                <a:gd name="T8" fmla="*/ 46 w 82"/>
                <a:gd name="T9" fmla="*/ 12 h 79"/>
                <a:gd name="T10" fmla="*/ 52 w 82"/>
                <a:gd name="T11" fmla="*/ 0 h 79"/>
                <a:gd name="T12" fmla="*/ 81 w 82"/>
                <a:gd name="T13" fmla="*/ 12 h 79"/>
                <a:gd name="T14" fmla="*/ 81 w 82"/>
                <a:gd name="T15" fmla="*/ 30 h 79"/>
                <a:gd name="T16" fmla="*/ 63 w 82"/>
                <a:gd name="T17" fmla="*/ 30 h 79"/>
                <a:gd name="T18" fmla="*/ 63 w 82"/>
                <a:gd name="T19" fmla="*/ 48 h 79"/>
                <a:gd name="T20" fmla="*/ 46 w 82"/>
                <a:gd name="T21" fmla="*/ 42 h 79"/>
                <a:gd name="T22" fmla="*/ 52 w 82"/>
                <a:gd name="T23" fmla="*/ 54 h 79"/>
                <a:gd name="T24" fmla="*/ 58 w 82"/>
                <a:gd name="T25" fmla="*/ 60 h 79"/>
                <a:gd name="T26" fmla="*/ 58 w 82"/>
                <a:gd name="T27" fmla="*/ 66 h 79"/>
                <a:gd name="T28" fmla="*/ 46 w 82"/>
                <a:gd name="T29" fmla="*/ 78 h 79"/>
                <a:gd name="T30" fmla="*/ 46 w 82"/>
                <a:gd name="T31" fmla="*/ 72 h 79"/>
                <a:gd name="T32" fmla="*/ 41 w 82"/>
                <a:gd name="T33" fmla="*/ 72 h 79"/>
                <a:gd name="T34" fmla="*/ 41 w 82"/>
                <a:gd name="T35" fmla="*/ 60 h 79"/>
                <a:gd name="T36" fmla="*/ 35 w 82"/>
                <a:gd name="T37" fmla="*/ 54 h 79"/>
                <a:gd name="T38" fmla="*/ 35 w 82"/>
                <a:gd name="T39" fmla="*/ 48 h 79"/>
                <a:gd name="T40" fmla="*/ 29 w 82"/>
                <a:gd name="T41" fmla="*/ 48 h 79"/>
                <a:gd name="T42" fmla="*/ 29 w 82"/>
                <a:gd name="T43" fmla="*/ 42 h 79"/>
                <a:gd name="T44" fmla="*/ 0 w 82"/>
                <a:gd name="T45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2" h="79">
                  <a:moveTo>
                    <a:pt x="0" y="42"/>
                  </a:moveTo>
                  <a:lnTo>
                    <a:pt x="0" y="36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46" y="12"/>
                  </a:lnTo>
                  <a:lnTo>
                    <a:pt x="52" y="0"/>
                  </a:lnTo>
                  <a:lnTo>
                    <a:pt x="81" y="12"/>
                  </a:lnTo>
                  <a:lnTo>
                    <a:pt x="81" y="30"/>
                  </a:lnTo>
                  <a:lnTo>
                    <a:pt x="63" y="30"/>
                  </a:lnTo>
                  <a:lnTo>
                    <a:pt x="63" y="48"/>
                  </a:lnTo>
                  <a:lnTo>
                    <a:pt x="46" y="42"/>
                  </a:lnTo>
                  <a:lnTo>
                    <a:pt x="52" y="54"/>
                  </a:lnTo>
                  <a:lnTo>
                    <a:pt x="58" y="60"/>
                  </a:lnTo>
                  <a:lnTo>
                    <a:pt x="58" y="66"/>
                  </a:lnTo>
                  <a:lnTo>
                    <a:pt x="46" y="78"/>
                  </a:lnTo>
                  <a:lnTo>
                    <a:pt x="46" y="72"/>
                  </a:lnTo>
                  <a:lnTo>
                    <a:pt x="41" y="72"/>
                  </a:lnTo>
                  <a:lnTo>
                    <a:pt x="41" y="60"/>
                  </a:lnTo>
                  <a:lnTo>
                    <a:pt x="35" y="54"/>
                  </a:lnTo>
                  <a:lnTo>
                    <a:pt x="35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0" y="42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2497" y="2799"/>
              <a:ext cx="24" cy="31"/>
            </a:xfrm>
            <a:custGeom>
              <a:avLst/>
              <a:gdLst>
                <a:gd name="T0" fmla="*/ 6 w 24"/>
                <a:gd name="T1" fmla="*/ 0 h 31"/>
                <a:gd name="T2" fmla="*/ 0 w 24"/>
                <a:gd name="T3" fmla="*/ 24 h 31"/>
                <a:gd name="T4" fmla="*/ 11 w 24"/>
                <a:gd name="T5" fmla="*/ 30 h 31"/>
                <a:gd name="T6" fmla="*/ 23 w 24"/>
                <a:gd name="T7" fmla="*/ 12 h 31"/>
                <a:gd name="T8" fmla="*/ 6 w 2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1">
                  <a:moveTo>
                    <a:pt x="6" y="0"/>
                  </a:moveTo>
                  <a:lnTo>
                    <a:pt x="0" y="24"/>
                  </a:lnTo>
                  <a:lnTo>
                    <a:pt x="11" y="30"/>
                  </a:lnTo>
                  <a:lnTo>
                    <a:pt x="23" y="12"/>
                  </a:lnTo>
                  <a:lnTo>
                    <a:pt x="6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2406" y="2490"/>
              <a:ext cx="469" cy="382"/>
            </a:xfrm>
            <a:custGeom>
              <a:avLst/>
              <a:gdLst>
                <a:gd name="T0" fmla="*/ 223 w 469"/>
                <a:gd name="T1" fmla="*/ 42 h 382"/>
                <a:gd name="T2" fmla="*/ 234 w 469"/>
                <a:gd name="T3" fmla="*/ 103 h 382"/>
                <a:gd name="T4" fmla="*/ 240 w 469"/>
                <a:gd name="T5" fmla="*/ 115 h 382"/>
                <a:gd name="T6" fmla="*/ 245 w 469"/>
                <a:gd name="T7" fmla="*/ 127 h 382"/>
                <a:gd name="T8" fmla="*/ 251 w 469"/>
                <a:gd name="T9" fmla="*/ 133 h 382"/>
                <a:gd name="T10" fmla="*/ 257 w 469"/>
                <a:gd name="T11" fmla="*/ 145 h 382"/>
                <a:gd name="T12" fmla="*/ 268 w 469"/>
                <a:gd name="T13" fmla="*/ 163 h 382"/>
                <a:gd name="T14" fmla="*/ 274 w 469"/>
                <a:gd name="T15" fmla="*/ 169 h 382"/>
                <a:gd name="T16" fmla="*/ 331 w 469"/>
                <a:gd name="T17" fmla="*/ 224 h 382"/>
                <a:gd name="T18" fmla="*/ 388 w 469"/>
                <a:gd name="T19" fmla="*/ 242 h 382"/>
                <a:gd name="T20" fmla="*/ 366 w 469"/>
                <a:gd name="T21" fmla="*/ 278 h 382"/>
                <a:gd name="T22" fmla="*/ 366 w 469"/>
                <a:gd name="T23" fmla="*/ 297 h 382"/>
                <a:gd name="T24" fmla="*/ 383 w 469"/>
                <a:gd name="T25" fmla="*/ 315 h 382"/>
                <a:gd name="T26" fmla="*/ 400 w 469"/>
                <a:gd name="T27" fmla="*/ 297 h 382"/>
                <a:gd name="T28" fmla="*/ 440 w 469"/>
                <a:gd name="T29" fmla="*/ 248 h 382"/>
                <a:gd name="T30" fmla="*/ 468 w 469"/>
                <a:gd name="T31" fmla="*/ 266 h 382"/>
                <a:gd name="T32" fmla="*/ 457 w 469"/>
                <a:gd name="T33" fmla="*/ 278 h 382"/>
                <a:gd name="T34" fmla="*/ 411 w 469"/>
                <a:gd name="T35" fmla="*/ 303 h 382"/>
                <a:gd name="T36" fmla="*/ 343 w 469"/>
                <a:gd name="T37" fmla="*/ 381 h 382"/>
                <a:gd name="T38" fmla="*/ 314 w 469"/>
                <a:gd name="T39" fmla="*/ 333 h 382"/>
                <a:gd name="T40" fmla="*/ 303 w 469"/>
                <a:gd name="T41" fmla="*/ 315 h 382"/>
                <a:gd name="T42" fmla="*/ 274 w 469"/>
                <a:gd name="T43" fmla="*/ 278 h 382"/>
                <a:gd name="T44" fmla="*/ 263 w 469"/>
                <a:gd name="T45" fmla="*/ 260 h 382"/>
                <a:gd name="T46" fmla="*/ 171 w 469"/>
                <a:gd name="T47" fmla="*/ 254 h 382"/>
                <a:gd name="T48" fmla="*/ 165 w 469"/>
                <a:gd name="T49" fmla="*/ 272 h 382"/>
                <a:gd name="T50" fmla="*/ 160 w 469"/>
                <a:gd name="T51" fmla="*/ 260 h 382"/>
                <a:gd name="T52" fmla="*/ 154 w 469"/>
                <a:gd name="T53" fmla="*/ 248 h 382"/>
                <a:gd name="T54" fmla="*/ 148 w 469"/>
                <a:gd name="T55" fmla="*/ 230 h 382"/>
                <a:gd name="T56" fmla="*/ 143 w 469"/>
                <a:gd name="T57" fmla="*/ 163 h 382"/>
                <a:gd name="T58" fmla="*/ 102 w 469"/>
                <a:gd name="T59" fmla="*/ 169 h 382"/>
                <a:gd name="T60" fmla="*/ 85 w 469"/>
                <a:gd name="T61" fmla="*/ 206 h 382"/>
                <a:gd name="T62" fmla="*/ 57 w 469"/>
                <a:gd name="T63" fmla="*/ 236 h 382"/>
                <a:gd name="T64" fmla="*/ 40 w 469"/>
                <a:gd name="T65" fmla="*/ 260 h 382"/>
                <a:gd name="T66" fmla="*/ 34 w 469"/>
                <a:gd name="T67" fmla="*/ 297 h 382"/>
                <a:gd name="T68" fmla="*/ 40 w 469"/>
                <a:gd name="T69" fmla="*/ 315 h 382"/>
                <a:gd name="T70" fmla="*/ 45 w 469"/>
                <a:gd name="T71" fmla="*/ 327 h 382"/>
                <a:gd name="T72" fmla="*/ 51 w 469"/>
                <a:gd name="T73" fmla="*/ 333 h 382"/>
                <a:gd name="T74" fmla="*/ 22 w 469"/>
                <a:gd name="T75" fmla="*/ 248 h 382"/>
                <a:gd name="T76" fmla="*/ 34 w 469"/>
                <a:gd name="T77" fmla="*/ 236 h 382"/>
                <a:gd name="T78" fmla="*/ 45 w 469"/>
                <a:gd name="T79" fmla="*/ 194 h 382"/>
                <a:gd name="T80" fmla="*/ 45 w 469"/>
                <a:gd name="T81" fmla="*/ 151 h 382"/>
                <a:gd name="T82" fmla="*/ 51 w 469"/>
                <a:gd name="T83" fmla="*/ 145 h 382"/>
                <a:gd name="T84" fmla="*/ 62 w 469"/>
                <a:gd name="T85" fmla="*/ 127 h 382"/>
                <a:gd name="T86" fmla="*/ 97 w 469"/>
                <a:gd name="T87" fmla="*/ 115 h 382"/>
                <a:gd name="T88" fmla="*/ 102 w 469"/>
                <a:gd name="T89" fmla="*/ 78 h 382"/>
                <a:gd name="T90" fmla="*/ 137 w 469"/>
                <a:gd name="T91" fmla="*/ 60 h 382"/>
                <a:gd name="T92" fmla="*/ 171 w 469"/>
                <a:gd name="T93" fmla="*/ 30 h 382"/>
                <a:gd name="T94" fmla="*/ 200 w 469"/>
                <a:gd name="T95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9" h="382">
                  <a:moveTo>
                    <a:pt x="223" y="0"/>
                  </a:moveTo>
                  <a:lnTo>
                    <a:pt x="223" y="42"/>
                  </a:lnTo>
                  <a:lnTo>
                    <a:pt x="234" y="72"/>
                  </a:lnTo>
                  <a:lnTo>
                    <a:pt x="234" y="103"/>
                  </a:lnTo>
                  <a:lnTo>
                    <a:pt x="240" y="109"/>
                  </a:lnTo>
                  <a:lnTo>
                    <a:pt x="240" y="115"/>
                  </a:lnTo>
                  <a:lnTo>
                    <a:pt x="245" y="121"/>
                  </a:lnTo>
                  <a:lnTo>
                    <a:pt x="245" y="127"/>
                  </a:lnTo>
                  <a:lnTo>
                    <a:pt x="251" y="127"/>
                  </a:lnTo>
                  <a:lnTo>
                    <a:pt x="251" y="133"/>
                  </a:lnTo>
                  <a:lnTo>
                    <a:pt x="257" y="139"/>
                  </a:lnTo>
                  <a:lnTo>
                    <a:pt x="257" y="145"/>
                  </a:lnTo>
                  <a:lnTo>
                    <a:pt x="268" y="157"/>
                  </a:lnTo>
                  <a:lnTo>
                    <a:pt x="268" y="163"/>
                  </a:lnTo>
                  <a:lnTo>
                    <a:pt x="274" y="163"/>
                  </a:lnTo>
                  <a:lnTo>
                    <a:pt x="274" y="169"/>
                  </a:lnTo>
                  <a:lnTo>
                    <a:pt x="331" y="212"/>
                  </a:lnTo>
                  <a:lnTo>
                    <a:pt x="331" y="224"/>
                  </a:lnTo>
                  <a:lnTo>
                    <a:pt x="348" y="224"/>
                  </a:lnTo>
                  <a:lnTo>
                    <a:pt x="388" y="242"/>
                  </a:lnTo>
                  <a:lnTo>
                    <a:pt x="366" y="260"/>
                  </a:lnTo>
                  <a:lnTo>
                    <a:pt x="366" y="278"/>
                  </a:lnTo>
                  <a:lnTo>
                    <a:pt x="360" y="278"/>
                  </a:lnTo>
                  <a:lnTo>
                    <a:pt x="366" y="297"/>
                  </a:lnTo>
                  <a:lnTo>
                    <a:pt x="366" y="321"/>
                  </a:lnTo>
                  <a:lnTo>
                    <a:pt x="383" y="315"/>
                  </a:lnTo>
                  <a:lnTo>
                    <a:pt x="388" y="303"/>
                  </a:lnTo>
                  <a:lnTo>
                    <a:pt x="400" y="297"/>
                  </a:lnTo>
                  <a:lnTo>
                    <a:pt x="406" y="266"/>
                  </a:lnTo>
                  <a:lnTo>
                    <a:pt x="440" y="248"/>
                  </a:lnTo>
                  <a:lnTo>
                    <a:pt x="468" y="248"/>
                  </a:lnTo>
                  <a:lnTo>
                    <a:pt x="468" y="266"/>
                  </a:lnTo>
                  <a:lnTo>
                    <a:pt x="457" y="260"/>
                  </a:lnTo>
                  <a:lnTo>
                    <a:pt x="457" y="278"/>
                  </a:lnTo>
                  <a:lnTo>
                    <a:pt x="428" y="297"/>
                  </a:lnTo>
                  <a:lnTo>
                    <a:pt x="411" y="303"/>
                  </a:lnTo>
                  <a:lnTo>
                    <a:pt x="411" y="315"/>
                  </a:lnTo>
                  <a:lnTo>
                    <a:pt x="343" y="381"/>
                  </a:lnTo>
                  <a:lnTo>
                    <a:pt x="331" y="327"/>
                  </a:lnTo>
                  <a:lnTo>
                    <a:pt x="314" y="333"/>
                  </a:lnTo>
                  <a:lnTo>
                    <a:pt x="320" y="321"/>
                  </a:lnTo>
                  <a:lnTo>
                    <a:pt x="303" y="315"/>
                  </a:lnTo>
                  <a:lnTo>
                    <a:pt x="285" y="278"/>
                  </a:lnTo>
                  <a:lnTo>
                    <a:pt x="274" y="278"/>
                  </a:lnTo>
                  <a:lnTo>
                    <a:pt x="263" y="272"/>
                  </a:lnTo>
                  <a:lnTo>
                    <a:pt x="263" y="260"/>
                  </a:lnTo>
                  <a:lnTo>
                    <a:pt x="205" y="260"/>
                  </a:lnTo>
                  <a:lnTo>
                    <a:pt x="171" y="254"/>
                  </a:lnTo>
                  <a:lnTo>
                    <a:pt x="165" y="278"/>
                  </a:lnTo>
                  <a:lnTo>
                    <a:pt x="165" y="272"/>
                  </a:lnTo>
                  <a:lnTo>
                    <a:pt x="160" y="266"/>
                  </a:lnTo>
                  <a:lnTo>
                    <a:pt x="160" y="260"/>
                  </a:lnTo>
                  <a:lnTo>
                    <a:pt x="154" y="254"/>
                  </a:lnTo>
                  <a:lnTo>
                    <a:pt x="154" y="248"/>
                  </a:lnTo>
                  <a:lnTo>
                    <a:pt x="148" y="242"/>
                  </a:lnTo>
                  <a:lnTo>
                    <a:pt x="148" y="230"/>
                  </a:lnTo>
                  <a:lnTo>
                    <a:pt x="143" y="224"/>
                  </a:lnTo>
                  <a:lnTo>
                    <a:pt x="143" y="163"/>
                  </a:lnTo>
                  <a:lnTo>
                    <a:pt x="102" y="163"/>
                  </a:lnTo>
                  <a:lnTo>
                    <a:pt x="102" y="169"/>
                  </a:lnTo>
                  <a:lnTo>
                    <a:pt x="85" y="169"/>
                  </a:lnTo>
                  <a:lnTo>
                    <a:pt x="85" y="206"/>
                  </a:lnTo>
                  <a:lnTo>
                    <a:pt x="57" y="206"/>
                  </a:lnTo>
                  <a:lnTo>
                    <a:pt x="57" y="236"/>
                  </a:lnTo>
                  <a:lnTo>
                    <a:pt x="40" y="254"/>
                  </a:lnTo>
                  <a:lnTo>
                    <a:pt x="40" y="260"/>
                  </a:lnTo>
                  <a:lnTo>
                    <a:pt x="34" y="266"/>
                  </a:lnTo>
                  <a:lnTo>
                    <a:pt x="34" y="297"/>
                  </a:lnTo>
                  <a:lnTo>
                    <a:pt x="40" y="297"/>
                  </a:lnTo>
                  <a:lnTo>
                    <a:pt x="40" y="315"/>
                  </a:lnTo>
                  <a:lnTo>
                    <a:pt x="45" y="321"/>
                  </a:lnTo>
                  <a:lnTo>
                    <a:pt x="45" y="327"/>
                  </a:lnTo>
                  <a:lnTo>
                    <a:pt x="51" y="327"/>
                  </a:lnTo>
                  <a:lnTo>
                    <a:pt x="51" y="333"/>
                  </a:lnTo>
                  <a:lnTo>
                    <a:pt x="0" y="278"/>
                  </a:lnTo>
                  <a:lnTo>
                    <a:pt x="22" y="248"/>
                  </a:lnTo>
                  <a:lnTo>
                    <a:pt x="40" y="248"/>
                  </a:lnTo>
                  <a:lnTo>
                    <a:pt x="34" y="236"/>
                  </a:lnTo>
                  <a:lnTo>
                    <a:pt x="51" y="200"/>
                  </a:lnTo>
                  <a:lnTo>
                    <a:pt x="45" y="194"/>
                  </a:lnTo>
                  <a:lnTo>
                    <a:pt x="51" y="181"/>
                  </a:lnTo>
                  <a:lnTo>
                    <a:pt x="45" y="151"/>
                  </a:lnTo>
                  <a:lnTo>
                    <a:pt x="45" y="145"/>
                  </a:lnTo>
                  <a:lnTo>
                    <a:pt x="51" y="145"/>
                  </a:lnTo>
                  <a:lnTo>
                    <a:pt x="62" y="133"/>
                  </a:lnTo>
                  <a:lnTo>
                    <a:pt x="62" y="127"/>
                  </a:lnTo>
                  <a:lnTo>
                    <a:pt x="74" y="115"/>
                  </a:lnTo>
                  <a:lnTo>
                    <a:pt x="97" y="115"/>
                  </a:lnTo>
                  <a:lnTo>
                    <a:pt x="97" y="103"/>
                  </a:lnTo>
                  <a:lnTo>
                    <a:pt x="102" y="78"/>
                  </a:lnTo>
                  <a:lnTo>
                    <a:pt x="143" y="78"/>
                  </a:lnTo>
                  <a:lnTo>
                    <a:pt x="137" y="60"/>
                  </a:lnTo>
                  <a:lnTo>
                    <a:pt x="171" y="6"/>
                  </a:lnTo>
                  <a:lnTo>
                    <a:pt x="171" y="30"/>
                  </a:lnTo>
                  <a:lnTo>
                    <a:pt x="200" y="18"/>
                  </a:lnTo>
                  <a:lnTo>
                    <a:pt x="200" y="6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2571" y="2653"/>
              <a:ext cx="24" cy="32"/>
            </a:xfrm>
            <a:custGeom>
              <a:avLst/>
              <a:gdLst>
                <a:gd name="T0" fmla="*/ 6 w 24"/>
                <a:gd name="T1" fmla="*/ 0 h 32"/>
                <a:gd name="T2" fmla="*/ 0 w 24"/>
                <a:gd name="T3" fmla="*/ 12 h 32"/>
                <a:gd name="T4" fmla="*/ 0 w 24"/>
                <a:gd name="T5" fmla="*/ 24 h 32"/>
                <a:gd name="T6" fmla="*/ 12 w 24"/>
                <a:gd name="T7" fmla="*/ 31 h 32"/>
                <a:gd name="T8" fmla="*/ 23 w 24"/>
                <a:gd name="T9" fmla="*/ 6 h 32"/>
                <a:gd name="T10" fmla="*/ 12 w 24"/>
                <a:gd name="T11" fmla="*/ 6 h 32"/>
                <a:gd name="T12" fmla="*/ 6 w 2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6" y="0"/>
                  </a:moveTo>
                  <a:lnTo>
                    <a:pt x="0" y="12"/>
                  </a:lnTo>
                  <a:lnTo>
                    <a:pt x="0" y="24"/>
                  </a:lnTo>
                  <a:lnTo>
                    <a:pt x="12" y="31"/>
                  </a:lnTo>
                  <a:lnTo>
                    <a:pt x="23" y="6"/>
                  </a:lnTo>
                  <a:lnTo>
                    <a:pt x="12" y="6"/>
                  </a:lnTo>
                  <a:lnTo>
                    <a:pt x="6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2520" y="2605"/>
              <a:ext cx="24" cy="25"/>
            </a:xfrm>
            <a:custGeom>
              <a:avLst/>
              <a:gdLst>
                <a:gd name="T0" fmla="*/ 0 w 24"/>
                <a:gd name="T1" fmla="*/ 0 h 25"/>
                <a:gd name="T2" fmla="*/ 23 w 24"/>
                <a:gd name="T3" fmla="*/ 0 h 25"/>
                <a:gd name="T4" fmla="*/ 23 w 24"/>
                <a:gd name="T5" fmla="*/ 24 h 25"/>
                <a:gd name="T6" fmla="*/ 6 w 24"/>
                <a:gd name="T7" fmla="*/ 24 h 25"/>
                <a:gd name="T8" fmla="*/ 0 w 2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lnTo>
                    <a:pt x="23" y="0"/>
                  </a:lnTo>
                  <a:lnTo>
                    <a:pt x="23" y="24"/>
                  </a:lnTo>
                  <a:lnTo>
                    <a:pt x="6" y="2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2880" y="2890"/>
              <a:ext cx="17" cy="43"/>
            </a:xfrm>
            <a:custGeom>
              <a:avLst/>
              <a:gdLst>
                <a:gd name="T0" fmla="*/ 8 w 17"/>
                <a:gd name="T1" fmla="*/ 0 h 43"/>
                <a:gd name="T2" fmla="*/ 0 w 17"/>
                <a:gd name="T3" fmla="*/ 24 h 43"/>
                <a:gd name="T4" fmla="*/ 0 w 17"/>
                <a:gd name="T5" fmla="*/ 42 h 43"/>
                <a:gd name="T6" fmla="*/ 16 w 17"/>
                <a:gd name="T7" fmla="*/ 42 h 43"/>
                <a:gd name="T8" fmla="*/ 8 w 17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43">
                  <a:moveTo>
                    <a:pt x="8" y="0"/>
                  </a:moveTo>
                  <a:lnTo>
                    <a:pt x="0" y="2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8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2852" y="2920"/>
              <a:ext cx="17" cy="25"/>
            </a:xfrm>
            <a:custGeom>
              <a:avLst/>
              <a:gdLst>
                <a:gd name="T0" fmla="*/ 7 w 17"/>
                <a:gd name="T1" fmla="*/ 0 h 25"/>
                <a:gd name="T2" fmla="*/ 0 w 17"/>
                <a:gd name="T3" fmla="*/ 24 h 25"/>
                <a:gd name="T4" fmla="*/ 16 w 17"/>
                <a:gd name="T5" fmla="*/ 12 h 25"/>
                <a:gd name="T6" fmla="*/ 7 w 17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5">
                  <a:moveTo>
                    <a:pt x="7" y="0"/>
                  </a:moveTo>
                  <a:lnTo>
                    <a:pt x="0" y="24"/>
                  </a:lnTo>
                  <a:lnTo>
                    <a:pt x="16" y="12"/>
                  </a:lnTo>
                  <a:lnTo>
                    <a:pt x="7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2829" y="3193"/>
              <a:ext cx="52" cy="61"/>
            </a:xfrm>
            <a:custGeom>
              <a:avLst/>
              <a:gdLst>
                <a:gd name="T0" fmla="*/ 0 w 52"/>
                <a:gd name="T1" fmla="*/ 0 h 61"/>
                <a:gd name="T2" fmla="*/ 23 w 52"/>
                <a:gd name="T3" fmla="*/ 60 h 61"/>
                <a:gd name="T4" fmla="*/ 51 w 52"/>
                <a:gd name="T5" fmla="*/ 54 h 61"/>
                <a:gd name="T6" fmla="*/ 40 w 52"/>
                <a:gd name="T7" fmla="*/ 42 h 61"/>
                <a:gd name="T8" fmla="*/ 28 w 52"/>
                <a:gd name="T9" fmla="*/ 42 h 61"/>
                <a:gd name="T10" fmla="*/ 23 w 52"/>
                <a:gd name="T11" fmla="*/ 24 h 61"/>
                <a:gd name="T12" fmla="*/ 17 w 52"/>
                <a:gd name="T13" fmla="*/ 24 h 61"/>
                <a:gd name="T14" fmla="*/ 0 w 52"/>
                <a:gd name="T1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61">
                  <a:moveTo>
                    <a:pt x="0" y="0"/>
                  </a:moveTo>
                  <a:lnTo>
                    <a:pt x="23" y="60"/>
                  </a:lnTo>
                  <a:lnTo>
                    <a:pt x="51" y="54"/>
                  </a:lnTo>
                  <a:lnTo>
                    <a:pt x="40" y="42"/>
                  </a:lnTo>
                  <a:lnTo>
                    <a:pt x="28" y="42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051" y="2987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16 w 17"/>
                <a:gd name="T3" fmla="*/ 0 h 19"/>
                <a:gd name="T4" fmla="*/ 16 w 17"/>
                <a:gd name="T5" fmla="*/ 18 h 19"/>
                <a:gd name="T6" fmla="*/ 0 w 1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16" y="0"/>
                  </a:lnTo>
                  <a:lnTo>
                    <a:pt x="16" y="18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874" y="2793"/>
              <a:ext cx="17" cy="19"/>
            </a:xfrm>
            <a:custGeom>
              <a:avLst/>
              <a:gdLst>
                <a:gd name="T0" fmla="*/ 16 w 17"/>
                <a:gd name="T1" fmla="*/ 0 h 19"/>
                <a:gd name="T2" fmla="*/ 0 w 17"/>
                <a:gd name="T3" fmla="*/ 0 h 19"/>
                <a:gd name="T4" fmla="*/ 8 w 17"/>
                <a:gd name="T5" fmla="*/ 18 h 19"/>
                <a:gd name="T6" fmla="*/ 16 w 17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6" y="0"/>
                  </a:moveTo>
                  <a:lnTo>
                    <a:pt x="0" y="0"/>
                  </a:lnTo>
                  <a:lnTo>
                    <a:pt x="8" y="18"/>
                  </a:lnTo>
                  <a:lnTo>
                    <a:pt x="16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3109" y="1641"/>
              <a:ext cx="92" cy="44"/>
            </a:xfrm>
            <a:custGeom>
              <a:avLst/>
              <a:gdLst>
                <a:gd name="T0" fmla="*/ 0 w 92"/>
                <a:gd name="T1" fmla="*/ 31 h 44"/>
                <a:gd name="T2" fmla="*/ 46 w 92"/>
                <a:gd name="T3" fmla="*/ 19 h 44"/>
                <a:gd name="T4" fmla="*/ 69 w 92"/>
                <a:gd name="T5" fmla="*/ 19 h 44"/>
                <a:gd name="T6" fmla="*/ 69 w 92"/>
                <a:gd name="T7" fmla="*/ 0 h 44"/>
                <a:gd name="T8" fmla="*/ 80 w 92"/>
                <a:gd name="T9" fmla="*/ 0 h 44"/>
                <a:gd name="T10" fmla="*/ 80 w 92"/>
                <a:gd name="T11" fmla="*/ 6 h 44"/>
                <a:gd name="T12" fmla="*/ 86 w 92"/>
                <a:gd name="T13" fmla="*/ 6 h 44"/>
                <a:gd name="T14" fmla="*/ 91 w 92"/>
                <a:gd name="T15" fmla="*/ 12 h 44"/>
                <a:gd name="T16" fmla="*/ 91 w 92"/>
                <a:gd name="T17" fmla="*/ 31 h 44"/>
                <a:gd name="T18" fmla="*/ 86 w 92"/>
                <a:gd name="T19" fmla="*/ 31 h 44"/>
                <a:gd name="T20" fmla="*/ 80 w 92"/>
                <a:gd name="T21" fmla="*/ 37 h 44"/>
                <a:gd name="T22" fmla="*/ 63 w 92"/>
                <a:gd name="T23" fmla="*/ 37 h 44"/>
                <a:gd name="T24" fmla="*/ 57 w 92"/>
                <a:gd name="T25" fmla="*/ 43 h 44"/>
                <a:gd name="T26" fmla="*/ 63 w 92"/>
                <a:gd name="T27" fmla="*/ 43 h 44"/>
                <a:gd name="T28" fmla="*/ 0 w 92"/>
                <a:gd name="T29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2" h="44">
                  <a:moveTo>
                    <a:pt x="0" y="31"/>
                  </a:moveTo>
                  <a:lnTo>
                    <a:pt x="46" y="19"/>
                  </a:lnTo>
                  <a:lnTo>
                    <a:pt x="69" y="19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80" y="6"/>
                  </a:lnTo>
                  <a:lnTo>
                    <a:pt x="86" y="6"/>
                  </a:lnTo>
                  <a:lnTo>
                    <a:pt x="91" y="12"/>
                  </a:lnTo>
                  <a:lnTo>
                    <a:pt x="91" y="31"/>
                  </a:lnTo>
                  <a:lnTo>
                    <a:pt x="86" y="31"/>
                  </a:lnTo>
                  <a:lnTo>
                    <a:pt x="80" y="37"/>
                  </a:lnTo>
                  <a:lnTo>
                    <a:pt x="63" y="37"/>
                  </a:lnTo>
                  <a:lnTo>
                    <a:pt x="57" y="43"/>
                  </a:lnTo>
                  <a:lnTo>
                    <a:pt x="63" y="43"/>
                  </a:lnTo>
                  <a:lnTo>
                    <a:pt x="0" y="31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2051" y="2732"/>
              <a:ext cx="544" cy="534"/>
            </a:xfrm>
            <a:custGeom>
              <a:avLst/>
              <a:gdLst>
                <a:gd name="T0" fmla="*/ 6 w 544"/>
                <a:gd name="T1" fmla="*/ 200 h 534"/>
                <a:gd name="T2" fmla="*/ 23 w 544"/>
                <a:gd name="T3" fmla="*/ 182 h 534"/>
                <a:gd name="T4" fmla="*/ 80 w 544"/>
                <a:gd name="T5" fmla="*/ 170 h 534"/>
                <a:gd name="T6" fmla="*/ 97 w 544"/>
                <a:gd name="T7" fmla="*/ 152 h 534"/>
                <a:gd name="T8" fmla="*/ 114 w 544"/>
                <a:gd name="T9" fmla="*/ 145 h 534"/>
                <a:gd name="T10" fmla="*/ 137 w 544"/>
                <a:gd name="T11" fmla="*/ 145 h 534"/>
                <a:gd name="T12" fmla="*/ 149 w 544"/>
                <a:gd name="T13" fmla="*/ 152 h 534"/>
                <a:gd name="T14" fmla="*/ 172 w 544"/>
                <a:gd name="T15" fmla="*/ 170 h 534"/>
                <a:gd name="T16" fmla="*/ 194 w 544"/>
                <a:gd name="T17" fmla="*/ 176 h 534"/>
                <a:gd name="T18" fmla="*/ 206 w 544"/>
                <a:gd name="T19" fmla="*/ 121 h 534"/>
                <a:gd name="T20" fmla="*/ 212 w 544"/>
                <a:gd name="T21" fmla="*/ 85 h 534"/>
                <a:gd name="T22" fmla="*/ 223 w 544"/>
                <a:gd name="T23" fmla="*/ 67 h 534"/>
                <a:gd name="T24" fmla="*/ 229 w 544"/>
                <a:gd name="T25" fmla="*/ 49 h 534"/>
                <a:gd name="T26" fmla="*/ 246 w 544"/>
                <a:gd name="T27" fmla="*/ 30 h 534"/>
                <a:gd name="T28" fmla="*/ 274 w 544"/>
                <a:gd name="T29" fmla="*/ 12 h 534"/>
                <a:gd name="T30" fmla="*/ 326 w 544"/>
                <a:gd name="T31" fmla="*/ 6 h 534"/>
                <a:gd name="T32" fmla="*/ 343 w 544"/>
                <a:gd name="T33" fmla="*/ 12 h 534"/>
                <a:gd name="T34" fmla="*/ 366 w 544"/>
                <a:gd name="T35" fmla="*/ 36 h 534"/>
                <a:gd name="T36" fmla="*/ 377 w 544"/>
                <a:gd name="T37" fmla="*/ 42 h 534"/>
                <a:gd name="T38" fmla="*/ 389 w 544"/>
                <a:gd name="T39" fmla="*/ 55 h 534"/>
                <a:gd name="T40" fmla="*/ 406 w 544"/>
                <a:gd name="T41" fmla="*/ 85 h 534"/>
                <a:gd name="T42" fmla="*/ 417 w 544"/>
                <a:gd name="T43" fmla="*/ 103 h 534"/>
                <a:gd name="T44" fmla="*/ 423 w 544"/>
                <a:gd name="T45" fmla="*/ 139 h 534"/>
                <a:gd name="T46" fmla="*/ 423 w 544"/>
                <a:gd name="T47" fmla="*/ 170 h 534"/>
                <a:gd name="T48" fmla="*/ 446 w 544"/>
                <a:gd name="T49" fmla="*/ 224 h 534"/>
                <a:gd name="T50" fmla="*/ 452 w 544"/>
                <a:gd name="T51" fmla="*/ 242 h 534"/>
                <a:gd name="T52" fmla="*/ 463 w 544"/>
                <a:gd name="T53" fmla="*/ 255 h 534"/>
                <a:gd name="T54" fmla="*/ 469 w 544"/>
                <a:gd name="T55" fmla="*/ 285 h 534"/>
                <a:gd name="T56" fmla="*/ 457 w 544"/>
                <a:gd name="T57" fmla="*/ 303 h 534"/>
                <a:gd name="T58" fmla="*/ 486 w 544"/>
                <a:gd name="T59" fmla="*/ 339 h 534"/>
                <a:gd name="T60" fmla="*/ 503 w 544"/>
                <a:gd name="T61" fmla="*/ 364 h 534"/>
                <a:gd name="T62" fmla="*/ 509 w 544"/>
                <a:gd name="T63" fmla="*/ 388 h 534"/>
                <a:gd name="T64" fmla="*/ 520 w 544"/>
                <a:gd name="T65" fmla="*/ 394 h 534"/>
                <a:gd name="T66" fmla="*/ 526 w 544"/>
                <a:gd name="T67" fmla="*/ 406 h 534"/>
                <a:gd name="T68" fmla="*/ 538 w 544"/>
                <a:gd name="T69" fmla="*/ 412 h 534"/>
                <a:gd name="T70" fmla="*/ 543 w 544"/>
                <a:gd name="T71" fmla="*/ 454 h 534"/>
                <a:gd name="T72" fmla="*/ 532 w 544"/>
                <a:gd name="T73" fmla="*/ 467 h 534"/>
                <a:gd name="T74" fmla="*/ 475 w 544"/>
                <a:gd name="T75" fmla="*/ 473 h 534"/>
                <a:gd name="T76" fmla="*/ 452 w 544"/>
                <a:gd name="T77" fmla="*/ 491 h 534"/>
                <a:gd name="T78" fmla="*/ 423 w 544"/>
                <a:gd name="T79" fmla="*/ 497 h 534"/>
                <a:gd name="T80" fmla="*/ 406 w 544"/>
                <a:gd name="T81" fmla="*/ 497 h 534"/>
                <a:gd name="T82" fmla="*/ 400 w 544"/>
                <a:gd name="T83" fmla="*/ 497 h 534"/>
                <a:gd name="T84" fmla="*/ 372 w 544"/>
                <a:gd name="T85" fmla="*/ 497 h 534"/>
                <a:gd name="T86" fmla="*/ 360 w 544"/>
                <a:gd name="T87" fmla="*/ 521 h 534"/>
                <a:gd name="T88" fmla="*/ 349 w 544"/>
                <a:gd name="T89" fmla="*/ 533 h 534"/>
                <a:gd name="T90" fmla="*/ 320 w 544"/>
                <a:gd name="T91" fmla="*/ 527 h 534"/>
                <a:gd name="T92" fmla="*/ 269 w 544"/>
                <a:gd name="T93" fmla="*/ 467 h 534"/>
                <a:gd name="T94" fmla="*/ 252 w 544"/>
                <a:gd name="T95" fmla="*/ 461 h 534"/>
                <a:gd name="T96" fmla="*/ 240 w 544"/>
                <a:gd name="T97" fmla="*/ 461 h 534"/>
                <a:gd name="T98" fmla="*/ 234 w 544"/>
                <a:gd name="T99" fmla="*/ 436 h 534"/>
                <a:gd name="T100" fmla="*/ 223 w 544"/>
                <a:gd name="T101" fmla="*/ 418 h 534"/>
                <a:gd name="T102" fmla="*/ 212 w 544"/>
                <a:gd name="T103" fmla="*/ 388 h 534"/>
                <a:gd name="T104" fmla="*/ 194 w 544"/>
                <a:gd name="T105" fmla="*/ 382 h 534"/>
                <a:gd name="T106" fmla="*/ 160 w 544"/>
                <a:gd name="T107" fmla="*/ 370 h 534"/>
                <a:gd name="T108" fmla="*/ 143 w 544"/>
                <a:gd name="T109" fmla="*/ 364 h 534"/>
                <a:gd name="T110" fmla="*/ 114 w 544"/>
                <a:gd name="T111" fmla="*/ 327 h 534"/>
                <a:gd name="T112" fmla="*/ 103 w 544"/>
                <a:gd name="T113" fmla="*/ 291 h 534"/>
                <a:gd name="T114" fmla="*/ 74 w 544"/>
                <a:gd name="T115" fmla="*/ 248 h 534"/>
                <a:gd name="T116" fmla="*/ 46 w 544"/>
                <a:gd name="T117" fmla="*/ 236 h 534"/>
                <a:gd name="T118" fmla="*/ 29 w 544"/>
                <a:gd name="T119" fmla="*/ 218 h 534"/>
                <a:gd name="T120" fmla="*/ 0 w 544"/>
                <a:gd name="T121" fmla="*/ 23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4" h="534">
                  <a:moveTo>
                    <a:pt x="0" y="212"/>
                  </a:moveTo>
                  <a:lnTo>
                    <a:pt x="0" y="206"/>
                  </a:lnTo>
                  <a:lnTo>
                    <a:pt x="6" y="200"/>
                  </a:lnTo>
                  <a:lnTo>
                    <a:pt x="6" y="194"/>
                  </a:lnTo>
                  <a:lnTo>
                    <a:pt x="17" y="182"/>
                  </a:lnTo>
                  <a:lnTo>
                    <a:pt x="23" y="182"/>
                  </a:lnTo>
                  <a:lnTo>
                    <a:pt x="29" y="176"/>
                  </a:lnTo>
                  <a:lnTo>
                    <a:pt x="74" y="176"/>
                  </a:lnTo>
                  <a:lnTo>
                    <a:pt x="80" y="170"/>
                  </a:lnTo>
                  <a:lnTo>
                    <a:pt x="86" y="170"/>
                  </a:lnTo>
                  <a:lnTo>
                    <a:pt x="97" y="158"/>
                  </a:lnTo>
                  <a:lnTo>
                    <a:pt x="97" y="152"/>
                  </a:lnTo>
                  <a:lnTo>
                    <a:pt x="103" y="152"/>
                  </a:lnTo>
                  <a:lnTo>
                    <a:pt x="109" y="145"/>
                  </a:lnTo>
                  <a:lnTo>
                    <a:pt x="114" y="145"/>
                  </a:lnTo>
                  <a:lnTo>
                    <a:pt x="120" y="139"/>
                  </a:lnTo>
                  <a:lnTo>
                    <a:pt x="132" y="139"/>
                  </a:lnTo>
                  <a:lnTo>
                    <a:pt x="137" y="145"/>
                  </a:lnTo>
                  <a:lnTo>
                    <a:pt x="143" y="145"/>
                  </a:lnTo>
                  <a:lnTo>
                    <a:pt x="143" y="152"/>
                  </a:lnTo>
                  <a:lnTo>
                    <a:pt x="149" y="152"/>
                  </a:lnTo>
                  <a:lnTo>
                    <a:pt x="154" y="158"/>
                  </a:lnTo>
                  <a:lnTo>
                    <a:pt x="160" y="158"/>
                  </a:lnTo>
                  <a:lnTo>
                    <a:pt x="172" y="170"/>
                  </a:lnTo>
                  <a:lnTo>
                    <a:pt x="183" y="170"/>
                  </a:lnTo>
                  <a:lnTo>
                    <a:pt x="189" y="176"/>
                  </a:lnTo>
                  <a:lnTo>
                    <a:pt x="194" y="176"/>
                  </a:lnTo>
                  <a:lnTo>
                    <a:pt x="200" y="170"/>
                  </a:lnTo>
                  <a:lnTo>
                    <a:pt x="200" y="127"/>
                  </a:lnTo>
                  <a:lnTo>
                    <a:pt x="206" y="121"/>
                  </a:lnTo>
                  <a:lnTo>
                    <a:pt x="206" y="97"/>
                  </a:lnTo>
                  <a:lnTo>
                    <a:pt x="212" y="91"/>
                  </a:lnTo>
                  <a:lnTo>
                    <a:pt x="212" y="85"/>
                  </a:lnTo>
                  <a:lnTo>
                    <a:pt x="217" y="79"/>
                  </a:lnTo>
                  <a:lnTo>
                    <a:pt x="217" y="73"/>
                  </a:lnTo>
                  <a:lnTo>
                    <a:pt x="223" y="67"/>
                  </a:lnTo>
                  <a:lnTo>
                    <a:pt x="223" y="61"/>
                  </a:lnTo>
                  <a:lnTo>
                    <a:pt x="229" y="55"/>
                  </a:lnTo>
                  <a:lnTo>
                    <a:pt x="229" y="49"/>
                  </a:lnTo>
                  <a:lnTo>
                    <a:pt x="234" y="49"/>
                  </a:lnTo>
                  <a:lnTo>
                    <a:pt x="246" y="36"/>
                  </a:lnTo>
                  <a:lnTo>
                    <a:pt x="246" y="30"/>
                  </a:lnTo>
                  <a:lnTo>
                    <a:pt x="257" y="18"/>
                  </a:lnTo>
                  <a:lnTo>
                    <a:pt x="263" y="18"/>
                  </a:lnTo>
                  <a:lnTo>
                    <a:pt x="274" y="12"/>
                  </a:lnTo>
                  <a:lnTo>
                    <a:pt x="286" y="0"/>
                  </a:lnTo>
                  <a:lnTo>
                    <a:pt x="320" y="0"/>
                  </a:lnTo>
                  <a:lnTo>
                    <a:pt x="326" y="6"/>
                  </a:lnTo>
                  <a:lnTo>
                    <a:pt x="332" y="6"/>
                  </a:lnTo>
                  <a:lnTo>
                    <a:pt x="337" y="12"/>
                  </a:lnTo>
                  <a:lnTo>
                    <a:pt x="343" y="12"/>
                  </a:lnTo>
                  <a:lnTo>
                    <a:pt x="360" y="30"/>
                  </a:lnTo>
                  <a:lnTo>
                    <a:pt x="366" y="30"/>
                  </a:lnTo>
                  <a:lnTo>
                    <a:pt x="366" y="36"/>
                  </a:lnTo>
                  <a:lnTo>
                    <a:pt x="372" y="36"/>
                  </a:lnTo>
                  <a:lnTo>
                    <a:pt x="372" y="42"/>
                  </a:lnTo>
                  <a:lnTo>
                    <a:pt x="377" y="42"/>
                  </a:lnTo>
                  <a:lnTo>
                    <a:pt x="383" y="49"/>
                  </a:lnTo>
                  <a:lnTo>
                    <a:pt x="383" y="55"/>
                  </a:lnTo>
                  <a:lnTo>
                    <a:pt x="389" y="55"/>
                  </a:lnTo>
                  <a:lnTo>
                    <a:pt x="389" y="61"/>
                  </a:lnTo>
                  <a:lnTo>
                    <a:pt x="406" y="79"/>
                  </a:lnTo>
                  <a:lnTo>
                    <a:pt x="406" y="85"/>
                  </a:lnTo>
                  <a:lnTo>
                    <a:pt x="412" y="85"/>
                  </a:lnTo>
                  <a:lnTo>
                    <a:pt x="412" y="97"/>
                  </a:lnTo>
                  <a:lnTo>
                    <a:pt x="417" y="103"/>
                  </a:lnTo>
                  <a:lnTo>
                    <a:pt x="417" y="121"/>
                  </a:lnTo>
                  <a:lnTo>
                    <a:pt x="423" y="127"/>
                  </a:lnTo>
                  <a:lnTo>
                    <a:pt x="423" y="139"/>
                  </a:lnTo>
                  <a:lnTo>
                    <a:pt x="429" y="139"/>
                  </a:lnTo>
                  <a:lnTo>
                    <a:pt x="429" y="164"/>
                  </a:lnTo>
                  <a:lnTo>
                    <a:pt x="423" y="170"/>
                  </a:lnTo>
                  <a:lnTo>
                    <a:pt x="423" y="206"/>
                  </a:lnTo>
                  <a:lnTo>
                    <a:pt x="435" y="212"/>
                  </a:lnTo>
                  <a:lnTo>
                    <a:pt x="446" y="224"/>
                  </a:lnTo>
                  <a:lnTo>
                    <a:pt x="446" y="230"/>
                  </a:lnTo>
                  <a:lnTo>
                    <a:pt x="452" y="236"/>
                  </a:lnTo>
                  <a:lnTo>
                    <a:pt x="452" y="242"/>
                  </a:lnTo>
                  <a:lnTo>
                    <a:pt x="457" y="242"/>
                  </a:lnTo>
                  <a:lnTo>
                    <a:pt x="457" y="248"/>
                  </a:lnTo>
                  <a:lnTo>
                    <a:pt x="463" y="255"/>
                  </a:lnTo>
                  <a:lnTo>
                    <a:pt x="463" y="261"/>
                  </a:lnTo>
                  <a:lnTo>
                    <a:pt x="469" y="267"/>
                  </a:lnTo>
                  <a:lnTo>
                    <a:pt x="469" y="285"/>
                  </a:lnTo>
                  <a:lnTo>
                    <a:pt x="463" y="291"/>
                  </a:lnTo>
                  <a:lnTo>
                    <a:pt x="463" y="297"/>
                  </a:lnTo>
                  <a:lnTo>
                    <a:pt x="457" y="303"/>
                  </a:lnTo>
                  <a:lnTo>
                    <a:pt x="457" y="333"/>
                  </a:lnTo>
                  <a:lnTo>
                    <a:pt x="463" y="339"/>
                  </a:lnTo>
                  <a:lnTo>
                    <a:pt x="486" y="339"/>
                  </a:lnTo>
                  <a:lnTo>
                    <a:pt x="498" y="351"/>
                  </a:lnTo>
                  <a:lnTo>
                    <a:pt x="498" y="364"/>
                  </a:lnTo>
                  <a:lnTo>
                    <a:pt x="503" y="364"/>
                  </a:lnTo>
                  <a:lnTo>
                    <a:pt x="503" y="382"/>
                  </a:lnTo>
                  <a:lnTo>
                    <a:pt x="509" y="382"/>
                  </a:lnTo>
                  <a:lnTo>
                    <a:pt x="509" y="388"/>
                  </a:lnTo>
                  <a:lnTo>
                    <a:pt x="515" y="388"/>
                  </a:lnTo>
                  <a:lnTo>
                    <a:pt x="515" y="394"/>
                  </a:lnTo>
                  <a:lnTo>
                    <a:pt x="520" y="394"/>
                  </a:lnTo>
                  <a:lnTo>
                    <a:pt x="520" y="400"/>
                  </a:lnTo>
                  <a:lnTo>
                    <a:pt x="526" y="400"/>
                  </a:lnTo>
                  <a:lnTo>
                    <a:pt x="526" y="406"/>
                  </a:lnTo>
                  <a:lnTo>
                    <a:pt x="532" y="406"/>
                  </a:lnTo>
                  <a:lnTo>
                    <a:pt x="532" y="412"/>
                  </a:lnTo>
                  <a:lnTo>
                    <a:pt x="538" y="412"/>
                  </a:lnTo>
                  <a:lnTo>
                    <a:pt x="538" y="424"/>
                  </a:lnTo>
                  <a:lnTo>
                    <a:pt x="543" y="424"/>
                  </a:lnTo>
                  <a:lnTo>
                    <a:pt x="543" y="454"/>
                  </a:lnTo>
                  <a:lnTo>
                    <a:pt x="538" y="461"/>
                  </a:lnTo>
                  <a:lnTo>
                    <a:pt x="532" y="461"/>
                  </a:lnTo>
                  <a:lnTo>
                    <a:pt x="532" y="467"/>
                  </a:lnTo>
                  <a:lnTo>
                    <a:pt x="526" y="467"/>
                  </a:lnTo>
                  <a:lnTo>
                    <a:pt x="520" y="473"/>
                  </a:lnTo>
                  <a:lnTo>
                    <a:pt x="475" y="473"/>
                  </a:lnTo>
                  <a:lnTo>
                    <a:pt x="469" y="479"/>
                  </a:lnTo>
                  <a:lnTo>
                    <a:pt x="463" y="479"/>
                  </a:lnTo>
                  <a:lnTo>
                    <a:pt x="452" y="491"/>
                  </a:lnTo>
                  <a:lnTo>
                    <a:pt x="446" y="491"/>
                  </a:lnTo>
                  <a:lnTo>
                    <a:pt x="440" y="497"/>
                  </a:lnTo>
                  <a:lnTo>
                    <a:pt x="423" y="497"/>
                  </a:lnTo>
                  <a:lnTo>
                    <a:pt x="423" y="503"/>
                  </a:lnTo>
                  <a:lnTo>
                    <a:pt x="417" y="497"/>
                  </a:lnTo>
                  <a:lnTo>
                    <a:pt x="406" y="497"/>
                  </a:lnTo>
                  <a:lnTo>
                    <a:pt x="406" y="503"/>
                  </a:lnTo>
                  <a:lnTo>
                    <a:pt x="406" y="497"/>
                  </a:lnTo>
                  <a:lnTo>
                    <a:pt x="400" y="497"/>
                  </a:lnTo>
                  <a:lnTo>
                    <a:pt x="389" y="485"/>
                  </a:lnTo>
                  <a:lnTo>
                    <a:pt x="383" y="485"/>
                  </a:lnTo>
                  <a:lnTo>
                    <a:pt x="372" y="497"/>
                  </a:lnTo>
                  <a:lnTo>
                    <a:pt x="372" y="503"/>
                  </a:lnTo>
                  <a:lnTo>
                    <a:pt x="360" y="515"/>
                  </a:lnTo>
                  <a:lnTo>
                    <a:pt x="360" y="521"/>
                  </a:lnTo>
                  <a:lnTo>
                    <a:pt x="355" y="521"/>
                  </a:lnTo>
                  <a:lnTo>
                    <a:pt x="355" y="527"/>
                  </a:lnTo>
                  <a:lnTo>
                    <a:pt x="349" y="533"/>
                  </a:lnTo>
                  <a:lnTo>
                    <a:pt x="332" y="533"/>
                  </a:lnTo>
                  <a:lnTo>
                    <a:pt x="326" y="527"/>
                  </a:lnTo>
                  <a:lnTo>
                    <a:pt x="320" y="527"/>
                  </a:lnTo>
                  <a:lnTo>
                    <a:pt x="280" y="485"/>
                  </a:lnTo>
                  <a:lnTo>
                    <a:pt x="280" y="479"/>
                  </a:lnTo>
                  <a:lnTo>
                    <a:pt x="269" y="467"/>
                  </a:lnTo>
                  <a:lnTo>
                    <a:pt x="263" y="467"/>
                  </a:lnTo>
                  <a:lnTo>
                    <a:pt x="257" y="461"/>
                  </a:lnTo>
                  <a:lnTo>
                    <a:pt x="252" y="461"/>
                  </a:lnTo>
                  <a:lnTo>
                    <a:pt x="246" y="467"/>
                  </a:lnTo>
                  <a:lnTo>
                    <a:pt x="246" y="461"/>
                  </a:lnTo>
                  <a:lnTo>
                    <a:pt x="240" y="461"/>
                  </a:lnTo>
                  <a:lnTo>
                    <a:pt x="240" y="454"/>
                  </a:lnTo>
                  <a:lnTo>
                    <a:pt x="234" y="448"/>
                  </a:lnTo>
                  <a:lnTo>
                    <a:pt x="234" y="436"/>
                  </a:lnTo>
                  <a:lnTo>
                    <a:pt x="229" y="430"/>
                  </a:lnTo>
                  <a:lnTo>
                    <a:pt x="229" y="418"/>
                  </a:lnTo>
                  <a:lnTo>
                    <a:pt x="223" y="418"/>
                  </a:lnTo>
                  <a:lnTo>
                    <a:pt x="223" y="406"/>
                  </a:lnTo>
                  <a:lnTo>
                    <a:pt x="212" y="394"/>
                  </a:lnTo>
                  <a:lnTo>
                    <a:pt x="212" y="388"/>
                  </a:lnTo>
                  <a:lnTo>
                    <a:pt x="206" y="388"/>
                  </a:lnTo>
                  <a:lnTo>
                    <a:pt x="200" y="382"/>
                  </a:lnTo>
                  <a:lnTo>
                    <a:pt x="194" y="382"/>
                  </a:lnTo>
                  <a:lnTo>
                    <a:pt x="189" y="376"/>
                  </a:lnTo>
                  <a:lnTo>
                    <a:pt x="166" y="376"/>
                  </a:lnTo>
                  <a:lnTo>
                    <a:pt x="160" y="370"/>
                  </a:lnTo>
                  <a:lnTo>
                    <a:pt x="149" y="370"/>
                  </a:lnTo>
                  <a:lnTo>
                    <a:pt x="149" y="364"/>
                  </a:lnTo>
                  <a:lnTo>
                    <a:pt x="143" y="364"/>
                  </a:lnTo>
                  <a:lnTo>
                    <a:pt x="120" y="339"/>
                  </a:lnTo>
                  <a:lnTo>
                    <a:pt x="120" y="333"/>
                  </a:lnTo>
                  <a:lnTo>
                    <a:pt x="114" y="327"/>
                  </a:lnTo>
                  <a:lnTo>
                    <a:pt x="120" y="321"/>
                  </a:lnTo>
                  <a:lnTo>
                    <a:pt x="120" y="309"/>
                  </a:lnTo>
                  <a:lnTo>
                    <a:pt x="103" y="291"/>
                  </a:lnTo>
                  <a:lnTo>
                    <a:pt x="91" y="285"/>
                  </a:lnTo>
                  <a:lnTo>
                    <a:pt x="74" y="267"/>
                  </a:lnTo>
                  <a:lnTo>
                    <a:pt x="74" y="248"/>
                  </a:lnTo>
                  <a:lnTo>
                    <a:pt x="69" y="242"/>
                  </a:lnTo>
                  <a:lnTo>
                    <a:pt x="51" y="242"/>
                  </a:lnTo>
                  <a:lnTo>
                    <a:pt x="46" y="236"/>
                  </a:lnTo>
                  <a:lnTo>
                    <a:pt x="46" y="230"/>
                  </a:lnTo>
                  <a:lnTo>
                    <a:pt x="40" y="230"/>
                  </a:lnTo>
                  <a:lnTo>
                    <a:pt x="29" y="218"/>
                  </a:lnTo>
                  <a:lnTo>
                    <a:pt x="17" y="218"/>
                  </a:lnTo>
                  <a:lnTo>
                    <a:pt x="6" y="230"/>
                  </a:lnTo>
                  <a:lnTo>
                    <a:pt x="0" y="230"/>
                  </a:lnTo>
                  <a:lnTo>
                    <a:pt x="0" y="212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1902" y="1611"/>
              <a:ext cx="333" cy="359"/>
            </a:xfrm>
            <a:custGeom>
              <a:avLst/>
              <a:gdLst>
                <a:gd name="T0" fmla="*/ 0 w 333"/>
                <a:gd name="T1" fmla="*/ 352 h 359"/>
                <a:gd name="T2" fmla="*/ 6 w 333"/>
                <a:gd name="T3" fmla="*/ 339 h 359"/>
                <a:gd name="T4" fmla="*/ 12 w 333"/>
                <a:gd name="T5" fmla="*/ 327 h 359"/>
                <a:gd name="T6" fmla="*/ 17 w 333"/>
                <a:gd name="T7" fmla="*/ 315 h 359"/>
                <a:gd name="T8" fmla="*/ 23 w 333"/>
                <a:gd name="T9" fmla="*/ 303 h 359"/>
                <a:gd name="T10" fmla="*/ 29 w 333"/>
                <a:gd name="T11" fmla="*/ 291 h 359"/>
                <a:gd name="T12" fmla="*/ 35 w 333"/>
                <a:gd name="T13" fmla="*/ 279 h 359"/>
                <a:gd name="T14" fmla="*/ 40 w 333"/>
                <a:gd name="T15" fmla="*/ 267 h 359"/>
                <a:gd name="T16" fmla="*/ 46 w 333"/>
                <a:gd name="T17" fmla="*/ 261 h 359"/>
                <a:gd name="T18" fmla="*/ 52 w 333"/>
                <a:gd name="T19" fmla="*/ 242 h 359"/>
                <a:gd name="T20" fmla="*/ 57 w 333"/>
                <a:gd name="T21" fmla="*/ 236 h 359"/>
                <a:gd name="T22" fmla="*/ 63 w 333"/>
                <a:gd name="T23" fmla="*/ 224 h 359"/>
                <a:gd name="T24" fmla="*/ 69 w 333"/>
                <a:gd name="T25" fmla="*/ 218 h 359"/>
                <a:gd name="T26" fmla="*/ 75 w 333"/>
                <a:gd name="T27" fmla="*/ 206 h 359"/>
                <a:gd name="T28" fmla="*/ 80 w 333"/>
                <a:gd name="T29" fmla="*/ 200 h 359"/>
                <a:gd name="T30" fmla="*/ 92 w 333"/>
                <a:gd name="T31" fmla="*/ 182 h 359"/>
                <a:gd name="T32" fmla="*/ 98 w 333"/>
                <a:gd name="T33" fmla="*/ 176 h 359"/>
                <a:gd name="T34" fmla="*/ 103 w 333"/>
                <a:gd name="T35" fmla="*/ 170 h 359"/>
                <a:gd name="T36" fmla="*/ 115 w 333"/>
                <a:gd name="T37" fmla="*/ 164 h 359"/>
                <a:gd name="T38" fmla="*/ 143 w 333"/>
                <a:gd name="T39" fmla="*/ 127 h 359"/>
                <a:gd name="T40" fmla="*/ 149 w 333"/>
                <a:gd name="T41" fmla="*/ 121 h 359"/>
                <a:gd name="T42" fmla="*/ 155 w 333"/>
                <a:gd name="T43" fmla="*/ 115 h 359"/>
                <a:gd name="T44" fmla="*/ 160 w 333"/>
                <a:gd name="T45" fmla="*/ 109 h 359"/>
                <a:gd name="T46" fmla="*/ 189 w 333"/>
                <a:gd name="T47" fmla="*/ 85 h 359"/>
                <a:gd name="T48" fmla="*/ 195 w 333"/>
                <a:gd name="T49" fmla="*/ 79 h 359"/>
                <a:gd name="T50" fmla="*/ 200 w 333"/>
                <a:gd name="T51" fmla="*/ 73 h 359"/>
                <a:gd name="T52" fmla="*/ 212 w 333"/>
                <a:gd name="T53" fmla="*/ 67 h 359"/>
                <a:gd name="T54" fmla="*/ 223 w 333"/>
                <a:gd name="T55" fmla="*/ 61 h 359"/>
                <a:gd name="T56" fmla="*/ 229 w 333"/>
                <a:gd name="T57" fmla="*/ 55 h 359"/>
                <a:gd name="T58" fmla="*/ 240 w 333"/>
                <a:gd name="T59" fmla="*/ 49 h 359"/>
                <a:gd name="T60" fmla="*/ 252 w 333"/>
                <a:gd name="T61" fmla="*/ 42 h 359"/>
                <a:gd name="T62" fmla="*/ 263 w 333"/>
                <a:gd name="T63" fmla="*/ 36 h 359"/>
                <a:gd name="T64" fmla="*/ 275 w 333"/>
                <a:gd name="T65" fmla="*/ 30 h 359"/>
                <a:gd name="T66" fmla="*/ 286 w 333"/>
                <a:gd name="T67" fmla="*/ 24 h 359"/>
                <a:gd name="T68" fmla="*/ 298 w 333"/>
                <a:gd name="T69" fmla="*/ 18 h 359"/>
                <a:gd name="T70" fmla="*/ 309 w 333"/>
                <a:gd name="T71" fmla="*/ 12 h 359"/>
                <a:gd name="T72" fmla="*/ 326 w 333"/>
                <a:gd name="T73" fmla="*/ 6 h 359"/>
                <a:gd name="T74" fmla="*/ 332 w 333"/>
                <a:gd name="T75" fmla="*/ 0 h 359"/>
                <a:gd name="T76" fmla="*/ 326 w 333"/>
                <a:gd name="T77" fmla="*/ 12 h 359"/>
                <a:gd name="T78" fmla="*/ 309 w 333"/>
                <a:gd name="T79" fmla="*/ 36 h 359"/>
                <a:gd name="T80" fmla="*/ 298 w 333"/>
                <a:gd name="T81" fmla="*/ 55 h 359"/>
                <a:gd name="T82" fmla="*/ 286 w 333"/>
                <a:gd name="T83" fmla="*/ 73 h 359"/>
                <a:gd name="T84" fmla="*/ 275 w 333"/>
                <a:gd name="T85" fmla="*/ 91 h 359"/>
                <a:gd name="T86" fmla="*/ 252 w 333"/>
                <a:gd name="T87" fmla="*/ 121 h 359"/>
                <a:gd name="T88" fmla="*/ 229 w 333"/>
                <a:gd name="T89" fmla="*/ 152 h 359"/>
                <a:gd name="T90" fmla="*/ 223 w 333"/>
                <a:gd name="T91" fmla="*/ 158 h 359"/>
                <a:gd name="T92" fmla="*/ 155 w 333"/>
                <a:gd name="T93" fmla="*/ 224 h 359"/>
                <a:gd name="T94" fmla="*/ 149 w 333"/>
                <a:gd name="T95" fmla="*/ 230 h 359"/>
                <a:gd name="T96" fmla="*/ 143 w 333"/>
                <a:gd name="T97" fmla="*/ 236 h 359"/>
                <a:gd name="T98" fmla="*/ 138 w 333"/>
                <a:gd name="T99" fmla="*/ 249 h 359"/>
                <a:gd name="T100" fmla="*/ 132 w 333"/>
                <a:gd name="T101" fmla="*/ 255 h 359"/>
                <a:gd name="T102" fmla="*/ 126 w 333"/>
                <a:gd name="T103" fmla="*/ 261 h 359"/>
                <a:gd name="T104" fmla="*/ 120 w 333"/>
                <a:gd name="T105" fmla="*/ 267 h 359"/>
                <a:gd name="T106" fmla="*/ 115 w 333"/>
                <a:gd name="T107" fmla="*/ 273 h 359"/>
                <a:gd name="T108" fmla="*/ 103 w 333"/>
                <a:gd name="T109" fmla="*/ 279 h 359"/>
                <a:gd name="T110" fmla="*/ 98 w 333"/>
                <a:gd name="T111" fmla="*/ 285 h 359"/>
                <a:gd name="T112" fmla="*/ 92 w 333"/>
                <a:gd name="T113" fmla="*/ 291 h 359"/>
                <a:gd name="T114" fmla="*/ 69 w 333"/>
                <a:gd name="T115" fmla="*/ 309 h 359"/>
                <a:gd name="T116" fmla="*/ 46 w 333"/>
                <a:gd name="T117" fmla="*/ 327 h 359"/>
                <a:gd name="T118" fmla="*/ 29 w 333"/>
                <a:gd name="T119" fmla="*/ 339 h 359"/>
                <a:gd name="T120" fmla="*/ 12 w 333"/>
                <a:gd name="T121" fmla="*/ 352 h 359"/>
                <a:gd name="T122" fmla="*/ 6 w 333"/>
                <a:gd name="T123" fmla="*/ 358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3" h="359">
                  <a:moveTo>
                    <a:pt x="0" y="358"/>
                  </a:moveTo>
                  <a:lnTo>
                    <a:pt x="0" y="352"/>
                  </a:lnTo>
                  <a:lnTo>
                    <a:pt x="6" y="352"/>
                  </a:lnTo>
                  <a:lnTo>
                    <a:pt x="6" y="339"/>
                  </a:lnTo>
                  <a:lnTo>
                    <a:pt x="12" y="339"/>
                  </a:lnTo>
                  <a:lnTo>
                    <a:pt x="12" y="327"/>
                  </a:lnTo>
                  <a:lnTo>
                    <a:pt x="17" y="327"/>
                  </a:lnTo>
                  <a:lnTo>
                    <a:pt x="17" y="315"/>
                  </a:lnTo>
                  <a:lnTo>
                    <a:pt x="23" y="315"/>
                  </a:lnTo>
                  <a:lnTo>
                    <a:pt x="23" y="303"/>
                  </a:lnTo>
                  <a:lnTo>
                    <a:pt x="29" y="297"/>
                  </a:lnTo>
                  <a:lnTo>
                    <a:pt x="29" y="291"/>
                  </a:lnTo>
                  <a:lnTo>
                    <a:pt x="35" y="285"/>
                  </a:lnTo>
                  <a:lnTo>
                    <a:pt x="35" y="279"/>
                  </a:lnTo>
                  <a:lnTo>
                    <a:pt x="40" y="273"/>
                  </a:lnTo>
                  <a:lnTo>
                    <a:pt x="40" y="267"/>
                  </a:lnTo>
                  <a:lnTo>
                    <a:pt x="46" y="267"/>
                  </a:lnTo>
                  <a:lnTo>
                    <a:pt x="46" y="261"/>
                  </a:lnTo>
                  <a:lnTo>
                    <a:pt x="52" y="255"/>
                  </a:lnTo>
                  <a:lnTo>
                    <a:pt x="52" y="242"/>
                  </a:lnTo>
                  <a:lnTo>
                    <a:pt x="57" y="242"/>
                  </a:lnTo>
                  <a:lnTo>
                    <a:pt x="57" y="236"/>
                  </a:lnTo>
                  <a:lnTo>
                    <a:pt x="63" y="230"/>
                  </a:lnTo>
                  <a:lnTo>
                    <a:pt x="63" y="224"/>
                  </a:lnTo>
                  <a:lnTo>
                    <a:pt x="69" y="224"/>
                  </a:lnTo>
                  <a:lnTo>
                    <a:pt x="69" y="218"/>
                  </a:lnTo>
                  <a:lnTo>
                    <a:pt x="75" y="212"/>
                  </a:lnTo>
                  <a:lnTo>
                    <a:pt x="75" y="206"/>
                  </a:lnTo>
                  <a:lnTo>
                    <a:pt x="80" y="206"/>
                  </a:lnTo>
                  <a:lnTo>
                    <a:pt x="80" y="200"/>
                  </a:lnTo>
                  <a:lnTo>
                    <a:pt x="92" y="188"/>
                  </a:lnTo>
                  <a:lnTo>
                    <a:pt x="92" y="182"/>
                  </a:lnTo>
                  <a:lnTo>
                    <a:pt x="98" y="182"/>
                  </a:lnTo>
                  <a:lnTo>
                    <a:pt x="98" y="176"/>
                  </a:lnTo>
                  <a:lnTo>
                    <a:pt x="103" y="176"/>
                  </a:lnTo>
                  <a:lnTo>
                    <a:pt x="103" y="170"/>
                  </a:lnTo>
                  <a:lnTo>
                    <a:pt x="109" y="164"/>
                  </a:lnTo>
                  <a:lnTo>
                    <a:pt x="115" y="164"/>
                  </a:lnTo>
                  <a:lnTo>
                    <a:pt x="115" y="158"/>
                  </a:lnTo>
                  <a:lnTo>
                    <a:pt x="143" y="127"/>
                  </a:lnTo>
                  <a:lnTo>
                    <a:pt x="143" y="121"/>
                  </a:lnTo>
                  <a:lnTo>
                    <a:pt x="149" y="121"/>
                  </a:lnTo>
                  <a:lnTo>
                    <a:pt x="149" y="115"/>
                  </a:lnTo>
                  <a:lnTo>
                    <a:pt x="155" y="115"/>
                  </a:lnTo>
                  <a:lnTo>
                    <a:pt x="155" y="109"/>
                  </a:lnTo>
                  <a:lnTo>
                    <a:pt x="160" y="109"/>
                  </a:lnTo>
                  <a:lnTo>
                    <a:pt x="183" y="85"/>
                  </a:lnTo>
                  <a:lnTo>
                    <a:pt x="189" y="85"/>
                  </a:lnTo>
                  <a:lnTo>
                    <a:pt x="189" y="79"/>
                  </a:lnTo>
                  <a:lnTo>
                    <a:pt x="195" y="79"/>
                  </a:lnTo>
                  <a:lnTo>
                    <a:pt x="195" y="73"/>
                  </a:lnTo>
                  <a:lnTo>
                    <a:pt x="200" y="73"/>
                  </a:lnTo>
                  <a:lnTo>
                    <a:pt x="206" y="67"/>
                  </a:lnTo>
                  <a:lnTo>
                    <a:pt x="212" y="67"/>
                  </a:lnTo>
                  <a:lnTo>
                    <a:pt x="218" y="61"/>
                  </a:lnTo>
                  <a:lnTo>
                    <a:pt x="223" y="61"/>
                  </a:lnTo>
                  <a:lnTo>
                    <a:pt x="223" y="55"/>
                  </a:lnTo>
                  <a:lnTo>
                    <a:pt x="229" y="55"/>
                  </a:lnTo>
                  <a:lnTo>
                    <a:pt x="235" y="49"/>
                  </a:lnTo>
                  <a:lnTo>
                    <a:pt x="240" y="49"/>
                  </a:lnTo>
                  <a:lnTo>
                    <a:pt x="246" y="42"/>
                  </a:lnTo>
                  <a:lnTo>
                    <a:pt x="252" y="42"/>
                  </a:lnTo>
                  <a:lnTo>
                    <a:pt x="258" y="36"/>
                  </a:lnTo>
                  <a:lnTo>
                    <a:pt x="263" y="36"/>
                  </a:lnTo>
                  <a:lnTo>
                    <a:pt x="263" y="30"/>
                  </a:lnTo>
                  <a:lnTo>
                    <a:pt x="275" y="30"/>
                  </a:lnTo>
                  <a:lnTo>
                    <a:pt x="275" y="24"/>
                  </a:lnTo>
                  <a:lnTo>
                    <a:pt x="286" y="24"/>
                  </a:lnTo>
                  <a:lnTo>
                    <a:pt x="286" y="18"/>
                  </a:lnTo>
                  <a:lnTo>
                    <a:pt x="298" y="18"/>
                  </a:lnTo>
                  <a:lnTo>
                    <a:pt x="303" y="12"/>
                  </a:lnTo>
                  <a:lnTo>
                    <a:pt x="309" y="12"/>
                  </a:lnTo>
                  <a:lnTo>
                    <a:pt x="315" y="6"/>
                  </a:lnTo>
                  <a:lnTo>
                    <a:pt x="326" y="6"/>
                  </a:lnTo>
                  <a:lnTo>
                    <a:pt x="326" y="0"/>
                  </a:lnTo>
                  <a:lnTo>
                    <a:pt x="332" y="0"/>
                  </a:lnTo>
                  <a:lnTo>
                    <a:pt x="326" y="6"/>
                  </a:lnTo>
                  <a:lnTo>
                    <a:pt x="326" y="12"/>
                  </a:lnTo>
                  <a:lnTo>
                    <a:pt x="321" y="24"/>
                  </a:lnTo>
                  <a:lnTo>
                    <a:pt x="309" y="36"/>
                  </a:lnTo>
                  <a:lnTo>
                    <a:pt x="309" y="42"/>
                  </a:lnTo>
                  <a:lnTo>
                    <a:pt x="298" y="55"/>
                  </a:lnTo>
                  <a:lnTo>
                    <a:pt x="298" y="61"/>
                  </a:lnTo>
                  <a:lnTo>
                    <a:pt x="286" y="73"/>
                  </a:lnTo>
                  <a:lnTo>
                    <a:pt x="286" y="79"/>
                  </a:lnTo>
                  <a:lnTo>
                    <a:pt x="275" y="91"/>
                  </a:lnTo>
                  <a:lnTo>
                    <a:pt x="275" y="97"/>
                  </a:lnTo>
                  <a:lnTo>
                    <a:pt x="252" y="121"/>
                  </a:lnTo>
                  <a:lnTo>
                    <a:pt x="252" y="127"/>
                  </a:lnTo>
                  <a:lnTo>
                    <a:pt x="229" y="152"/>
                  </a:lnTo>
                  <a:lnTo>
                    <a:pt x="229" y="158"/>
                  </a:lnTo>
                  <a:lnTo>
                    <a:pt x="223" y="158"/>
                  </a:lnTo>
                  <a:lnTo>
                    <a:pt x="160" y="224"/>
                  </a:lnTo>
                  <a:lnTo>
                    <a:pt x="155" y="224"/>
                  </a:lnTo>
                  <a:lnTo>
                    <a:pt x="155" y="230"/>
                  </a:lnTo>
                  <a:lnTo>
                    <a:pt x="149" y="230"/>
                  </a:lnTo>
                  <a:lnTo>
                    <a:pt x="149" y="236"/>
                  </a:lnTo>
                  <a:lnTo>
                    <a:pt x="143" y="236"/>
                  </a:lnTo>
                  <a:lnTo>
                    <a:pt x="143" y="242"/>
                  </a:lnTo>
                  <a:lnTo>
                    <a:pt x="138" y="249"/>
                  </a:lnTo>
                  <a:lnTo>
                    <a:pt x="132" y="249"/>
                  </a:lnTo>
                  <a:lnTo>
                    <a:pt x="132" y="255"/>
                  </a:lnTo>
                  <a:lnTo>
                    <a:pt x="126" y="255"/>
                  </a:lnTo>
                  <a:lnTo>
                    <a:pt x="126" y="261"/>
                  </a:lnTo>
                  <a:lnTo>
                    <a:pt x="120" y="261"/>
                  </a:lnTo>
                  <a:lnTo>
                    <a:pt x="120" y="267"/>
                  </a:lnTo>
                  <a:lnTo>
                    <a:pt x="115" y="267"/>
                  </a:lnTo>
                  <a:lnTo>
                    <a:pt x="115" y="273"/>
                  </a:lnTo>
                  <a:lnTo>
                    <a:pt x="109" y="273"/>
                  </a:lnTo>
                  <a:lnTo>
                    <a:pt x="103" y="279"/>
                  </a:lnTo>
                  <a:lnTo>
                    <a:pt x="98" y="279"/>
                  </a:lnTo>
                  <a:lnTo>
                    <a:pt x="98" y="285"/>
                  </a:lnTo>
                  <a:lnTo>
                    <a:pt x="92" y="285"/>
                  </a:lnTo>
                  <a:lnTo>
                    <a:pt x="92" y="291"/>
                  </a:lnTo>
                  <a:lnTo>
                    <a:pt x="86" y="291"/>
                  </a:lnTo>
                  <a:lnTo>
                    <a:pt x="69" y="309"/>
                  </a:lnTo>
                  <a:lnTo>
                    <a:pt x="63" y="309"/>
                  </a:lnTo>
                  <a:lnTo>
                    <a:pt x="46" y="327"/>
                  </a:lnTo>
                  <a:lnTo>
                    <a:pt x="40" y="327"/>
                  </a:lnTo>
                  <a:lnTo>
                    <a:pt x="29" y="339"/>
                  </a:lnTo>
                  <a:lnTo>
                    <a:pt x="23" y="339"/>
                  </a:lnTo>
                  <a:lnTo>
                    <a:pt x="12" y="352"/>
                  </a:lnTo>
                  <a:lnTo>
                    <a:pt x="6" y="352"/>
                  </a:lnTo>
                  <a:lnTo>
                    <a:pt x="6" y="358"/>
                  </a:lnTo>
                  <a:lnTo>
                    <a:pt x="0" y="35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3000" y="3411"/>
              <a:ext cx="18" cy="31"/>
            </a:xfrm>
            <a:custGeom>
              <a:avLst/>
              <a:gdLst>
                <a:gd name="T0" fmla="*/ 12 w 18"/>
                <a:gd name="T1" fmla="*/ 0 h 31"/>
                <a:gd name="T2" fmla="*/ 0 w 18"/>
                <a:gd name="T3" fmla="*/ 12 h 31"/>
                <a:gd name="T4" fmla="*/ 0 w 18"/>
                <a:gd name="T5" fmla="*/ 30 h 31"/>
                <a:gd name="T6" fmla="*/ 17 w 18"/>
                <a:gd name="T7" fmla="*/ 24 h 31"/>
                <a:gd name="T8" fmla="*/ 12 w 18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1">
                  <a:moveTo>
                    <a:pt x="12" y="0"/>
                  </a:moveTo>
                  <a:lnTo>
                    <a:pt x="0" y="12"/>
                  </a:lnTo>
                  <a:lnTo>
                    <a:pt x="0" y="30"/>
                  </a:lnTo>
                  <a:lnTo>
                    <a:pt x="17" y="24"/>
                  </a:lnTo>
                  <a:lnTo>
                    <a:pt x="12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2806" y="2999"/>
              <a:ext cx="41" cy="116"/>
            </a:xfrm>
            <a:custGeom>
              <a:avLst/>
              <a:gdLst>
                <a:gd name="T0" fmla="*/ 0 w 41"/>
                <a:gd name="T1" fmla="*/ 0 h 116"/>
                <a:gd name="T2" fmla="*/ 0 w 41"/>
                <a:gd name="T3" fmla="*/ 115 h 116"/>
                <a:gd name="T4" fmla="*/ 40 w 41"/>
                <a:gd name="T5" fmla="*/ 115 h 116"/>
                <a:gd name="T6" fmla="*/ 40 w 41"/>
                <a:gd name="T7" fmla="*/ 0 h 116"/>
                <a:gd name="T8" fmla="*/ 0 w 41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16">
                  <a:moveTo>
                    <a:pt x="0" y="0"/>
                  </a:moveTo>
                  <a:lnTo>
                    <a:pt x="0" y="115"/>
                  </a:lnTo>
                  <a:lnTo>
                    <a:pt x="40" y="115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3183" y="2841"/>
              <a:ext cx="76" cy="140"/>
            </a:xfrm>
            <a:custGeom>
              <a:avLst/>
              <a:gdLst>
                <a:gd name="T0" fmla="*/ 0 w 76"/>
                <a:gd name="T1" fmla="*/ 0 h 140"/>
                <a:gd name="T2" fmla="*/ 0 w 76"/>
                <a:gd name="T3" fmla="*/ 139 h 140"/>
                <a:gd name="T4" fmla="*/ 75 w 76"/>
                <a:gd name="T5" fmla="*/ 139 h 140"/>
                <a:gd name="T6" fmla="*/ 75 w 76"/>
                <a:gd name="T7" fmla="*/ 0 h 140"/>
                <a:gd name="T8" fmla="*/ 0 w 76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40">
                  <a:moveTo>
                    <a:pt x="0" y="0"/>
                  </a:moveTo>
                  <a:lnTo>
                    <a:pt x="0" y="139"/>
                  </a:lnTo>
                  <a:lnTo>
                    <a:pt x="75" y="139"/>
                  </a:lnTo>
                  <a:lnTo>
                    <a:pt x="75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3092" y="2750"/>
              <a:ext cx="41" cy="98"/>
            </a:xfrm>
            <a:custGeom>
              <a:avLst/>
              <a:gdLst>
                <a:gd name="T0" fmla="*/ 0 w 41"/>
                <a:gd name="T1" fmla="*/ 0 h 98"/>
                <a:gd name="T2" fmla="*/ 0 w 41"/>
                <a:gd name="T3" fmla="*/ 97 h 98"/>
                <a:gd name="T4" fmla="*/ 40 w 41"/>
                <a:gd name="T5" fmla="*/ 97 h 98"/>
                <a:gd name="T6" fmla="*/ 40 w 41"/>
                <a:gd name="T7" fmla="*/ 0 h 98"/>
                <a:gd name="T8" fmla="*/ 0 w 41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8">
                  <a:moveTo>
                    <a:pt x="0" y="0"/>
                  </a:moveTo>
                  <a:lnTo>
                    <a:pt x="0" y="97"/>
                  </a:lnTo>
                  <a:lnTo>
                    <a:pt x="40" y="97"/>
                  </a:lnTo>
                  <a:lnTo>
                    <a:pt x="40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2766" y="2144"/>
              <a:ext cx="144" cy="147"/>
            </a:xfrm>
            <a:custGeom>
              <a:avLst/>
              <a:gdLst>
                <a:gd name="T0" fmla="*/ 0 w 144"/>
                <a:gd name="T1" fmla="*/ 0 h 147"/>
                <a:gd name="T2" fmla="*/ 0 w 144"/>
                <a:gd name="T3" fmla="*/ 146 h 147"/>
                <a:gd name="T4" fmla="*/ 143 w 144"/>
                <a:gd name="T5" fmla="*/ 146 h 147"/>
                <a:gd name="T6" fmla="*/ 143 w 144"/>
                <a:gd name="T7" fmla="*/ 0 h 147"/>
                <a:gd name="T8" fmla="*/ 0 w 14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7">
                  <a:moveTo>
                    <a:pt x="0" y="0"/>
                  </a:moveTo>
                  <a:lnTo>
                    <a:pt x="0" y="146"/>
                  </a:lnTo>
                  <a:lnTo>
                    <a:pt x="143" y="146"/>
                  </a:lnTo>
                  <a:lnTo>
                    <a:pt x="1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2892" y="1302"/>
              <a:ext cx="172" cy="861"/>
            </a:xfrm>
            <a:custGeom>
              <a:avLst/>
              <a:gdLst>
                <a:gd name="T0" fmla="*/ 57 w 172"/>
                <a:gd name="T1" fmla="*/ 0 h 861"/>
                <a:gd name="T2" fmla="*/ 120 w 172"/>
                <a:gd name="T3" fmla="*/ 0 h 861"/>
                <a:gd name="T4" fmla="*/ 125 w 172"/>
                <a:gd name="T5" fmla="*/ 6 h 861"/>
                <a:gd name="T6" fmla="*/ 131 w 172"/>
                <a:gd name="T7" fmla="*/ 6 h 861"/>
                <a:gd name="T8" fmla="*/ 148 w 172"/>
                <a:gd name="T9" fmla="*/ 24 h 861"/>
                <a:gd name="T10" fmla="*/ 154 w 172"/>
                <a:gd name="T11" fmla="*/ 24 h 861"/>
                <a:gd name="T12" fmla="*/ 154 w 172"/>
                <a:gd name="T13" fmla="*/ 36 h 861"/>
                <a:gd name="T14" fmla="*/ 166 w 172"/>
                <a:gd name="T15" fmla="*/ 49 h 861"/>
                <a:gd name="T16" fmla="*/ 166 w 172"/>
                <a:gd name="T17" fmla="*/ 67 h 861"/>
                <a:gd name="T18" fmla="*/ 171 w 172"/>
                <a:gd name="T19" fmla="*/ 73 h 861"/>
                <a:gd name="T20" fmla="*/ 171 w 172"/>
                <a:gd name="T21" fmla="*/ 109 h 861"/>
                <a:gd name="T22" fmla="*/ 166 w 172"/>
                <a:gd name="T23" fmla="*/ 109 h 861"/>
                <a:gd name="T24" fmla="*/ 166 w 172"/>
                <a:gd name="T25" fmla="*/ 121 h 861"/>
                <a:gd name="T26" fmla="*/ 160 w 172"/>
                <a:gd name="T27" fmla="*/ 127 h 861"/>
                <a:gd name="T28" fmla="*/ 160 w 172"/>
                <a:gd name="T29" fmla="*/ 139 h 861"/>
                <a:gd name="T30" fmla="*/ 154 w 172"/>
                <a:gd name="T31" fmla="*/ 139 h 861"/>
                <a:gd name="T32" fmla="*/ 154 w 172"/>
                <a:gd name="T33" fmla="*/ 152 h 861"/>
                <a:gd name="T34" fmla="*/ 148 w 172"/>
                <a:gd name="T35" fmla="*/ 152 h 861"/>
                <a:gd name="T36" fmla="*/ 148 w 172"/>
                <a:gd name="T37" fmla="*/ 170 h 861"/>
                <a:gd name="T38" fmla="*/ 143 w 172"/>
                <a:gd name="T39" fmla="*/ 170 h 861"/>
                <a:gd name="T40" fmla="*/ 143 w 172"/>
                <a:gd name="T41" fmla="*/ 194 h 861"/>
                <a:gd name="T42" fmla="*/ 137 w 172"/>
                <a:gd name="T43" fmla="*/ 200 h 861"/>
                <a:gd name="T44" fmla="*/ 137 w 172"/>
                <a:gd name="T45" fmla="*/ 309 h 861"/>
                <a:gd name="T46" fmla="*/ 131 w 172"/>
                <a:gd name="T47" fmla="*/ 321 h 861"/>
                <a:gd name="T48" fmla="*/ 131 w 172"/>
                <a:gd name="T49" fmla="*/ 467 h 861"/>
                <a:gd name="T50" fmla="*/ 125 w 172"/>
                <a:gd name="T51" fmla="*/ 485 h 861"/>
                <a:gd name="T52" fmla="*/ 125 w 172"/>
                <a:gd name="T53" fmla="*/ 648 h 861"/>
                <a:gd name="T54" fmla="*/ 120 w 172"/>
                <a:gd name="T55" fmla="*/ 661 h 861"/>
                <a:gd name="T56" fmla="*/ 120 w 172"/>
                <a:gd name="T57" fmla="*/ 842 h 861"/>
                <a:gd name="T58" fmla="*/ 108 w 172"/>
                <a:gd name="T59" fmla="*/ 842 h 861"/>
                <a:gd name="T60" fmla="*/ 108 w 172"/>
                <a:gd name="T61" fmla="*/ 848 h 861"/>
                <a:gd name="T62" fmla="*/ 85 w 172"/>
                <a:gd name="T63" fmla="*/ 848 h 861"/>
                <a:gd name="T64" fmla="*/ 85 w 172"/>
                <a:gd name="T65" fmla="*/ 854 h 861"/>
                <a:gd name="T66" fmla="*/ 45 w 172"/>
                <a:gd name="T67" fmla="*/ 854 h 861"/>
                <a:gd name="T68" fmla="*/ 40 w 172"/>
                <a:gd name="T69" fmla="*/ 860 h 861"/>
                <a:gd name="T70" fmla="*/ 23 w 172"/>
                <a:gd name="T71" fmla="*/ 860 h 861"/>
                <a:gd name="T72" fmla="*/ 23 w 172"/>
                <a:gd name="T73" fmla="*/ 570 h 861"/>
                <a:gd name="T74" fmla="*/ 17 w 172"/>
                <a:gd name="T75" fmla="*/ 551 h 861"/>
                <a:gd name="T76" fmla="*/ 17 w 172"/>
                <a:gd name="T77" fmla="*/ 200 h 861"/>
                <a:gd name="T78" fmla="*/ 11 w 172"/>
                <a:gd name="T79" fmla="*/ 200 h 861"/>
                <a:gd name="T80" fmla="*/ 11 w 172"/>
                <a:gd name="T81" fmla="*/ 164 h 861"/>
                <a:gd name="T82" fmla="*/ 5 w 172"/>
                <a:gd name="T83" fmla="*/ 164 h 861"/>
                <a:gd name="T84" fmla="*/ 5 w 172"/>
                <a:gd name="T85" fmla="*/ 127 h 861"/>
                <a:gd name="T86" fmla="*/ 0 w 172"/>
                <a:gd name="T87" fmla="*/ 121 h 861"/>
                <a:gd name="T88" fmla="*/ 0 w 172"/>
                <a:gd name="T89" fmla="*/ 85 h 861"/>
                <a:gd name="T90" fmla="*/ 5 w 172"/>
                <a:gd name="T91" fmla="*/ 85 h 861"/>
                <a:gd name="T92" fmla="*/ 5 w 172"/>
                <a:gd name="T93" fmla="*/ 61 h 861"/>
                <a:gd name="T94" fmla="*/ 11 w 172"/>
                <a:gd name="T95" fmla="*/ 61 h 861"/>
                <a:gd name="T96" fmla="*/ 11 w 172"/>
                <a:gd name="T97" fmla="*/ 49 h 861"/>
                <a:gd name="T98" fmla="*/ 17 w 172"/>
                <a:gd name="T99" fmla="*/ 42 h 861"/>
                <a:gd name="T100" fmla="*/ 17 w 172"/>
                <a:gd name="T101" fmla="*/ 36 h 861"/>
                <a:gd name="T102" fmla="*/ 23 w 172"/>
                <a:gd name="T103" fmla="*/ 30 h 861"/>
                <a:gd name="T104" fmla="*/ 23 w 172"/>
                <a:gd name="T105" fmla="*/ 24 h 861"/>
                <a:gd name="T106" fmla="*/ 28 w 172"/>
                <a:gd name="T107" fmla="*/ 24 h 861"/>
                <a:gd name="T108" fmla="*/ 28 w 172"/>
                <a:gd name="T109" fmla="*/ 18 h 861"/>
                <a:gd name="T110" fmla="*/ 40 w 172"/>
                <a:gd name="T111" fmla="*/ 6 h 861"/>
                <a:gd name="T112" fmla="*/ 45 w 172"/>
                <a:gd name="T113" fmla="*/ 6 h 861"/>
                <a:gd name="T114" fmla="*/ 51 w 172"/>
                <a:gd name="T115" fmla="*/ 0 h 861"/>
                <a:gd name="T116" fmla="*/ 57 w 172"/>
                <a:gd name="T117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" h="861">
                  <a:moveTo>
                    <a:pt x="57" y="0"/>
                  </a:moveTo>
                  <a:lnTo>
                    <a:pt x="120" y="0"/>
                  </a:lnTo>
                  <a:lnTo>
                    <a:pt x="125" y="6"/>
                  </a:lnTo>
                  <a:lnTo>
                    <a:pt x="131" y="6"/>
                  </a:lnTo>
                  <a:lnTo>
                    <a:pt x="148" y="24"/>
                  </a:lnTo>
                  <a:lnTo>
                    <a:pt x="154" y="24"/>
                  </a:lnTo>
                  <a:lnTo>
                    <a:pt x="154" y="36"/>
                  </a:lnTo>
                  <a:lnTo>
                    <a:pt x="166" y="49"/>
                  </a:lnTo>
                  <a:lnTo>
                    <a:pt x="166" y="67"/>
                  </a:lnTo>
                  <a:lnTo>
                    <a:pt x="171" y="73"/>
                  </a:lnTo>
                  <a:lnTo>
                    <a:pt x="171" y="109"/>
                  </a:lnTo>
                  <a:lnTo>
                    <a:pt x="166" y="109"/>
                  </a:lnTo>
                  <a:lnTo>
                    <a:pt x="166" y="121"/>
                  </a:lnTo>
                  <a:lnTo>
                    <a:pt x="160" y="127"/>
                  </a:lnTo>
                  <a:lnTo>
                    <a:pt x="160" y="139"/>
                  </a:lnTo>
                  <a:lnTo>
                    <a:pt x="154" y="139"/>
                  </a:lnTo>
                  <a:lnTo>
                    <a:pt x="154" y="152"/>
                  </a:lnTo>
                  <a:lnTo>
                    <a:pt x="148" y="152"/>
                  </a:lnTo>
                  <a:lnTo>
                    <a:pt x="148" y="170"/>
                  </a:lnTo>
                  <a:lnTo>
                    <a:pt x="143" y="170"/>
                  </a:lnTo>
                  <a:lnTo>
                    <a:pt x="143" y="194"/>
                  </a:lnTo>
                  <a:lnTo>
                    <a:pt x="137" y="200"/>
                  </a:lnTo>
                  <a:lnTo>
                    <a:pt x="137" y="309"/>
                  </a:lnTo>
                  <a:lnTo>
                    <a:pt x="131" y="321"/>
                  </a:lnTo>
                  <a:lnTo>
                    <a:pt x="131" y="467"/>
                  </a:lnTo>
                  <a:lnTo>
                    <a:pt x="125" y="485"/>
                  </a:lnTo>
                  <a:lnTo>
                    <a:pt x="125" y="648"/>
                  </a:lnTo>
                  <a:lnTo>
                    <a:pt x="120" y="661"/>
                  </a:lnTo>
                  <a:lnTo>
                    <a:pt x="120" y="842"/>
                  </a:lnTo>
                  <a:lnTo>
                    <a:pt x="108" y="842"/>
                  </a:lnTo>
                  <a:lnTo>
                    <a:pt x="108" y="848"/>
                  </a:lnTo>
                  <a:lnTo>
                    <a:pt x="85" y="848"/>
                  </a:lnTo>
                  <a:lnTo>
                    <a:pt x="85" y="854"/>
                  </a:lnTo>
                  <a:lnTo>
                    <a:pt x="45" y="854"/>
                  </a:lnTo>
                  <a:lnTo>
                    <a:pt x="40" y="860"/>
                  </a:lnTo>
                  <a:lnTo>
                    <a:pt x="23" y="860"/>
                  </a:lnTo>
                  <a:lnTo>
                    <a:pt x="23" y="570"/>
                  </a:lnTo>
                  <a:lnTo>
                    <a:pt x="17" y="551"/>
                  </a:lnTo>
                  <a:lnTo>
                    <a:pt x="17" y="200"/>
                  </a:lnTo>
                  <a:lnTo>
                    <a:pt x="11" y="200"/>
                  </a:lnTo>
                  <a:lnTo>
                    <a:pt x="11" y="164"/>
                  </a:lnTo>
                  <a:lnTo>
                    <a:pt x="5" y="164"/>
                  </a:lnTo>
                  <a:lnTo>
                    <a:pt x="5" y="127"/>
                  </a:lnTo>
                  <a:lnTo>
                    <a:pt x="0" y="121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61"/>
                  </a:lnTo>
                  <a:lnTo>
                    <a:pt x="11" y="61"/>
                  </a:lnTo>
                  <a:lnTo>
                    <a:pt x="11" y="49"/>
                  </a:lnTo>
                  <a:lnTo>
                    <a:pt x="17" y="42"/>
                  </a:lnTo>
                  <a:lnTo>
                    <a:pt x="17" y="36"/>
                  </a:lnTo>
                  <a:lnTo>
                    <a:pt x="23" y="30"/>
                  </a:lnTo>
                  <a:lnTo>
                    <a:pt x="23" y="24"/>
                  </a:lnTo>
                  <a:lnTo>
                    <a:pt x="28" y="24"/>
                  </a:lnTo>
                  <a:lnTo>
                    <a:pt x="28" y="18"/>
                  </a:lnTo>
                  <a:lnTo>
                    <a:pt x="40" y="6"/>
                  </a:lnTo>
                  <a:lnTo>
                    <a:pt x="45" y="6"/>
                  </a:lnTo>
                  <a:lnTo>
                    <a:pt x="51" y="0"/>
                  </a:lnTo>
                  <a:lnTo>
                    <a:pt x="57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2440" y="2078"/>
              <a:ext cx="87" cy="92"/>
            </a:xfrm>
            <a:custGeom>
              <a:avLst/>
              <a:gdLst>
                <a:gd name="T0" fmla="*/ 0 w 87"/>
                <a:gd name="T1" fmla="*/ 60 h 92"/>
                <a:gd name="T2" fmla="*/ 51 w 87"/>
                <a:gd name="T3" fmla="*/ 91 h 92"/>
                <a:gd name="T4" fmla="*/ 86 w 87"/>
                <a:gd name="T5" fmla="*/ 30 h 92"/>
                <a:gd name="T6" fmla="*/ 34 w 87"/>
                <a:gd name="T7" fmla="*/ 0 h 92"/>
                <a:gd name="T8" fmla="*/ 0 w 87"/>
                <a:gd name="T9" fmla="*/ 6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2">
                  <a:moveTo>
                    <a:pt x="0" y="60"/>
                  </a:moveTo>
                  <a:lnTo>
                    <a:pt x="51" y="91"/>
                  </a:lnTo>
                  <a:lnTo>
                    <a:pt x="86" y="30"/>
                  </a:lnTo>
                  <a:lnTo>
                    <a:pt x="34" y="0"/>
                  </a:lnTo>
                  <a:lnTo>
                    <a:pt x="0" y="6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2491" y="1738"/>
              <a:ext cx="373" cy="365"/>
            </a:xfrm>
            <a:custGeom>
              <a:avLst/>
              <a:gdLst>
                <a:gd name="T0" fmla="*/ 29 w 373"/>
                <a:gd name="T1" fmla="*/ 340 h 365"/>
                <a:gd name="T2" fmla="*/ 40 w 373"/>
                <a:gd name="T3" fmla="*/ 309 h 365"/>
                <a:gd name="T4" fmla="*/ 46 w 373"/>
                <a:gd name="T5" fmla="*/ 273 h 365"/>
                <a:gd name="T6" fmla="*/ 52 w 373"/>
                <a:gd name="T7" fmla="*/ 255 h 365"/>
                <a:gd name="T8" fmla="*/ 58 w 373"/>
                <a:gd name="T9" fmla="*/ 237 h 365"/>
                <a:gd name="T10" fmla="*/ 63 w 373"/>
                <a:gd name="T11" fmla="*/ 225 h 365"/>
                <a:gd name="T12" fmla="*/ 69 w 373"/>
                <a:gd name="T13" fmla="*/ 206 h 365"/>
                <a:gd name="T14" fmla="*/ 75 w 373"/>
                <a:gd name="T15" fmla="*/ 194 h 365"/>
                <a:gd name="T16" fmla="*/ 80 w 373"/>
                <a:gd name="T17" fmla="*/ 182 h 365"/>
                <a:gd name="T18" fmla="*/ 86 w 373"/>
                <a:gd name="T19" fmla="*/ 164 h 365"/>
                <a:gd name="T20" fmla="*/ 92 w 373"/>
                <a:gd name="T21" fmla="*/ 152 h 365"/>
                <a:gd name="T22" fmla="*/ 98 w 373"/>
                <a:gd name="T23" fmla="*/ 140 h 365"/>
                <a:gd name="T24" fmla="*/ 103 w 373"/>
                <a:gd name="T25" fmla="*/ 128 h 365"/>
                <a:gd name="T26" fmla="*/ 109 w 373"/>
                <a:gd name="T27" fmla="*/ 115 h 365"/>
                <a:gd name="T28" fmla="*/ 120 w 373"/>
                <a:gd name="T29" fmla="*/ 97 h 365"/>
                <a:gd name="T30" fmla="*/ 138 w 373"/>
                <a:gd name="T31" fmla="*/ 85 h 365"/>
                <a:gd name="T32" fmla="*/ 149 w 373"/>
                <a:gd name="T33" fmla="*/ 79 h 365"/>
                <a:gd name="T34" fmla="*/ 160 w 373"/>
                <a:gd name="T35" fmla="*/ 73 h 365"/>
                <a:gd name="T36" fmla="*/ 172 w 373"/>
                <a:gd name="T37" fmla="*/ 67 h 365"/>
                <a:gd name="T38" fmla="*/ 183 w 373"/>
                <a:gd name="T39" fmla="*/ 61 h 365"/>
                <a:gd name="T40" fmla="*/ 200 w 373"/>
                <a:gd name="T41" fmla="*/ 55 h 365"/>
                <a:gd name="T42" fmla="*/ 212 w 373"/>
                <a:gd name="T43" fmla="*/ 49 h 365"/>
                <a:gd name="T44" fmla="*/ 223 w 373"/>
                <a:gd name="T45" fmla="*/ 43 h 365"/>
                <a:gd name="T46" fmla="*/ 241 w 373"/>
                <a:gd name="T47" fmla="*/ 37 h 365"/>
                <a:gd name="T48" fmla="*/ 258 w 373"/>
                <a:gd name="T49" fmla="*/ 31 h 365"/>
                <a:gd name="T50" fmla="*/ 269 w 373"/>
                <a:gd name="T51" fmla="*/ 25 h 365"/>
                <a:gd name="T52" fmla="*/ 286 w 373"/>
                <a:gd name="T53" fmla="*/ 18 h 365"/>
                <a:gd name="T54" fmla="*/ 309 w 373"/>
                <a:gd name="T55" fmla="*/ 12 h 365"/>
                <a:gd name="T56" fmla="*/ 326 w 373"/>
                <a:gd name="T57" fmla="*/ 6 h 365"/>
                <a:gd name="T58" fmla="*/ 355 w 373"/>
                <a:gd name="T59" fmla="*/ 0 h 365"/>
                <a:gd name="T60" fmla="*/ 372 w 373"/>
                <a:gd name="T61" fmla="*/ 97 h 365"/>
                <a:gd name="T62" fmla="*/ 361 w 373"/>
                <a:gd name="T63" fmla="*/ 103 h 365"/>
                <a:gd name="T64" fmla="*/ 355 w 373"/>
                <a:gd name="T65" fmla="*/ 109 h 365"/>
                <a:gd name="T66" fmla="*/ 332 w 373"/>
                <a:gd name="T67" fmla="*/ 128 h 365"/>
                <a:gd name="T68" fmla="*/ 326 w 373"/>
                <a:gd name="T69" fmla="*/ 134 h 365"/>
                <a:gd name="T70" fmla="*/ 303 w 373"/>
                <a:gd name="T71" fmla="*/ 152 h 365"/>
                <a:gd name="T72" fmla="*/ 298 w 373"/>
                <a:gd name="T73" fmla="*/ 158 h 365"/>
                <a:gd name="T74" fmla="*/ 292 w 373"/>
                <a:gd name="T75" fmla="*/ 170 h 365"/>
                <a:gd name="T76" fmla="*/ 275 w 373"/>
                <a:gd name="T77" fmla="*/ 182 h 365"/>
                <a:gd name="T78" fmla="*/ 269 w 373"/>
                <a:gd name="T79" fmla="*/ 188 h 365"/>
                <a:gd name="T80" fmla="*/ 241 w 373"/>
                <a:gd name="T81" fmla="*/ 212 h 365"/>
                <a:gd name="T82" fmla="*/ 235 w 373"/>
                <a:gd name="T83" fmla="*/ 218 h 365"/>
                <a:gd name="T84" fmla="*/ 223 w 373"/>
                <a:gd name="T85" fmla="*/ 225 h 365"/>
                <a:gd name="T86" fmla="*/ 218 w 373"/>
                <a:gd name="T87" fmla="*/ 231 h 365"/>
                <a:gd name="T88" fmla="*/ 206 w 373"/>
                <a:gd name="T89" fmla="*/ 237 h 365"/>
                <a:gd name="T90" fmla="*/ 189 w 373"/>
                <a:gd name="T91" fmla="*/ 249 h 365"/>
                <a:gd name="T92" fmla="*/ 166 w 373"/>
                <a:gd name="T93" fmla="*/ 267 h 365"/>
                <a:gd name="T94" fmla="*/ 149 w 373"/>
                <a:gd name="T95" fmla="*/ 279 h 365"/>
                <a:gd name="T96" fmla="*/ 138 w 373"/>
                <a:gd name="T97" fmla="*/ 285 h 365"/>
                <a:gd name="T98" fmla="*/ 120 w 373"/>
                <a:gd name="T99" fmla="*/ 297 h 365"/>
                <a:gd name="T100" fmla="*/ 109 w 373"/>
                <a:gd name="T101" fmla="*/ 303 h 365"/>
                <a:gd name="T102" fmla="*/ 92 w 373"/>
                <a:gd name="T103" fmla="*/ 315 h 365"/>
                <a:gd name="T104" fmla="*/ 52 w 373"/>
                <a:gd name="T105" fmla="*/ 321 h 365"/>
                <a:gd name="T106" fmla="*/ 17 w 373"/>
                <a:gd name="T107" fmla="*/ 364 h 365"/>
                <a:gd name="T108" fmla="*/ 0 w 373"/>
                <a:gd name="T109" fmla="*/ 352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73" h="365">
                  <a:moveTo>
                    <a:pt x="0" y="352"/>
                  </a:moveTo>
                  <a:lnTo>
                    <a:pt x="29" y="340"/>
                  </a:lnTo>
                  <a:lnTo>
                    <a:pt x="46" y="315"/>
                  </a:lnTo>
                  <a:lnTo>
                    <a:pt x="40" y="309"/>
                  </a:lnTo>
                  <a:lnTo>
                    <a:pt x="40" y="279"/>
                  </a:lnTo>
                  <a:lnTo>
                    <a:pt x="46" y="273"/>
                  </a:lnTo>
                  <a:lnTo>
                    <a:pt x="46" y="261"/>
                  </a:lnTo>
                  <a:lnTo>
                    <a:pt x="52" y="255"/>
                  </a:lnTo>
                  <a:lnTo>
                    <a:pt x="52" y="243"/>
                  </a:lnTo>
                  <a:lnTo>
                    <a:pt x="58" y="237"/>
                  </a:lnTo>
                  <a:lnTo>
                    <a:pt x="58" y="231"/>
                  </a:lnTo>
                  <a:lnTo>
                    <a:pt x="63" y="225"/>
                  </a:lnTo>
                  <a:lnTo>
                    <a:pt x="63" y="218"/>
                  </a:lnTo>
                  <a:lnTo>
                    <a:pt x="69" y="206"/>
                  </a:lnTo>
                  <a:lnTo>
                    <a:pt x="69" y="200"/>
                  </a:lnTo>
                  <a:lnTo>
                    <a:pt x="75" y="194"/>
                  </a:lnTo>
                  <a:lnTo>
                    <a:pt x="75" y="188"/>
                  </a:lnTo>
                  <a:lnTo>
                    <a:pt x="80" y="182"/>
                  </a:lnTo>
                  <a:lnTo>
                    <a:pt x="80" y="170"/>
                  </a:lnTo>
                  <a:lnTo>
                    <a:pt x="86" y="164"/>
                  </a:lnTo>
                  <a:lnTo>
                    <a:pt x="86" y="158"/>
                  </a:lnTo>
                  <a:lnTo>
                    <a:pt x="92" y="152"/>
                  </a:lnTo>
                  <a:lnTo>
                    <a:pt x="92" y="146"/>
                  </a:lnTo>
                  <a:lnTo>
                    <a:pt x="98" y="140"/>
                  </a:lnTo>
                  <a:lnTo>
                    <a:pt x="98" y="134"/>
                  </a:lnTo>
                  <a:lnTo>
                    <a:pt x="103" y="128"/>
                  </a:lnTo>
                  <a:lnTo>
                    <a:pt x="103" y="115"/>
                  </a:lnTo>
                  <a:lnTo>
                    <a:pt x="109" y="115"/>
                  </a:lnTo>
                  <a:lnTo>
                    <a:pt x="109" y="109"/>
                  </a:lnTo>
                  <a:lnTo>
                    <a:pt x="120" y="97"/>
                  </a:lnTo>
                  <a:lnTo>
                    <a:pt x="126" y="97"/>
                  </a:lnTo>
                  <a:lnTo>
                    <a:pt x="138" y="85"/>
                  </a:lnTo>
                  <a:lnTo>
                    <a:pt x="149" y="85"/>
                  </a:lnTo>
                  <a:lnTo>
                    <a:pt x="149" y="79"/>
                  </a:lnTo>
                  <a:lnTo>
                    <a:pt x="155" y="79"/>
                  </a:lnTo>
                  <a:lnTo>
                    <a:pt x="160" y="73"/>
                  </a:lnTo>
                  <a:lnTo>
                    <a:pt x="166" y="73"/>
                  </a:lnTo>
                  <a:lnTo>
                    <a:pt x="172" y="67"/>
                  </a:lnTo>
                  <a:lnTo>
                    <a:pt x="183" y="67"/>
                  </a:lnTo>
                  <a:lnTo>
                    <a:pt x="183" y="61"/>
                  </a:lnTo>
                  <a:lnTo>
                    <a:pt x="195" y="61"/>
                  </a:lnTo>
                  <a:lnTo>
                    <a:pt x="200" y="55"/>
                  </a:lnTo>
                  <a:lnTo>
                    <a:pt x="206" y="55"/>
                  </a:lnTo>
                  <a:lnTo>
                    <a:pt x="212" y="49"/>
                  </a:lnTo>
                  <a:lnTo>
                    <a:pt x="223" y="49"/>
                  </a:lnTo>
                  <a:lnTo>
                    <a:pt x="223" y="43"/>
                  </a:lnTo>
                  <a:lnTo>
                    <a:pt x="235" y="43"/>
                  </a:lnTo>
                  <a:lnTo>
                    <a:pt x="241" y="37"/>
                  </a:lnTo>
                  <a:lnTo>
                    <a:pt x="252" y="37"/>
                  </a:lnTo>
                  <a:lnTo>
                    <a:pt x="258" y="31"/>
                  </a:lnTo>
                  <a:lnTo>
                    <a:pt x="263" y="31"/>
                  </a:lnTo>
                  <a:lnTo>
                    <a:pt x="269" y="25"/>
                  </a:lnTo>
                  <a:lnTo>
                    <a:pt x="286" y="25"/>
                  </a:lnTo>
                  <a:lnTo>
                    <a:pt x="286" y="18"/>
                  </a:lnTo>
                  <a:lnTo>
                    <a:pt x="303" y="18"/>
                  </a:lnTo>
                  <a:lnTo>
                    <a:pt x="309" y="12"/>
                  </a:lnTo>
                  <a:lnTo>
                    <a:pt x="326" y="12"/>
                  </a:lnTo>
                  <a:lnTo>
                    <a:pt x="326" y="6"/>
                  </a:lnTo>
                  <a:lnTo>
                    <a:pt x="349" y="6"/>
                  </a:lnTo>
                  <a:lnTo>
                    <a:pt x="355" y="0"/>
                  </a:lnTo>
                  <a:lnTo>
                    <a:pt x="372" y="0"/>
                  </a:lnTo>
                  <a:lnTo>
                    <a:pt x="372" y="97"/>
                  </a:lnTo>
                  <a:lnTo>
                    <a:pt x="366" y="103"/>
                  </a:lnTo>
                  <a:lnTo>
                    <a:pt x="361" y="103"/>
                  </a:lnTo>
                  <a:lnTo>
                    <a:pt x="361" y="109"/>
                  </a:lnTo>
                  <a:lnTo>
                    <a:pt x="355" y="109"/>
                  </a:lnTo>
                  <a:lnTo>
                    <a:pt x="338" y="128"/>
                  </a:lnTo>
                  <a:lnTo>
                    <a:pt x="332" y="128"/>
                  </a:lnTo>
                  <a:lnTo>
                    <a:pt x="332" y="134"/>
                  </a:lnTo>
                  <a:lnTo>
                    <a:pt x="326" y="134"/>
                  </a:lnTo>
                  <a:lnTo>
                    <a:pt x="309" y="152"/>
                  </a:lnTo>
                  <a:lnTo>
                    <a:pt x="303" y="152"/>
                  </a:lnTo>
                  <a:lnTo>
                    <a:pt x="303" y="158"/>
                  </a:lnTo>
                  <a:lnTo>
                    <a:pt x="298" y="158"/>
                  </a:lnTo>
                  <a:lnTo>
                    <a:pt x="292" y="164"/>
                  </a:lnTo>
                  <a:lnTo>
                    <a:pt x="292" y="170"/>
                  </a:lnTo>
                  <a:lnTo>
                    <a:pt x="286" y="170"/>
                  </a:lnTo>
                  <a:lnTo>
                    <a:pt x="275" y="182"/>
                  </a:lnTo>
                  <a:lnTo>
                    <a:pt x="269" y="182"/>
                  </a:lnTo>
                  <a:lnTo>
                    <a:pt x="269" y="188"/>
                  </a:lnTo>
                  <a:lnTo>
                    <a:pt x="263" y="188"/>
                  </a:lnTo>
                  <a:lnTo>
                    <a:pt x="241" y="212"/>
                  </a:lnTo>
                  <a:lnTo>
                    <a:pt x="235" y="212"/>
                  </a:lnTo>
                  <a:lnTo>
                    <a:pt x="235" y="218"/>
                  </a:lnTo>
                  <a:lnTo>
                    <a:pt x="229" y="218"/>
                  </a:lnTo>
                  <a:lnTo>
                    <a:pt x="223" y="225"/>
                  </a:lnTo>
                  <a:lnTo>
                    <a:pt x="218" y="225"/>
                  </a:lnTo>
                  <a:lnTo>
                    <a:pt x="218" y="231"/>
                  </a:lnTo>
                  <a:lnTo>
                    <a:pt x="212" y="237"/>
                  </a:lnTo>
                  <a:lnTo>
                    <a:pt x="206" y="237"/>
                  </a:lnTo>
                  <a:lnTo>
                    <a:pt x="195" y="249"/>
                  </a:lnTo>
                  <a:lnTo>
                    <a:pt x="189" y="249"/>
                  </a:lnTo>
                  <a:lnTo>
                    <a:pt x="172" y="267"/>
                  </a:lnTo>
                  <a:lnTo>
                    <a:pt x="166" y="267"/>
                  </a:lnTo>
                  <a:lnTo>
                    <a:pt x="155" y="279"/>
                  </a:lnTo>
                  <a:lnTo>
                    <a:pt x="149" y="279"/>
                  </a:lnTo>
                  <a:lnTo>
                    <a:pt x="143" y="285"/>
                  </a:lnTo>
                  <a:lnTo>
                    <a:pt x="138" y="285"/>
                  </a:lnTo>
                  <a:lnTo>
                    <a:pt x="126" y="297"/>
                  </a:lnTo>
                  <a:lnTo>
                    <a:pt x="120" y="297"/>
                  </a:lnTo>
                  <a:lnTo>
                    <a:pt x="115" y="303"/>
                  </a:lnTo>
                  <a:lnTo>
                    <a:pt x="109" y="303"/>
                  </a:lnTo>
                  <a:lnTo>
                    <a:pt x="98" y="315"/>
                  </a:lnTo>
                  <a:lnTo>
                    <a:pt x="92" y="315"/>
                  </a:lnTo>
                  <a:lnTo>
                    <a:pt x="86" y="321"/>
                  </a:lnTo>
                  <a:lnTo>
                    <a:pt x="52" y="321"/>
                  </a:lnTo>
                  <a:lnTo>
                    <a:pt x="35" y="346"/>
                  </a:lnTo>
                  <a:lnTo>
                    <a:pt x="17" y="364"/>
                  </a:lnTo>
                  <a:lnTo>
                    <a:pt x="17" y="352"/>
                  </a:lnTo>
                  <a:lnTo>
                    <a:pt x="0" y="352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2646" y="1872"/>
              <a:ext cx="41" cy="49"/>
            </a:xfrm>
            <a:custGeom>
              <a:avLst/>
              <a:gdLst>
                <a:gd name="T0" fmla="*/ 0 w 41"/>
                <a:gd name="T1" fmla="*/ 30 h 49"/>
                <a:gd name="T2" fmla="*/ 0 w 41"/>
                <a:gd name="T3" fmla="*/ 42 h 49"/>
                <a:gd name="T4" fmla="*/ 5 w 41"/>
                <a:gd name="T5" fmla="*/ 48 h 49"/>
                <a:gd name="T6" fmla="*/ 23 w 41"/>
                <a:gd name="T7" fmla="*/ 48 h 49"/>
                <a:gd name="T8" fmla="*/ 34 w 41"/>
                <a:gd name="T9" fmla="*/ 42 h 49"/>
                <a:gd name="T10" fmla="*/ 40 w 41"/>
                <a:gd name="T11" fmla="*/ 30 h 49"/>
                <a:gd name="T12" fmla="*/ 40 w 41"/>
                <a:gd name="T13" fmla="*/ 18 h 49"/>
                <a:gd name="T14" fmla="*/ 34 w 41"/>
                <a:gd name="T15" fmla="*/ 6 h 49"/>
                <a:gd name="T16" fmla="*/ 28 w 41"/>
                <a:gd name="T17" fmla="*/ 0 h 49"/>
                <a:gd name="T18" fmla="*/ 11 w 41"/>
                <a:gd name="T19" fmla="*/ 0 h 49"/>
                <a:gd name="T20" fmla="*/ 0 w 41"/>
                <a:gd name="T21" fmla="*/ 12 h 49"/>
                <a:gd name="T22" fmla="*/ 0 w 41"/>
                <a:gd name="T23" fmla="*/ 3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9">
                  <a:moveTo>
                    <a:pt x="0" y="30"/>
                  </a:moveTo>
                  <a:lnTo>
                    <a:pt x="0" y="42"/>
                  </a:lnTo>
                  <a:lnTo>
                    <a:pt x="5" y="48"/>
                  </a:lnTo>
                  <a:lnTo>
                    <a:pt x="23" y="48"/>
                  </a:lnTo>
                  <a:lnTo>
                    <a:pt x="34" y="42"/>
                  </a:lnTo>
                  <a:lnTo>
                    <a:pt x="40" y="30"/>
                  </a:lnTo>
                  <a:lnTo>
                    <a:pt x="40" y="18"/>
                  </a:lnTo>
                  <a:lnTo>
                    <a:pt x="34" y="6"/>
                  </a:lnTo>
                  <a:lnTo>
                    <a:pt x="28" y="0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0" y="3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2651" y="3835"/>
              <a:ext cx="1242" cy="292"/>
            </a:xfrm>
            <a:custGeom>
              <a:avLst/>
              <a:gdLst>
                <a:gd name="T0" fmla="*/ 1213 w 1242"/>
                <a:gd name="T1" fmla="*/ 66 h 292"/>
                <a:gd name="T2" fmla="*/ 1179 w 1242"/>
                <a:gd name="T3" fmla="*/ 73 h 292"/>
                <a:gd name="T4" fmla="*/ 1139 w 1242"/>
                <a:gd name="T5" fmla="*/ 85 h 292"/>
                <a:gd name="T6" fmla="*/ 967 w 1242"/>
                <a:gd name="T7" fmla="*/ 91 h 292"/>
                <a:gd name="T8" fmla="*/ 927 w 1242"/>
                <a:gd name="T9" fmla="*/ 79 h 292"/>
                <a:gd name="T10" fmla="*/ 875 w 1242"/>
                <a:gd name="T11" fmla="*/ 73 h 292"/>
                <a:gd name="T12" fmla="*/ 847 w 1242"/>
                <a:gd name="T13" fmla="*/ 60 h 292"/>
                <a:gd name="T14" fmla="*/ 818 w 1242"/>
                <a:gd name="T15" fmla="*/ 54 h 292"/>
                <a:gd name="T16" fmla="*/ 778 w 1242"/>
                <a:gd name="T17" fmla="*/ 42 h 292"/>
                <a:gd name="T18" fmla="*/ 744 w 1242"/>
                <a:gd name="T19" fmla="*/ 36 h 292"/>
                <a:gd name="T20" fmla="*/ 715 w 1242"/>
                <a:gd name="T21" fmla="*/ 24 h 292"/>
                <a:gd name="T22" fmla="*/ 675 w 1242"/>
                <a:gd name="T23" fmla="*/ 18 h 292"/>
                <a:gd name="T24" fmla="*/ 630 w 1242"/>
                <a:gd name="T25" fmla="*/ 6 h 292"/>
                <a:gd name="T26" fmla="*/ 509 w 1242"/>
                <a:gd name="T27" fmla="*/ 0 h 292"/>
                <a:gd name="T28" fmla="*/ 447 w 1242"/>
                <a:gd name="T29" fmla="*/ 12 h 292"/>
                <a:gd name="T30" fmla="*/ 407 w 1242"/>
                <a:gd name="T31" fmla="*/ 18 h 292"/>
                <a:gd name="T32" fmla="*/ 372 w 1242"/>
                <a:gd name="T33" fmla="*/ 30 h 292"/>
                <a:gd name="T34" fmla="*/ 338 w 1242"/>
                <a:gd name="T35" fmla="*/ 42 h 292"/>
                <a:gd name="T36" fmla="*/ 309 w 1242"/>
                <a:gd name="T37" fmla="*/ 54 h 292"/>
                <a:gd name="T38" fmla="*/ 275 w 1242"/>
                <a:gd name="T39" fmla="*/ 66 h 292"/>
                <a:gd name="T40" fmla="*/ 246 w 1242"/>
                <a:gd name="T41" fmla="*/ 79 h 292"/>
                <a:gd name="T42" fmla="*/ 218 w 1242"/>
                <a:gd name="T43" fmla="*/ 97 h 292"/>
                <a:gd name="T44" fmla="*/ 189 w 1242"/>
                <a:gd name="T45" fmla="*/ 115 h 292"/>
                <a:gd name="T46" fmla="*/ 166 w 1242"/>
                <a:gd name="T47" fmla="*/ 133 h 292"/>
                <a:gd name="T48" fmla="*/ 143 w 1242"/>
                <a:gd name="T49" fmla="*/ 145 h 292"/>
                <a:gd name="T50" fmla="*/ 103 w 1242"/>
                <a:gd name="T51" fmla="*/ 176 h 292"/>
                <a:gd name="T52" fmla="*/ 46 w 1242"/>
                <a:gd name="T53" fmla="*/ 230 h 292"/>
                <a:gd name="T54" fmla="*/ 29 w 1242"/>
                <a:gd name="T55" fmla="*/ 248 h 292"/>
                <a:gd name="T56" fmla="*/ 12 w 1242"/>
                <a:gd name="T57" fmla="*/ 285 h 292"/>
                <a:gd name="T58" fmla="*/ 29 w 1242"/>
                <a:gd name="T59" fmla="*/ 291 h 292"/>
                <a:gd name="T60" fmla="*/ 86 w 1242"/>
                <a:gd name="T61" fmla="*/ 230 h 292"/>
                <a:gd name="T62" fmla="*/ 126 w 1242"/>
                <a:gd name="T63" fmla="*/ 194 h 292"/>
                <a:gd name="T64" fmla="*/ 155 w 1242"/>
                <a:gd name="T65" fmla="*/ 182 h 292"/>
                <a:gd name="T66" fmla="*/ 183 w 1242"/>
                <a:gd name="T67" fmla="*/ 157 h 292"/>
                <a:gd name="T68" fmla="*/ 206 w 1242"/>
                <a:gd name="T69" fmla="*/ 145 h 292"/>
                <a:gd name="T70" fmla="*/ 229 w 1242"/>
                <a:gd name="T71" fmla="*/ 133 h 292"/>
                <a:gd name="T72" fmla="*/ 258 w 1242"/>
                <a:gd name="T73" fmla="*/ 127 h 292"/>
                <a:gd name="T74" fmla="*/ 281 w 1242"/>
                <a:gd name="T75" fmla="*/ 115 h 292"/>
                <a:gd name="T76" fmla="*/ 309 w 1242"/>
                <a:gd name="T77" fmla="*/ 109 h 292"/>
                <a:gd name="T78" fmla="*/ 349 w 1242"/>
                <a:gd name="T79" fmla="*/ 97 h 292"/>
                <a:gd name="T80" fmla="*/ 515 w 1242"/>
                <a:gd name="T81" fmla="*/ 91 h 292"/>
                <a:gd name="T82" fmla="*/ 561 w 1242"/>
                <a:gd name="T83" fmla="*/ 103 h 292"/>
                <a:gd name="T84" fmla="*/ 607 w 1242"/>
                <a:gd name="T85" fmla="*/ 109 h 292"/>
                <a:gd name="T86" fmla="*/ 635 w 1242"/>
                <a:gd name="T87" fmla="*/ 121 h 292"/>
                <a:gd name="T88" fmla="*/ 670 w 1242"/>
                <a:gd name="T89" fmla="*/ 127 h 292"/>
                <a:gd name="T90" fmla="*/ 698 w 1242"/>
                <a:gd name="T91" fmla="*/ 139 h 292"/>
                <a:gd name="T92" fmla="*/ 732 w 1242"/>
                <a:gd name="T93" fmla="*/ 145 h 292"/>
                <a:gd name="T94" fmla="*/ 761 w 1242"/>
                <a:gd name="T95" fmla="*/ 157 h 292"/>
                <a:gd name="T96" fmla="*/ 807 w 1242"/>
                <a:gd name="T97" fmla="*/ 163 h 292"/>
                <a:gd name="T98" fmla="*/ 847 w 1242"/>
                <a:gd name="T99" fmla="*/ 176 h 292"/>
                <a:gd name="T100" fmla="*/ 938 w 1242"/>
                <a:gd name="T101" fmla="*/ 182 h 292"/>
                <a:gd name="T102" fmla="*/ 984 w 1242"/>
                <a:gd name="T103" fmla="*/ 169 h 292"/>
                <a:gd name="T104" fmla="*/ 1041 w 1242"/>
                <a:gd name="T105" fmla="*/ 163 h 292"/>
                <a:gd name="T106" fmla="*/ 1070 w 1242"/>
                <a:gd name="T107" fmla="*/ 151 h 292"/>
                <a:gd name="T108" fmla="*/ 1098 w 1242"/>
                <a:gd name="T109" fmla="*/ 145 h 292"/>
                <a:gd name="T110" fmla="*/ 1116 w 1242"/>
                <a:gd name="T111" fmla="*/ 133 h 292"/>
                <a:gd name="T112" fmla="*/ 1133 w 1242"/>
                <a:gd name="T113" fmla="*/ 127 h 292"/>
                <a:gd name="T114" fmla="*/ 1150 w 1242"/>
                <a:gd name="T115" fmla="*/ 115 h 292"/>
                <a:gd name="T116" fmla="*/ 1167 w 1242"/>
                <a:gd name="T117" fmla="*/ 109 h 292"/>
                <a:gd name="T118" fmla="*/ 1190 w 1242"/>
                <a:gd name="T119" fmla="*/ 91 h 292"/>
                <a:gd name="T120" fmla="*/ 1224 w 1242"/>
                <a:gd name="T121" fmla="*/ 7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42" h="292">
                  <a:moveTo>
                    <a:pt x="1241" y="54"/>
                  </a:moveTo>
                  <a:lnTo>
                    <a:pt x="1230" y="60"/>
                  </a:lnTo>
                  <a:lnTo>
                    <a:pt x="1213" y="66"/>
                  </a:lnTo>
                  <a:lnTo>
                    <a:pt x="1201" y="66"/>
                  </a:lnTo>
                  <a:lnTo>
                    <a:pt x="1190" y="73"/>
                  </a:lnTo>
                  <a:lnTo>
                    <a:pt x="1179" y="73"/>
                  </a:lnTo>
                  <a:lnTo>
                    <a:pt x="1167" y="79"/>
                  </a:lnTo>
                  <a:lnTo>
                    <a:pt x="1150" y="79"/>
                  </a:lnTo>
                  <a:lnTo>
                    <a:pt x="1139" y="85"/>
                  </a:lnTo>
                  <a:lnTo>
                    <a:pt x="1127" y="85"/>
                  </a:lnTo>
                  <a:lnTo>
                    <a:pt x="1116" y="91"/>
                  </a:lnTo>
                  <a:lnTo>
                    <a:pt x="967" y="91"/>
                  </a:lnTo>
                  <a:lnTo>
                    <a:pt x="956" y="85"/>
                  </a:lnTo>
                  <a:lnTo>
                    <a:pt x="933" y="85"/>
                  </a:lnTo>
                  <a:lnTo>
                    <a:pt x="927" y="79"/>
                  </a:lnTo>
                  <a:lnTo>
                    <a:pt x="904" y="79"/>
                  </a:lnTo>
                  <a:lnTo>
                    <a:pt x="893" y="73"/>
                  </a:lnTo>
                  <a:lnTo>
                    <a:pt x="875" y="73"/>
                  </a:lnTo>
                  <a:lnTo>
                    <a:pt x="864" y="66"/>
                  </a:lnTo>
                  <a:lnTo>
                    <a:pt x="853" y="66"/>
                  </a:lnTo>
                  <a:lnTo>
                    <a:pt x="847" y="60"/>
                  </a:lnTo>
                  <a:lnTo>
                    <a:pt x="835" y="60"/>
                  </a:lnTo>
                  <a:lnTo>
                    <a:pt x="824" y="54"/>
                  </a:lnTo>
                  <a:lnTo>
                    <a:pt x="818" y="54"/>
                  </a:lnTo>
                  <a:lnTo>
                    <a:pt x="807" y="48"/>
                  </a:lnTo>
                  <a:lnTo>
                    <a:pt x="784" y="48"/>
                  </a:lnTo>
                  <a:lnTo>
                    <a:pt x="778" y="42"/>
                  </a:lnTo>
                  <a:lnTo>
                    <a:pt x="767" y="42"/>
                  </a:lnTo>
                  <a:lnTo>
                    <a:pt x="755" y="36"/>
                  </a:lnTo>
                  <a:lnTo>
                    <a:pt x="744" y="36"/>
                  </a:lnTo>
                  <a:lnTo>
                    <a:pt x="738" y="30"/>
                  </a:lnTo>
                  <a:lnTo>
                    <a:pt x="727" y="30"/>
                  </a:lnTo>
                  <a:lnTo>
                    <a:pt x="715" y="24"/>
                  </a:lnTo>
                  <a:lnTo>
                    <a:pt x="692" y="24"/>
                  </a:lnTo>
                  <a:lnTo>
                    <a:pt x="687" y="18"/>
                  </a:lnTo>
                  <a:lnTo>
                    <a:pt x="675" y="18"/>
                  </a:lnTo>
                  <a:lnTo>
                    <a:pt x="664" y="12"/>
                  </a:lnTo>
                  <a:lnTo>
                    <a:pt x="641" y="12"/>
                  </a:lnTo>
                  <a:lnTo>
                    <a:pt x="630" y="6"/>
                  </a:lnTo>
                  <a:lnTo>
                    <a:pt x="595" y="6"/>
                  </a:lnTo>
                  <a:lnTo>
                    <a:pt x="584" y="0"/>
                  </a:lnTo>
                  <a:lnTo>
                    <a:pt x="509" y="0"/>
                  </a:lnTo>
                  <a:lnTo>
                    <a:pt x="498" y="6"/>
                  </a:lnTo>
                  <a:lnTo>
                    <a:pt x="458" y="6"/>
                  </a:lnTo>
                  <a:lnTo>
                    <a:pt x="447" y="12"/>
                  </a:lnTo>
                  <a:lnTo>
                    <a:pt x="435" y="12"/>
                  </a:lnTo>
                  <a:lnTo>
                    <a:pt x="418" y="18"/>
                  </a:lnTo>
                  <a:lnTo>
                    <a:pt x="407" y="18"/>
                  </a:lnTo>
                  <a:lnTo>
                    <a:pt x="395" y="24"/>
                  </a:lnTo>
                  <a:lnTo>
                    <a:pt x="384" y="24"/>
                  </a:lnTo>
                  <a:lnTo>
                    <a:pt x="372" y="30"/>
                  </a:lnTo>
                  <a:lnTo>
                    <a:pt x="361" y="30"/>
                  </a:lnTo>
                  <a:lnTo>
                    <a:pt x="349" y="36"/>
                  </a:lnTo>
                  <a:lnTo>
                    <a:pt x="338" y="42"/>
                  </a:lnTo>
                  <a:lnTo>
                    <a:pt x="326" y="42"/>
                  </a:lnTo>
                  <a:lnTo>
                    <a:pt x="315" y="48"/>
                  </a:lnTo>
                  <a:lnTo>
                    <a:pt x="309" y="54"/>
                  </a:lnTo>
                  <a:lnTo>
                    <a:pt x="298" y="54"/>
                  </a:lnTo>
                  <a:lnTo>
                    <a:pt x="286" y="60"/>
                  </a:lnTo>
                  <a:lnTo>
                    <a:pt x="275" y="66"/>
                  </a:lnTo>
                  <a:lnTo>
                    <a:pt x="264" y="73"/>
                  </a:lnTo>
                  <a:lnTo>
                    <a:pt x="258" y="79"/>
                  </a:lnTo>
                  <a:lnTo>
                    <a:pt x="246" y="79"/>
                  </a:lnTo>
                  <a:lnTo>
                    <a:pt x="235" y="85"/>
                  </a:lnTo>
                  <a:lnTo>
                    <a:pt x="229" y="91"/>
                  </a:lnTo>
                  <a:lnTo>
                    <a:pt x="218" y="97"/>
                  </a:lnTo>
                  <a:lnTo>
                    <a:pt x="206" y="103"/>
                  </a:lnTo>
                  <a:lnTo>
                    <a:pt x="201" y="109"/>
                  </a:lnTo>
                  <a:lnTo>
                    <a:pt x="189" y="115"/>
                  </a:lnTo>
                  <a:lnTo>
                    <a:pt x="183" y="121"/>
                  </a:lnTo>
                  <a:lnTo>
                    <a:pt x="172" y="127"/>
                  </a:lnTo>
                  <a:lnTo>
                    <a:pt x="166" y="133"/>
                  </a:lnTo>
                  <a:lnTo>
                    <a:pt x="161" y="133"/>
                  </a:lnTo>
                  <a:lnTo>
                    <a:pt x="149" y="139"/>
                  </a:lnTo>
                  <a:lnTo>
                    <a:pt x="143" y="145"/>
                  </a:lnTo>
                  <a:lnTo>
                    <a:pt x="132" y="151"/>
                  </a:lnTo>
                  <a:lnTo>
                    <a:pt x="115" y="169"/>
                  </a:lnTo>
                  <a:lnTo>
                    <a:pt x="103" y="176"/>
                  </a:lnTo>
                  <a:lnTo>
                    <a:pt x="81" y="200"/>
                  </a:lnTo>
                  <a:lnTo>
                    <a:pt x="75" y="200"/>
                  </a:lnTo>
                  <a:lnTo>
                    <a:pt x="46" y="230"/>
                  </a:lnTo>
                  <a:lnTo>
                    <a:pt x="40" y="230"/>
                  </a:lnTo>
                  <a:lnTo>
                    <a:pt x="29" y="242"/>
                  </a:lnTo>
                  <a:lnTo>
                    <a:pt x="29" y="248"/>
                  </a:lnTo>
                  <a:lnTo>
                    <a:pt x="23" y="248"/>
                  </a:lnTo>
                  <a:lnTo>
                    <a:pt x="0" y="272"/>
                  </a:lnTo>
                  <a:lnTo>
                    <a:pt x="12" y="285"/>
                  </a:lnTo>
                  <a:lnTo>
                    <a:pt x="23" y="285"/>
                  </a:lnTo>
                  <a:lnTo>
                    <a:pt x="23" y="291"/>
                  </a:lnTo>
                  <a:lnTo>
                    <a:pt x="29" y="291"/>
                  </a:lnTo>
                  <a:lnTo>
                    <a:pt x="81" y="236"/>
                  </a:lnTo>
                  <a:lnTo>
                    <a:pt x="86" y="236"/>
                  </a:lnTo>
                  <a:lnTo>
                    <a:pt x="86" y="230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26" y="194"/>
                  </a:lnTo>
                  <a:lnTo>
                    <a:pt x="132" y="194"/>
                  </a:lnTo>
                  <a:lnTo>
                    <a:pt x="143" y="182"/>
                  </a:lnTo>
                  <a:lnTo>
                    <a:pt x="155" y="182"/>
                  </a:lnTo>
                  <a:lnTo>
                    <a:pt x="172" y="163"/>
                  </a:lnTo>
                  <a:lnTo>
                    <a:pt x="178" y="163"/>
                  </a:lnTo>
                  <a:lnTo>
                    <a:pt x="183" y="157"/>
                  </a:lnTo>
                  <a:lnTo>
                    <a:pt x="195" y="151"/>
                  </a:lnTo>
                  <a:lnTo>
                    <a:pt x="201" y="151"/>
                  </a:lnTo>
                  <a:lnTo>
                    <a:pt x="206" y="145"/>
                  </a:lnTo>
                  <a:lnTo>
                    <a:pt x="212" y="145"/>
                  </a:lnTo>
                  <a:lnTo>
                    <a:pt x="223" y="139"/>
                  </a:lnTo>
                  <a:lnTo>
                    <a:pt x="229" y="133"/>
                  </a:lnTo>
                  <a:lnTo>
                    <a:pt x="241" y="133"/>
                  </a:lnTo>
                  <a:lnTo>
                    <a:pt x="246" y="127"/>
                  </a:lnTo>
                  <a:lnTo>
                    <a:pt x="258" y="127"/>
                  </a:lnTo>
                  <a:lnTo>
                    <a:pt x="264" y="121"/>
                  </a:lnTo>
                  <a:lnTo>
                    <a:pt x="275" y="121"/>
                  </a:lnTo>
                  <a:lnTo>
                    <a:pt x="281" y="115"/>
                  </a:lnTo>
                  <a:lnTo>
                    <a:pt x="292" y="115"/>
                  </a:lnTo>
                  <a:lnTo>
                    <a:pt x="298" y="109"/>
                  </a:lnTo>
                  <a:lnTo>
                    <a:pt x="309" y="109"/>
                  </a:lnTo>
                  <a:lnTo>
                    <a:pt x="321" y="103"/>
                  </a:lnTo>
                  <a:lnTo>
                    <a:pt x="338" y="103"/>
                  </a:lnTo>
                  <a:lnTo>
                    <a:pt x="349" y="97"/>
                  </a:lnTo>
                  <a:lnTo>
                    <a:pt x="384" y="97"/>
                  </a:lnTo>
                  <a:lnTo>
                    <a:pt x="395" y="91"/>
                  </a:lnTo>
                  <a:lnTo>
                    <a:pt x="515" y="91"/>
                  </a:lnTo>
                  <a:lnTo>
                    <a:pt x="521" y="97"/>
                  </a:lnTo>
                  <a:lnTo>
                    <a:pt x="555" y="97"/>
                  </a:lnTo>
                  <a:lnTo>
                    <a:pt x="561" y="103"/>
                  </a:lnTo>
                  <a:lnTo>
                    <a:pt x="584" y="103"/>
                  </a:lnTo>
                  <a:lnTo>
                    <a:pt x="590" y="109"/>
                  </a:lnTo>
                  <a:lnTo>
                    <a:pt x="607" y="109"/>
                  </a:lnTo>
                  <a:lnTo>
                    <a:pt x="612" y="115"/>
                  </a:lnTo>
                  <a:lnTo>
                    <a:pt x="624" y="115"/>
                  </a:lnTo>
                  <a:lnTo>
                    <a:pt x="635" y="121"/>
                  </a:lnTo>
                  <a:lnTo>
                    <a:pt x="652" y="121"/>
                  </a:lnTo>
                  <a:lnTo>
                    <a:pt x="658" y="127"/>
                  </a:lnTo>
                  <a:lnTo>
                    <a:pt x="670" y="127"/>
                  </a:lnTo>
                  <a:lnTo>
                    <a:pt x="675" y="133"/>
                  </a:lnTo>
                  <a:lnTo>
                    <a:pt x="692" y="133"/>
                  </a:lnTo>
                  <a:lnTo>
                    <a:pt x="698" y="139"/>
                  </a:lnTo>
                  <a:lnTo>
                    <a:pt x="710" y="139"/>
                  </a:lnTo>
                  <a:lnTo>
                    <a:pt x="721" y="145"/>
                  </a:lnTo>
                  <a:lnTo>
                    <a:pt x="732" y="145"/>
                  </a:lnTo>
                  <a:lnTo>
                    <a:pt x="738" y="151"/>
                  </a:lnTo>
                  <a:lnTo>
                    <a:pt x="755" y="151"/>
                  </a:lnTo>
                  <a:lnTo>
                    <a:pt x="761" y="157"/>
                  </a:lnTo>
                  <a:lnTo>
                    <a:pt x="773" y="157"/>
                  </a:lnTo>
                  <a:lnTo>
                    <a:pt x="784" y="163"/>
                  </a:lnTo>
                  <a:lnTo>
                    <a:pt x="807" y="163"/>
                  </a:lnTo>
                  <a:lnTo>
                    <a:pt x="813" y="169"/>
                  </a:lnTo>
                  <a:lnTo>
                    <a:pt x="835" y="169"/>
                  </a:lnTo>
                  <a:lnTo>
                    <a:pt x="847" y="176"/>
                  </a:lnTo>
                  <a:lnTo>
                    <a:pt x="881" y="176"/>
                  </a:lnTo>
                  <a:lnTo>
                    <a:pt x="887" y="182"/>
                  </a:lnTo>
                  <a:lnTo>
                    <a:pt x="938" y="182"/>
                  </a:lnTo>
                  <a:lnTo>
                    <a:pt x="944" y="176"/>
                  </a:lnTo>
                  <a:lnTo>
                    <a:pt x="978" y="176"/>
                  </a:lnTo>
                  <a:lnTo>
                    <a:pt x="984" y="169"/>
                  </a:lnTo>
                  <a:lnTo>
                    <a:pt x="1013" y="169"/>
                  </a:lnTo>
                  <a:lnTo>
                    <a:pt x="1018" y="163"/>
                  </a:lnTo>
                  <a:lnTo>
                    <a:pt x="1041" y="163"/>
                  </a:lnTo>
                  <a:lnTo>
                    <a:pt x="1047" y="157"/>
                  </a:lnTo>
                  <a:lnTo>
                    <a:pt x="1064" y="157"/>
                  </a:lnTo>
                  <a:lnTo>
                    <a:pt x="1070" y="151"/>
                  </a:lnTo>
                  <a:lnTo>
                    <a:pt x="1081" y="151"/>
                  </a:lnTo>
                  <a:lnTo>
                    <a:pt x="1081" y="145"/>
                  </a:lnTo>
                  <a:lnTo>
                    <a:pt x="1098" y="145"/>
                  </a:lnTo>
                  <a:lnTo>
                    <a:pt x="1104" y="139"/>
                  </a:lnTo>
                  <a:lnTo>
                    <a:pt x="1110" y="139"/>
                  </a:lnTo>
                  <a:lnTo>
                    <a:pt x="1116" y="133"/>
                  </a:lnTo>
                  <a:lnTo>
                    <a:pt x="1121" y="133"/>
                  </a:lnTo>
                  <a:lnTo>
                    <a:pt x="1127" y="127"/>
                  </a:lnTo>
                  <a:lnTo>
                    <a:pt x="1133" y="127"/>
                  </a:lnTo>
                  <a:lnTo>
                    <a:pt x="1139" y="121"/>
                  </a:lnTo>
                  <a:lnTo>
                    <a:pt x="1144" y="121"/>
                  </a:lnTo>
                  <a:lnTo>
                    <a:pt x="1150" y="115"/>
                  </a:lnTo>
                  <a:lnTo>
                    <a:pt x="1156" y="115"/>
                  </a:lnTo>
                  <a:lnTo>
                    <a:pt x="1161" y="109"/>
                  </a:lnTo>
                  <a:lnTo>
                    <a:pt x="1167" y="109"/>
                  </a:lnTo>
                  <a:lnTo>
                    <a:pt x="1173" y="103"/>
                  </a:lnTo>
                  <a:lnTo>
                    <a:pt x="1179" y="103"/>
                  </a:lnTo>
                  <a:lnTo>
                    <a:pt x="1190" y="91"/>
                  </a:lnTo>
                  <a:lnTo>
                    <a:pt x="1196" y="91"/>
                  </a:lnTo>
                  <a:lnTo>
                    <a:pt x="1213" y="73"/>
                  </a:lnTo>
                  <a:lnTo>
                    <a:pt x="1224" y="73"/>
                  </a:lnTo>
                  <a:lnTo>
                    <a:pt x="1241" y="54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2909" y="3223"/>
              <a:ext cx="132" cy="437"/>
            </a:xfrm>
            <a:custGeom>
              <a:avLst/>
              <a:gdLst>
                <a:gd name="T0" fmla="*/ 0 w 132"/>
                <a:gd name="T1" fmla="*/ 0 h 437"/>
                <a:gd name="T2" fmla="*/ 0 w 132"/>
                <a:gd name="T3" fmla="*/ 436 h 437"/>
                <a:gd name="T4" fmla="*/ 131 w 132"/>
                <a:gd name="T5" fmla="*/ 436 h 437"/>
                <a:gd name="T6" fmla="*/ 131 w 132"/>
                <a:gd name="T7" fmla="*/ 0 h 437"/>
                <a:gd name="T8" fmla="*/ 0 w 132"/>
                <a:gd name="T9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437">
                  <a:moveTo>
                    <a:pt x="0" y="0"/>
                  </a:moveTo>
                  <a:lnTo>
                    <a:pt x="0" y="436"/>
                  </a:lnTo>
                  <a:lnTo>
                    <a:pt x="131" y="436"/>
                  </a:ln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2937" y="3077"/>
              <a:ext cx="59" cy="583"/>
            </a:xfrm>
            <a:custGeom>
              <a:avLst/>
              <a:gdLst>
                <a:gd name="T0" fmla="*/ 0 w 59"/>
                <a:gd name="T1" fmla="*/ 19 h 583"/>
                <a:gd name="T2" fmla="*/ 6 w 59"/>
                <a:gd name="T3" fmla="*/ 19 h 583"/>
                <a:gd name="T4" fmla="*/ 6 w 59"/>
                <a:gd name="T5" fmla="*/ 13 h 583"/>
                <a:gd name="T6" fmla="*/ 18 w 59"/>
                <a:gd name="T7" fmla="*/ 13 h 583"/>
                <a:gd name="T8" fmla="*/ 18 w 59"/>
                <a:gd name="T9" fmla="*/ 6 h 583"/>
                <a:gd name="T10" fmla="*/ 35 w 59"/>
                <a:gd name="T11" fmla="*/ 6 h 583"/>
                <a:gd name="T12" fmla="*/ 35 w 59"/>
                <a:gd name="T13" fmla="*/ 0 h 583"/>
                <a:gd name="T14" fmla="*/ 58 w 59"/>
                <a:gd name="T15" fmla="*/ 0 h 583"/>
                <a:gd name="T16" fmla="*/ 58 w 59"/>
                <a:gd name="T17" fmla="*/ 225 h 583"/>
                <a:gd name="T18" fmla="*/ 52 w 59"/>
                <a:gd name="T19" fmla="*/ 237 h 583"/>
                <a:gd name="T20" fmla="*/ 52 w 59"/>
                <a:gd name="T21" fmla="*/ 515 h 583"/>
                <a:gd name="T22" fmla="*/ 46 w 59"/>
                <a:gd name="T23" fmla="*/ 521 h 583"/>
                <a:gd name="T24" fmla="*/ 46 w 59"/>
                <a:gd name="T25" fmla="*/ 570 h 583"/>
                <a:gd name="T26" fmla="*/ 40 w 59"/>
                <a:gd name="T27" fmla="*/ 570 h 583"/>
                <a:gd name="T28" fmla="*/ 40 w 59"/>
                <a:gd name="T29" fmla="*/ 576 h 583"/>
                <a:gd name="T30" fmla="*/ 35 w 59"/>
                <a:gd name="T31" fmla="*/ 576 h 583"/>
                <a:gd name="T32" fmla="*/ 35 w 59"/>
                <a:gd name="T33" fmla="*/ 582 h 583"/>
                <a:gd name="T34" fmla="*/ 29 w 59"/>
                <a:gd name="T35" fmla="*/ 582 h 583"/>
                <a:gd name="T36" fmla="*/ 23 w 59"/>
                <a:gd name="T37" fmla="*/ 576 h 583"/>
                <a:gd name="T38" fmla="*/ 18 w 59"/>
                <a:gd name="T39" fmla="*/ 576 h 583"/>
                <a:gd name="T40" fmla="*/ 18 w 59"/>
                <a:gd name="T41" fmla="*/ 570 h 583"/>
                <a:gd name="T42" fmla="*/ 12 w 59"/>
                <a:gd name="T43" fmla="*/ 564 h 583"/>
                <a:gd name="T44" fmla="*/ 0 w 59"/>
                <a:gd name="T45" fmla="*/ 19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583">
                  <a:moveTo>
                    <a:pt x="0" y="19"/>
                  </a:moveTo>
                  <a:lnTo>
                    <a:pt x="6" y="19"/>
                  </a:lnTo>
                  <a:lnTo>
                    <a:pt x="6" y="13"/>
                  </a:lnTo>
                  <a:lnTo>
                    <a:pt x="18" y="13"/>
                  </a:lnTo>
                  <a:lnTo>
                    <a:pt x="18" y="6"/>
                  </a:lnTo>
                  <a:lnTo>
                    <a:pt x="35" y="6"/>
                  </a:lnTo>
                  <a:lnTo>
                    <a:pt x="35" y="0"/>
                  </a:lnTo>
                  <a:lnTo>
                    <a:pt x="58" y="0"/>
                  </a:lnTo>
                  <a:lnTo>
                    <a:pt x="58" y="225"/>
                  </a:lnTo>
                  <a:lnTo>
                    <a:pt x="52" y="237"/>
                  </a:lnTo>
                  <a:lnTo>
                    <a:pt x="52" y="515"/>
                  </a:lnTo>
                  <a:lnTo>
                    <a:pt x="46" y="521"/>
                  </a:lnTo>
                  <a:lnTo>
                    <a:pt x="46" y="570"/>
                  </a:lnTo>
                  <a:lnTo>
                    <a:pt x="40" y="570"/>
                  </a:lnTo>
                  <a:lnTo>
                    <a:pt x="40" y="576"/>
                  </a:lnTo>
                  <a:lnTo>
                    <a:pt x="35" y="576"/>
                  </a:lnTo>
                  <a:lnTo>
                    <a:pt x="35" y="582"/>
                  </a:lnTo>
                  <a:lnTo>
                    <a:pt x="29" y="582"/>
                  </a:lnTo>
                  <a:lnTo>
                    <a:pt x="23" y="576"/>
                  </a:lnTo>
                  <a:lnTo>
                    <a:pt x="18" y="576"/>
                  </a:lnTo>
                  <a:lnTo>
                    <a:pt x="18" y="570"/>
                  </a:lnTo>
                  <a:lnTo>
                    <a:pt x="12" y="564"/>
                  </a:lnTo>
                  <a:lnTo>
                    <a:pt x="0" y="19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2674" y="1720"/>
              <a:ext cx="710" cy="1001"/>
            </a:xfrm>
            <a:custGeom>
              <a:avLst/>
              <a:gdLst>
                <a:gd name="T0" fmla="*/ 458 w 710"/>
                <a:gd name="T1" fmla="*/ 12 h 1001"/>
                <a:gd name="T2" fmla="*/ 515 w 710"/>
                <a:gd name="T3" fmla="*/ 24 h 1001"/>
                <a:gd name="T4" fmla="*/ 549 w 710"/>
                <a:gd name="T5" fmla="*/ 43 h 1001"/>
                <a:gd name="T6" fmla="*/ 584 w 710"/>
                <a:gd name="T7" fmla="*/ 55 h 1001"/>
                <a:gd name="T8" fmla="*/ 612 w 710"/>
                <a:gd name="T9" fmla="*/ 79 h 1001"/>
                <a:gd name="T10" fmla="*/ 629 w 710"/>
                <a:gd name="T11" fmla="*/ 91 h 1001"/>
                <a:gd name="T12" fmla="*/ 641 w 710"/>
                <a:gd name="T13" fmla="*/ 109 h 1001"/>
                <a:gd name="T14" fmla="*/ 675 w 710"/>
                <a:gd name="T15" fmla="*/ 146 h 1001"/>
                <a:gd name="T16" fmla="*/ 698 w 710"/>
                <a:gd name="T17" fmla="*/ 182 h 1001"/>
                <a:gd name="T18" fmla="*/ 709 w 710"/>
                <a:gd name="T19" fmla="*/ 321 h 1001"/>
                <a:gd name="T20" fmla="*/ 692 w 710"/>
                <a:gd name="T21" fmla="*/ 376 h 1001"/>
                <a:gd name="T22" fmla="*/ 681 w 710"/>
                <a:gd name="T23" fmla="*/ 412 h 1001"/>
                <a:gd name="T24" fmla="*/ 664 w 710"/>
                <a:gd name="T25" fmla="*/ 430 h 1001"/>
                <a:gd name="T26" fmla="*/ 652 w 710"/>
                <a:gd name="T27" fmla="*/ 455 h 1001"/>
                <a:gd name="T28" fmla="*/ 607 w 710"/>
                <a:gd name="T29" fmla="*/ 503 h 1001"/>
                <a:gd name="T30" fmla="*/ 584 w 710"/>
                <a:gd name="T31" fmla="*/ 515 h 1001"/>
                <a:gd name="T32" fmla="*/ 561 w 710"/>
                <a:gd name="T33" fmla="*/ 533 h 1001"/>
                <a:gd name="T34" fmla="*/ 526 w 710"/>
                <a:gd name="T35" fmla="*/ 545 h 1001"/>
                <a:gd name="T36" fmla="*/ 498 w 710"/>
                <a:gd name="T37" fmla="*/ 564 h 1001"/>
                <a:gd name="T38" fmla="*/ 446 w 710"/>
                <a:gd name="T39" fmla="*/ 576 h 1001"/>
                <a:gd name="T40" fmla="*/ 401 w 710"/>
                <a:gd name="T41" fmla="*/ 594 h 1001"/>
                <a:gd name="T42" fmla="*/ 321 w 710"/>
                <a:gd name="T43" fmla="*/ 606 h 1001"/>
                <a:gd name="T44" fmla="*/ 263 w 710"/>
                <a:gd name="T45" fmla="*/ 624 h 1001"/>
                <a:gd name="T46" fmla="*/ 212 w 710"/>
                <a:gd name="T47" fmla="*/ 636 h 1001"/>
                <a:gd name="T48" fmla="*/ 183 w 710"/>
                <a:gd name="T49" fmla="*/ 655 h 1001"/>
                <a:gd name="T50" fmla="*/ 160 w 710"/>
                <a:gd name="T51" fmla="*/ 673 h 1001"/>
                <a:gd name="T52" fmla="*/ 132 w 710"/>
                <a:gd name="T53" fmla="*/ 697 h 1001"/>
                <a:gd name="T54" fmla="*/ 115 w 710"/>
                <a:gd name="T55" fmla="*/ 788 h 1001"/>
                <a:gd name="T56" fmla="*/ 132 w 710"/>
                <a:gd name="T57" fmla="*/ 824 h 1001"/>
                <a:gd name="T58" fmla="*/ 160 w 710"/>
                <a:gd name="T59" fmla="*/ 861 h 1001"/>
                <a:gd name="T60" fmla="*/ 183 w 710"/>
                <a:gd name="T61" fmla="*/ 879 h 1001"/>
                <a:gd name="T62" fmla="*/ 206 w 710"/>
                <a:gd name="T63" fmla="*/ 1000 h 1001"/>
                <a:gd name="T64" fmla="*/ 149 w 710"/>
                <a:gd name="T65" fmla="*/ 988 h 1001"/>
                <a:gd name="T66" fmla="*/ 120 w 710"/>
                <a:gd name="T67" fmla="*/ 970 h 1001"/>
                <a:gd name="T68" fmla="*/ 92 w 710"/>
                <a:gd name="T69" fmla="*/ 957 h 1001"/>
                <a:gd name="T70" fmla="*/ 52 w 710"/>
                <a:gd name="T71" fmla="*/ 921 h 1001"/>
                <a:gd name="T72" fmla="*/ 40 w 710"/>
                <a:gd name="T73" fmla="*/ 897 h 1001"/>
                <a:gd name="T74" fmla="*/ 23 w 710"/>
                <a:gd name="T75" fmla="*/ 873 h 1001"/>
                <a:gd name="T76" fmla="*/ 12 w 710"/>
                <a:gd name="T77" fmla="*/ 824 h 1001"/>
                <a:gd name="T78" fmla="*/ 6 w 710"/>
                <a:gd name="T79" fmla="*/ 727 h 1001"/>
                <a:gd name="T80" fmla="*/ 17 w 710"/>
                <a:gd name="T81" fmla="*/ 667 h 1001"/>
                <a:gd name="T82" fmla="*/ 40 w 710"/>
                <a:gd name="T83" fmla="*/ 636 h 1001"/>
                <a:gd name="T84" fmla="*/ 92 w 710"/>
                <a:gd name="T85" fmla="*/ 582 h 1001"/>
                <a:gd name="T86" fmla="*/ 115 w 710"/>
                <a:gd name="T87" fmla="*/ 564 h 1001"/>
                <a:gd name="T88" fmla="*/ 143 w 710"/>
                <a:gd name="T89" fmla="*/ 552 h 1001"/>
                <a:gd name="T90" fmla="*/ 172 w 710"/>
                <a:gd name="T91" fmla="*/ 533 h 1001"/>
                <a:gd name="T92" fmla="*/ 212 w 710"/>
                <a:gd name="T93" fmla="*/ 521 h 1001"/>
                <a:gd name="T94" fmla="*/ 246 w 710"/>
                <a:gd name="T95" fmla="*/ 503 h 1001"/>
                <a:gd name="T96" fmla="*/ 309 w 710"/>
                <a:gd name="T97" fmla="*/ 491 h 1001"/>
                <a:gd name="T98" fmla="*/ 366 w 710"/>
                <a:gd name="T99" fmla="*/ 473 h 1001"/>
                <a:gd name="T100" fmla="*/ 424 w 710"/>
                <a:gd name="T101" fmla="*/ 461 h 1001"/>
                <a:gd name="T102" fmla="*/ 458 w 710"/>
                <a:gd name="T103" fmla="*/ 442 h 1001"/>
                <a:gd name="T104" fmla="*/ 486 w 710"/>
                <a:gd name="T105" fmla="*/ 430 h 1001"/>
                <a:gd name="T106" fmla="*/ 509 w 710"/>
                <a:gd name="T107" fmla="*/ 412 h 1001"/>
                <a:gd name="T108" fmla="*/ 526 w 710"/>
                <a:gd name="T109" fmla="*/ 400 h 1001"/>
                <a:gd name="T110" fmla="*/ 555 w 710"/>
                <a:gd name="T111" fmla="*/ 370 h 1001"/>
                <a:gd name="T112" fmla="*/ 567 w 710"/>
                <a:gd name="T113" fmla="*/ 339 h 1001"/>
                <a:gd name="T114" fmla="*/ 572 w 710"/>
                <a:gd name="T115" fmla="*/ 236 h 1001"/>
                <a:gd name="T116" fmla="*/ 561 w 710"/>
                <a:gd name="T117" fmla="*/ 200 h 1001"/>
                <a:gd name="T118" fmla="*/ 515 w 710"/>
                <a:gd name="T119" fmla="*/ 140 h 1001"/>
                <a:gd name="T120" fmla="*/ 492 w 710"/>
                <a:gd name="T121" fmla="*/ 127 h 1001"/>
                <a:gd name="T122" fmla="*/ 464 w 710"/>
                <a:gd name="T123" fmla="*/ 109 h 1001"/>
                <a:gd name="T124" fmla="*/ 395 w 710"/>
                <a:gd name="T125" fmla="*/ 97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0" h="1001">
                  <a:moveTo>
                    <a:pt x="395" y="0"/>
                  </a:moveTo>
                  <a:lnTo>
                    <a:pt x="418" y="0"/>
                  </a:lnTo>
                  <a:lnTo>
                    <a:pt x="424" y="6"/>
                  </a:lnTo>
                  <a:lnTo>
                    <a:pt x="452" y="6"/>
                  </a:lnTo>
                  <a:lnTo>
                    <a:pt x="458" y="12"/>
                  </a:lnTo>
                  <a:lnTo>
                    <a:pt x="475" y="12"/>
                  </a:lnTo>
                  <a:lnTo>
                    <a:pt x="481" y="18"/>
                  </a:lnTo>
                  <a:lnTo>
                    <a:pt x="498" y="18"/>
                  </a:lnTo>
                  <a:lnTo>
                    <a:pt x="504" y="24"/>
                  </a:lnTo>
                  <a:lnTo>
                    <a:pt x="515" y="24"/>
                  </a:lnTo>
                  <a:lnTo>
                    <a:pt x="521" y="30"/>
                  </a:lnTo>
                  <a:lnTo>
                    <a:pt x="532" y="30"/>
                  </a:lnTo>
                  <a:lnTo>
                    <a:pt x="538" y="36"/>
                  </a:lnTo>
                  <a:lnTo>
                    <a:pt x="549" y="36"/>
                  </a:lnTo>
                  <a:lnTo>
                    <a:pt x="549" y="43"/>
                  </a:lnTo>
                  <a:lnTo>
                    <a:pt x="561" y="43"/>
                  </a:lnTo>
                  <a:lnTo>
                    <a:pt x="567" y="49"/>
                  </a:lnTo>
                  <a:lnTo>
                    <a:pt x="572" y="49"/>
                  </a:lnTo>
                  <a:lnTo>
                    <a:pt x="578" y="55"/>
                  </a:lnTo>
                  <a:lnTo>
                    <a:pt x="584" y="55"/>
                  </a:lnTo>
                  <a:lnTo>
                    <a:pt x="584" y="61"/>
                  </a:lnTo>
                  <a:lnTo>
                    <a:pt x="589" y="61"/>
                  </a:lnTo>
                  <a:lnTo>
                    <a:pt x="601" y="73"/>
                  </a:lnTo>
                  <a:lnTo>
                    <a:pt x="607" y="73"/>
                  </a:lnTo>
                  <a:lnTo>
                    <a:pt x="612" y="79"/>
                  </a:lnTo>
                  <a:lnTo>
                    <a:pt x="618" y="79"/>
                  </a:lnTo>
                  <a:lnTo>
                    <a:pt x="618" y="85"/>
                  </a:lnTo>
                  <a:lnTo>
                    <a:pt x="624" y="85"/>
                  </a:lnTo>
                  <a:lnTo>
                    <a:pt x="624" y="91"/>
                  </a:lnTo>
                  <a:lnTo>
                    <a:pt x="629" y="91"/>
                  </a:lnTo>
                  <a:lnTo>
                    <a:pt x="629" y="97"/>
                  </a:lnTo>
                  <a:lnTo>
                    <a:pt x="635" y="97"/>
                  </a:lnTo>
                  <a:lnTo>
                    <a:pt x="635" y="103"/>
                  </a:lnTo>
                  <a:lnTo>
                    <a:pt x="641" y="103"/>
                  </a:lnTo>
                  <a:lnTo>
                    <a:pt x="641" y="109"/>
                  </a:lnTo>
                  <a:lnTo>
                    <a:pt x="647" y="109"/>
                  </a:lnTo>
                  <a:lnTo>
                    <a:pt x="669" y="133"/>
                  </a:lnTo>
                  <a:lnTo>
                    <a:pt x="669" y="140"/>
                  </a:lnTo>
                  <a:lnTo>
                    <a:pt x="675" y="140"/>
                  </a:lnTo>
                  <a:lnTo>
                    <a:pt x="675" y="146"/>
                  </a:lnTo>
                  <a:lnTo>
                    <a:pt x="687" y="158"/>
                  </a:lnTo>
                  <a:lnTo>
                    <a:pt x="687" y="164"/>
                  </a:lnTo>
                  <a:lnTo>
                    <a:pt x="692" y="170"/>
                  </a:lnTo>
                  <a:lnTo>
                    <a:pt x="692" y="182"/>
                  </a:lnTo>
                  <a:lnTo>
                    <a:pt x="698" y="182"/>
                  </a:lnTo>
                  <a:lnTo>
                    <a:pt x="698" y="194"/>
                  </a:lnTo>
                  <a:lnTo>
                    <a:pt x="704" y="200"/>
                  </a:lnTo>
                  <a:lnTo>
                    <a:pt x="704" y="224"/>
                  </a:lnTo>
                  <a:lnTo>
                    <a:pt x="709" y="230"/>
                  </a:lnTo>
                  <a:lnTo>
                    <a:pt x="709" y="321"/>
                  </a:lnTo>
                  <a:lnTo>
                    <a:pt x="704" y="327"/>
                  </a:lnTo>
                  <a:lnTo>
                    <a:pt x="704" y="352"/>
                  </a:lnTo>
                  <a:lnTo>
                    <a:pt x="698" y="358"/>
                  </a:lnTo>
                  <a:lnTo>
                    <a:pt x="698" y="370"/>
                  </a:lnTo>
                  <a:lnTo>
                    <a:pt x="692" y="376"/>
                  </a:lnTo>
                  <a:lnTo>
                    <a:pt x="692" y="388"/>
                  </a:lnTo>
                  <a:lnTo>
                    <a:pt x="687" y="388"/>
                  </a:lnTo>
                  <a:lnTo>
                    <a:pt x="687" y="400"/>
                  </a:lnTo>
                  <a:lnTo>
                    <a:pt x="681" y="400"/>
                  </a:lnTo>
                  <a:lnTo>
                    <a:pt x="681" y="412"/>
                  </a:lnTo>
                  <a:lnTo>
                    <a:pt x="675" y="412"/>
                  </a:lnTo>
                  <a:lnTo>
                    <a:pt x="675" y="418"/>
                  </a:lnTo>
                  <a:lnTo>
                    <a:pt x="669" y="424"/>
                  </a:lnTo>
                  <a:lnTo>
                    <a:pt x="669" y="430"/>
                  </a:lnTo>
                  <a:lnTo>
                    <a:pt x="664" y="430"/>
                  </a:lnTo>
                  <a:lnTo>
                    <a:pt x="664" y="436"/>
                  </a:lnTo>
                  <a:lnTo>
                    <a:pt x="658" y="442"/>
                  </a:lnTo>
                  <a:lnTo>
                    <a:pt x="658" y="449"/>
                  </a:lnTo>
                  <a:lnTo>
                    <a:pt x="652" y="449"/>
                  </a:lnTo>
                  <a:lnTo>
                    <a:pt x="652" y="455"/>
                  </a:lnTo>
                  <a:lnTo>
                    <a:pt x="647" y="455"/>
                  </a:lnTo>
                  <a:lnTo>
                    <a:pt x="647" y="461"/>
                  </a:lnTo>
                  <a:lnTo>
                    <a:pt x="641" y="461"/>
                  </a:lnTo>
                  <a:lnTo>
                    <a:pt x="641" y="467"/>
                  </a:lnTo>
                  <a:lnTo>
                    <a:pt x="607" y="503"/>
                  </a:lnTo>
                  <a:lnTo>
                    <a:pt x="601" y="503"/>
                  </a:lnTo>
                  <a:lnTo>
                    <a:pt x="601" y="509"/>
                  </a:lnTo>
                  <a:lnTo>
                    <a:pt x="595" y="509"/>
                  </a:lnTo>
                  <a:lnTo>
                    <a:pt x="589" y="515"/>
                  </a:lnTo>
                  <a:lnTo>
                    <a:pt x="584" y="515"/>
                  </a:lnTo>
                  <a:lnTo>
                    <a:pt x="584" y="521"/>
                  </a:lnTo>
                  <a:lnTo>
                    <a:pt x="572" y="521"/>
                  </a:lnTo>
                  <a:lnTo>
                    <a:pt x="572" y="527"/>
                  </a:lnTo>
                  <a:lnTo>
                    <a:pt x="567" y="527"/>
                  </a:lnTo>
                  <a:lnTo>
                    <a:pt x="561" y="533"/>
                  </a:lnTo>
                  <a:lnTo>
                    <a:pt x="555" y="533"/>
                  </a:lnTo>
                  <a:lnTo>
                    <a:pt x="549" y="539"/>
                  </a:lnTo>
                  <a:lnTo>
                    <a:pt x="544" y="539"/>
                  </a:lnTo>
                  <a:lnTo>
                    <a:pt x="538" y="545"/>
                  </a:lnTo>
                  <a:lnTo>
                    <a:pt x="526" y="545"/>
                  </a:lnTo>
                  <a:lnTo>
                    <a:pt x="521" y="552"/>
                  </a:lnTo>
                  <a:lnTo>
                    <a:pt x="515" y="552"/>
                  </a:lnTo>
                  <a:lnTo>
                    <a:pt x="509" y="558"/>
                  </a:lnTo>
                  <a:lnTo>
                    <a:pt x="504" y="558"/>
                  </a:lnTo>
                  <a:lnTo>
                    <a:pt x="498" y="564"/>
                  </a:lnTo>
                  <a:lnTo>
                    <a:pt x="481" y="564"/>
                  </a:lnTo>
                  <a:lnTo>
                    <a:pt x="481" y="570"/>
                  </a:lnTo>
                  <a:lnTo>
                    <a:pt x="464" y="570"/>
                  </a:lnTo>
                  <a:lnTo>
                    <a:pt x="458" y="576"/>
                  </a:lnTo>
                  <a:lnTo>
                    <a:pt x="446" y="576"/>
                  </a:lnTo>
                  <a:lnTo>
                    <a:pt x="441" y="582"/>
                  </a:lnTo>
                  <a:lnTo>
                    <a:pt x="424" y="582"/>
                  </a:lnTo>
                  <a:lnTo>
                    <a:pt x="424" y="588"/>
                  </a:lnTo>
                  <a:lnTo>
                    <a:pt x="406" y="588"/>
                  </a:lnTo>
                  <a:lnTo>
                    <a:pt x="401" y="594"/>
                  </a:lnTo>
                  <a:lnTo>
                    <a:pt x="384" y="594"/>
                  </a:lnTo>
                  <a:lnTo>
                    <a:pt x="378" y="600"/>
                  </a:lnTo>
                  <a:lnTo>
                    <a:pt x="349" y="600"/>
                  </a:lnTo>
                  <a:lnTo>
                    <a:pt x="349" y="606"/>
                  </a:lnTo>
                  <a:lnTo>
                    <a:pt x="321" y="606"/>
                  </a:lnTo>
                  <a:lnTo>
                    <a:pt x="315" y="612"/>
                  </a:lnTo>
                  <a:lnTo>
                    <a:pt x="292" y="612"/>
                  </a:lnTo>
                  <a:lnTo>
                    <a:pt x="286" y="618"/>
                  </a:lnTo>
                  <a:lnTo>
                    <a:pt x="269" y="618"/>
                  </a:lnTo>
                  <a:lnTo>
                    <a:pt x="263" y="624"/>
                  </a:lnTo>
                  <a:lnTo>
                    <a:pt x="246" y="624"/>
                  </a:lnTo>
                  <a:lnTo>
                    <a:pt x="241" y="630"/>
                  </a:lnTo>
                  <a:lnTo>
                    <a:pt x="229" y="630"/>
                  </a:lnTo>
                  <a:lnTo>
                    <a:pt x="223" y="636"/>
                  </a:lnTo>
                  <a:lnTo>
                    <a:pt x="212" y="636"/>
                  </a:lnTo>
                  <a:lnTo>
                    <a:pt x="206" y="642"/>
                  </a:lnTo>
                  <a:lnTo>
                    <a:pt x="195" y="642"/>
                  </a:lnTo>
                  <a:lnTo>
                    <a:pt x="195" y="648"/>
                  </a:lnTo>
                  <a:lnTo>
                    <a:pt x="183" y="648"/>
                  </a:lnTo>
                  <a:lnTo>
                    <a:pt x="183" y="655"/>
                  </a:lnTo>
                  <a:lnTo>
                    <a:pt x="178" y="655"/>
                  </a:lnTo>
                  <a:lnTo>
                    <a:pt x="178" y="661"/>
                  </a:lnTo>
                  <a:lnTo>
                    <a:pt x="166" y="661"/>
                  </a:lnTo>
                  <a:lnTo>
                    <a:pt x="160" y="667"/>
                  </a:lnTo>
                  <a:lnTo>
                    <a:pt x="160" y="673"/>
                  </a:lnTo>
                  <a:lnTo>
                    <a:pt x="155" y="673"/>
                  </a:lnTo>
                  <a:lnTo>
                    <a:pt x="143" y="685"/>
                  </a:lnTo>
                  <a:lnTo>
                    <a:pt x="143" y="691"/>
                  </a:lnTo>
                  <a:lnTo>
                    <a:pt x="138" y="691"/>
                  </a:lnTo>
                  <a:lnTo>
                    <a:pt x="132" y="697"/>
                  </a:lnTo>
                  <a:lnTo>
                    <a:pt x="132" y="703"/>
                  </a:lnTo>
                  <a:lnTo>
                    <a:pt x="120" y="715"/>
                  </a:lnTo>
                  <a:lnTo>
                    <a:pt x="120" y="727"/>
                  </a:lnTo>
                  <a:lnTo>
                    <a:pt x="115" y="733"/>
                  </a:lnTo>
                  <a:lnTo>
                    <a:pt x="115" y="788"/>
                  </a:lnTo>
                  <a:lnTo>
                    <a:pt x="120" y="794"/>
                  </a:lnTo>
                  <a:lnTo>
                    <a:pt x="120" y="806"/>
                  </a:lnTo>
                  <a:lnTo>
                    <a:pt x="126" y="806"/>
                  </a:lnTo>
                  <a:lnTo>
                    <a:pt x="126" y="818"/>
                  </a:lnTo>
                  <a:lnTo>
                    <a:pt x="132" y="824"/>
                  </a:lnTo>
                  <a:lnTo>
                    <a:pt x="132" y="830"/>
                  </a:lnTo>
                  <a:lnTo>
                    <a:pt x="138" y="836"/>
                  </a:lnTo>
                  <a:lnTo>
                    <a:pt x="138" y="842"/>
                  </a:lnTo>
                  <a:lnTo>
                    <a:pt x="155" y="861"/>
                  </a:lnTo>
                  <a:lnTo>
                    <a:pt x="160" y="861"/>
                  </a:lnTo>
                  <a:lnTo>
                    <a:pt x="160" y="867"/>
                  </a:lnTo>
                  <a:lnTo>
                    <a:pt x="166" y="873"/>
                  </a:lnTo>
                  <a:lnTo>
                    <a:pt x="172" y="873"/>
                  </a:lnTo>
                  <a:lnTo>
                    <a:pt x="178" y="879"/>
                  </a:lnTo>
                  <a:lnTo>
                    <a:pt x="183" y="879"/>
                  </a:lnTo>
                  <a:lnTo>
                    <a:pt x="189" y="885"/>
                  </a:lnTo>
                  <a:lnTo>
                    <a:pt x="195" y="885"/>
                  </a:lnTo>
                  <a:lnTo>
                    <a:pt x="200" y="891"/>
                  </a:lnTo>
                  <a:lnTo>
                    <a:pt x="206" y="891"/>
                  </a:lnTo>
                  <a:lnTo>
                    <a:pt x="206" y="1000"/>
                  </a:lnTo>
                  <a:lnTo>
                    <a:pt x="183" y="1000"/>
                  </a:lnTo>
                  <a:lnTo>
                    <a:pt x="183" y="994"/>
                  </a:lnTo>
                  <a:lnTo>
                    <a:pt x="166" y="994"/>
                  </a:lnTo>
                  <a:lnTo>
                    <a:pt x="160" y="988"/>
                  </a:lnTo>
                  <a:lnTo>
                    <a:pt x="149" y="988"/>
                  </a:lnTo>
                  <a:lnTo>
                    <a:pt x="143" y="982"/>
                  </a:lnTo>
                  <a:lnTo>
                    <a:pt x="132" y="982"/>
                  </a:lnTo>
                  <a:lnTo>
                    <a:pt x="132" y="976"/>
                  </a:lnTo>
                  <a:lnTo>
                    <a:pt x="126" y="976"/>
                  </a:lnTo>
                  <a:lnTo>
                    <a:pt x="120" y="970"/>
                  </a:lnTo>
                  <a:lnTo>
                    <a:pt x="115" y="970"/>
                  </a:lnTo>
                  <a:lnTo>
                    <a:pt x="109" y="964"/>
                  </a:lnTo>
                  <a:lnTo>
                    <a:pt x="103" y="964"/>
                  </a:lnTo>
                  <a:lnTo>
                    <a:pt x="98" y="957"/>
                  </a:lnTo>
                  <a:lnTo>
                    <a:pt x="92" y="957"/>
                  </a:lnTo>
                  <a:lnTo>
                    <a:pt x="80" y="945"/>
                  </a:lnTo>
                  <a:lnTo>
                    <a:pt x="75" y="945"/>
                  </a:lnTo>
                  <a:lnTo>
                    <a:pt x="75" y="939"/>
                  </a:lnTo>
                  <a:lnTo>
                    <a:pt x="69" y="939"/>
                  </a:lnTo>
                  <a:lnTo>
                    <a:pt x="52" y="921"/>
                  </a:lnTo>
                  <a:lnTo>
                    <a:pt x="52" y="915"/>
                  </a:lnTo>
                  <a:lnTo>
                    <a:pt x="46" y="915"/>
                  </a:lnTo>
                  <a:lnTo>
                    <a:pt x="46" y="909"/>
                  </a:lnTo>
                  <a:lnTo>
                    <a:pt x="40" y="909"/>
                  </a:lnTo>
                  <a:lnTo>
                    <a:pt x="40" y="897"/>
                  </a:lnTo>
                  <a:lnTo>
                    <a:pt x="35" y="891"/>
                  </a:lnTo>
                  <a:lnTo>
                    <a:pt x="35" y="885"/>
                  </a:lnTo>
                  <a:lnTo>
                    <a:pt x="29" y="879"/>
                  </a:lnTo>
                  <a:lnTo>
                    <a:pt x="29" y="873"/>
                  </a:lnTo>
                  <a:lnTo>
                    <a:pt x="23" y="873"/>
                  </a:lnTo>
                  <a:lnTo>
                    <a:pt x="23" y="861"/>
                  </a:lnTo>
                  <a:lnTo>
                    <a:pt x="17" y="854"/>
                  </a:lnTo>
                  <a:lnTo>
                    <a:pt x="17" y="842"/>
                  </a:lnTo>
                  <a:lnTo>
                    <a:pt x="12" y="836"/>
                  </a:lnTo>
                  <a:lnTo>
                    <a:pt x="12" y="824"/>
                  </a:lnTo>
                  <a:lnTo>
                    <a:pt x="6" y="818"/>
                  </a:lnTo>
                  <a:lnTo>
                    <a:pt x="6" y="800"/>
                  </a:lnTo>
                  <a:lnTo>
                    <a:pt x="0" y="794"/>
                  </a:lnTo>
                  <a:lnTo>
                    <a:pt x="0" y="733"/>
                  </a:lnTo>
                  <a:lnTo>
                    <a:pt x="6" y="727"/>
                  </a:lnTo>
                  <a:lnTo>
                    <a:pt x="6" y="703"/>
                  </a:lnTo>
                  <a:lnTo>
                    <a:pt x="12" y="697"/>
                  </a:lnTo>
                  <a:lnTo>
                    <a:pt x="12" y="685"/>
                  </a:lnTo>
                  <a:lnTo>
                    <a:pt x="17" y="679"/>
                  </a:lnTo>
                  <a:lnTo>
                    <a:pt x="17" y="667"/>
                  </a:lnTo>
                  <a:lnTo>
                    <a:pt x="23" y="667"/>
                  </a:lnTo>
                  <a:lnTo>
                    <a:pt x="23" y="655"/>
                  </a:lnTo>
                  <a:lnTo>
                    <a:pt x="35" y="642"/>
                  </a:lnTo>
                  <a:lnTo>
                    <a:pt x="35" y="636"/>
                  </a:lnTo>
                  <a:lnTo>
                    <a:pt x="40" y="636"/>
                  </a:lnTo>
                  <a:lnTo>
                    <a:pt x="46" y="630"/>
                  </a:lnTo>
                  <a:lnTo>
                    <a:pt x="46" y="624"/>
                  </a:lnTo>
                  <a:lnTo>
                    <a:pt x="75" y="594"/>
                  </a:lnTo>
                  <a:lnTo>
                    <a:pt x="80" y="594"/>
                  </a:lnTo>
                  <a:lnTo>
                    <a:pt x="92" y="582"/>
                  </a:lnTo>
                  <a:lnTo>
                    <a:pt x="98" y="582"/>
                  </a:lnTo>
                  <a:lnTo>
                    <a:pt x="98" y="576"/>
                  </a:lnTo>
                  <a:lnTo>
                    <a:pt x="103" y="570"/>
                  </a:lnTo>
                  <a:lnTo>
                    <a:pt x="109" y="570"/>
                  </a:lnTo>
                  <a:lnTo>
                    <a:pt x="115" y="564"/>
                  </a:lnTo>
                  <a:lnTo>
                    <a:pt x="120" y="564"/>
                  </a:lnTo>
                  <a:lnTo>
                    <a:pt x="126" y="558"/>
                  </a:lnTo>
                  <a:lnTo>
                    <a:pt x="132" y="558"/>
                  </a:lnTo>
                  <a:lnTo>
                    <a:pt x="138" y="552"/>
                  </a:lnTo>
                  <a:lnTo>
                    <a:pt x="143" y="552"/>
                  </a:lnTo>
                  <a:lnTo>
                    <a:pt x="149" y="545"/>
                  </a:lnTo>
                  <a:lnTo>
                    <a:pt x="155" y="545"/>
                  </a:lnTo>
                  <a:lnTo>
                    <a:pt x="160" y="539"/>
                  </a:lnTo>
                  <a:lnTo>
                    <a:pt x="166" y="539"/>
                  </a:lnTo>
                  <a:lnTo>
                    <a:pt x="172" y="533"/>
                  </a:lnTo>
                  <a:lnTo>
                    <a:pt x="178" y="533"/>
                  </a:lnTo>
                  <a:lnTo>
                    <a:pt x="183" y="527"/>
                  </a:lnTo>
                  <a:lnTo>
                    <a:pt x="195" y="527"/>
                  </a:lnTo>
                  <a:lnTo>
                    <a:pt x="200" y="521"/>
                  </a:lnTo>
                  <a:lnTo>
                    <a:pt x="212" y="521"/>
                  </a:lnTo>
                  <a:lnTo>
                    <a:pt x="218" y="515"/>
                  </a:lnTo>
                  <a:lnTo>
                    <a:pt x="229" y="515"/>
                  </a:lnTo>
                  <a:lnTo>
                    <a:pt x="229" y="509"/>
                  </a:lnTo>
                  <a:lnTo>
                    <a:pt x="246" y="509"/>
                  </a:lnTo>
                  <a:lnTo>
                    <a:pt x="246" y="503"/>
                  </a:lnTo>
                  <a:lnTo>
                    <a:pt x="263" y="503"/>
                  </a:lnTo>
                  <a:lnTo>
                    <a:pt x="263" y="497"/>
                  </a:lnTo>
                  <a:lnTo>
                    <a:pt x="286" y="497"/>
                  </a:lnTo>
                  <a:lnTo>
                    <a:pt x="286" y="491"/>
                  </a:lnTo>
                  <a:lnTo>
                    <a:pt x="309" y="491"/>
                  </a:lnTo>
                  <a:lnTo>
                    <a:pt x="315" y="485"/>
                  </a:lnTo>
                  <a:lnTo>
                    <a:pt x="332" y="485"/>
                  </a:lnTo>
                  <a:lnTo>
                    <a:pt x="338" y="479"/>
                  </a:lnTo>
                  <a:lnTo>
                    <a:pt x="361" y="479"/>
                  </a:lnTo>
                  <a:lnTo>
                    <a:pt x="366" y="473"/>
                  </a:lnTo>
                  <a:lnTo>
                    <a:pt x="384" y="473"/>
                  </a:lnTo>
                  <a:lnTo>
                    <a:pt x="389" y="467"/>
                  </a:lnTo>
                  <a:lnTo>
                    <a:pt x="406" y="467"/>
                  </a:lnTo>
                  <a:lnTo>
                    <a:pt x="412" y="461"/>
                  </a:lnTo>
                  <a:lnTo>
                    <a:pt x="424" y="461"/>
                  </a:lnTo>
                  <a:lnTo>
                    <a:pt x="424" y="455"/>
                  </a:lnTo>
                  <a:lnTo>
                    <a:pt x="441" y="455"/>
                  </a:lnTo>
                  <a:lnTo>
                    <a:pt x="446" y="449"/>
                  </a:lnTo>
                  <a:lnTo>
                    <a:pt x="452" y="449"/>
                  </a:lnTo>
                  <a:lnTo>
                    <a:pt x="458" y="442"/>
                  </a:lnTo>
                  <a:lnTo>
                    <a:pt x="464" y="442"/>
                  </a:lnTo>
                  <a:lnTo>
                    <a:pt x="469" y="436"/>
                  </a:lnTo>
                  <a:lnTo>
                    <a:pt x="475" y="436"/>
                  </a:lnTo>
                  <a:lnTo>
                    <a:pt x="481" y="430"/>
                  </a:lnTo>
                  <a:lnTo>
                    <a:pt x="486" y="430"/>
                  </a:lnTo>
                  <a:lnTo>
                    <a:pt x="492" y="424"/>
                  </a:lnTo>
                  <a:lnTo>
                    <a:pt x="498" y="424"/>
                  </a:lnTo>
                  <a:lnTo>
                    <a:pt x="498" y="418"/>
                  </a:lnTo>
                  <a:lnTo>
                    <a:pt x="504" y="418"/>
                  </a:lnTo>
                  <a:lnTo>
                    <a:pt x="509" y="412"/>
                  </a:lnTo>
                  <a:lnTo>
                    <a:pt x="515" y="412"/>
                  </a:lnTo>
                  <a:lnTo>
                    <a:pt x="515" y="406"/>
                  </a:lnTo>
                  <a:lnTo>
                    <a:pt x="521" y="406"/>
                  </a:lnTo>
                  <a:lnTo>
                    <a:pt x="521" y="400"/>
                  </a:lnTo>
                  <a:lnTo>
                    <a:pt x="526" y="400"/>
                  </a:lnTo>
                  <a:lnTo>
                    <a:pt x="526" y="394"/>
                  </a:lnTo>
                  <a:lnTo>
                    <a:pt x="532" y="394"/>
                  </a:lnTo>
                  <a:lnTo>
                    <a:pt x="549" y="376"/>
                  </a:lnTo>
                  <a:lnTo>
                    <a:pt x="549" y="370"/>
                  </a:lnTo>
                  <a:lnTo>
                    <a:pt x="555" y="370"/>
                  </a:lnTo>
                  <a:lnTo>
                    <a:pt x="555" y="358"/>
                  </a:lnTo>
                  <a:lnTo>
                    <a:pt x="561" y="358"/>
                  </a:lnTo>
                  <a:lnTo>
                    <a:pt x="561" y="352"/>
                  </a:lnTo>
                  <a:lnTo>
                    <a:pt x="567" y="346"/>
                  </a:lnTo>
                  <a:lnTo>
                    <a:pt x="567" y="339"/>
                  </a:lnTo>
                  <a:lnTo>
                    <a:pt x="572" y="333"/>
                  </a:lnTo>
                  <a:lnTo>
                    <a:pt x="572" y="321"/>
                  </a:lnTo>
                  <a:lnTo>
                    <a:pt x="578" y="315"/>
                  </a:lnTo>
                  <a:lnTo>
                    <a:pt x="578" y="243"/>
                  </a:lnTo>
                  <a:lnTo>
                    <a:pt x="572" y="236"/>
                  </a:lnTo>
                  <a:lnTo>
                    <a:pt x="572" y="224"/>
                  </a:lnTo>
                  <a:lnTo>
                    <a:pt x="567" y="218"/>
                  </a:lnTo>
                  <a:lnTo>
                    <a:pt x="567" y="212"/>
                  </a:lnTo>
                  <a:lnTo>
                    <a:pt x="561" y="206"/>
                  </a:lnTo>
                  <a:lnTo>
                    <a:pt x="561" y="200"/>
                  </a:lnTo>
                  <a:lnTo>
                    <a:pt x="555" y="194"/>
                  </a:lnTo>
                  <a:lnTo>
                    <a:pt x="555" y="188"/>
                  </a:lnTo>
                  <a:lnTo>
                    <a:pt x="544" y="176"/>
                  </a:lnTo>
                  <a:lnTo>
                    <a:pt x="544" y="170"/>
                  </a:lnTo>
                  <a:lnTo>
                    <a:pt x="515" y="140"/>
                  </a:lnTo>
                  <a:lnTo>
                    <a:pt x="509" y="140"/>
                  </a:lnTo>
                  <a:lnTo>
                    <a:pt x="509" y="133"/>
                  </a:lnTo>
                  <a:lnTo>
                    <a:pt x="504" y="133"/>
                  </a:lnTo>
                  <a:lnTo>
                    <a:pt x="498" y="127"/>
                  </a:lnTo>
                  <a:lnTo>
                    <a:pt x="492" y="127"/>
                  </a:lnTo>
                  <a:lnTo>
                    <a:pt x="486" y="121"/>
                  </a:lnTo>
                  <a:lnTo>
                    <a:pt x="481" y="121"/>
                  </a:lnTo>
                  <a:lnTo>
                    <a:pt x="475" y="115"/>
                  </a:lnTo>
                  <a:lnTo>
                    <a:pt x="464" y="115"/>
                  </a:lnTo>
                  <a:lnTo>
                    <a:pt x="464" y="109"/>
                  </a:lnTo>
                  <a:lnTo>
                    <a:pt x="446" y="109"/>
                  </a:lnTo>
                  <a:lnTo>
                    <a:pt x="441" y="103"/>
                  </a:lnTo>
                  <a:lnTo>
                    <a:pt x="418" y="103"/>
                  </a:lnTo>
                  <a:lnTo>
                    <a:pt x="412" y="97"/>
                  </a:lnTo>
                  <a:lnTo>
                    <a:pt x="395" y="97"/>
                  </a:lnTo>
                  <a:lnTo>
                    <a:pt x="395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2651" y="1696"/>
              <a:ext cx="756" cy="1049"/>
            </a:xfrm>
            <a:custGeom>
              <a:avLst/>
              <a:gdLst>
                <a:gd name="T0" fmla="*/ 515 w 756"/>
                <a:gd name="T1" fmla="*/ 67 h 1049"/>
                <a:gd name="T2" fmla="*/ 624 w 756"/>
                <a:gd name="T3" fmla="*/ 127 h 1049"/>
                <a:gd name="T4" fmla="*/ 698 w 756"/>
                <a:gd name="T5" fmla="*/ 218 h 1049"/>
                <a:gd name="T6" fmla="*/ 698 w 756"/>
                <a:gd name="T7" fmla="*/ 376 h 1049"/>
                <a:gd name="T8" fmla="*/ 664 w 756"/>
                <a:gd name="T9" fmla="*/ 448 h 1049"/>
                <a:gd name="T10" fmla="*/ 601 w 756"/>
                <a:gd name="T11" fmla="*/ 515 h 1049"/>
                <a:gd name="T12" fmla="*/ 538 w 756"/>
                <a:gd name="T13" fmla="*/ 545 h 1049"/>
                <a:gd name="T14" fmla="*/ 435 w 756"/>
                <a:gd name="T15" fmla="*/ 582 h 1049"/>
                <a:gd name="T16" fmla="*/ 338 w 756"/>
                <a:gd name="T17" fmla="*/ 606 h 1049"/>
                <a:gd name="T18" fmla="*/ 218 w 756"/>
                <a:gd name="T19" fmla="*/ 636 h 1049"/>
                <a:gd name="T20" fmla="*/ 161 w 756"/>
                <a:gd name="T21" fmla="*/ 679 h 1049"/>
                <a:gd name="T22" fmla="*/ 132 w 756"/>
                <a:gd name="T23" fmla="*/ 715 h 1049"/>
                <a:gd name="T24" fmla="*/ 109 w 756"/>
                <a:gd name="T25" fmla="*/ 794 h 1049"/>
                <a:gd name="T26" fmla="*/ 132 w 756"/>
                <a:gd name="T27" fmla="*/ 860 h 1049"/>
                <a:gd name="T28" fmla="*/ 149 w 756"/>
                <a:gd name="T29" fmla="*/ 885 h 1049"/>
                <a:gd name="T30" fmla="*/ 183 w 756"/>
                <a:gd name="T31" fmla="*/ 915 h 1049"/>
                <a:gd name="T32" fmla="*/ 201 w 756"/>
                <a:gd name="T33" fmla="*/ 994 h 1049"/>
                <a:gd name="T34" fmla="*/ 126 w 756"/>
                <a:gd name="T35" fmla="*/ 957 h 1049"/>
                <a:gd name="T36" fmla="*/ 92 w 756"/>
                <a:gd name="T37" fmla="*/ 927 h 1049"/>
                <a:gd name="T38" fmla="*/ 63 w 756"/>
                <a:gd name="T39" fmla="*/ 872 h 1049"/>
                <a:gd name="T40" fmla="*/ 52 w 756"/>
                <a:gd name="T41" fmla="*/ 721 h 1049"/>
                <a:gd name="T42" fmla="*/ 115 w 756"/>
                <a:gd name="T43" fmla="*/ 630 h 1049"/>
                <a:gd name="T44" fmla="*/ 195 w 756"/>
                <a:gd name="T45" fmla="*/ 582 h 1049"/>
                <a:gd name="T46" fmla="*/ 281 w 756"/>
                <a:gd name="T47" fmla="*/ 545 h 1049"/>
                <a:gd name="T48" fmla="*/ 401 w 756"/>
                <a:gd name="T49" fmla="*/ 521 h 1049"/>
                <a:gd name="T50" fmla="*/ 469 w 756"/>
                <a:gd name="T51" fmla="*/ 497 h 1049"/>
                <a:gd name="T52" fmla="*/ 601 w 756"/>
                <a:gd name="T53" fmla="*/ 388 h 1049"/>
                <a:gd name="T54" fmla="*/ 612 w 756"/>
                <a:gd name="T55" fmla="*/ 242 h 1049"/>
                <a:gd name="T56" fmla="*/ 572 w 756"/>
                <a:gd name="T57" fmla="*/ 170 h 1049"/>
                <a:gd name="T58" fmla="*/ 475 w 756"/>
                <a:gd name="T59" fmla="*/ 109 h 1049"/>
                <a:gd name="T60" fmla="*/ 418 w 756"/>
                <a:gd name="T61" fmla="*/ 0 h 1049"/>
                <a:gd name="T62" fmla="*/ 487 w 756"/>
                <a:gd name="T63" fmla="*/ 164 h 1049"/>
                <a:gd name="T64" fmla="*/ 527 w 756"/>
                <a:gd name="T65" fmla="*/ 188 h 1049"/>
                <a:gd name="T66" fmla="*/ 561 w 756"/>
                <a:gd name="T67" fmla="*/ 230 h 1049"/>
                <a:gd name="T68" fmla="*/ 572 w 756"/>
                <a:gd name="T69" fmla="*/ 345 h 1049"/>
                <a:gd name="T70" fmla="*/ 509 w 756"/>
                <a:gd name="T71" fmla="*/ 418 h 1049"/>
                <a:gd name="T72" fmla="*/ 441 w 756"/>
                <a:gd name="T73" fmla="*/ 454 h 1049"/>
                <a:gd name="T74" fmla="*/ 349 w 756"/>
                <a:gd name="T75" fmla="*/ 479 h 1049"/>
                <a:gd name="T76" fmla="*/ 241 w 756"/>
                <a:gd name="T77" fmla="*/ 509 h 1049"/>
                <a:gd name="T78" fmla="*/ 172 w 756"/>
                <a:gd name="T79" fmla="*/ 539 h 1049"/>
                <a:gd name="T80" fmla="*/ 81 w 756"/>
                <a:gd name="T81" fmla="*/ 600 h 1049"/>
                <a:gd name="T82" fmla="*/ 18 w 756"/>
                <a:gd name="T83" fmla="*/ 685 h 1049"/>
                <a:gd name="T84" fmla="*/ 6 w 756"/>
                <a:gd name="T85" fmla="*/ 836 h 1049"/>
                <a:gd name="T86" fmla="*/ 35 w 756"/>
                <a:gd name="T87" fmla="*/ 915 h 1049"/>
                <a:gd name="T88" fmla="*/ 69 w 756"/>
                <a:gd name="T89" fmla="*/ 975 h 1049"/>
                <a:gd name="T90" fmla="*/ 138 w 756"/>
                <a:gd name="T91" fmla="*/ 1018 h 1049"/>
                <a:gd name="T92" fmla="*/ 212 w 756"/>
                <a:gd name="T93" fmla="*/ 1042 h 1049"/>
                <a:gd name="T94" fmla="*/ 218 w 756"/>
                <a:gd name="T95" fmla="*/ 885 h 1049"/>
                <a:gd name="T96" fmla="*/ 172 w 756"/>
                <a:gd name="T97" fmla="*/ 830 h 1049"/>
                <a:gd name="T98" fmla="*/ 161 w 756"/>
                <a:gd name="T99" fmla="*/ 757 h 1049"/>
                <a:gd name="T100" fmla="*/ 183 w 756"/>
                <a:gd name="T101" fmla="*/ 715 h 1049"/>
                <a:gd name="T102" fmla="*/ 201 w 756"/>
                <a:gd name="T103" fmla="*/ 703 h 1049"/>
                <a:gd name="T104" fmla="*/ 246 w 756"/>
                <a:gd name="T105" fmla="*/ 679 h 1049"/>
                <a:gd name="T106" fmla="*/ 378 w 756"/>
                <a:gd name="T107" fmla="*/ 648 h 1049"/>
                <a:gd name="T108" fmla="*/ 458 w 756"/>
                <a:gd name="T109" fmla="*/ 630 h 1049"/>
                <a:gd name="T110" fmla="*/ 567 w 756"/>
                <a:gd name="T111" fmla="*/ 588 h 1049"/>
                <a:gd name="T112" fmla="*/ 652 w 756"/>
                <a:gd name="T113" fmla="*/ 533 h 1049"/>
                <a:gd name="T114" fmla="*/ 704 w 756"/>
                <a:gd name="T115" fmla="*/ 466 h 1049"/>
                <a:gd name="T116" fmla="*/ 744 w 756"/>
                <a:gd name="T117" fmla="*/ 388 h 1049"/>
                <a:gd name="T118" fmla="*/ 738 w 756"/>
                <a:gd name="T119" fmla="*/ 200 h 1049"/>
                <a:gd name="T120" fmla="*/ 664 w 756"/>
                <a:gd name="T121" fmla="*/ 97 h 1049"/>
                <a:gd name="T122" fmla="*/ 555 w 756"/>
                <a:gd name="T123" fmla="*/ 30 h 1049"/>
                <a:gd name="T124" fmla="*/ 418 w 756"/>
                <a:gd name="T125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6" h="1049">
                  <a:moveTo>
                    <a:pt x="418" y="48"/>
                  </a:moveTo>
                  <a:lnTo>
                    <a:pt x="447" y="48"/>
                  </a:lnTo>
                  <a:lnTo>
                    <a:pt x="452" y="54"/>
                  </a:lnTo>
                  <a:lnTo>
                    <a:pt x="475" y="54"/>
                  </a:lnTo>
                  <a:lnTo>
                    <a:pt x="481" y="60"/>
                  </a:lnTo>
                  <a:lnTo>
                    <a:pt x="498" y="60"/>
                  </a:lnTo>
                  <a:lnTo>
                    <a:pt x="509" y="67"/>
                  </a:lnTo>
                  <a:lnTo>
                    <a:pt x="515" y="67"/>
                  </a:lnTo>
                  <a:lnTo>
                    <a:pt x="538" y="73"/>
                  </a:lnTo>
                  <a:lnTo>
                    <a:pt x="549" y="79"/>
                  </a:lnTo>
                  <a:lnTo>
                    <a:pt x="561" y="85"/>
                  </a:lnTo>
                  <a:lnTo>
                    <a:pt x="595" y="103"/>
                  </a:lnTo>
                  <a:lnTo>
                    <a:pt x="607" y="109"/>
                  </a:lnTo>
                  <a:lnTo>
                    <a:pt x="618" y="121"/>
                  </a:lnTo>
                  <a:lnTo>
                    <a:pt x="624" y="121"/>
                  </a:lnTo>
                  <a:lnTo>
                    <a:pt x="624" y="127"/>
                  </a:lnTo>
                  <a:lnTo>
                    <a:pt x="635" y="139"/>
                  </a:lnTo>
                  <a:lnTo>
                    <a:pt x="647" y="139"/>
                  </a:lnTo>
                  <a:lnTo>
                    <a:pt x="670" y="170"/>
                  </a:lnTo>
                  <a:lnTo>
                    <a:pt x="681" y="182"/>
                  </a:lnTo>
                  <a:lnTo>
                    <a:pt x="681" y="188"/>
                  </a:lnTo>
                  <a:lnTo>
                    <a:pt x="692" y="206"/>
                  </a:lnTo>
                  <a:lnTo>
                    <a:pt x="692" y="212"/>
                  </a:lnTo>
                  <a:lnTo>
                    <a:pt x="698" y="218"/>
                  </a:lnTo>
                  <a:lnTo>
                    <a:pt x="698" y="230"/>
                  </a:lnTo>
                  <a:lnTo>
                    <a:pt x="704" y="236"/>
                  </a:lnTo>
                  <a:lnTo>
                    <a:pt x="704" y="279"/>
                  </a:lnTo>
                  <a:lnTo>
                    <a:pt x="710" y="285"/>
                  </a:lnTo>
                  <a:lnTo>
                    <a:pt x="710" y="309"/>
                  </a:lnTo>
                  <a:lnTo>
                    <a:pt x="704" y="315"/>
                  </a:lnTo>
                  <a:lnTo>
                    <a:pt x="704" y="333"/>
                  </a:lnTo>
                  <a:lnTo>
                    <a:pt x="698" y="376"/>
                  </a:lnTo>
                  <a:lnTo>
                    <a:pt x="698" y="382"/>
                  </a:lnTo>
                  <a:lnTo>
                    <a:pt x="692" y="382"/>
                  </a:lnTo>
                  <a:lnTo>
                    <a:pt x="692" y="400"/>
                  </a:lnTo>
                  <a:lnTo>
                    <a:pt x="681" y="412"/>
                  </a:lnTo>
                  <a:lnTo>
                    <a:pt x="681" y="418"/>
                  </a:lnTo>
                  <a:lnTo>
                    <a:pt x="675" y="430"/>
                  </a:lnTo>
                  <a:lnTo>
                    <a:pt x="664" y="442"/>
                  </a:lnTo>
                  <a:lnTo>
                    <a:pt x="664" y="448"/>
                  </a:lnTo>
                  <a:lnTo>
                    <a:pt x="658" y="460"/>
                  </a:lnTo>
                  <a:lnTo>
                    <a:pt x="647" y="466"/>
                  </a:lnTo>
                  <a:lnTo>
                    <a:pt x="641" y="479"/>
                  </a:lnTo>
                  <a:lnTo>
                    <a:pt x="635" y="485"/>
                  </a:lnTo>
                  <a:lnTo>
                    <a:pt x="624" y="491"/>
                  </a:lnTo>
                  <a:lnTo>
                    <a:pt x="618" y="497"/>
                  </a:lnTo>
                  <a:lnTo>
                    <a:pt x="624" y="491"/>
                  </a:lnTo>
                  <a:lnTo>
                    <a:pt x="601" y="515"/>
                  </a:lnTo>
                  <a:lnTo>
                    <a:pt x="595" y="515"/>
                  </a:lnTo>
                  <a:lnTo>
                    <a:pt x="584" y="527"/>
                  </a:lnTo>
                  <a:lnTo>
                    <a:pt x="578" y="527"/>
                  </a:lnTo>
                  <a:lnTo>
                    <a:pt x="572" y="533"/>
                  </a:lnTo>
                  <a:lnTo>
                    <a:pt x="561" y="539"/>
                  </a:lnTo>
                  <a:lnTo>
                    <a:pt x="555" y="539"/>
                  </a:lnTo>
                  <a:lnTo>
                    <a:pt x="549" y="545"/>
                  </a:lnTo>
                  <a:lnTo>
                    <a:pt x="538" y="545"/>
                  </a:lnTo>
                  <a:lnTo>
                    <a:pt x="521" y="551"/>
                  </a:lnTo>
                  <a:lnTo>
                    <a:pt x="515" y="557"/>
                  </a:lnTo>
                  <a:lnTo>
                    <a:pt x="504" y="563"/>
                  </a:lnTo>
                  <a:lnTo>
                    <a:pt x="498" y="563"/>
                  </a:lnTo>
                  <a:lnTo>
                    <a:pt x="469" y="576"/>
                  </a:lnTo>
                  <a:lnTo>
                    <a:pt x="458" y="576"/>
                  </a:lnTo>
                  <a:lnTo>
                    <a:pt x="447" y="582"/>
                  </a:lnTo>
                  <a:lnTo>
                    <a:pt x="435" y="582"/>
                  </a:lnTo>
                  <a:lnTo>
                    <a:pt x="429" y="588"/>
                  </a:lnTo>
                  <a:lnTo>
                    <a:pt x="418" y="588"/>
                  </a:lnTo>
                  <a:lnTo>
                    <a:pt x="412" y="594"/>
                  </a:lnTo>
                  <a:lnTo>
                    <a:pt x="395" y="594"/>
                  </a:lnTo>
                  <a:lnTo>
                    <a:pt x="389" y="600"/>
                  </a:lnTo>
                  <a:lnTo>
                    <a:pt x="372" y="600"/>
                  </a:lnTo>
                  <a:lnTo>
                    <a:pt x="344" y="606"/>
                  </a:lnTo>
                  <a:lnTo>
                    <a:pt x="338" y="606"/>
                  </a:lnTo>
                  <a:lnTo>
                    <a:pt x="281" y="618"/>
                  </a:lnTo>
                  <a:lnTo>
                    <a:pt x="275" y="618"/>
                  </a:lnTo>
                  <a:lnTo>
                    <a:pt x="264" y="624"/>
                  </a:lnTo>
                  <a:lnTo>
                    <a:pt x="252" y="624"/>
                  </a:lnTo>
                  <a:lnTo>
                    <a:pt x="246" y="630"/>
                  </a:lnTo>
                  <a:lnTo>
                    <a:pt x="235" y="630"/>
                  </a:lnTo>
                  <a:lnTo>
                    <a:pt x="229" y="636"/>
                  </a:lnTo>
                  <a:lnTo>
                    <a:pt x="218" y="636"/>
                  </a:lnTo>
                  <a:lnTo>
                    <a:pt x="212" y="642"/>
                  </a:lnTo>
                  <a:lnTo>
                    <a:pt x="206" y="642"/>
                  </a:lnTo>
                  <a:lnTo>
                    <a:pt x="195" y="654"/>
                  </a:lnTo>
                  <a:lnTo>
                    <a:pt x="183" y="660"/>
                  </a:lnTo>
                  <a:lnTo>
                    <a:pt x="178" y="666"/>
                  </a:lnTo>
                  <a:lnTo>
                    <a:pt x="183" y="660"/>
                  </a:lnTo>
                  <a:lnTo>
                    <a:pt x="172" y="666"/>
                  </a:lnTo>
                  <a:lnTo>
                    <a:pt x="161" y="679"/>
                  </a:lnTo>
                  <a:lnTo>
                    <a:pt x="155" y="679"/>
                  </a:lnTo>
                  <a:lnTo>
                    <a:pt x="155" y="685"/>
                  </a:lnTo>
                  <a:lnTo>
                    <a:pt x="149" y="685"/>
                  </a:lnTo>
                  <a:lnTo>
                    <a:pt x="143" y="691"/>
                  </a:lnTo>
                  <a:lnTo>
                    <a:pt x="138" y="703"/>
                  </a:lnTo>
                  <a:lnTo>
                    <a:pt x="138" y="709"/>
                  </a:lnTo>
                  <a:lnTo>
                    <a:pt x="132" y="709"/>
                  </a:lnTo>
                  <a:lnTo>
                    <a:pt x="132" y="715"/>
                  </a:lnTo>
                  <a:lnTo>
                    <a:pt x="126" y="721"/>
                  </a:lnTo>
                  <a:lnTo>
                    <a:pt x="121" y="733"/>
                  </a:lnTo>
                  <a:lnTo>
                    <a:pt x="121" y="739"/>
                  </a:lnTo>
                  <a:lnTo>
                    <a:pt x="115" y="745"/>
                  </a:lnTo>
                  <a:lnTo>
                    <a:pt x="115" y="763"/>
                  </a:lnTo>
                  <a:lnTo>
                    <a:pt x="115" y="751"/>
                  </a:lnTo>
                  <a:lnTo>
                    <a:pt x="109" y="757"/>
                  </a:lnTo>
                  <a:lnTo>
                    <a:pt x="109" y="794"/>
                  </a:lnTo>
                  <a:lnTo>
                    <a:pt x="115" y="800"/>
                  </a:lnTo>
                  <a:lnTo>
                    <a:pt x="115" y="824"/>
                  </a:lnTo>
                  <a:lnTo>
                    <a:pt x="121" y="830"/>
                  </a:lnTo>
                  <a:lnTo>
                    <a:pt x="121" y="836"/>
                  </a:lnTo>
                  <a:lnTo>
                    <a:pt x="126" y="842"/>
                  </a:lnTo>
                  <a:lnTo>
                    <a:pt x="126" y="854"/>
                  </a:lnTo>
                  <a:lnTo>
                    <a:pt x="132" y="854"/>
                  </a:lnTo>
                  <a:lnTo>
                    <a:pt x="132" y="860"/>
                  </a:lnTo>
                  <a:lnTo>
                    <a:pt x="138" y="866"/>
                  </a:lnTo>
                  <a:lnTo>
                    <a:pt x="132" y="860"/>
                  </a:lnTo>
                  <a:lnTo>
                    <a:pt x="132" y="866"/>
                  </a:lnTo>
                  <a:lnTo>
                    <a:pt x="132" y="860"/>
                  </a:lnTo>
                  <a:lnTo>
                    <a:pt x="138" y="866"/>
                  </a:lnTo>
                  <a:lnTo>
                    <a:pt x="138" y="878"/>
                  </a:lnTo>
                  <a:lnTo>
                    <a:pt x="143" y="878"/>
                  </a:lnTo>
                  <a:lnTo>
                    <a:pt x="149" y="885"/>
                  </a:lnTo>
                  <a:lnTo>
                    <a:pt x="149" y="891"/>
                  </a:lnTo>
                  <a:lnTo>
                    <a:pt x="161" y="903"/>
                  </a:lnTo>
                  <a:lnTo>
                    <a:pt x="161" y="897"/>
                  </a:lnTo>
                  <a:lnTo>
                    <a:pt x="161" y="903"/>
                  </a:lnTo>
                  <a:lnTo>
                    <a:pt x="166" y="909"/>
                  </a:lnTo>
                  <a:lnTo>
                    <a:pt x="172" y="909"/>
                  </a:lnTo>
                  <a:lnTo>
                    <a:pt x="178" y="915"/>
                  </a:lnTo>
                  <a:lnTo>
                    <a:pt x="183" y="915"/>
                  </a:lnTo>
                  <a:lnTo>
                    <a:pt x="183" y="921"/>
                  </a:lnTo>
                  <a:lnTo>
                    <a:pt x="206" y="933"/>
                  </a:lnTo>
                  <a:lnTo>
                    <a:pt x="218" y="933"/>
                  </a:lnTo>
                  <a:lnTo>
                    <a:pt x="206" y="915"/>
                  </a:lnTo>
                  <a:lnTo>
                    <a:pt x="206" y="1024"/>
                  </a:lnTo>
                  <a:lnTo>
                    <a:pt x="252" y="1024"/>
                  </a:lnTo>
                  <a:lnTo>
                    <a:pt x="223" y="994"/>
                  </a:lnTo>
                  <a:lnTo>
                    <a:pt x="201" y="994"/>
                  </a:lnTo>
                  <a:lnTo>
                    <a:pt x="195" y="988"/>
                  </a:lnTo>
                  <a:lnTo>
                    <a:pt x="178" y="988"/>
                  </a:lnTo>
                  <a:lnTo>
                    <a:pt x="172" y="981"/>
                  </a:lnTo>
                  <a:lnTo>
                    <a:pt x="166" y="981"/>
                  </a:lnTo>
                  <a:lnTo>
                    <a:pt x="155" y="969"/>
                  </a:lnTo>
                  <a:lnTo>
                    <a:pt x="143" y="969"/>
                  </a:lnTo>
                  <a:lnTo>
                    <a:pt x="132" y="957"/>
                  </a:lnTo>
                  <a:lnTo>
                    <a:pt x="126" y="957"/>
                  </a:lnTo>
                  <a:lnTo>
                    <a:pt x="121" y="951"/>
                  </a:lnTo>
                  <a:lnTo>
                    <a:pt x="115" y="951"/>
                  </a:lnTo>
                  <a:lnTo>
                    <a:pt x="109" y="945"/>
                  </a:lnTo>
                  <a:lnTo>
                    <a:pt x="103" y="945"/>
                  </a:lnTo>
                  <a:lnTo>
                    <a:pt x="103" y="939"/>
                  </a:lnTo>
                  <a:lnTo>
                    <a:pt x="98" y="939"/>
                  </a:lnTo>
                  <a:lnTo>
                    <a:pt x="86" y="927"/>
                  </a:lnTo>
                  <a:lnTo>
                    <a:pt x="92" y="927"/>
                  </a:lnTo>
                  <a:lnTo>
                    <a:pt x="86" y="921"/>
                  </a:lnTo>
                  <a:lnTo>
                    <a:pt x="86" y="915"/>
                  </a:lnTo>
                  <a:lnTo>
                    <a:pt x="75" y="903"/>
                  </a:lnTo>
                  <a:lnTo>
                    <a:pt x="75" y="897"/>
                  </a:lnTo>
                  <a:lnTo>
                    <a:pt x="69" y="891"/>
                  </a:lnTo>
                  <a:lnTo>
                    <a:pt x="69" y="885"/>
                  </a:lnTo>
                  <a:lnTo>
                    <a:pt x="63" y="878"/>
                  </a:lnTo>
                  <a:lnTo>
                    <a:pt x="63" y="872"/>
                  </a:lnTo>
                  <a:lnTo>
                    <a:pt x="58" y="860"/>
                  </a:lnTo>
                  <a:lnTo>
                    <a:pt x="58" y="854"/>
                  </a:lnTo>
                  <a:lnTo>
                    <a:pt x="52" y="848"/>
                  </a:lnTo>
                  <a:lnTo>
                    <a:pt x="52" y="836"/>
                  </a:lnTo>
                  <a:lnTo>
                    <a:pt x="46" y="824"/>
                  </a:lnTo>
                  <a:lnTo>
                    <a:pt x="46" y="739"/>
                  </a:lnTo>
                  <a:lnTo>
                    <a:pt x="52" y="733"/>
                  </a:lnTo>
                  <a:lnTo>
                    <a:pt x="52" y="721"/>
                  </a:lnTo>
                  <a:lnTo>
                    <a:pt x="58" y="715"/>
                  </a:lnTo>
                  <a:lnTo>
                    <a:pt x="58" y="709"/>
                  </a:lnTo>
                  <a:lnTo>
                    <a:pt x="63" y="703"/>
                  </a:lnTo>
                  <a:lnTo>
                    <a:pt x="63" y="691"/>
                  </a:lnTo>
                  <a:lnTo>
                    <a:pt x="69" y="679"/>
                  </a:lnTo>
                  <a:lnTo>
                    <a:pt x="69" y="685"/>
                  </a:lnTo>
                  <a:lnTo>
                    <a:pt x="69" y="679"/>
                  </a:lnTo>
                  <a:lnTo>
                    <a:pt x="115" y="630"/>
                  </a:lnTo>
                  <a:lnTo>
                    <a:pt x="121" y="630"/>
                  </a:lnTo>
                  <a:lnTo>
                    <a:pt x="121" y="624"/>
                  </a:lnTo>
                  <a:lnTo>
                    <a:pt x="126" y="624"/>
                  </a:lnTo>
                  <a:lnTo>
                    <a:pt x="138" y="612"/>
                  </a:lnTo>
                  <a:lnTo>
                    <a:pt x="143" y="612"/>
                  </a:lnTo>
                  <a:lnTo>
                    <a:pt x="155" y="606"/>
                  </a:lnTo>
                  <a:lnTo>
                    <a:pt x="161" y="600"/>
                  </a:lnTo>
                  <a:lnTo>
                    <a:pt x="195" y="582"/>
                  </a:lnTo>
                  <a:lnTo>
                    <a:pt x="201" y="582"/>
                  </a:lnTo>
                  <a:lnTo>
                    <a:pt x="212" y="576"/>
                  </a:lnTo>
                  <a:lnTo>
                    <a:pt x="218" y="576"/>
                  </a:lnTo>
                  <a:lnTo>
                    <a:pt x="218" y="569"/>
                  </a:lnTo>
                  <a:lnTo>
                    <a:pt x="229" y="569"/>
                  </a:lnTo>
                  <a:lnTo>
                    <a:pt x="235" y="563"/>
                  </a:lnTo>
                  <a:lnTo>
                    <a:pt x="258" y="557"/>
                  </a:lnTo>
                  <a:lnTo>
                    <a:pt x="281" y="545"/>
                  </a:lnTo>
                  <a:lnTo>
                    <a:pt x="286" y="545"/>
                  </a:lnTo>
                  <a:lnTo>
                    <a:pt x="315" y="539"/>
                  </a:lnTo>
                  <a:lnTo>
                    <a:pt x="326" y="533"/>
                  </a:lnTo>
                  <a:lnTo>
                    <a:pt x="344" y="533"/>
                  </a:lnTo>
                  <a:lnTo>
                    <a:pt x="355" y="527"/>
                  </a:lnTo>
                  <a:lnTo>
                    <a:pt x="361" y="527"/>
                  </a:lnTo>
                  <a:lnTo>
                    <a:pt x="384" y="521"/>
                  </a:lnTo>
                  <a:lnTo>
                    <a:pt x="401" y="521"/>
                  </a:lnTo>
                  <a:lnTo>
                    <a:pt x="407" y="515"/>
                  </a:lnTo>
                  <a:lnTo>
                    <a:pt x="418" y="515"/>
                  </a:lnTo>
                  <a:lnTo>
                    <a:pt x="429" y="509"/>
                  </a:lnTo>
                  <a:lnTo>
                    <a:pt x="435" y="509"/>
                  </a:lnTo>
                  <a:lnTo>
                    <a:pt x="441" y="503"/>
                  </a:lnTo>
                  <a:lnTo>
                    <a:pt x="452" y="503"/>
                  </a:lnTo>
                  <a:lnTo>
                    <a:pt x="458" y="497"/>
                  </a:lnTo>
                  <a:lnTo>
                    <a:pt x="469" y="497"/>
                  </a:lnTo>
                  <a:lnTo>
                    <a:pt x="487" y="491"/>
                  </a:lnTo>
                  <a:lnTo>
                    <a:pt x="492" y="485"/>
                  </a:lnTo>
                  <a:lnTo>
                    <a:pt x="509" y="479"/>
                  </a:lnTo>
                  <a:lnTo>
                    <a:pt x="515" y="473"/>
                  </a:lnTo>
                  <a:lnTo>
                    <a:pt x="521" y="473"/>
                  </a:lnTo>
                  <a:lnTo>
                    <a:pt x="532" y="466"/>
                  </a:lnTo>
                  <a:lnTo>
                    <a:pt x="595" y="400"/>
                  </a:lnTo>
                  <a:lnTo>
                    <a:pt x="601" y="388"/>
                  </a:lnTo>
                  <a:lnTo>
                    <a:pt x="601" y="382"/>
                  </a:lnTo>
                  <a:lnTo>
                    <a:pt x="607" y="376"/>
                  </a:lnTo>
                  <a:lnTo>
                    <a:pt x="612" y="357"/>
                  </a:lnTo>
                  <a:lnTo>
                    <a:pt x="618" y="351"/>
                  </a:lnTo>
                  <a:lnTo>
                    <a:pt x="618" y="333"/>
                  </a:lnTo>
                  <a:lnTo>
                    <a:pt x="624" y="327"/>
                  </a:lnTo>
                  <a:lnTo>
                    <a:pt x="624" y="273"/>
                  </a:lnTo>
                  <a:lnTo>
                    <a:pt x="612" y="242"/>
                  </a:lnTo>
                  <a:lnTo>
                    <a:pt x="612" y="230"/>
                  </a:lnTo>
                  <a:lnTo>
                    <a:pt x="607" y="218"/>
                  </a:lnTo>
                  <a:lnTo>
                    <a:pt x="601" y="212"/>
                  </a:lnTo>
                  <a:lnTo>
                    <a:pt x="601" y="206"/>
                  </a:lnTo>
                  <a:lnTo>
                    <a:pt x="584" y="188"/>
                  </a:lnTo>
                  <a:lnTo>
                    <a:pt x="578" y="176"/>
                  </a:lnTo>
                  <a:lnTo>
                    <a:pt x="578" y="170"/>
                  </a:lnTo>
                  <a:lnTo>
                    <a:pt x="572" y="170"/>
                  </a:lnTo>
                  <a:lnTo>
                    <a:pt x="544" y="139"/>
                  </a:lnTo>
                  <a:lnTo>
                    <a:pt x="532" y="133"/>
                  </a:lnTo>
                  <a:lnTo>
                    <a:pt x="521" y="121"/>
                  </a:lnTo>
                  <a:lnTo>
                    <a:pt x="515" y="121"/>
                  </a:lnTo>
                  <a:lnTo>
                    <a:pt x="504" y="115"/>
                  </a:lnTo>
                  <a:lnTo>
                    <a:pt x="492" y="115"/>
                  </a:lnTo>
                  <a:lnTo>
                    <a:pt x="492" y="109"/>
                  </a:lnTo>
                  <a:lnTo>
                    <a:pt x="475" y="109"/>
                  </a:lnTo>
                  <a:lnTo>
                    <a:pt x="469" y="103"/>
                  </a:lnTo>
                  <a:lnTo>
                    <a:pt x="458" y="103"/>
                  </a:lnTo>
                  <a:lnTo>
                    <a:pt x="447" y="97"/>
                  </a:lnTo>
                  <a:lnTo>
                    <a:pt x="418" y="97"/>
                  </a:lnTo>
                  <a:lnTo>
                    <a:pt x="441" y="121"/>
                  </a:lnTo>
                  <a:lnTo>
                    <a:pt x="441" y="24"/>
                  </a:lnTo>
                  <a:lnTo>
                    <a:pt x="418" y="48"/>
                  </a:lnTo>
                  <a:lnTo>
                    <a:pt x="418" y="0"/>
                  </a:lnTo>
                  <a:lnTo>
                    <a:pt x="395" y="24"/>
                  </a:lnTo>
                  <a:lnTo>
                    <a:pt x="395" y="121"/>
                  </a:lnTo>
                  <a:lnTo>
                    <a:pt x="412" y="145"/>
                  </a:lnTo>
                  <a:lnTo>
                    <a:pt x="441" y="145"/>
                  </a:lnTo>
                  <a:lnTo>
                    <a:pt x="447" y="151"/>
                  </a:lnTo>
                  <a:lnTo>
                    <a:pt x="469" y="151"/>
                  </a:lnTo>
                  <a:lnTo>
                    <a:pt x="475" y="157"/>
                  </a:lnTo>
                  <a:lnTo>
                    <a:pt x="487" y="164"/>
                  </a:lnTo>
                  <a:lnTo>
                    <a:pt x="492" y="164"/>
                  </a:lnTo>
                  <a:lnTo>
                    <a:pt x="498" y="170"/>
                  </a:lnTo>
                  <a:lnTo>
                    <a:pt x="504" y="170"/>
                  </a:lnTo>
                  <a:lnTo>
                    <a:pt x="509" y="176"/>
                  </a:lnTo>
                  <a:lnTo>
                    <a:pt x="515" y="176"/>
                  </a:lnTo>
                  <a:lnTo>
                    <a:pt x="521" y="182"/>
                  </a:lnTo>
                  <a:lnTo>
                    <a:pt x="527" y="182"/>
                  </a:lnTo>
                  <a:lnTo>
                    <a:pt x="527" y="188"/>
                  </a:lnTo>
                  <a:lnTo>
                    <a:pt x="527" y="182"/>
                  </a:lnTo>
                  <a:lnTo>
                    <a:pt x="538" y="200"/>
                  </a:lnTo>
                  <a:lnTo>
                    <a:pt x="544" y="200"/>
                  </a:lnTo>
                  <a:lnTo>
                    <a:pt x="544" y="206"/>
                  </a:lnTo>
                  <a:lnTo>
                    <a:pt x="549" y="218"/>
                  </a:lnTo>
                  <a:lnTo>
                    <a:pt x="555" y="218"/>
                  </a:lnTo>
                  <a:lnTo>
                    <a:pt x="555" y="224"/>
                  </a:lnTo>
                  <a:lnTo>
                    <a:pt x="561" y="230"/>
                  </a:lnTo>
                  <a:lnTo>
                    <a:pt x="561" y="236"/>
                  </a:lnTo>
                  <a:lnTo>
                    <a:pt x="567" y="248"/>
                  </a:lnTo>
                  <a:lnTo>
                    <a:pt x="567" y="254"/>
                  </a:lnTo>
                  <a:lnTo>
                    <a:pt x="572" y="260"/>
                  </a:lnTo>
                  <a:lnTo>
                    <a:pt x="578" y="279"/>
                  </a:lnTo>
                  <a:lnTo>
                    <a:pt x="578" y="321"/>
                  </a:lnTo>
                  <a:lnTo>
                    <a:pt x="572" y="321"/>
                  </a:lnTo>
                  <a:lnTo>
                    <a:pt x="572" y="345"/>
                  </a:lnTo>
                  <a:lnTo>
                    <a:pt x="572" y="339"/>
                  </a:lnTo>
                  <a:lnTo>
                    <a:pt x="567" y="351"/>
                  </a:lnTo>
                  <a:lnTo>
                    <a:pt x="561" y="357"/>
                  </a:lnTo>
                  <a:lnTo>
                    <a:pt x="561" y="363"/>
                  </a:lnTo>
                  <a:lnTo>
                    <a:pt x="555" y="370"/>
                  </a:lnTo>
                  <a:lnTo>
                    <a:pt x="544" y="388"/>
                  </a:lnTo>
                  <a:lnTo>
                    <a:pt x="515" y="418"/>
                  </a:lnTo>
                  <a:lnTo>
                    <a:pt x="509" y="418"/>
                  </a:lnTo>
                  <a:lnTo>
                    <a:pt x="498" y="430"/>
                  </a:lnTo>
                  <a:lnTo>
                    <a:pt x="492" y="430"/>
                  </a:lnTo>
                  <a:lnTo>
                    <a:pt x="487" y="436"/>
                  </a:lnTo>
                  <a:lnTo>
                    <a:pt x="475" y="442"/>
                  </a:lnTo>
                  <a:lnTo>
                    <a:pt x="464" y="448"/>
                  </a:lnTo>
                  <a:lnTo>
                    <a:pt x="452" y="448"/>
                  </a:lnTo>
                  <a:lnTo>
                    <a:pt x="447" y="454"/>
                  </a:lnTo>
                  <a:lnTo>
                    <a:pt x="441" y="454"/>
                  </a:lnTo>
                  <a:lnTo>
                    <a:pt x="429" y="460"/>
                  </a:lnTo>
                  <a:lnTo>
                    <a:pt x="424" y="460"/>
                  </a:lnTo>
                  <a:lnTo>
                    <a:pt x="412" y="466"/>
                  </a:lnTo>
                  <a:lnTo>
                    <a:pt x="401" y="466"/>
                  </a:lnTo>
                  <a:lnTo>
                    <a:pt x="389" y="473"/>
                  </a:lnTo>
                  <a:lnTo>
                    <a:pt x="395" y="473"/>
                  </a:lnTo>
                  <a:lnTo>
                    <a:pt x="372" y="473"/>
                  </a:lnTo>
                  <a:lnTo>
                    <a:pt x="349" y="479"/>
                  </a:lnTo>
                  <a:lnTo>
                    <a:pt x="344" y="479"/>
                  </a:lnTo>
                  <a:lnTo>
                    <a:pt x="338" y="485"/>
                  </a:lnTo>
                  <a:lnTo>
                    <a:pt x="321" y="485"/>
                  </a:lnTo>
                  <a:lnTo>
                    <a:pt x="309" y="491"/>
                  </a:lnTo>
                  <a:lnTo>
                    <a:pt x="275" y="497"/>
                  </a:lnTo>
                  <a:lnTo>
                    <a:pt x="275" y="503"/>
                  </a:lnTo>
                  <a:lnTo>
                    <a:pt x="269" y="503"/>
                  </a:lnTo>
                  <a:lnTo>
                    <a:pt x="241" y="509"/>
                  </a:lnTo>
                  <a:lnTo>
                    <a:pt x="212" y="521"/>
                  </a:lnTo>
                  <a:lnTo>
                    <a:pt x="206" y="527"/>
                  </a:lnTo>
                  <a:lnTo>
                    <a:pt x="201" y="527"/>
                  </a:lnTo>
                  <a:lnTo>
                    <a:pt x="206" y="527"/>
                  </a:lnTo>
                  <a:lnTo>
                    <a:pt x="195" y="527"/>
                  </a:lnTo>
                  <a:lnTo>
                    <a:pt x="183" y="533"/>
                  </a:lnTo>
                  <a:lnTo>
                    <a:pt x="178" y="533"/>
                  </a:lnTo>
                  <a:lnTo>
                    <a:pt x="172" y="539"/>
                  </a:lnTo>
                  <a:lnTo>
                    <a:pt x="138" y="557"/>
                  </a:lnTo>
                  <a:lnTo>
                    <a:pt x="132" y="563"/>
                  </a:lnTo>
                  <a:lnTo>
                    <a:pt x="121" y="569"/>
                  </a:lnTo>
                  <a:lnTo>
                    <a:pt x="115" y="576"/>
                  </a:lnTo>
                  <a:lnTo>
                    <a:pt x="109" y="576"/>
                  </a:lnTo>
                  <a:lnTo>
                    <a:pt x="92" y="594"/>
                  </a:lnTo>
                  <a:lnTo>
                    <a:pt x="86" y="594"/>
                  </a:lnTo>
                  <a:lnTo>
                    <a:pt x="81" y="600"/>
                  </a:lnTo>
                  <a:lnTo>
                    <a:pt x="75" y="600"/>
                  </a:lnTo>
                  <a:lnTo>
                    <a:pt x="52" y="630"/>
                  </a:lnTo>
                  <a:lnTo>
                    <a:pt x="35" y="648"/>
                  </a:lnTo>
                  <a:lnTo>
                    <a:pt x="29" y="660"/>
                  </a:lnTo>
                  <a:lnTo>
                    <a:pt x="29" y="654"/>
                  </a:lnTo>
                  <a:lnTo>
                    <a:pt x="29" y="660"/>
                  </a:lnTo>
                  <a:lnTo>
                    <a:pt x="23" y="666"/>
                  </a:lnTo>
                  <a:lnTo>
                    <a:pt x="18" y="685"/>
                  </a:lnTo>
                  <a:lnTo>
                    <a:pt x="18" y="691"/>
                  </a:lnTo>
                  <a:lnTo>
                    <a:pt x="12" y="691"/>
                  </a:lnTo>
                  <a:lnTo>
                    <a:pt x="12" y="703"/>
                  </a:lnTo>
                  <a:lnTo>
                    <a:pt x="6" y="709"/>
                  </a:lnTo>
                  <a:lnTo>
                    <a:pt x="6" y="721"/>
                  </a:lnTo>
                  <a:lnTo>
                    <a:pt x="0" y="733"/>
                  </a:lnTo>
                  <a:lnTo>
                    <a:pt x="0" y="824"/>
                  </a:lnTo>
                  <a:lnTo>
                    <a:pt x="6" y="836"/>
                  </a:lnTo>
                  <a:lnTo>
                    <a:pt x="6" y="848"/>
                  </a:lnTo>
                  <a:lnTo>
                    <a:pt x="12" y="854"/>
                  </a:lnTo>
                  <a:lnTo>
                    <a:pt x="12" y="872"/>
                  </a:lnTo>
                  <a:lnTo>
                    <a:pt x="18" y="878"/>
                  </a:lnTo>
                  <a:lnTo>
                    <a:pt x="18" y="885"/>
                  </a:lnTo>
                  <a:lnTo>
                    <a:pt x="23" y="891"/>
                  </a:lnTo>
                  <a:lnTo>
                    <a:pt x="23" y="903"/>
                  </a:lnTo>
                  <a:lnTo>
                    <a:pt x="35" y="915"/>
                  </a:lnTo>
                  <a:lnTo>
                    <a:pt x="35" y="927"/>
                  </a:lnTo>
                  <a:lnTo>
                    <a:pt x="40" y="927"/>
                  </a:lnTo>
                  <a:lnTo>
                    <a:pt x="46" y="939"/>
                  </a:lnTo>
                  <a:lnTo>
                    <a:pt x="46" y="945"/>
                  </a:lnTo>
                  <a:lnTo>
                    <a:pt x="52" y="951"/>
                  </a:lnTo>
                  <a:lnTo>
                    <a:pt x="52" y="957"/>
                  </a:lnTo>
                  <a:lnTo>
                    <a:pt x="58" y="957"/>
                  </a:lnTo>
                  <a:lnTo>
                    <a:pt x="69" y="975"/>
                  </a:lnTo>
                  <a:lnTo>
                    <a:pt x="75" y="975"/>
                  </a:lnTo>
                  <a:lnTo>
                    <a:pt x="86" y="988"/>
                  </a:lnTo>
                  <a:lnTo>
                    <a:pt x="92" y="988"/>
                  </a:lnTo>
                  <a:lnTo>
                    <a:pt x="103" y="1000"/>
                  </a:lnTo>
                  <a:lnTo>
                    <a:pt x="109" y="1000"/>
                  </a:lnTo>
                  <a:lnTo>
                    <a:pt x="121" y="1012"/>
                  </a:lnTo>
                  <a:lnTo>
                    <a:pt x="132" y="1018"/>
                  </a:lnTo>
                  <a:lnTo>
                    <a:pt x="138" y="1018"/>
                  </a:lnTo>
                  <a:lnTo>
                    <a:pt x="143" y="1024"/>
                  </a:lnTo>
                  <a:lnTo>
                    <a:pt x="149" y="1024"/>
                  </a:lnTo>
                  <a:lnTo>
                    <a:pt x="155" y="1030"/>
                  </a:lnTo>
                  <a:lnTo>
                    <a:pt x="172" y="1030"/>
                  </a:lnTo>
                  <a:lnTo>
                    <a:pt x="178" y="1036"/>
                  </a:lnTo>
                  <a:lnTo>
                    <a:pt x="183" y="1036"/>
                  </a:lnTo>
                  <a:lnTo>
                    <a:pt x="189" y="1042"/>
                  </a:lnTo>
                  <a:lnTo>
                    <a:pt x="212" y="1042"/>
                  </a:lnTo>
                  <a:lnTo>
                    <a:pt x="218" y="1048"/>
                  </a:lnTo>
                  <a:lnTo>
                    <a:pt x="229" y="1048"/>
                  </a:lnTo>
                  <a:lnTo>
                    <a:pt x="206" y="1024"/>
                  </a:lnTo>
                  <a:lnTo>
                    <a:pt x="252" y="1024"/>
                  </a:lnTo>
                  <a:lnTo>
                    <a:pt x="252" y="915"/>
                  </a:lnTo>
                  <a:lnTo>
                    <a:pt x="235" y="891"/>
                  </a:lnTo>
                  <a:lnTo>
                    <a:pt x="229" y="885"/>
                  </a:lnTo>
                  <a:lnTo>
                    <a:pt x="218" y="885"/>
                  </a:lnTo>
                  <a:lnTo>
                    <a:pt x="212" y="878"/>
                  </a:lnTo>
                  <a:lnTo>
                    <a:pt x="206" y="878"/>
                  </a:lnTo>
                  <a:lnTo>
                    <a:pt x="183" y="854"/>
                  </a:lnTo>
                  <a:lnTo>
                    <a:pt x="178" y="854"/>
                  </a:lnTo>
                  <a:lnTo>
                    <a:pt x="183" y="854"/>
                  </a:lnTo>
                  <a:lnTo>
                    <a:pt x="166" y="836"/>
                  </a:lnTo>
                  <a:lnTo>
                    <a:pt x="172" y="842"/>
                  </a:lnTo>
                  <a:lnTo>
                    <a:pt x="172" y="830"/>
                  </a:lnTo>
                  <a:lnTo>
                    <a:pt x="166" y="824"/>
                  </a:lnTo>
                  <a:lnTo>
                    <a:pt x="166" y="818"/>
                  </a:lnTo>
                  <a:lnTo>
                    <a:pt x="161" y="812"/>
                  </a:lnTo>
                  <a:lnTo>
                    <a:pt x="161" y="788"/>
                  </a:lnTo>
                  <a:lnTo>
                    <a:pt x="155" y="782"/>
                  </a:lnTo>
                  <a:lnTo>
                    <a:pt x="155" y="769"/>
                  </a:lnTo>
                  <a:lnTo>
                    <a:pt x="161" y="763"/>
                  </a:lnTo>
                  <a:lnTo>
                    <a:pt x="161" y="757"/>
                  </a:lnTo>
                  <a:lnTo>
                    <a:pt x="166" y="751"/>
                  </a:lnTo>
                  <a:lnTo>
                    <a:pt x="166" y="745"/>
                  </a:lnTo>
                  <a:lnTo>
                    <a:pt x="161" y="745"/>
                  </a:lnTo>
                  <a:lnTo>
                    <a:pt x="166" y="745"/>
                  </a:lnTo>
                  <a:lnTo>
                    <a:pt x="172" y="739"/>
                  </a:lnTo>
                  <a:lnTo>
                    <a:pt x="172" y="733"/>
                  </a:lnTo>
                  <a:lnTo>
                    <a:pt x="183" y="721"/>
                  </a:lnTo>
                  <a:lnTo>
                    <a:pt x="183" y="715"/>
                  </a:lnTo>
                  <a:lnTo>
                    <a:pt x="189" y="715"/>
                  </a:lnTo>
                  <a:lnTo>
                    <a:pt x="189" y="709"/>
                  </a:lnTo>
                  <a:lnTo>
                    <a:pt x="189" y="715"/>
                  </a:lnTo>
                  <a:lnTo>
                    <a:pt x="189" y="709"/>
                  </a:lnTo>
                  <a:lnTo>
                    <a:pt x="195" y="709"/>
                  </a:lnTo>
                  <a:lnTo>
                    <a:pt x="201" y="703"/>
                  </a:lnTo>
                  <a:lnTo>
                    <a:pt x="195" y="709"/>
                  </a:lnTo>
                  <a:lnTo>
                    <a:pt x="201" y="703"/>
                  </a:lnTo>
                  <a:lnTo>
                    <a:pt x="206" y="703"/>
                  </a:lnTo>
                  <a:lnTo>
                    <a:pt x="206" y="697"/>
                  </a:lnTo>
                  <a:lnTo>
                    <a:pt x="212" y="697"/>
                  </a:lnTo>
                  <a:lnTo>
                    <a:pt x="218" y="691"/>
                  </a:lnTo>
                  <a:lnTo>
                    <a:pt x="223" y="691"/>
                  </a:lnTo>
                  <a:lnTo>
                    <a:pt x="229" y="685"/>
                  </a:lnTo>
                  <a:lnTo>
                    <a:pt x="241" y="685"/>
                  </a:lnTo>
                  <a:lnTo>
                    <a:pt x="246" y="679"/>
                  </a:lnTo>
                  <a:lnTo>
                    <a:pt x="252" y="679"/>
                  </a:lnTo>
                  <a:lnTo>
                    <a:pt x="258" y="672"/>
                  </a:lnTo>
                  <a:lnTo>
                    <a:pt x="269" y="672"/>
                  </a:lnTo>
                  <a:lnTo>
                    <a:pt x="275" y="666"/>
                  </a:lnTo>
                  <a:lnTo>
                    <a:pt x="286" y="666"/>
                  </a:lnTo>
                  <a:lnTo>
                    <a:pt x="344" y="654"/>
                  </a:lnTo>
                  <a:lnTo>
                    <a:pt x="349" y="654"/>
                  </a:lnTo>
                  <a:lnTo>
                    <a:pt x="378" y="648"/>
                  </a:lnTo>
                  <a:lnTo>
                    <a:pt x="395" y="648"/>
                  </a:lnTo>
                  <a:lnTo>
                    <a:pt x="389" y="648"/>
                  </a:lnTo>
                  <a:lnTo>
                    <a:pt x="401" y="642"/>
                  </a:lnTo>
                  <a:lnTo>
                    <a:pt x="412" y="642"/>
                  </a:lnTo>
                  <a:lnTo>
                    <a:pt x="424" y="636"/>
                  </a:lnTo>
                  <a:lnTo>
                    <a:pt x="441" y="636"/>
                  </a:lnTo>
                  <a:lnTo>
                    <a:pt x="447" y="630"/>
                  </a:lnTo>
                  <a:lnTo>
                    <a:pt x="458" y="630"/>
                  </a:lnTo>
                  <a:lnTo>
                    <a:pt x="475" y="624"/>
                  </a:lnTo>
                  <a:lnTo>
                    <a:pt x="487" y="618"/>
                  </a:lnTo>
                  <a:lnTo>
                    <a:pt x="509" y="612"/>
                  </a:lnTo>
                  <a:lnTo>
                    <a:pt x="521" y="606"/>
                  </a:lnTo>
                  <a:lnTo>
                    <a:pt x="532" y="606"/>
                  </a:lnTo>
                  <a:lnTo>
                    <a:pt x="538" y="600"/>
                  </a:lnTo>
                  <a:lnTo>
                    <a:pt x="555" y="594"/>
                  </a:lnTo>
                  <a:lnTo>
                    <a:pt x="567" y="588"/>
                  </a:lnTo>
                  <a:lnTo>
                    <a:pt x="572" y="588"/>
                  </a:lnTo>
                  <a:lnTo>
                    <a:pt x="584" y="582"/>
                  </a:lnTo>
                  <a:lnTo>
                    <a:pt x="590" y="576"/>
                  </a:lnTo>
                  <a:lnTo>
                    <a:pt x="595" y="576"/>
                  </a:lnTo>
                  <a:lnTo>
                    <a:pt x="607" y="569"/>
                  </a:lnTo>
                  <a:lnTo>
                    <a:pt x="618" y="563"/>
                  </a:lnTo>
                  <a:lnTo>
                    <a:pt x="641" y="539"/>
                  </a:lnTo>
                  <a:lnTo>
                    <a:pt x="652" y="533"/>
                  </a:lnTo>
                  <a:lnTo>
                    <a:pt x="658" y="527"/>
                  </a:lnTo>
                  <a:lnTo>
                    <a:pt x="658" y="521"/>
                  </a:lnTo>
                  <a:lnTo>
                    <a:pt x="664" y="521"/>
                  </a:lnTo>
                  <a:lnTo>
                    <a:pt x="670" y="515"/>
                  </a:lnTo>
                  <a:lnTo>
                    <a:pt x="681" y="497"/>
                  </a:lnTo>
                  <a:lnTo>
                    <a:pt x="692" y="491"/>
                  </a:lnTo>
                  <a:lnTo>
                    <a:pt x="704" y="473"/>
                  </a:lnTo>
                  <a:lnTo>
                    <a:pt x="704" y="466"/>
                  </a:lnTo>
                  <a:lnTo>
                    <a:pt x="715" y="454"/>
                  </a:lnTo>
                  <a:lnTo>
                    <a:pt x="721" y="442"/>
                  </a:lnTo>
                  <a:lnTo>
                    <a:pt x="721" y="436"/>
                  </a:lnTo>
                  <a:lnTo>
                    <a:pt x="732" y="424"/>
                  </a:lnTo>
                  <a:lnTo>
                    <a:pt x="732" y="412"/>
                  </a:lnTo>
                  <a:lnTo>
                    <a:pt x="738" y="406"/>
                  </a:lnTo>
                  <a:lnTo>
                    <a:pt x="738" y="394"/>
                  </a:lnTo>
                  <a:lnTo>
                    <a:pt x="744" y="388"/>
                  </a:lnTo>
                  <a:lnTo>
                    <a:pt x="750" y="339"/>
                  </a:lnTo>
                  <a:lnTo>
                    <a:pt x="750" y="321"/>
                  </a:lnTo>
                  <a:lnTo>
                    <a:pt x="755" y="315"/>
                  </a:lnTo>
                  <a:lnTo>
                    <a:pt x="755" y="279"/>
                  </a:lnTo>
                  <a:lnTo>
                    <a:pt x="750" y="273"/>
                  </a:lnTo>
                  <a:lnTo>
                    <a:pt x="750" y="224"/>
                  </a:lnTo>
                  <a:lnTo>
                    <a:pt x="744" y="212"/>
                  </a:lnTo>
                  <a:lnTo>
                    <a:pt x="738" y="200"/>
                  </a:lnTo>
                  <a:lnTo>
                    <a:pt x="738" y="188"/>
                  </a:lnTo>
                  <a:lnTo>
                    <a:pt x="732" y="182"/>
                  </a:lnTo>
                  <a:lnTo>
                    <a:pt x="721" y="164"/>
                  </a:lnTo>
                  <a:lnTo>
                    <a:pt x="721" y="157"/>
                  </a:lnTo>
                  <a:lnTo>
                    <a:pt x="710" y="145"/>
                  </a:lnTo>
                  <a:lnTo>
                    <a:pt x="710" y="139"/>
                  </a:lnTo>
                  <a:lnTo>
                    <a:pt x="675" y="103"/>
                  </a:lnTo>
                  <a:lnTo>
                    <a:pt x="664" y="97"/>
                  </a:lnTo>
                  <a:lnTo>
                    <a:pt x="647" y="79"/>
                  </a:lnTo>
                  <a:lnTo>
                    <a:pt x="647" y="85"/>
                  </a:lnTo>
                  <a:lnTo>
                    <a:pt x="641" y="73"/>
                  </a:lnTo>
                  <a:lnTo>
                    <a:pt x="630" y="67"/>
                  </a:lnTo>
                  <a:lnTo>
                    <a:pt x="624" y="60"/>
                  </a:lnTo>
                  <a:lnTo>
                    <a:pt x="578" y="36"/>
                  </a:lnTo>
                  <a:lnTo>
                    <a:pt x="567" y="36"/>
                  </a:lnTo>
                  <a:lnTo>
                    <a:pt x="555" y="30"/>
                  </a:lnTo>
                  <a:lnTo>
                    <a:pt x="532" y="18"/>
                  </a:lnTo>
                  <a:lnTo>
                    <a:pt x="521" y="18"/>
                  </a:lnTo>
                  <a:lnTo>
                    <a:pt x="509" y="12"/>
                  </a:lnTo>
                  <a:lnTo>
                    <a:pt x="492" y="12"/>
                  </a:lnTo>
                  <a:lnTo>
                    <a:pt x="487" y="6"/>
                  </a:lnTo>
                  <a:lnTo>
                    <a:pt x="464" y="6"/>
                  </a:lnTo>
                  <a:lnTo>
                    <a:pt x="458" y="0"/>
                  </a:lnTo>
                  <a:lnTo>
                    <a:pt x="418" y="0"/>
                  </a:lnTo>
                  <a:lnTo>
                    <a:pt x="418" y="48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2674" y="1714"/>
              <a:ext cx="710" cy="1001"/>
            </a:xfrm>
            <a:custGeom>
              <a:avLst/>
              <a:gdLst>
                <a:gd name="T0" fmla="*/ 458 w 710"/>
                <a:gd name="T1" fmla="*/ 12 h 1001"/>
                <a:gd name="T2" fmla="*/ 515 w 710"/>
                <a:gd name="T3" fmla="*/ 24 h 1001"/>
                <a:gd name="T4" fmla="*/ 549 w 710"/>
                <a:gd name="T5" fmla="*/ 42 h 1001"/>
                <a:gd name="T6" fmla="*/ 584 w 710"/>
                <a:gd name="T7" fmla="*/ 55 h 1001"/>
                <a:gd name="T8" fmla="*/ 612 w 710"/>
                <a:gd name="T9" fmla="*/ 79 h 1001"/>
                <a:gd name="T10" fmla="*/ 629 w 710"/>
                <a:gd name="T11" fmla="*/ 91 h 1001"/>
                <a:gd name="T12" fmla="*/ 641 w 710"/>
                <a:gd name="T13" fmla="*/ 109 h 1001"/>
                <a:gd name="T14" fmla="*/ 669 w 710"/>
                <a:gd name="T15" fmla="*/ 139 h 1001"/>
                <a:gd name="T16" fmla="*/ 687 w 710"/>
                <a:gd name="T17" fmla="*/ 158 h 1001"/>
                <a:gd name="T18" fmla="*/ 698 w 710"/>
                <a:gd name="T19" fmla="*/ 200 h 1001"/>
                <a:gd name="T20" fmla="*/ 704 w 710"/>
                <a:gd name="T21" fmla="*/ 327 h 1001"/>
                <a:gd name="T22" fmla="*/ 692 w 710"/>
                <a:gd name="T23" fmla="*/ 388 h 1001"/>
                <a:gd name="T24" fmla="*/ 675 w 710"/>
                <a:gd name="T25" fmla="*/ 412 h 1001"/>
                <a:gd name="T26" fmla="*/ 664 w 710"/>
                <a:gd name="T27" fmla="*/ 436 h 1001"/>
                <a:gd name="T28" fmla="*/ 647 w 710"/>
                <a:gd name="T29" fmla="*/ 455 h 1001"/>
                <a:gd name="T30" fmla="*/ 589 w 710"/>
                <a:gd name="T31" fmla="*/ 515 h 1001"/>
                <a:gd name="T32" fmla="*/ 555 w 710"/>
                <a:gd name="T33" fmla="*/ 539 h 1001"/>
                <a:gd name="T34" fmla="*/ 526 w 710"/>
                <a:gd name="T35" fmla="*/ 551 h 1001"/>
                <a:gd name="T36" fmla="*/ 492 w 710"/>
                <a:gd name="T37" fmla="*/ 570 h 1001"/>
                <a:gd name="T38" fmla="*/ 441 w 710"/>
                <a:gd name="T39" fmla="*/ 582 h 1001"/>
                <a:gd name="T40" fmla="*/ 384 w 710"/>
                <a:gd name="T41" fmla="*/ 600 h 1001"/>
                <a:gd name="T42" fmla="*/ 292 w 710"/>
                <a:gd name="T43" fmla="*/ 612 h 1001"/>
                <a:gd name="T44" fmla="*/ 241 w 710"/>
                <a:gd name="T45" fmla="*/ 630 h 1001"/>
                <a:gd name="T46" fmla="*/ 195 w 710"/>
                <a:gd name="T47" fmla="*/ 642 h 1001"/>
                <a:gd name="T48" fmla="*/ 178 w 710"/>
                <a:gd name="T49" fmla="*/ 661 h 1001"/>
                <a:gd name="T50" fmla="*/ 155 w 710"/>
                <a:gd name="T51" fmla="*/ 679 h 1001"/>
                <a:gd name="T52" fmla="*/ 120 w 710"/>
                <a:gd name="T53" fmla="*/ 727 h 1001"/>
                <a:gd name="T54" fmla="*/ 126 w 710"/>
                <a:gd name="T55" fmla="*/ 806 h 1001"/>
                <a:gd name="T56" fmla="*/ 138 w 710"/>
                <a:gd name="T57" fmla="*/ 842 h 1001"/>
                <a:gd name="T58" fmla="*/ 172 w 710"/>
                <a:gd name="T59" fmla="*/ 873 h 1001"/>
                <a:gd name="T60" fmla="*/ 200 w 710"/>
                <a:gd name="T61" fmla="*/ 891 h 1001"/>
                <a:gd name="T62" fmla="*/ 166 w 710"/>
                <a:gd name="T63" fmla="*/ 994 h 1001"/>
                <a:gd name="T64" fmla="*/ 132 w 710"/>
                <a:gd name="T65" fmla="*/ 976 h 1001"/>
                <a:gd name="T66" fmla="*/ 103 w 710"/>
                <a:gd name="T67" fmla="*/ 963 h 1001"/>
                <a:gd name="T68" fmla="*/ 69 w 710"/>
                <a:gd name="T69" fmla="*/ 939 h 1001"/>
                <a:gd name="T70" fmla="*/ 46 w 710"/>
                <a:gd name="T71" fmla="*/ 915 h 1001"/>
                <a:gd name="T72" fmla="*/ 29 w 710"/>
                <a:gd name="T73" fmla="*/ 885 h 1001"/>
                <a:gd name="T74" fmla="*/ 17 w 710"/>
                <a:gd name="T75" fmla="*/ 848 h 1001"/>
                <a:gd name="T76" fmla="*/ 0 w 710"/>
                <a:gd name="T77" fmla="*/ 794 h 1001"/>
                <a:gd name="T78" fmla="*/ 12 w 710"/>
                <a:gd name="T79" fmla="*/ 685 h 1001"/>
                <a:gd name="T80" fmla="*/ 46 w 710"/>
                <a:gd name="T81" fmla="*/ 630 h 1001"/>
                <a:gd name="T82" fmla="*/ 63 w 710"/>
                <a:gd name="T83" fmla="*/ 606 h 1001"/>
                <a:gd name="T84" fmla="*/ 98 w 710"/>
                <a:gd name="T85" fmla="*/ 576 h 1001"/>
                <a:gd name="T86" fmla="*/ 132 w 710"/>
                <a:gd name="T87" fmla="*/ 558 h 1001"/>
                <a:gd name="T88" fmla="*/ 160 w 710"/>
                <a:gd name="T89" fmla="*/ 539 h 1001"/>
                <a:gd name="T90" fmla="*/ 195 w 710"/>
                <a:gd name="T91" fmla="*/ 527 h 1001"/>
                <a:gd name="T92" fmla="*/ 235 w 710"/>
                <a:gd name="T93" fmla="*/ 509 h 1001"/>
                <a:gd name="T94" fmla="*/ 303 w 710"/>
                <a:gd name="T95" fmla="*/ 497 h 1001"/>
                <a:gd name="T96" fmla="*/ 366 w 710"/>
                <a:gd name="T97" fmla="*/ 479 h 1001"/>
                <a:gd name="T98" fmla="*/ 418 w 710"/>
                <a:gd name="T99" fmla="*/ 467 h 1001"/>
                <a:gd name="T100" fmla="*/ 446 w 710"/>
                <a:gd name="T101" fmla="*/ 448 h 1001"/>
                <a:gd name="T102" fmla="*/ 481 w 710"/>
                <a:gd name="T103" fmla="*/ 436 h 1001"/>
                <a:gd name="T104" fmla="*/ 509 w 710"/>
                <a:gd name="T105" fmla="*/ 412 h 1001"/>
                <a:gd name="T106" fmla="*/ 526 w 710"/>
                <a:gd name="T107" fmla="*/ 400 h 1001"/>
                <a:gd name="T108" fmla="*/ 555 w 710"/>
                <a:gd name="T109" fmla="*/ 370 h 1001"/>
                <a:gd name="T110" fmla="*/ 567 w 710"/>
                <a:gd name="T111" fmla="*/ 339 h 1001"/>
                <a:gd name="T112" fmla="*/ 572 w 710"/>
                <a:gd name="T113" fmla="*/ 236 h 1001"/>
                <a:gd name="T114" fmla="*/ 561 w 710"/>
                <a:gd name="T115" fmla="*/ 200 h 1001"/>
                <a:gd name="T116" fmla="*/ 544 w 710"/>
                <a:gd name="T117" fmla="*/ 176 h 1001"/>
                <a:gd name="T118" fmla="*/ 509 w 710"/>
                <a:gd name="T119" fmla="*/ 139 h 1001"/>
                <a:gd name="T120" fmla="*/ 486 w 710"/>
                <a:gd name="T121" fmla="*/ 121 h 1001"/>
                <a:gd name="T122" fmla="*/ 446 w 710"/>
                <a:gd name="T123" fmla="*/ 109 h 1001"/>
                <a:gd name="T124" fmla="*/ 395 w 710"/>
                <a:gd name="T12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0" h="1001">
                  <a:moveTo>
                    <a:pt x="395" y="0"/>
                  </a:moveTo>
                  <a:lnTo>
                    <a:pt x="418" y="0"/>
                  </a:lnTo>
                  <a:lnTo>
                    <a:pt x="424" y="6"/>
                  </a:lnTo>
                  <a:lnTo>
                    <a:pt x="452" y="6"/>
                  </a:lnTo>
                  <a:lnTo>
                    <a:pt x="458" y="12"/>
                  </a:lnTo>
                  <a:lnTo>
                    <a:pt x="475" y="12"/>
                  </a:lnTo>
                  <a:lnTo>
                    <a:pt x="481" y="18"/>
                  </a:lnTo>
                  <a:lnTo>
                    <a:pt x="498" y="18"/>
                  </a:lnTo>
                  <a:lnTo>
                    <a:pt x="504" y="24"/>
                  </a:lnTo>
                  <a:lnTo>
                    <a:pt x="515" y="24"/>
                  </a:lnTo>
                  <a:lnTo>
                    <a:pt x="521" y="30"/>
                  </a:lnTo>
                  <a:lnTo>
                    <a:pt x="532" y="30"/>
                  </a:lnTo>
                  <a:lnTo>
                    <a:pt x="538" y="36"/>
                  </a:lnTo>
                  <a:lnTo>
                    <a:pt x="549" y="36"/>
                  </a:lnTo>
                  <a:lnTo>
                    <a:pt x="549" y="42"/>
                  </a:lnTo>
                  <a:lnTo>
                    <a:pt x="561" y="42"/>
                  </a:lnTo>
                  <a:lnTo>
                    <a:pt x="567" y="49"/>
                  </a:lnTo>
                  <a:lnTo>
                    <a:pt x="572" y="49"/>
                  </a:lnTo>
                  <a:lnTo>
                    <a:pt x="578" y="55"/>
                  </a:lnTo>
                  <a:lnTo>
                    <a:pt x="584" y="55"/>
                  </a:lnTo>
                  <a:lnTo>
                    <a:pt x="584" y="61"/>
                  </a:lnTo>
                  <a:lnTo>
                    <a:pt x="589" y="61"/>
                  </a:lnTo>
                  <a:lnTo>
                    <a:pt x="601" y="73"/>
                  </a:lnTo>
                  <a:lnTo>
                    <a:pt x="607" y="73"/>
                  </a:lnTo>
                  <a:lnTo>
                    <a:pt x="612" y="79"/>
                  </a:lnTo>
                  <a:lnTo>
                    <a:pt x="618" y="79"/>
                  </a:lnTo>
                  <a:lnTo>
                    <a:pt x="618" y="85"/>
                  </a:lnTo>
                  <a:lnTo>
                    <a:pt x="624" y="85"/>
                  </a:lnTo>
                  <a:lnTo>
                    <a:pt x="624" y="91"/>
                  </a:lnTo>
                  <a:lnTo>
                    <a:pt x="629" y="91"/>
                  </a:lnTo>
                  <a:lnTo>
                    <a:pt x="629" y="97"/>
                  </a:lnTo>
                  <a:lnTo>
                    <a:pt x="635" y="97"/>
                  </a:lnTo>
                  <a:lnTo>
                    <a:pt x="635" y="103"/>
                  </a:lnTo>
                  <a:lnTo>
                    <a:pt x="641" y="103"/>
                  </a:lnTo>
                  <a:lnTo>
                    <a:pt x="641" y="109"/>
                  </a:lnTo>
                  <a:lnTo>
                    <a:pt x="647" y="109"/>
                  </a:lnTo>
                  <a:lnTo>
                    <a:pt x="664" y="127"/>
                  </a:lnTo>
                  <a:lnTo>
                    <a:pt x="664" y="133"/>
                  </a:lnTo>
                  <a:lnTo>
                    <a:pt x="669" y="133"/>
                  </a:lnTo>
                  <a:lnTo>
                    <a:pt x="669" y="139"/>
                  </a:lnTo>
                  <a:lnTo>
                    <a:pt x="675" y="139"/>
                  </a:lnTo>
                  <a:lnTo>
                    <a:pt x="675" y="146"/>
                  </a:lnTo>
                  <a:lnTo>
                    <a:pt x="681" y="152"/>
                  </a:lnTo>
                  <a:lnTo>
                    <a:pt x="681" y="158"/>
                  </a:lnTo>
                  <a:lnTo>
                    <a:pt x="687" y="158"/>
                  </a:lnTo>
                  <a:lnTo>
                    <a:pt x="687" y="170"/>
                  </a:lnTo>
                  <a:lnTo>
                    <a:pt x="692" y="170"/>
                  </a:lnTo>
                  <a:lnTo>
                    <a:pt x="692" y="182"/>
                  </a:lnTo>
                  <a:lnTo>
                    <a:pt x="698" y="188"/>
                  </a:lnTo>
                  <a:lnTo>
                    <a:pt x="698" y="200"/>
                  </a:lnTo>
                  <a:lnTo>
                    <a:pt x="704" y="200"/>
                  </a:lnTo>
                  <a:lnTo>
                    <a:pt x="704" y="230"/>
                  </a:lnTo>
                  <a:lnTo>
                    <a:pt x="709" y="230"/>
                  </a:lnTo>
                  <a:lnTo>
                    <a:pt x="709" y="321"/>
                  </a:lnTo>
                  <a:lnTo>
                    <a:pt x="704" y="327"/>
                  </a:lnTo>
                  <a:lnTo>
                    <a:pt x="704" y="352"/>
                  </a:lnTo>
                  <a:lnTo>
                    <a:pt x="698" y="358"/>
                  </a:lnTo>
                  <a:lnTo>
                    <a:pt x="698" y="370"/>
                  </a:lnTo>
                  <a:lnTo>
                    <a:pt x="692" y="376"/>
                  </a:lnTo>
                  <a:lnTo>
                    <a:pt x="692" y="388"/>
                  </a:lnTo>
                  <a:lnTo>
                    <a:pt x="687" y="388"/>
                  </a:lnTo>
                  <a:lnTo>
                    <a:pt x="687" y="400"/>
                  </a:lnTo>
                  <a:lnTo>
                    <a:pt x="681" y="400"/>
                  </a:lnTo>
                  <a:lnTo>
                    <a:pt x="681" y="412"/>
                  </a:lnTo>
                  <a:lnTo>
                    <a:pt x="675" y="412"/>
                  </a:lnTo>
                  <a:lnTo>
                    <a:pt x="675" y="418"/>
                  </a:lnTo>
                  <a:lnTo>
                    <a:pt x="669" y="424"/>
                  </a:lnTo>
                  <a:lnTo>
                    <a:pt x="669" y="430"/>
                  </a:lnTo>
                  <a:lnTo>
                    <a:pt x="664" y="430"/>
                  </a:lnTo>
                  <a:lnTo>
                    <a:pt x="664" y="436"/>
                  </a:lnTo>
                  <a:lnTo>
                    <a:pt x="658" y="442"/>
                  </a:lnTo>
                  <a:lnTo>
                    <a:pt x="658" y="448"/>
                  </a:lnTo>
                  <a:lnTo>
                    <a:pt x="652" y="448"/>
                  </a:lnTo>
                  <a:lnTo>
                    <a:pt x="652" y="455"/>
                  </a:lnTo>
                  <a:lnTo>
                    <a:pt x="647" y="455"/>
                  </a:lnTo>
                  <a:lnTo>
                    <a:pt x="647" y="461"/>
                  </a:lnTo>
                  <a:lnTo>
                    <a:pt x="641" y="461"/>
                  </a:lnTo>
                  <a:lnTo>
                    <a:pt x="641" y="467"/>
                  </a:lnTo>
                  <a:lnTo>
                    <a:pt x="595" y="515"/>
                  </a:lnTo>
                  <a:lnTo>
                    <a:pt x="589" y="515"/>
                  </a:lnTo>
                  <a:lnTo>
                    <a:pt x="578" y="527"/>
                  </a:lnTo>
                  <a:lnTo>
                    <a:pt x="572" y="527"/>
                  </a:lnTo>
                  <a:lnTo>
                    <a:pt x="567" y="533"/>
                  </a:lnTo>
                  <a:lnTo>
                    <a:pt x="561" y="533"/>
                  </a:lnTo>
                  <a:lnTo>
                    <a:pt x="555" y="539"/>
                  </a:lnTo>
                  <a:lnTo>
                    <a:pt x="549" y="539"/>
                  </a:lnTo>
                  <a:lnTo>
                    <a:pt x="549" y="545"/>
                  </a:lnTo>
                  <a:lnTo>
                    <a:pt x="538" y="545"/>
                  </a:lnTo>
                  <a:lnTo>
                    <a:pt x="538" y="551"/>
                  </a:lnTo>
                  <a:lnTo>
                    <a:pt x="526" y="551"/>
                  </a:lnTo>
                  <a:lnTo>
                    <a:pt x="521" y="558"/>
                  </a:lnTo>
                  <a:lnTo>
                    <a:pt x="509" y="558"/>
                  </a:lnTo>
                  <a:lnTo>
                    <a:pt x="504" y="564"/>
                  </a:lnTo>
                  <a:lnTo>
                    <a:pt x="498" y="564"/>
                  </a:lnTo>
                  <a:lnTo>
                    <a:pt x="492" y="570"/>
                  </a:lnTo>
                  <a:lnTo>
                    <a:pt x="481" y="570"/>
                  </a:lnTo>
                  <a:lnTo>
                    <a:pt x="475" y="576"/>
                  </a:lnTo>
                  <a:lnTo>
                    <a:pt x="458" y="576"/>
                  </a:lnTo>
                  <a:lnTo>
                    <a:pt x="458" y="582"/>
                  </a:lnTo>
                  <a:lnTo>
                    <a:pt x="441" y="582"/>
                  </a:lnTo>
                  <a:lnTo>
                    <a:pt x="435" y="588"/>
                  </a:lnTo>
                  <a:lnTo>
                    <a:pt x="412" y="588"/>
                  </a:lnTo>
                  <a:lnTo>
                    <a:pt x="406" y="594"/>
                  </a:lnTo>
                  <a:lnTo>
                    <a:pt x="384" y="594"/>
                  </a:lnTo>
                  <a:lnTo>
                    <a:pt x="384" y="600"/>
                  </a:lnTo>
                  <a:lnTo>
                    <a:pt x="349" y="600"/>
                  </a:lnTo>
                  <a:lnTo>
                    <a:pt x="349" y="606"/>
                  </a:lnTo>
                  <a:lnTo>
                    <a:pt x="321" y="606"/>
                  </a:lnTo>
                  <a:lnTo>
                    <a:pt x="315" y="612"/>
                  </a:lnTo>
                  <a:lnTo>
                    <a:pt x="292" y="612"/>
                  </a:lnTo>
                  <a:lnTo>
                    <a:pt x="286" y="618"/>
                  </a:lnTo>
                  <a:lnTo>
                    <a:pt x="269" y="618"/>
                  </a:lnTo>
                  <a:lnTo>
                    <a:pt x="263" y="624"/>
                  </a:lnTo>
                  <a:lnTo>
                    <a:pt x="246" y="624"/>
                  </a:lnTo>
                  <a:lnTo>
                    <a:pt x="241" y="630"/>
                  </a:lnTo>
                  <a:lnTo>
                    <a:pt x="229" y="630"/>
                  </a:lnTo>
                  <a:lnTo>
                    <a:pt x="223" y="636"/>
                  </a:lnTo>
                  <a:lnTo>
                    <a:pt x="212" y="636"/>
                  </a:lnTo>
                  <a:lnTo>
                    <a:pt x="206" y="642"/>
                  </a:lnTo>
                  <a:lnTo>
                    <a:pt x="195" y="642"/>
                  </a:lnTo>
                  <a:lnTo>
                    <a:pt x="195" y="648"/>
                  </a:lnTo>
                  <a:lnTo>
                    <a:pt x="183" y="648"/>
                  </a:lnTo>
                  <a:lnTo>
                    <a:pt x="183" y="654"/>
                  </a:lnTo>
                  <a:lnTo>
                    <a:pt x="178" y="654"/>
                  </a:lnTo>
                  <a:lnTo>
                    <a:pt x="178" y="661"/>
                  </a:lnTo>
                  <a:lnTo>
                    <a:pt x="172" y="661"/>
                  </a:lnTo>
                  <a:lnTo>
                    <a:pt x="166" y="667"/>
                  </a:lnTo>
                  <a:lnTo>
                    <a:pt x="160" y="667"/>
                  </a:lnTo>
                  <a:lnTo>
                    <a:pt x="160" y="673"/>
                  </a:lnTo>
                  <a:lnTo>
                    <a:pt x="155" y="679"/>
                  </a:lnTo>
                  <a:lnTo>
                    <a:pt x="149" y="679"/>
                  </a:lnTo>
                  <a:lnTo>
                    <a:pt x="143" y="685"/>
                  </a:lnTo>
                  <a:lnTo>
                    <a:pt x="143" y="691"/>
                  </a:lnTo>
                  <a:lnTo>
                    <a:pt x="120" y="715"/>
                  </a:lnTo>
                  <a:lnTo>
                    <a:pt x="120" y="727"/>
                  </a:lnTo>
                  <a:lnTo>
                    <a:pt x="115" y="733"/>
                  </a:lnTo>
                  <a:lnTo>
                    <a:pt x="115" y="788"/>
                  </a:lnTo>
                  <a:lnTo>
                    <a:pt x="120" y="794"/>
                  </a:lnTo>
                  <a:lnTo>
                    <a:pt x="120" y="806"/>
                  </a:lnTo>
                  <a:lnTo>
                    <a:pt x="126" y="806"/>
                  </a:lnTo>
                  <a:lnTo>
                    <a:pt x="126" y="818"/>
                  </a:lnTo>
                  <a:lnTo>
                    <a:pt x="132" y="824"/>
                  </a:lnTo>
                  <a:lnTo>
                    <a:pt x="132" y="830"/>
                  </a:lnTo>
                  <a:lnTo>
                    <a:pt x="138" y="836"/>
                  </a:lnTo>
                  <a:lnTo>
                    <a:pt x="138" y="842"/>
                  </a:lnTo>
                  <a:lnTo>
                    <a:pt x="155" y="860"/>
                  </a:lnTo>
                  <a:lnTo>
                    <a:pt x="160" y="860"/>
                  </a:lnTo>
                  <a:lnTo>
                    <a:pt x="160" y="867"/>
                  </a:lnTo>
                  <a:lnTo>
                    <a:pt x="166" y="873"/>
                  </a:lnTo>
                  <a:lnTo>
                    <a:pt x="172" y="873"/>
                  </a:lnTo>
                  <a:lnTo>
                    <a:pt x="178" y="879"/>
                  </a:lnTo>
                  <a:lnTo>
                    <a:pt x="183" y="879"/>
                  </a:lnTo>
                  <a:lnTo>
                    <a:pt x="189" y="885"/>
                  </a:lnTo>
                  <a:lnTo>
                    <a:pt x="195" y="885"/>
                  </a:lnTo>
                  <a:lnTo>
                    <a:pt x="200" y="891"/>
                  </a:lnTo>
                  <a:lnTo>
                    <a:pt x="206" y="891"/>
                  </a:lnTo>
                  <a:lnTo>
                    <a:pt x="206" y="1000"/>
                  </a:lnTo>
                  <a:lnTo>
                    <a:pt x="183" y="1000"/>
                  </a:lnTo>
                  <a:lnTo>
                    <a:pt x="183" y="994"/>
                  </a:lnTo>
                  <a:lnTo>
                    <a:pt x="166" y="994"/>
                  </a:lnTo>
                  <a:lnTo>
                    <a:pt x="160" y="988"/>
                  </a:lnTo>
                  <a:lnTo>
                    <a:pt x="149" y="988"/>
                  </a:lnTo>
                  <a:lnTo>
                    <a:pt x="143" y="982"/>
                  </a:lnTo>
                  <a:lnTo>
                    <a:pt x="132" y="982"/>
                  </a:lnTo>
                  <a:lnTo>
                    <a:pt x="132" y="976"/>
                  </a:lnTo>
                  <a:lnTo>
                    <a:pt x="126" y="976"/>
                  </a:lnTo>
                  <a:lnTo>
                    <a:pt x="120" y="970"/>
                  </a:lnTo>
                  <a:lnTo>
                    <a:pt x="115" y="970"/>
                  </a:lnTo>
                  <a:lnTo>
                    <a:pt x="109" y="963"/>
                  </a:lnTo>
                  <a:lnTo>
                    <a:pt x="103" y="963"/>
                  </a:lnTo>
                  <a:lnTo>
                    <a:pt x="98" y="957"/>
                  </a:lnTo>
                  <a:lnTo>
                    <a:pt x="92" y="957"/>
                  </a:lnTo>
                  <a:lnTo>
                    <a:pt x="86" y="951"/>
                  </a:lnTo>
                  <a:lnTo>
                    <a:pt x="80" y="951"/>
                  </a:lnTo>
                  <a:lnTo>
                    <a:pt x="69" y="939"/>
                  </a:lnTo>
                  <a:lnTo>
                    <a:pt x="63" y="939"/>
                  </a:lnTo>
                  <a:lnTo>
                    <a:pt x="52" y="927"/>
                  </a:lnTo>
                  <a:lnTo>
                    <a:pt x="52" y="921"/>
                  </a:lnTo>
                  <a:lnTo>
                    <a:pt x="46" y="921"/>
                  </a:lnTo>
                  <a:lnTo>
                    <a:pt x="46" y="915"/>
                  </a:lnTo>
                  <a:lnTo>
                    <a:pt x="40" y="909"/>
                  </a:lnTo>
                  <a:lnTo>
                    <a:pt x="40" y="903"/>
                  </a:lnTo>
                  <a:lnTo>
                    <a:pt x="35" y="897"/>
                  </a:lnTo>
                  <a:lnTo>
                    <a:pt x="35" y="891"/>
                  </a:lnTo>
                  <a:lnTo>
                    <a:pt x="29" y="885"/>
                  </a:lnTo>
                  <a:lnTo>
                    <a:pt x="29" y="879"/>
                  </a:lnTo>
                  <a:lnTo>
                    <a:pt x="23" y="873"/>
                  </a:lnTo>
                  <a:lnTo>
                    <a:pt x="23" y="860"/>
                  </a:lnTo>
                  <a:lnTo>
                    <a:pt x="17" y="860"/>
                  </a:lnTo>
                  <a:lnTo>
                    <a:pt x="17" y="848"/>
                  </a:lnTo>
                  <a:lnTo>
                    <a:pt x="12" y="842"/>
                  </a:lnTo>
                  <a:lnTo>
                    <a:pt x="12" y="824"/>
                  </a:lnTo>
                  <a:lnTo>
                    <a:pt x="6" y="818"/>
                  </a:lnTo>
                  <a:lnTo>
                    <a:pt x="6" y="800"/>
                  </a:lnTo>
                  <a:lnTo>
                    <a:pt x="0" y="794"/>
                  </a:lnTo>
                  <a:lnTo>
                    <a:pt x="0" y="733"/>
                  </a:lnTo>
                  <a:lnTo>
                    <a:pt x="6" y="727"/>
                  </a:lnTo>
                  <a:lnTo>
                    <a:pt x="6" y="703"/>
                  </a:lnTo>
                  <a:lnTo>
                    <a:pt x="12" y="697"/>
                  </a:lnTo>
                  <a:lnTo>
                    <a:pt x="12" y="685"/>
                  </a:lnTo>
                  <a:lnTo>
                    <a:pt x="17" y="679"/>
                  </a:lnTo>
                  <a:lnTo>
                    <a:pt x="17" y="667"/>
                  </a:lnTo>
                  <a:lnTo>
                    <a:pt x="23" y="667"/>
                  </a:lnTo>
                  <a:lnTo>
                    <a:pt x="23" y="654"/>
                  </a:lnTo>
                  <a:lnTo>
                    <a:pt x="46" y="630"/>
                  </a:lnTo>
                  <a:lnTo>
                    <a:pt x="46" y="624"/>
                  </a:lnTo>
                  <a:lnTo>
                    <a:pt x="52" y="624"/>
                  </a:lnTo>
                  <a:lnTo>
                    <a:pt x="58" y="618"/>
                  </a:lnTo>
                  <a:lnTo>
                    <a:pt x="58" y="612"/>
                  </a:lnTo>
                  <a:lnTo>
                    <a:pt x="63" y="606"/>
                  </a:lnTo>
                  <a:lnTo>
                    <a:pt x="69" y="606"/>
                  </a:lnTo>
                  <a:lnTo>
                    <a:pt x="80" y="594"/>
                  </a:lnTo>
                  <a:lnTo>
                    <a:pt x="86" y="594"/>
                  </a:lnTo>
                  <a:lnTo>
                    <a:pt x="98" y="582"/>
                  </a:lnTo>
                  <a:lnTo>
                    <a:pt x="98" y="576"/>
                  </a:lnTo>
                  <a:lnTo>
                    <a:pt x="103" y="576"/>
                  </a:lnTo>
                  <a:lnTo>
                    <a:pt x="109" y="570"/>
                  </a:lnTo>
                  <a:lnTo>
                    <a:pt x="115" y="570"/>
                  </a:lnTo>
                  <a:lnTo>
                    <a:pt x="126" y="558"/>
                  </a:lnTo>
                  <a:lnTo>
                    <a:pt x="132" y="558"/>
                  </a:lnTo>
                  <a:lnTo>
                    <a:pt x="138" y="551"/>
                  </a:lnTo>
                  <a:lnTo>
                    <a:pt x="143" y="551"/>
                  </a:lnTo>
                  <a:lnTo>
                    <a:pt x="149" y="545"/>
                  </a:lnTo>
                  <a:lnTo>
                    <a:pt x="155" y="545"/>
                  </a:lnTo>
                  <a:lnTo>
                    <a:pt x="160" y="539"/>
                  </a:lnTo>
                  <a:lnTo>
                    <a:pt x="166" y="539"/>
                  </a:lnTo>
                  <a:lnTo>
                    <a:pt x="172" y="533"/>
                  </a:lnTo>
                  <a:lnTo>
                    <a:pt x="178" y="533"/>
                  </a:lnTo>
                  <a:lnTo>
                    <a:pt x="183" y="527"/>
                  </a:lnTo>
                  <a:lnTo>
                    <a:pt x="195" y="527"/>
                  </a:lnTo>
                  <a:lnTo>
                    <a:pt x="200" y="521"/>
                  </a:lnTo>
                  <a:lnTo>
                    <a:pt x="212" y="521"/>
                  </a:lnTo>
                  <a:lnTo>
                    <a:pt x="218" y="515"/>
                  </a:lnTo>
                  <a:lnTo>
                    <a:pt x="235" y="515"/>
                  </a:lnTo>
                  <a:lnTo>
                    <a:pt x="235" y="509"/>
                  </a:lnTo>
                  <a:lnTo>
                    <a:pt x="252" y="509"/>
                  </a:lnTo>
                  <a:lnTo>
                    <a:pt x="258" y="503"/>
                  </a:lnTo>
                  <a:lnTo>
                    <a:pt x="275" y="503"/>
                  </a:lnTo>
                  <a:lnTo>
                    <a:pt x="281" y="497"/>
                  </a:lnTo>
                  <a:lnTo>
                    <a:pt x="303" y="497"/>
                  </a:lnTo>
                  <a:lnTo>
                    <a:pt x="309" y="491"/>
                  </a:lnTo>
                  <a:lnTo>
                    <a:pt x="332" y="491"/>
                  </a:lnTo>
                  <a:lnTo>
                    <a:pt x="338" y="485"/>
                  </a:lnTo>
                  <a:lnTo>
                    <a:pt x="361" y="485"/>
                  </a:lnTo>
                  <a:lnTo>
                    <a:pt x="366" y="479"/>
                  </a:lnTo>
                  <a:lnTo>
                    <a:pt x="384" y="479"/>
                  </a:lnTo>
                  <a:lnTo>
                    <a:pt x="389" y="473"/>
                  </a:lnTo>
                  <a:lnTo>
                    <a:pt x="401" y="473"/>
                  </a:lnTo>
                  <a:lnTo>
                    <a:pt x="406" y="467"/>
                  </a:lnTo>
                  <a:lnTo>
                    <a:pt x="418" y="467"/>
                  </a:lnTo>
                  <a:lnTo>
                    <a:pt x="424" y="461"/>
                  </a:lnTo>
                  <a:lnTo>
                    <a:pt x="435" y="461"/>
                  </a:lnTo>
                  <a:lnTo>
                    <a:pt x="435" y="455"/>
                  </a:lnTo>
                  <a:lnTo>
                    <a:pt x="446" y="455"/>
                  </a:lnTo>
                  <a:lnTo>
                    <a:pt x="446" y="448"/>
                  </a:lnTo>
                  <a:lnTo>
                    <a:pt x="458" y="448"/>
                  </a:lnTo>
                  <a:lnTo>
                    <a:pt x="464" y="442"/>
                  </a:lnTo>
                  <a:lnTo>
                    <a:pt x="469" y="442"/>
                  </a:lnTo>
                  <a:lnTo>
                    <a:pt x="475" y="436"/>
                  </a:lnTo>
                  <a:lnTo>
                    <a:pt x="481" y="436"/>
                  </a:lnTo>
                  <a:lnTo>
                    <a:pt x="481" y="430"/>
                  </a:lnTo>
                  <a:lnTo>
                    <a:pt x="492" y="430"/>
                  </a:lnTo>
                  <a:lnTo>
                    <a:pt x="492" y="424"/>
                  </a:lnTo>
                  <a:lnTo>
                    <a:pt x="498" y="424"/>
                  </a:lnTo>
                  <a:lnTo>
                    <a:pt x="509" y="412"/>
                  </a:lnTo>
                  <a:lnTo>
                    <a:pt x="515" y="412"/>
                  </a:lnTo>
                  <a:lnTo>
                    <a:pt x="515" y="406"/>
                  </a:lnTo>
                  <a:lnTo>
                    <a:pt x="521" y="406"/>
                  </a:lnTo>
                  <a:lnTo>
                    <a:pt x="521" y="400"/>
                  </a:lnTo>
                  <a:lnTo>
                    <a:pt x="526" y="400"/>
                  </a:lnTo>
                  <a:lnTo>
                    <a:pt x="526" y="394"/>
                  </a:lnTo>
                  <a:lnTo>
                    <a:pt x="532" y="394"/>
                  </a:lnTo>
                  <a:lnTo>
                    <a:pt x="549" y="376"/>
                  </a:lnTo>
                  <a:lnTo>
                    <a:pt x="549" y="370"/>
                  </a:lnTo>
                  <a:lnTo>
                    <a:pt x="555" y="370"/>
                  </a:lnTo>
                  <a:lnTo>
                    <a:pt x="555" y="358"/>
                  </a:lnTo>
                  <a:lnTo>
                    <a:pt x="561" y="358"/>
                  </a:lnTo>
                  <a:lnTo>
                    <a:pt x="561" y="352"/>
                  </a:lnTo>
                  <a:lnTo>
                    <a:pt x="567" y="345"/>
                  </a:lnTo>
                  <a:lnTo>
                    <a:pt x="567" y="339"/>
                  </a:lnTo>
                  <a:lnTo>
                    <a:pt x="572" y="333"/>
                  </a:lnTo>
                  <a:lnTo>
                    <a:pt x="572" y="321"/>
                  </a:lnTo>
                  <a:lnTo>
                    <a:pt x="578" y="315"/>
                  </a:lnTo>
                  <a:lnTo>
                    <a:pt x="578" y="242"/>
                  </a:lnTo>
                  <a:lnTo>
                    <a:pt x="572" y="236"/>
                  </a:lnTo>
                  <a:lnTo>
                    <a:pt x="572" y="224"/>
                  </a:lnTo>
                  <a:lnTo>
                    <a:pt x="567" y="218"/>
                  </a:lnTo>
                  <a:lnTo>
                    <a:pt x="567" y="212"/>
                  </a:lnTo>
                  <a:lnTo>
                    <a:pt x="561" y="206"/>
                  </a:lnTo>
                  <a:lnTo>
                    <a:pt x="561" y="200"/>
                  </a:lnTo>
                  <a:lnTo>
                    <a:pt x="555" y="200"/>
                  </a:lnTo>
                  <a:lnTo>
                    <a:pt x="555" y="194"/>
                  </a:lnTo>
                  <a:lnTo>
                    <a:pt x="549" y="188"/>
                  </a:lnTo>
                  <a:lnTo>
                    <a:pt x="549" y="182"/>
                  </a:lnTo>
                  <a:lnTo>
                    <a:pt x="544" y="176"/>
                  </a:lnTo>
                  <a:lnTo>
                    <a:pt x="544" y="170"/>
                  </a:lnTo>
                  <a:lnTo>
                    <a:pt x="538" y="170"/>
                  </a:lnTo>
                  <a:lnTo>
                    <a:pt x="538" y="164"/>
                  </a:lnTo>
                  <a:lnTo>
                    <a:pt x="515" y="139"/>
                  </a:lnTo>
                  <a:lnTo>
                    <a:pt x="509" y="139"/>
                  </a:lnTo>
                  <a:lnTo>
                    <a:pt x="509" y="133"/>
                  </a:lnTo>
                  <a:lnTo>
                    <a:pt x="504" y="133"/>
                  </a:lnTo>
                  <a:lnTo>
                    <a:pt x="498" y="127"/>
                  </a:lnTo>
                  <a:lnTo>
                    <a:pt x="492" y="127"/>
                  </a:lnTo>
                  <a:lnTo>
                    <a:pt x="486" y="121"/>
                  </a:lnTo>
                  <a:lnTo>
                    <a:pt x="481" y="121"/>
                  </a:lnTo>
                  <a:lnTo>
                    <a:pt x="475" y="115"/>
                  </a:lnTo>
                  <a:lnTo>
                    <a:pt x="464" y="115"/>
                  </a:lnTo>
                  <a:lnTo>
                    <a:pt x="464" y="109"/>
                  </a:lnTo>
                  <a:lnTo>
                    <a:pt x="446" y="109"/>
                  </a:lnTo>
                  <a:lnTo>
                    <a:pt x="441" y="103"/>
                  </a:lnTo>
                  <a:lnTo>
                    <a:pt x="418" y="103"/>
                  </a:lnTo>
                  <a:lnTo>
                    <a:pt x="412" y="97"/>
                  </a:lnTo>
                  <a:lnTo>
                    <a:pt x="395" y="97"/>
                  </a:lnTo>
                  <a:lnTo>
                    <a:pt x="395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3040" y="2296"/>
              <a:ext cx="476" cy="1219"/>
            </a:xfrm>
            <a:custGeom>
              <a:avLst/>
              <a:gdLst>
                <a:gd name="T0" fmla="*/ 23 w 476"/>
                <a:gd name="T1" fmla="*/ 109 h 1219"/>
                <a:gd name="T2" fmla="*/ 35 w 476"/>
                <a:gd name="T3" fmla="*/ 121 h 1219"/>
                <a:gd name="T4" fmla="*/ 69 w 476"/>
                <a:gd name="T5" fmla="*/ 163 h 1219"/>
                <a:gd name="T6" fmla="*/ 80 w 476"/>
                <a:gd name="T7" fmla="*/ 139 h 1219"/>
                <a:gd name="T8" fmla="*/ 98 w 476"/>
                <a:gd name="T9" fmla="*/ 103 h 1219"/>
                <a:gd name="T10" fmla="*/ 120 w 476"/>
                <a:gd name="T11" fmla="*/ 85 h 1219"/>
                <a:gd name="T12" fmla="*/ 143 w 476"/>
                <a:gd name="T13" fmla="*/ 66 h 1219"/>
                <a:gd name="T14" fmla="*/ 195 w 476"/>
                <a:gd name="T15" fmla="*/ 24 h 1219"/>
                <a:gd name="T16" fmla="*/ 212 w 476"/>
                <a:gd name="T17" fmla="*/ 6 h 1219"/>
                <a:gd name="T18" fmla="*/ 218 w 476"/>
                <a:gd name="T19" fmla="*/ 42 h 1219"/>
                <a:gd name="T20" fmla="*/ 241 w 476"/>
                <a:gd name="T21" fmla="*/ 79 h 1219"/>
                <a:gd name="T22" fmla="*/ 269 w 476"/>
                <a:gd name="T23" fmla="*/ 97 h 1219"/>
                <a:gd name="T24" fmla="*/ 338 w 476"/>
                <a:gd name="T25" fmla="*/ 139 h 1219"/>
                <a:gd name="T26" fmla="*/ 343 w 476"/>
                <a:gd name="T27" fmla="*/ 194 h 1219"/>
                <a:gd name="T28" fmla="*/ 384 w 476"/>
                <a:gd name="T29" fmla="*/ 182 h 1219"/>
                <a:gd name="T30" fmla="*/ 452 w 476"/>
                <a:gd name="T31" fmla="*/ 236 h 1219"/>
                <a:gd name="T32" fmla="*/ 469 w 476"/>
                <a:gd name="T33" fmla="*/ 230 h 1219"/>
                <a:gd name="T34" fmla="*/ 446 w 476"/>
                <a:gd name="T35" fmla="*/ 260 h 1219"/>
                <a:gd name="T36" fmla="*/ 384 w 476"/>
                <a:gd name="T37" fmla="*/ 309 h 1219"/>
                <a:gd name="T38" fmla="*/ 366 w 476"/>
                <a:gd name="T39" fmla="*/ 345 h 1219"/>
                <a:gd name="T40" fmla="*/ 366 w 476"/>
                <a:gd name="T41" fmla="*/ 424 h 1219"/>
                <a:gd name="T42" fmla="*/ 435 w 476"/>
                <a:gd name="T43" fmla="*/ 448 h 1219"/>
                <a:gd name="T44" fmla="*/ 418 w 476"/>
                <a:gd name="T45" fmla="*/ 485 h 1219"/>
                <a:gd name="T46" fmla="*/ 366 w 476"/>
                <a:gd name="T47" fmla="*/ 515 h 1219"/>
                <a:gd name="T48" fmla="*/ 338 w 476"/>
                <a:gd name="T49" fmla="*/ 527 h 1219"/>
                <a:gd name="T50" fmla="*/ 321 w 476"/>
                <a:gd name="T51" fmla="*/ 533 h 1219"/>
                <a:gd name="T52" fmla="*/ 292 w 476"/>
                <a:gd name="T53" fmla="*/ 569 h 1219"/>
                <a:gd name="T54" fmla="*/ 281 w 476"/>
                <a:gd name="T55" fmla="*/ 600 h 1219"/>
                <a:gd name="T56" fmla="*/ 269 w 476"/>
                <a:gd name="T57" fmla="*/ 618 h 1219"/>
                <a:gd name="T58" fmla="*/ 241 w 476"/>
                <a:gd name="T59" fmla="*/ 642 h 1219"/>
                <a:gd name="T60" fmla="*/ 246 w 476"/>
                <a:gd name="T61" fmla="*/ 612 h 1219"/>
                <a:gd name="T62" fmla="*/ 298 w 476"/>
                <a:gd name="T63" fmla="*/ 612 h 1219"/>
                <a:gd name="T64" fmla="*/ 406 w 476"/>
                <a:gd name="T65" fmla="*/ 830 h 1219"/>
                <a:gd name="T66" fmla="*/ 418 w 476"/>
                <a:gd name="T67" fmla="*/ 860 h 1219"/>
                <a:gd name="T68" fmla="*/ 435 w 476"/>
                <a:gd name="T69" fmla="*/ 897 h 1219"/>
                <a:gd name="T70" fmla="*/ 418 w 476"/>
                <a:gd name="T71" fmla="*/ 933 h 1219"/>
                <a:gd name="T72" fmla="*/ 384 w 476"/>
                <a:gd name="T73" fmla="*/ 854 h 1219"/>
                <a:gd name="T74" fmla="*/ 326 w 476"/>
                <a:gd name="T75" fmla="*/ 848 h 1219"/>
                <a:gd name="T76" fmla="*/ 343 w 476"/>
                <a:gd name="T77" fmla="*/ 951 h 1219"/>
                <a:gd name="T78" fmla="*/ 315 w 476"/>
                <a:gd name="T79" fmla="*/ 1012 h 1219"/>
                <a:gd name="T80" fmla="*/ 303 w 476"/>
                <a:gd name="T81" fmla="*/ 1066 h 1219"/>
                <a:gd name="T82" fmla="*/ 309 w 476"/>
                <a:gd name="T83" fmla="*/ 1103 h 1219"/>
                <a:gd name="T84" fmla="*/ 298 w 476"/>
                <a:gd name="T85" fmla="*/ 1121 h 1219"/>
                <a:gd name="T86" fmla="*/ 263 w 476"/>
                <a:gd name="T87" fmla="*/ 1139 h 1219"/>
                <a:gd name="T88" fmla="*/ 246 w 476"/>
                <a:gd name="T89" fmla="*/ 1157 h 1219"/>
                <a:gd name="T90" fmla="*/ 212 w 476"/>
                <a:gd name="T91" fmla="*/ 1169 h 1219"/>
                <a:gd name="T92" fmla="*/ 201 w 476"/>
                <a:gd name="T93" fmla="*/ 1193 h 1219"/>
                <a:gd name="T94" fmla="*/ 143 w 476"/>
                <a:gd name="T95" fmla="*/ 1181 h 1219"/>
                <a:gd name="T96" fmla="*/ 109 w 476"/>
                <a:gd name="T97" fmla="*/ 1199 h 1219"/>
                <a:gd name="T98" fmla="*/ 23 w 476"/>
                <a:gd name="T99" fmla="*/ 1212 h 1219"/>
                <a:gd name="T100" fmla="*/ 29 w 476"/>
                <a:gd name="T101" fmla="*/ 1193 h 1219"/>
                <a:gd name="T102" fmla="*/ 80 w 476"/>
                <a:gd name="T103" fmla="*/ 1133 h 1219"/>
                <a:gd name="T104" fmla="*/ 46 w 476"/>
                <a:gd name="T105" fmla="*/ 1072 h 1219"/>
                <a:gd name="T106" fmla="*/ 126 w 476"/>
                <a:gd name="T107" fmla="*/ 1109 h 1219"/>
                <a:gd name="T108" fmla="*/ 98 w 476"/>
                <a:gd name="T109" fmla="*/ 1066 h 1219"/>
                <a:gd name="T110" fmla="*/ 23 w 476"/>
                <a:gd name="T111" fmla="*/ 981 h 1219"/>
                <a:gd name="T112" fmla="*/ 29 w 476"/>
                <a:gd name="T113" fmla="*/ 939 h 1219"/>
                <a:gd name="T114" fmla="*/ 58 w 476"/>
                <a:gd name="T115" fmla="*/ 963 h 1219"/>
                <a:gd name="T116" fmla="*/ 103 w 476"/>
                <a:gd name="T117" fmla="*/ 981 h 1219"/>
                <a:gd name="T118" fmla="*/ 92 w 476"/>
                <a:gd name="T119" fmla="*/ 927 h 1219"/>
                <a:gd name="T120" fmla="*/ 52 w 476"/>
                <a:gd name="T121" fmla="*/ 915 h 1219"/>
                <a:gd name="T122" fmla="*/ 23 w 476"/>
                <a:gd name="T123" fmla="*/ 878 h 1219"/>
                <a:gd name="T124" fmla="*/ 12 w 476"/>
                <a:gd name="T125" fmla="*/ 315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6" h="1219">
                  <a:moveTo>
                    <a:pt x="12" y="321"/>
                  </a:moveTo>
                  <a:lnTo>
                    <a:pt x="12" y="133"/>
                  </a:lnTo>
                  <a:lnTo>
                    <a:pt x="18" y="127"/>
                  </a:lnTo>
                  <a:lnTo>
                    <a:pt x="18" y="115"/>
                  </a:lnTo>
                  <a:lnTo>
                    <a:pt x="23" y="109"/>
                  </a:lnTo>
                  <a:lnTo>
                    <a:pt x="29" y="97"/>
                  </a:lnTo>
                  <a:lnTo>
                    <a:pt x="35" y="97"/>
                  </a:lnTo>
                  <a:lnTo>
                    <a:pt x="40" y="103"/>
                  </a:lnTo>
                  <a:lnTo>
                    <a:pt x="40" y="115"/>
                  </a:lnTo>
                  <a:lnTo>
                    <a:pt x="35" y="121"/>
                  </a:lnTo>
                  <a:lnTo>
                    <a:pt x="35" y="145"/>
                  </a:lnTo>
                  <a:lnTo>
                    <a:pt x="40" y="151"/>
                  </a:lnTo>
                  <a:lnTo>
                    <a:pt x="46" y="151"/>
                  </a:lnTo>
                  <a:lnTo>
                    <a:pt x="58" y="163"/>
                  </a:lnTo>
                  <a:lnTo>
                    <a:pt x="69" y="163"/>
                  </a:lnTo>
                  <a:lnTo>
                    <a:pt x="69" y="157"/>
                  </a:lnTo>
                  <a:lnTo>
                    <a:pt x="75" y="157"/>
                  </a:lnTo>
                  <a:lnTo>
                    <a:pt x="75" y="145"/>
                  </a:lnTo>
                  <a:lnTo>
                    <a:pt x="80" y="145"/>
                  </a:lnTo>
                  <a:lnTo>
                    <a:pt x="80" y="139"/>
                  </a:lnTo>
                  <a:lnTo>
                    <a:pt x="86" y="133"/>
                  </a:lnTo>
                  <a:lnTo>
                    <a:pt x="86" y="121"/>
                  </a:lnTo>
                  <a:lnTo>
                    <a:pt x="92" y="115"/>
                  </a:lnTo>
                  <a:lnTo>
                    <a:pt x="92" y="109"/>
                  </a:lnTo>
                  <a:lnTo>
                    <a:pt x="98" y="103"/>
                  </a:lnTo>
                  <a:lnTo>
                    <a:pt x="115" y="103"/>
                  </a:lnTo>
                  <a:lnTo>
                    <a:pt x="115" y="97"/>
                  </a:lnTo>
                  <a:lnTo>
                    <a:pt x="109" y="91"/>
                  </a:lnTo>
                  <a:lnTo>
                    <a:pt x="109" y="85"/>
                  </a:lnTo>
                  <a:lnTo>
                    <a:pt x="120" y="85"/>
                  </a:lnTo>
                  <a:lnTo>
                    <a:pt x="126" y="79"/>
                  </a:lnTo>
                  <a:lnTo>
                    <a:pt x="132" y="79"/>
                  </a:lnTo>
                  <a:lnTo>
                    <a:pt x="138" y="72"/>
                  </a:lnTo>
                  <a:lnTo>
                    <a:pt x="143" y="72"/>
                  </a:lnTo>
                  <a:lnTo>
                    <a:pt x="143" y="66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66" y="48"/>
                  </a:lnTo>
                  <a:lnTo>
                    <a:pt x="172" y="48"/>
                  </a:lnTo>
                  <a:lnTo>
                    <a:pt x="195" y="24"/>
                  </a:lnTo>
                  <a:lnTo>
                    <a:pt x="201" y="24"/>
                  </a:lnTo>
                  <a:lnTo>
                    <a:pt x="201" y="18"/>
                  </a:lnTo>
                  <a:lnTo>
                    <a:pt x="206" y="12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8" y="6"/>
                  </a:lnTo>
                  <a:lnTo>
                    <a:pt x="223" y="0"/>
                  </a:lnTo>
                  <a:lnTo>
                    <a:pt x="223" y="30"/>
                  </a:lnTo>
                  <a:lnTo>
                    <a:pt x="218" y="36"/>
                  </a:lnTo>
                  <a:lnTo>
                    <a:pt x="218" y="42"/>
                  </a:lnTo>
                  <a:lnTo>
                    <a:pt x="229" y="48"/>
                  </a:lnTo>
                  <a:lnTo>
                    <a:pt x="235" y="54"/>
                  </a:lnTo>
                  <a:lnTo>
                    <a:pt x="235" y="60"/>
                  </a:lnTo>
                  <a:lnTo>
                    <a:pt x="241" y="66"/>
                  </a:lnTo>
                  <a:lnTo>
                    <a:pt x="241" y="79"/>
                  </a:lnTo>
                  <a:lnTo>
                    <a:pt x="246" y="85"/>
                  </a:lnTo>
                  <a:lnTo>
                    <a:pt x="246" y="91"/>
                  </a:lnTo>
                  <a:lnTo>
                    <a:pt x="252" y="91"/>
                  </a:lnTo>
                  <a:lnTo>
                    <a:pt x="258" y="97"/>
                  </a:lnTo>
                  <a:lnTo>
                    <a:pt x="269" y="97"/>
                  </a:lnTo>
                  <a:lnTo>
                    <a:pt x="269" y="109"/>
                  </a:lnTo>
                  <a:lnTo>
                    <a:pt x="321" y="109"/>
                  </a:lnTo>
                  <a:lnTo>
                    <a:pt x="321" y="115"/>
                  </a:lnTo>
                  <a:lnTo>
                    <a:pt x="332" y="127"/>
                  </a:lnTo>
                  <a:lnTo>
                    <a:pt x="338" y="139"/>
                  </a:lnTo>
                  <a:lnTo>
                    <a:pt x="343" y="145"/>
                  </a:lnTo>
                  <a:lnTo>
                    <a:pt x="343" y="163"/>
                  </a:lnTo>
                  <a:lnTo>
                    <a:pt x="349" y="169"/>
                  </a:lnTo>
                  <a:lnTo>
                    <a:pt x="349" y="194"/>
                  </a:lnTo>
                  <a:lnTo>
                    <a:pt x="343" y="194"/>
                  </a:lnTo>
                  <a:lnTo>
                    <a:pt x="343" y="212"/>
                  </a:lnTo>
                  <a:lnTo>
                    <a:pt x="372" y="212"/>
                  </a:lnTo>
                  <a:lnTo>
                    <a:pt x="378" y="206"/>
                  </a:lnTo>
                  <a:lnTo>
                    <a:pt x="384" y="206"/>
                  </a:lnTo>
                  <a:lnTo>
                    <a:pt x="384" y="182"/>
                  </a:lnTo>
                  <a:lnTo>
                    <a:pt x="406" y="188"/>
                  </a:lnTo>
                  <a:lnTo>
                    <a:pt x="406" y="242"/>
                  </a:lnTo>
                  <a:lnTo>
                    <a:pt x="441" y="242"/>
                  </a:lnTo>
                  <a:lnTo>
                    <a:pt x="446" y="236"/>
                  </a:lnTo>
                  <a:lnTo>
                    <a:pt x="452" y="236"/>
                  </a:lnTo>
                  <a:lnTo>
                    <a:pt x="452" y="224"/>
                  </a:lnTo>
                  <a:lnTo>
                    <a:pt x="475" y="194"/>
                  </a:lnTo>
                  <a:lnTo>
                    <a:pt x="475" y="206"/>
                  </a:lnTo>
                  <a:lnTo>
                    <a:pt x="469" y="212"/>
                  </a:lnTo>
                  <a:lnTo>
                    <a:pt x="469" y="230"/>
                  </a:lnTo>
                  <a:lnTo>
                    <a:pt x="464" y="230"/>
                  </a:lnTo>
                  <a:lnTo>
                    <a:pt x="464" y="236"/>
                  </a:lnTo>
                  <a:lnTo>
                    <a:pt x="458" y="242"/>
                  </a:lnTo>
                  <a:lnTo>
                    <a:pt x="458" y="248"/>
                  </a:lnTo>
                  <a:lnTo>
                    <a:pt x="446" y="260"/>
                  </a:lnTo>
                  <a:lnTo>
                    <a:pt x="435" y="260"/>
                  </a:lnTo>
                  <a:lnTo>
                    <a:pt x="429" y="266"/>
                  </a:lnTo>
                  <a:lnTo>
                    <a:pt x="418" y="266"/>
                  </a:lnTo>
                  <a:lnTo>
                    <a:pt x="384" y="303"/>
                  </a:lnTo>
                  <a:lnTo>
                    <a:pt x="384" y="309"/>
                  </a:lnTo>
                  <a:lnTo>
                    <a:pt x="378" y="309"/>
                  </a:lnTo>
                  <a:lnTo>
                    <a:pt x="378" y="321"/>
                  </a:lnTo>
                  <a:lnTo>
                    <a:pt x="372" y="327"/>
                  </a:lnTo>
                  <a:lnTo>
                    <a:pt x="372" y="339"/>
                  </a:lnTo>
                  <a:lnTo>
                    <a:pt x="366" y="345"/>
                  </a:lnTo>
                  <a:lnTo>
                    <a:pt x="366" y="357"/>
                  </a:lnTo>
                  <a:lnTo>
                    <a:pt x="361" y="357"/>
                  </a:lnTo>
                  <a:lnTo>
                    <a:pt x="361" y="400"/>
                  </a:lnTo>
                  <a:lnTo>
                    <a:pt x="366" y="406"/>
                  </a:lnTo>
                  <a:lnTo>
                    <a:pt x="366" y="424"/>
                  </a:lnTo>
                  <a:lnTo>
                    <a:pt x="372" y="430"/>
                  </a:lnTo>
                  <a:lnTo>
                    <a:pt x="372" y="436"/>
                  </a:lnTo>
                  <a:lnTo>
                    <a:pt x="378" y="442"/>
                  </a:lnTo>
                  <a:lnTo>
                    <a:pt x="435" y="442"/>
                  </a:lnTo>
                  <a:lnTo>
                    <a:pt x="435" y="448"/>
                  </a:lnTo>
                  <a:lnTo>
                    <a:pt x="441" y="448"/>
                  </a:lnTo>
                  <a:lnTo>
                    <a:pt x="441" y="460"/>
                  </a:lnTo>
                  <a:lnTo>
                    <a:pt x="424" y="478"/>
                  </a:lnTo>
                  <a:lnTo>
                    <a:pt x="418" y="478"/>
                  </a:lnTo>
                  <a:lnTo>
                    <a:pt x="418" y="485"/>
                  </a:lnTo>
                  <a:lnTo>
                    <a:pt x="412" y="491"/>
                  </a:lnTo>
                  <a:lnTo>
                    <a:pt x="378" y="491"/>
                  </a:lnTo>
                  <a:lnTo>
                    <a:pt x="378" y="509"/>
                  </a:lnTo>
                  <a:lnTo>
                    <a:pt x="372" y="509"/>
                  </a:lnTo>
                  <a:lnTo>
                    <a:pt x="366" y="515"/>
                  </a:lnTo>
                  <a:lnTo>
                    <a:pt x="361" y="515"/>
                  </a:lnTo>
                  <a:lnTo>
                    <a:pt x="361" y="521"/>
                  </a:lnTo>
                  <a:lnTo>
                    <a:pt x="349" y="521"/>
                  </a:lnTo>
                  <a:lnTo>
                    <a:pt x="343" y="527"/>
                  </a:lnTo>
                  <a:lnTo>
                    <a:pt x="338" y="527"/>
                  </a:lnTo>
                  <a:lnTo>
                    <a:pt x="338" y="533"/>
                  </a:lnTo>
                  <a:lnTo>
                    <a:pt x="332" y="533"/>
                  </a:lnTo>
                  <a:lnTo>
                    <a:pt x="332" y="539"/>
                  </a:lnTo>
                  <a:lnTo>
                    <a:pt x="321" y="539"/>
                  </a:lnTo>
                  <a:lnTo>
                    <a:pt x="321" y="533"/>
                  </a:lnTo>
                  <a:lnTo>
                    <a:pt x="321" y="551"/>
                  </a:lnTo>
                  <a:lnTo>
                    <a:pt x="315" y="557"/>
                  </a:lnTo>
                  <a:lnTo>
                    <a:pt x="315" y="563"/>
                  </a:lnTo>
                  <a:lnTo>
                    <a:pt x="298" y="563"/>
                  </a:lnTo>
                  <a:lnTo>
                    <a:pt x="292" y="569"/>
                  </a:lnTo>
                  <a:lnTo>
                    <a:pt x="292" y="575"/>
                  </a:lnTo>
                  <a:lnTo>
                    <a:pt x="286" y="575"/>
                  </a:lnTo>
                  <a:lnTo>
                    <a:pt x="286" y="581"/>
                  </a:lnTo>
                  <a:lnTo>
                    <a:pt x="281" y="594"/>
                  </a:lnTo>
                  <a:lnTo>
                    <a:pt x="281" y="600"/>
                  </a:lnTo>
                  <a:lnTo>
                    <a:pt x="286" y="600"/>
                  </a:lnTo>
                  <a:lnTo>
                    <a:pt x="281" y="606"/>
                  </a:lnTo>
                  <a:lnTo>
                    <a:pt x="281" y="612"/>
                  </a:lnTo>
                  <a:lnTo>
                    <a:pt x="275" y="612"/>
                  </a:lnTo>
                  <a:lnTo>
                    <a:pt x="269" y="618"/>
                  </a:lnTo>
                  <a:lnTo>
                    <a:pt x="269" y="624"/>
                  </a:lnTo>
                  <a:lnTo>
                    <a:pt x="263" y="630"/>
                  </a:lnTo>
                  <a:lnTo>
                    <a:pt x="258" y="630"/>
                  </a:lnTo>
                  <a:lnTo>
                    <a:pt x="246" y="642"/>
                  </a:lnTo>
                  <a:lnTo>
                    <a:pt x="241" y="642"/>
                  </a:lnTo>
                  <a:lnTo>
                    <a:pt x="235" y="648"/>
                  </a:lnTo>
                  <a:lnTo>
                    <a:pt x="229" y="642"/>
                  </a:lnTo>
                  <a:lnTo>
                    <a:pt x="229" y="636"/>
                  </a:lnTo>
                  <a:lnTo>
                    <a:pt x="235" y="624"/>
                  </a:lnTo>
                  <a:lnTo>
                    <a:pt x="246" y="612"/>
                  </a:lnTo>
                  <a:lnTo>
                    <a:pt x="258" y="612"/>
                  </a:lnTo>
                  <a:lnTo>
                    <a:pt x="263" y="606"/>
                  </a:lnTo>
                  <a:lnTo>
                    <a:pt x="275" y="606"/>
                  </a:lnTo>
                  <a:lnTo>
                    <a:pt x="281" y="612"/>
                  </a:lnTo>
                  <a:lnTo>
                    <a:pt x="298" y="612"/>
                  </a:lnTo>
                  <a:lnTo>
                    <a:pt x="298" y="703"/>
                  </a:lnTo>
                  <a:lnTo>
                    <a:pt x="315" y="697"/>
                  </a:lnTo>
                  <a:lnTo>
                    <a:pt x="321" y="775"/>
                  </a:lnTo>
                  <a:lnTo>
                    <a:pt x="395" y="848"/>
                  </a:lnTo>
                  <a:lnTo>
                    <a:pt x="406" y="830"/>
                  </a:lnTo>
                  <a:lnTo>
                    <a:pt x="406" y="836"/>
                  </a:lnTo>
                  <a:lnTo>
                    <a:pt x="412" y="836"/>
                  </a:lnTo>
                  <a:lnTo>
                    <a:pt x="412" y="848"/>
                  </a:lnTo>
                  <a:lnTo>
                    <a:pt x="418" y="854"/>
                  </a:lnTo>
                  <a:lnTo>
                    <a:pt x="418" y="860"/>
                  </a:lnTo>
                  <a:lnTo>
                    <a:pt x="424" y="866"/>
                  </a:lnTo>
                  <a:lnTo>
                    <a:pt x="424" y="878"/>
                  </a:lnTo>
                  <a:lnTo>
                    <a:pt x="429" y="884"/>
                  </a:lnTo>
                  <a:lnTo>
                    <a:pt x="429" y="890"/>
                  </a:lnTo>
                  <a:lnTo>
                    <a:pt x="435" y="897"/>
                  </a:lnTo>
                  <a:lnTo>
                    <a:pt x="435" y="921"/>
                  </a:lnTo>
                  <a:lnTo>
                    <a:pt x="424" y="921"/>
                  </a:lnTo>
                  <a:lnTo>
                    <a:pt x="424" y="933"/>
                  </a:lnTo>
                  <a:lnTo>
                    <a:pt x="424" y="927"/>
                  </a:lnTo>
                  <a:lnTo>
                    <a:pt x="418" y="933"/>
                  </a:lnTo>
                  <a:lnTo>
                    <a:pt x="412" y="927"/>
                  </a:lnTo>
                  <a:lnTo>
                    <a:pt x="389" y="890"/>
                  </a:lnTo>
                  <a:lnTo>
                    <a:pt x="395" y="860"/>
                  </a:lnTo>
                  <a:lnTo>
                    <a:pt x="389" y="854"/>
                  </a:lnTo>
                  <a:lnTo>
                    <a:pt x="384" y="854"/>
                  </a:lnTo>
                  <a:lnTo>
                    <a:pt x="384" y="848"/>
                  </a:lnTo>
                  <a:lnTo>
                    <a:pt x="378" y="848"/>
                  </a:lnTo>
                  <a:lnTo>
                    <a:pt x="372" y="842"/>
                  </a:lnTo>
                  <a:lnTo>
                    <a:pt x="366" y="842"/>
                  </a:lnTo>
                  <a:lnTo>
                    <a:pt x="326" y="848"/>
                  </a:lnTo>
                  <a:lnTo>
                    <a:pt x="309" y="866"/>
                  </a:lnTo>
                  <a:lnTo>
                    <a:pt x="309" y="897"/>
                  </a:lnTo>
                  <a:lnTo>
                    <a:pt x="332" y="897"/>
                  </a:lnTo>
                  <a:lnTo>
                    <a:pt x="343" y="909"/>
                  </a:lnTo>
                  <a:lnTo>
                    <a:pt x="343" y="951"/>
                  </a:lnTo>
                  <a:lnTo>
                    <a:pt x="326" y="969"/>
                  </a:lnTo>
                  <a:lnTo>
                    <a:pt x="326" y="993"/>
                  </a:lnTo>
                  <a:lnTo>
                    <a:pt x="321" y="993"/>
                  </a:lnTo>
                  <a:lnTo>
                    <a:pt x="321" y="1012"/>
                  </a:lnTo>
                  <a:lnTo>
                    <a:pt x="315" y="1012"/>
                  </a:lnTo>
                  <a:lnTo>
                    <a:pt x="315" y="1018"/>
                  </a:lnTo>
                  <a:lnTo>
                    <a:pt x="309" y="1024"/>
                  </a:lnTo>
                  <a:lnTo>
                    <a:pt x="309" y="1036"/>
                  </a:lnTo>
                  <a:lnTo>
                    <a:pt x="303" y="1042"/>
                  </a:lnTo>
                  <a:lnTo>
                    <a:pt x="303" y="1066"/>
                  </a:lnTo>
                  <a:lnTo>
                    <a:pt x="309" y="1072"/>
                  </a:lnTo>
                  <a:lnTo>
                    <a:pt x="309" y="1084"/>
                  </a:lnTo>
                  <a:lnTo>
                    <a:pt x="315" y="1090"/>
                  </a:lnTo>
                  <a:lnTo>
                    <a:pt x="315" y="1103"/>
                  </a:lnTo>
                  <a:lnTo>
                    <a:pt x="309" y="1103"/>
                  </a:lnTo>
                  <a:lnTo>
                    <a:pt x="309" y="1109"/>
                  </a:lnTo>
                  <a:lnTo>
                    <a:pt x="303" y="1109"/>
                  </a:lnTo>
                  <a:lnTo>
                    <a:pt x="303" y="1115"/>
                  </a:lnTo>
                  <a:lnTo>
                    <a:pt x="298" y="1115"/>
                  </a:lnTo>
                  <a:lnTo>
                    <a:pt x="298" y="1121"/>
                  </a:lnTo>
                  <a:lnTo>
                    <a:pt x="292" y="1121"/>
                  </a:lnTo>
                  <a:lnTo>
                    <a:pt x="281" y="1133"/>
                  </a:lnTo>
                  <a:lnTo>
                    <a:pt x="275" y="1133"/>
                  </a:lnTo>
                  <a:lnTo>
                    <a:pt x="275" y="1139"/>
                  </a:lnTo>
                  <a:lnTo>
                    <a:pt x="263" y="1139"/>
                  </a:lnTo>
                  <a:lnTo>
                    <a:pt x="263" y="1145"/>
                  </a:lnTo>
                  <a:lnTo>
                    <a:pt x="258" y="1145"/>
                  </a:lnTo>
                  <a:lnTo>
                    <a:pt x="252" y="1151"/>
                  </a:lnTo>
                  <a:lnTo>
                    <a:pt x="246" y="1151"/>
                  </a:lnTo>
                  <a:lnTo>
                    <a:pt x="246" y="1157"/>
                  </a:lnTo>
                  <a:lnTo>
                    <a:pt x="241" y="1157"/>
                  </a:lnTo>
                  <a:lnTo>
                    <a:pt x="235" y="1163"/>
                  </a:lnTo>
                  <a:lnTo>
                    <a:pt x="229" y="1163"/>
                  </a:lnTo>
                  <a:lnTo>
                    <a:pt x="223" y="1169"/>
                  </a:lnTo>
                  <a:lnTo>
                    <a:pt x="212" y="1169"/>
                  </a:lnTo>
                  <a:lnTo>
                    <a:pt x="212" y="1175"/>
                  </a:lnTo>
                  <a:lnTo>
                    <a:pt x="206" y="1175"/>
                  </a:lnTo>
                  <a:lnTo>
                    <a:pt x="206" y="1181"/>
                  </a:lnTo>
                  <a:lnTo>
                    <a:pt x="201" y="1187"/>
                  </a:lnTo>
                  <a:lnTo>
                    <a:pt x="201" y="1193"/>
                  </a:lnTo>
                  <a:lnTo>
                    <a:pt x="195" y="1193"/>
                  </a:lnTo>
                  <a:lnTo>
                    <a:pt x="189" y="1199"/>
                  </a:lnTo>
                  <a:lnTo>
                    <a:pt x="172" y="1199"/>
                  </a:lnTo>
                  <a:lnTo>
                    <a:pt x="149" y="1181"/>
                  </a:lnTo>
                  <a:lnTo>
                    <a:pt x="143" y="1181"/>
                  </a:lnTo>
                  <a:lnTo>
                    <a:pt x="143" y="1187"/>
                  </a:lnTo>
                  <a:lnTo>
                    <a:pt x="138" y="1187"/>
                  </a:lnTo>
                  <a:lnTo>
                    <a:pt x="132" y="1193"/>
                  </a:lnTo>
                  <a:lnTo>
                    <a:pt x="115" y="1193"/>
                  </a:lnTo>
                  <a:lnTo>
                    <a:pt x="109" y="1199"/>
                  </a:lnTo>
                  <a:lnTo>
                    <a:pt x="75" y="1199"/>
                  </a:lnTo>
                  <a:lnTo>
                    <a:pt x="75" y="1206"/>
                  </a:lnTo>
                  <a:lnTo>
                    <a:pt x="63" y="1206"/>
                  </a:lnTo>
                  <a:lnTo>
                    <a:pt x="63" y="1212"/>
                  </a:lnTo>
                  <a:lnTo>
                    <a:pt x="23" y="1212"/>
                  </a:lnTo>
                  <a:lnTo>
                    <a:pt x="0" y="1218"/>
                  </a:lnTo>
                  <a:lnTo>
                    <a:pt x="0" y="1199"/>
                  </a:lnTo>
                  <a:lnTo>
                    <a:pt x="12" y="1199"/>
                  </a:lnTo>
                  <a:lnTo>
                    <a:pt x="18" y="1193"/>
                  </a:lnTo>
                  <a:lnTo>
                    <a:pt x="29" y="1193"/>
                  </a:lnTo>
                  <a:lnTo>
                    <a:pt x="40" y="1187"/>
                  </a:lnTo>
                  <a:lnTo>
                    <a:pt x="46" y="1187"/>
                  </a:lnTo>
                  <a:lnTo>
                    <a:pt x="103" y="1181"/>
                  </a:lnTo>
                  <a:lnTo>
                    <a:pt x="103" y="1157"/>
                  </a:lnTo>
                  <a:lnTo>
                    <a:pt x="80" y="1133"/>
                  </a:lnTo>
                  <a:lnTo>
                    <a:pt x="75" y="1133"/>
                  </a:lnTo>
                  <a:lnTo>
                    <a:pt x="58" y="1115"/>
                  </a:lnTo>
                  <a:lnTo>
                    <a:pt x="58" y="1109"/>
                  </a:lnTo>
                  <a:lnTo>
                    <a:pt x="40" y="1090"/>
                  </a:lnTo>
                  <a:lnTo>
                    <a:pt x="46" y="1072"/>
                  </a:lnTo>
                  <a:lnTo>
                    <a:pt x="92" y="1133"/>
                  </a:lnTo>
                  <a:lnTo>
                    <a:pt x="109" y="1133"/>
                  </a:lnTo>
                  <a:lnTo>
                    <a:pt x="120" y="1121"/>
                  </a:lnTo>
                  <a:lnTo>
                    <a:pt x="120" y="1115"/>
                  </a:lnTo>
                  <a:lnTo>
                    <a:pt x="126" y="1109"/>
                  </a:lnTo>
                  <a:lnTo>
                    <a:pt x="126" y="1060"/>
                  </a:lnTo>
                  <a:lnTo>
                    <a:pt x="120" y="1018"/>
                  </a:lnTo>
                  <a:lnTo>
                    <a:pt x="120" y="993"/>
                  </a:lnTo>
                  <a:lnTo>
                    <a:pt x="86" y="1000"/>
                  </a:lnTo>
                  <a:lnTo>
                    <a:pt x="98" y="1066"/>
                  </a:lnTo>
                  <a:lnTo>
                    <a:pt x="40" y="1006"/>
                  </a:lnTo>
                  <a:lnTo>
                    <a:pt x="0" y="1012"/>
                  </a:lnTo>
                  <a:lnTo>
                    <a:pt x="0" y="993"/>
                  </a:lnTo>
                  <a:lnTo>
                    <a:pt x="29" y="993"/>
                  </a:lnTo>
                  <a:lnTo>
                    <a:pt x="23" y="981"/>
                  </a:lnTo>
                  <a:lnTo>
                    <a:pt x="0" y="975"/>
                  </a:lnTo>
                  <a:lnTo>
                    <a:pt x="0" y="921"/>
                  </a:lnTo>
                  <a:lnTo>
                    <a:pt x="18" y="921"/>
                  </a:lnTo>
                  <a:lnTo>
                    <a:pt x="23" y="927"/>
                  </a:lnTo>
                  <a:lnTo>
                    <a:pt x="29" y="939"/>
                  </a:lnTo>
                  <a:lnTo>
                    <a:pt x="35" y="945"/>
                  </a:lnTo>
                  <a:lnTo>
                    <a:pt x="40" y="945"/>
                  </a:lnTo>
                  <a:lnTo>
                    <a:pt x="46" y="957"/>
                  </a:lnTo>
                  <a:lnTo>
                    <a:pt x="52" y="963"/>
                  </a:lnTo>
                  <a:lnTo>
                    <a:pt x="58" y="963"/>
                  </a:lnTo>
                  <a:lnTo>
                    <a:pt x="63" y="969"/>
                  </a:lnTo>
                  <a:lnTo>
                    <a:pt x="63" y="975"/>
                  </a:lnTo>
                  <a:lnTo>
                    <a:pt x="69" y="975"/>
                  </a:lnTo>
                  <a:lnTo>
                    <a:pt x="80" y="981"/>
                  </a:lnTo>
                  <a:lnTo>
                    <a:pt x="103" y="981"/>
                  </a:lnTo>
                  <a:lnTo>
                    <a:pt x="103" y="951"/>
                  </a:lnTo>
                  <a:lnTo>
                    <a:pt x="98" y="945"/>
                  </a:lnTo>
                  <a:lnTo>
                    <a:pt x="98" y="939"/>
                  </a:lnTo>
                  <a:lnTo>
                    <a:pt x="92" y="933"/>
                  </a:lnTo>
                  <a:lnTo>
                    <a:pt x="92" y="927"/>
                  </a:lnTo>
                  <a:lnTo>
                    <a:pt x="86" y="927"/>
                  </a:lnTo>
                  <a:lnTo>
                    <a:pt x="80" y="921"/>
                  </a:lnTo>
                  <a:lnTo>
                    <a:pt x="63" y="921"/>
                  </a:lnTo>
                  <a:lnTo>
                    <a:pt x="58" y="915"/>
                  </a:lnTo>
                  <a:lnTo>
                    <a:pt x="52" y="915"/>
                  </a:lnTo>
                  <a:lnTo>
                    <a:pt x="46" y="909"/>
                  </a:lnTo>
                  <a:lnTo>
                    <a:pt x="40" y="909"/>
                  </a:lnTo>
                  <a:lnTo>
                    <a:pt x="35" y="903"/>
                  </a:lnTo>
                  <a:lnTo>
                    <a:pt x="35" y="890"/>
                  </a:lnTo>
                  <a:lnTo>
                    <a:pt x="23" y="878"/>
                  </a:lnTo>
                  <a:lnTo>
                    <a:pt x="18" y="878"/>
                  </a:lnTo>
                  <a:lnTo>
                    <a:pt x="12" y="872"/>
                  </a:lnTo>
                  <a:lnTo>
                    <a:pt x="0" y="872"/>
                  </a:lnTo>
                  <a:lnTo>
                    <a:pt x="0" y="781"/>
                  </a:lnTo>
                  <a:lnTo>
                    <a:pt x="12" y="315"/>
                  </a:lnTo>
                  <a:lnTo>
                    <a:pt x="12" y="321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2800" y="2635"/>
              <a:ext cx="419" cy="601"/>
            </a:xfrm>
            <a:custGeom>
              <a:avLst/>
              <a:gdLst>
                <a:gd name="T0" fmla="*/ 240 w 419"/>
                <a:gd name="T1" fmla="*/ 6 h 601"/>
                <a:gd name="T2" fmla="*/ 258 w 419"/>
                <a:gd name="T3" fmla="*/ 18 h 601"/>
                <a:gd name="T4" fmla="*/ 280 w 419"/>
                <a:gd name="T5" fmla="*/ 24 h 601"/>
                <a:gd name="T6" fmla="*/ 303 w 419"/>
                <a:gd name="T7" fmla="*/ 36 h 601"/>
                <a:gd name="T8" fmla="*/ 320 w 419"/>
                <a:gd name="T9" fmla="*/ 42 h 601"/>
                <a:gd name="T10" fmla="*/ 343 w 419"/>
                <a:gd name="T11" fmla="*/ 61 h 601"/>
                <a:gd name="T12" fmla="*/ 366 w 419"/>
                <a:gd name="T13" fmla="*/ 73 h 601"/>
                <a:gd name="T14" fmla="*/ 406 w 419"/>
                <a:gd name="T15" fmla="*/ 121 h 601"/>
                <a:gd name="T16" fmla="*/ 412 w 419"/>
                <a:gd name="T17" fmla="*/ 146 h 601"/>
                <a:gd name="T18" fmla="*/ 412 w 419"/>
                <a:gd name="T19" fmla="*/ 218 h 601"/>
                <a:gd name="T20" fmla="*/ 406 w 419"/>
                <a:gd name="T21" fmla="*/ 242 h 601"/>
                <a:gd name="T22" fmla="*/ 395 w 419"/>
                <a:gd name="T23" fmla="*/ 255 h 601"/>
                <a:gd name="T24" fmla="*/ 389 w 419"/>
                <a:gd name="T25" fmla="*/ 279 h 601"/>
                <a:gd name="T26" fmla="*/ 378 w 419"/>
                <a:gd name="T27" fmla="*/ 285 h 601"/>
                <a:gd name="T28" fmla="*/ 366 w 419"/>
                <a:gd name="T29" fmla="*/ 303 h 601"/>
                <a:gd name="T30" fmla="*/ 360 w 419"/>
                <a:gd name="T31" fmla="*/ 315 h 601"/>
                <a:gd name="T32" fmla="*/ 338 w 419"/>
                <a:gd name="T33" fmla="*/ 327 h 601"/>
                <a:gd name="T34" fmla="*/ 326 w 419"/>
                <a:gd name="T35" fmla="*/ 339 h 601"/>
                <a:gd name="T36" fmla="*/ 309 w 419"/>
                <a:gd name="T37" fmla="*/ 345 h 601"/>
                <a:gd name="T38" fmla="*/ 292 w 419"/>
                <a:gd name="T39" fmla="*/ 358 h 601"/>
                <a:gd name="T40" fmla="*/ 275 w 419"/>
                <a:gd name="T41" fmla="*/ 364 h 601"/>
                <a:gd name="T42" fmla="*/ 258 w 419"/>
                <a:gd name="T43" fmla="*/ 376 h 601"/>
                <a:gd name="T44" fmla="*/ 229 w 419"/>
                <a:gd name="T45" fmla="*/ 382 h 601"/>
                <a:gd name="T46" fmla="*/ 200 w 419"/>
                <a:gd name="T47" fmla="*/ 394 h 601"/>
                <a:gd name="T48" fmla="*/ 166 w 419"/>
                <a:gd name="T49" fmla="*/ 400 h 601"/>
                <a:gd name="T50" fmla="*/ 149 w 419"/>
                <a:gd name="T51" fmla="*/ 412 h 601"/>
                <a:gd name="T52" fmla="*/ 103 w 419"/>
                <a:gd name="T53" fmla="*/ 448 h 601"/>
                <a:gd name="T54" fmla="*/ 86 w 419"/>
                <a:gd name="T55" fmla="*/ 467 h 601"/>
                <a:gd name="T56" fmla="*/ 69 w 419"/>
                <a:gd name="T57" fmla="*/ 497 h 601"/>
                <a:gd name="T58" fmla="*/ 74 w 419"/>
                <a:gd name="T59" fmla="*/ 600 h 601"/>
                <a:gd name="T60" fmla="*/ 63 w 419"/>
                <a:gd name="T61" fmla="*/ 594 h 601"/>
                <a:gd name="T62" fmla="*/ 40 w 419"/>
                <a:gd name="T63" fmla="*/ 570 h 601"/>
                <a:gd name="T64" fmla="*/ 29 w 419"/>
                <a:gd name="T65" fmla="*/ 558 h 601"/>
                <a:gd name="T66" fmla="*/ 23 w 419"/>
                <a:gd name="T67" fmla="*/ 539 h 601"/>
                <a:gd name="T68" fmla="*/ 12 w 419"/>
                <a:gd name="T69" fmla="*/ 521 h 601"/>
                <a:gd name="T70" fmla="*/ 6 w 419"/>
                <a:gd name="T71" fmla="*/ 473 h 601"/>
                <a:gd name="T72" fmla="*/ 6 w 419"/>
                <a:gd name="T73" fmla="*/ 424 h 601"/>
                <a:gd name="T74" fmla="*/ 17 w 419"/>
                <a:gd name="T75" fmla="*/ 400 h 601"/>
                <a:gd name="T76" fmla="*/ 57 w 419"/>
                <a:gd name="T77" fmla="*/ 358 h 601"/>
                <a:gd name="T78" fmla="*/ 74 w 419"/>
                <a:gd name="T79" fmla="*/ 345 h 601"/>
                <a:gd name="T80" fmla="*/ 103 w 419"/>
                <a:gd name="T81" fmla="*/ 339 h 601"/>
                <a:gd name="T82" fmla="*/ 126 w 419"/>
                <a:gd name="T83" fmla="*/ 327 h 601"/>
                <a:gd name="T84" fmla="*/ 160 w 419"/>
                <a:gd name="T85" fmla="*/ 321 h 601"/>
                <a:gd name="T86" fmla="*/ 183 w 419"/>
                <a:gd name="T87" fmla="*/ 309 h 601"/>
                <a:gd name="T88" fmla="*/ 206 w 419"/>
                <a:gd name="T89" fmla="*/ 303 h 601"/>
                <a:gd name="T90" fmla="*/ 229 w 419"/>
                <a:gd name="T91" fmla="*/ 285 h 601"/>
                <a:gd name="T92" fmla="*/ 252 w 419"/>
                <a:gd name="T93" fmla="*/ 279 h 601"/>
                <a:gd name="T94" fmla="*/ 298 w 419"/>
                <a:gd name="T95" fmla="*/ 236 h 601"/>
                <a:gd name="T96" fmla="*/ 309 w 419"/>
                <a:gd name="T97" fmla="*/ 224 h 601"/>
                <a:gd name="T98" fmla="*/ 315 w 419"/>
                <a:gd name="T99" fmla="*/ 170 h 601"/>
                <a:gd name="T100" fmla="*/ 298 w 419"/>
                <a:gd name="T101" fmla="*/ 152 h 601"/>
                <a:gd name="T102" fmla="*/ 286 w 419"/>
                <a:gd name="T103" fmla="*/ 139 h 601"/>
                <a:gd name="T104" fmla="*/ 269 w 419"/>
                <a:gd name="T105" fmla="*/ 133 h 601"/>
                <a:gd name="T106" fmla="*/ 252 w 419"/>
                <a:gd name="T107" fmla="*/ 121 h 601"/>
                <a:gd name="T108" fmla="*/ 235 w 419"/>
                <a:gd name="T109" fmla="*/ 115 h 601"/>
                <a:gd name="T110" fmla="*/ 229 w 419"/>
                <a:gd name="T111" fmla="*/ 97 h 601"/>
                <a:gd name="T112" fmla="*/ 229 w 419"/>
                <a:gd name="T113" fmla="*/ 42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9" h="601">
                  <a:moveTo>
                    <a:pt x="229" y="0"/>
                  </a:moveTo>
                  <a:lnTo>
                    <a:pt x="229" y="6"/>
                  </a:lnTo>
                  <a:lnTo>
                    <a:pt x="240" y="6"/>
                  </a:lnTo>
                  <a:lnTo>
                    <a:pt x="240" y="12"/>
                  </a:lnTo>
                  <a:lnTo>
                    <a:pt x="258" y="12"/>
                  </a:lnTo>
                  <a:lnTo>
                    <a:pt x="258" y="18"/>
                  </a:lnTo>
                  <a:lnTo>
                    <a:pt x="269" y="18"/>
                  </a:lnTo>
                  <a:lnTo>
                    <a:pt x="275" y="24"/>
                  </a:lnTo>
                  <a:lnTo>
                    <a:pt x="280" y="24"/>
                  </a:lnTo>
                  <a:lnTo>
                    <a:pt x="286" y="30"/>
                  </a:lnTo>
                  <a:lnTo>
                    <a:pt x="298" y="30"/>
                  </a:lnTo>
                  <a:lnTo>
                    <a:pt x="303" y="36"/>
                  </a:lnTo>
                  <a:lnTo>
                    <a:pt x="309" y="36"/>
                  </a:lnTo>
                  <a:lnTo>
                    <a:pt x="315" y="42"/>
                  </a:lnTo>
                  <a:lnTo>
                    <a:pt x="320" y="42"/>
                  </a:lnTo>
                  <a:lnTo>
                    <a:pt x="332" y="55"/>
                  </a:lnTo>
                  <a:lnTo>
                    <a:pt x="338" y="55"/>
                  </a:lnTo>
                  <a:lnTo>
                    <a:pt x="343" y="61"/>
                  </a:lnTo>
                  <a:lnTo>
                    <a:pt x="349" y="61"/>
                  </a:lnTo>
                  <a:lnTo>
                    <a:pt x="360" y="73"/>
                  </a:lnTo>
                  <a:lnTo>
                    <a:pt x="366" y="73"/>
                  </a:lnTo>
                  <a:lnTo>
                    <a:pt x="400" y="109"/>
                  </a:lnTo>
                  <a:lnTo>
                    <a:pt x="400" y="115"/>
                  </a:lnTo>
                  <a:lnTo>
                    <a:pt x="406" y="121"/>
                  </a:lnTo>
                  <a:lnTo>
                    <a:pt x="406" y="127"/>
                  </a:lnTo>
                  <a:lnTo>
                    <a:pt x="412" y="133"/>
                  </a:lnTo>
                  <a:lnTo>
                    <a:pt x="412" y="146"/>
                  </a:lnTo>
                  <a:lnTo>
                    <a:pt x="418" y="146"/>
                  </a:lnTo>
                  <a:lnTo>
                    <a:pt x="418" y="212"/>
                  </a:lnTo>
                  <a:lnTo>
                    <a:pt x="412" y="218"/>
                  </a:lnTo>
                  <a:lnTo>
                    <a:pt x="412" y="230"/>
                  </a:lnTo>
                  <a:lnTo>
                    <a:pt x="406" y="230"/>
                  </a:lnTo>
                  <a:lnTo>
                    <a:pt x="406" y="242"/>
                  </a:lnTo>
                  <a:lnTo>
                    <a:pt x="400" y="249"/>
                  </a:lnTo>
                  <a:lnTo>
                    <a:pt x="400" y="255"/>
                  </a:lnTo>
                  <a:lnTo>
                    <a:pt x="395" y="255"/>
                  </a:lnTo>
                  <a:lnTo>
                    <a:pt x="395" y="267"/>
                  </a:lnTo>
                  <a:lnTo>
                    <a:pt x="389" y="267"/>
                  </a:lnTo>
                  <a:lnTo>
                    <a:pt x="389" y="279"/>
                  </a:lnTo>
                  <a:lnTo>
                    <a:pt x="383" y="279"/>
                  </a:lnTo>
                  <a:lnTo>
                    <a:pt x="383" y="285"/>
                  </a:lnTo>
                  <a:lnTo>
                    <a:pt x="378" y="285"/>
                  </a:lnTo>
                  <a:lnTo>
                    <a:pt x="378" y="297"/>
                  </a:lnTo>
                  <a:lnTo>
                    <a:pt x="372" y="297"/>
                  </a:lnTo>
                  <a:lnTo>
                    <a:pt x="366" y="303"/>
                  </a:lnTo>
                  <a:lnTo>
                    <a:pt x="366" y="309"/>
                  </a:lnTo>
                  <a:lnTo>
                    <a:pt x="360" y="309"/>
                  </a:lnTo>
                  <a:lnTo>
                    <a:pt x="360" y="315"/>
                  </a:lnTo>
                  <a:lnTo>
                    <a:pt x="355" y="315"/>
                  </a:lnTo>
                  <a:lnTo>
                    <a:pt x="343" y="327"/>
                  </a:lnTo>
                  <a:lnTo>
                    <a:pt x="338" y="327"/>
                  </a:lnTo>
                  <a:lnTo>
                    <a:pt x="338" y="333"/>
                  </a:lnTo>
                  <a:lnTo>
                    <a:pt x="332" y="333"/>
                  </a:lnTo>
                  <a:lnTo>
                    <a:pt x="326" y="339"/>
                  </a:lnTo>
                  <a:lnTo>
                    <a:pt x="320" y="339"/>
                  </a:lnTo>
                  <a:lnTo>
                    <a:pt x="315" y="345"/>
                  </a:lnTo>
                  <a:lnTo>
                    <a:pt x="309" y="345"/>
                  </a:lnTo>
                  <a:lnTo>
                    <a:pt x="303" y="352"/>
                  </a:lnTo>
                  <a:lnTo>
                    <a:pt x="298" y="352"/>
                  </a:lnTo>
                  <a:lnTo>
                    <a:pt x="292" y="358"/>
                  </a:lnTo>
                  <a:lnTo>
                    <a:pt x="280" y="358"/>
                  </a:lnTo>
                  <a:lnTo>
                    <a:pt x="280" y="364"/>
                  </a:lnTo>
                  <a:lnTo>
                    <a:pt x="275" y="364"/>
                  </a:lnTo>
                  <a:lnTo>
                    <a:pt x="269" y="370"/>
                  </a:lnTo>
                  <a:lnTo>
                    <a:pt x="263" y="370"/>
                  </a:lnTo>
                  <a:lnTo>
                    <a:pt x="258" y="376"/>
                  </a:lnTo>
                  <a:lnTo>
                    <a:pt x="246" y="376"/>
                  </a:lnTo>
                  <a:lnTo>
                    <a:pt x="240" y="382"/>
                  </a:lnTo>
                  <a:lnTo>
                    <a:pt x="229" y="382"/>
                  </a:lnTo>
                  <a:lnTo>
                    <a:pt x="223" y="388"/>
                  </a:lnTo>
                  <a:lnTo>
                    <a:pt x="206" y="388"/>
                  </a:lnTo>
                  <a:lnTo>
                    <a:pt x="200" y="394"/>
                  </a:lnTo>
                  <a:lnTo>
                    <a:pt x="183" y="394"/>
                  </a:lnTo>
                  <a:lnTo>
                    <a:pt x="183" y="400"/>
                  </a:lnTo>
                  <a:lnTo>
                    <a:pt x="166" y="400"/>
                  </a:lnTo>
                  <a:lnTo>
                    <a:pt x="166" y="406"/>
                  </a:lnTo>
                  <a:lnTo>
                    <a:pt x="160" y="406"/>
                  </a:lnTo>
                  <a:lnTo>
                    <a:pt x="149" y="412"/>
                  </a:lnTo>
                  <a:lnTo>
                    <a:pt x="143" y="418"/>
                  </a:lnTo>
                  <a:lnTo>
                    <a:pt x="132" y="418"/>
                  </a:lnTo>
                  <a:lnTo>
                    <a:pt x="103" y="448"/>
                  </a:lnTo>
                  <a:lnTo>
                    <a:pt x="97" y="448"/>
                  </a:lnTo>
                  <a:lnTo>
                    <a:pt x="86" y="461"/>
                  </a:lnTo>
                  <a:lnTo>
                    <a:pt x="86" y="467"/>
                  </a:lnTo>
                  <a:lnTo>
                    <a:pt x="74" y="479"/>
                  </a:lnTo>
                  <a:lnTo>
                    <a:pt x="74" y="491"/>
                  </a:lnTo>
                  <a:lnTo>
                    <a:pt x="69" y="497"/>
                  </a:lnTo>
                  <a:lnTo>
                    <a:pt x="69" y="588"/>
                  </a:lnTo>
                  <a:lnTo>
                    <a:pt x="74" y="594"/>
                  </a:lnTo>
                  <a:lnTo>
                    <a:pt x="74" y="600"/>
                  </a:lnTo>
                  <a:lnTo>
                    <a:pt x="69" y="600"/>
                  </a:lnTo>
                  <a:lnTo>
                    <a:pt x="69" y="594"/>
                  </a:lnTo>
                  <a:lnTo>
                    <a:pt x="63" y="594"/>
                  </a:lnTo>
                  <a:lnTo>
                    <a:pt x="63" y="588"/>
                  </a:lnTo>
                  <a:lnTo>
                    <a:pt x="57" y="588"/>
                  </a:lnTo>
                  <a:lnTo>
                    <a:pt x="40" y="570"/>
                  </a:lnTo>
                  <a:lnTo>
                    <a:pt x="40" y="564"/>
                  </a:lnTo>
                  <a:lnTo>
                    <a:pt x="34" y="564"/>
                  </a:lnTo>
                  <a:lnTo>
                    <a:pt x="29" y="558"/>
                  </a:lnTo>
                  <a:lnTo>
                    <a:pt x="29" y="551"/>
                  </a:lnTo>
                  <a:lnTo>
                    <a:pt x="23" y="545"/>
                  </a:lnTo>
                  <a:lnTo>
                    <a:pt x="23" y="539"/>
                  </a:lnTo>
                  <a:lnTo>
                    <a:pt x="17" y="533"/>
                  </a:lnTo>
                  <a:lnTo>
                    <a:pt x="17" y="527"/>
                  </a:lnTo>
                  <a:lnTo>
                    <a:pt x="12" y="521"/>
                  </a:lnTo>
                  <a:lnTo>
                    <a:pt x="12" y="509"/>
                  </a:lnTo>
                  <a:lnTo>
                    <a:pt x="6" y="503"/>
                  </a:lnTo>
                  <a:lnTo>
                    <a:pt x="6" y="473"/>
                  </a:lnTo>
                  <a:lnTo>
                    <a:pt x="0" y="467"/>
                  </a:lnTo>
                  <a:lnTo>
                    <a:pt x="6" y="455"/>
                  </a:lnTo>
                  <a:lnTo>
                    <a:pt x="6" y="424"/>
                  </a:lnTo>
                  <a:lnTo>
                    <a:pt x="12" y="418"/>
                  </a:lnTo>
                  <a:lnTo>
                    <a:pt x="12" y="406"/>
                  </a:lnTo>
                  <a:lnTo>
                    <a:pt x="17" y="400"/>
                  </a:lnTo>
                  <a:lnTo>
                    <a:pt x="17" y="394"/>
                  </a:lnTo>
                  <a:lnTo>
                    <a:pt x="52" y="358"/>
                  </a:lnTo>
                  <a:lnTo>
                    <a:pt x="57" y="358"/>
                  </a:lnTo>
                  <a:lnTo>
                    <a:pt x="63" y="352"/>
                  </a:lnTo>
                  <a:lnTo>
                    <a:pt x="69" y="352"/>
                  </a:lnTo>
                  <a:lnTo>
                    <a:pt x="74" y="345"/>
                  </a:lnTo>
                  <a:lnTo>
                    <a:pt x="86" y="345"/>
                  </a:lnTo>
                  <a:lnTo>
                    <a:pt x="92" y="339"/>
                  </a:lnTo>
                  <a:lnTo>
                    <a:pt x="103" y="339"/>
                  </a:lnTo>
                  <a:lnTo>
                    <a:pt x="109" y="333"/>
                  </a:lnTo>
                  <a:lnTo>
                    <a:pt x="126" y="333"/>
                  </a:lnTo>
                  <a:lnTo>
                    <a:pt x="126" y="327"/>
                  </a:lnTo>
                  <a:lnTo>
                    <a:pt x="143" y="327"/>
                  </a:lnTo>
                  <a:lnTo>
                    <a:pt x="149" y="321"/>
                  </a:lnTo>
                  <a:lnTo>
                    <a:pt x="160" y="321"/>
                  </a:lnTo>
                  <a:lnTo>
                    <a:pt x="166" y="315"/>
                  </a:lnTo>
                  <a:lnTo>
                    <a:pt x="177" y="315"/>
                  </a:lnTo>
                  <a:lnTo>
                    <a:pt x="183" y="309"/>
                  </a:lnTo>
                  <a:lnTo>
                    <a:pt x="189" y="309"/>
                  </a:lnTo>
                  <a:lnTo>
                    <a:pt x="195" y="303"/>
                  </a:lnTo>
                  <a:lnTo>
                    <a:pt x="206" y="303"/>
                  </a:lnTo>
                  <a:lnTo>
                    <a:pt x="217" y="291"/>
                  </a:lnTo>
                  <a:lnTo>
                    <a:pt x="223" y="291"/>
                  </a:lnTo>
                  <a:lnTo>
                    <a:pt x="229" y="285"/>
                  </a:lnTo>
                  <a:lnTo>
                    <a:pt x="240" y="285"/>
                  </a:lnTo>
                  <a:lnTo>
                    <a:pt x="246" y="279"/>
                  </a:lnTo>
                  <a:lnTo>
                    <a:pt x="252" y="279"/>
                  </a:lnTo>
                  <a:lnTo>
                    <a:pt x="263" y="267"/>
                  </a:lnTo>
                  <a:lnTo>
                    <a:pt x="269" y="267"/>
                  </a:lnTo>
                  <a:lnTo>
                    <a:pt x="298" y="236"/>
                  </a:lnTo>
                  <a:lnTo>
                    <a:pt x="298" y="230"/>
                  </a:lnTo>
                  <a:lnTo>
                    <a:pt x="303" y="230"/>
                  </a:lnTo>
                  <a:lnTo>
                    <a:pt x="309" y="224"/>
                  </a:lnTo>
                  <a:lnTo>
                    <a:pt x="309" y="212"/>
                  </a:lnTo>
                  <a:lnTo>
                    <a:pt x="315" y="206"/>
                  </a:lnTo>
                  <a:lnTo>
                    <a:pt x="315" y="170"/>
                  </a:lnTo>
                  <a:lnTo>
                    <a:pt x="303" y="158"/>
                  </a:lnTo>
                  <a:lnTo>
                    <a:pt x="303" y="152"/>
                  </a:lnTo>
                  <a:lnTo>
                    <a:pt x="298" y="152"/>
                  </a:lnTo>
                  <a:lnTo>
                    <a:pt x="298" y="146"/>
                  </a:lnTo>
                  <a:lnTo>
                    <a:pt x="292" y="146"/>
                  </a:lnTo>
                  <a:lnTo>
                    <a:pt x="286" y="139"/>
                  </a:lnTo>
                  <a:lnTo>
                    <a:pt x="280" y="139"/>
                  </a:lnTo>
                  <a:lnTo>
                    <a:pt x="275" y="133"/>
                  </a:lnTo>
                  <a:lnTo>
                    <a:pt x="269" y="133"/>
                  </a:lnTo>
                  <a:lnTo>
                    <a:pt x="263" y="127"/>
                  </a:lnTo>
                  <a:lnTo>
                    <a:pt x="252" y="127"/>
                  </a:lnTo>
                  <a:lnTo>
                    <a:pt x="252" y="121"/>
                  </a:lnTo>
                  <a:lnTo>
                    <a:pt x="240" y="121"/>
                  </a:lnTo>
                  <a:lnTo>
                    <a:pt x="240" y="115"/>
                  </a:lnTo>
                  <a:lnTo>
                    <a:pt x="235" y="115"/>
                  </a:lnTo>
                  <a:lnTo>
                    <a:pt x="235" y="109"/>
                  </a:lnTo>
                  <a:lnTo>
                    <a:pt x="229" y="109"/>
                  </a:lnTo>
                  <a:lnTo>
                    <a:pt x="229" y="97"/>
                  </a:lnTo>
                  <a:lnTo>
                    <a:pt x="223" y="97"/>
                  </a:lnTo>
                  <a:lnTo>
                    <a:pt x="223" y="49"/>
                  </a:lnTo>
                  <a:lnTo>
                    <a:pt x="229" y="42"/>
                  </a:lnTo>
                  <a:lnTo>
                    <a:pt x="229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2777" y="2611"/>
              <a:ext cx="465" cy="643"/>
            </a:xfrm>
            <a:custGeom>
              <a:avLst/>
              <a:gdLst>
                <a:gd name="T0" fmla="*/ 240 w 465"/>
                <a:gd name="T1" fmla="*/ 48 h 643"/>
                <a:gd name="T2" fmla="*/ 281 w 465"/>
                <a:gd name="T3" fmla="*/ 66 h 643"/>
                <a:gd name="T4" fmla="*/ 332 w 465"/>
                <a:gd name="T5" fmla="*/ 91 h 643"/>
                <a:gd name="T6" fmla="*/ 378 w 465"/>
                <a:gd name="T7" fmla="*/ 121 h 643"/>
                <a:gd name="T8" fmla="*/ 418 w 465"/>
                <a:gd name="T9" fmla="*/ 194 h 643"/>
                <a:gd name="T10" fmla="*/ 412 w 465"/>
                <a:gd name="T11" fmla="*/ 242 h 643"/>
                <a:gd name="T12" fmla="*/ 395 w 465"/>
                <a:gd name="T13" fmla="*/ 273 h 643"/>
                <a:gd name="T14" fmla="*/ 366 w 465"/>
                <a:gd name="T15" fmla="*/ 315 h 643"/>
                <a:gd name="T16" fmla="*/ 332 w 465"/>
                <a:gd name="T17" fmla="*/ 339 h 643"/>
                <a:gd name="T18" fmla="*/ 298 w 465"/>
                <a:gd name="T19" fmla="*/ 357 h 643"/>
                <a:gd name="T20" fmla="*/ 269 w 465"/>
                <a:gd name="T21" fmla="*/ 369 h 643"/>
                <a:gd name="T22" fmla="*/ 229 w 465"/>
                <a:gd name="T23" fmla="*/ 388 h 643"/>
                <a:gd name="T24" fmla="*/ 132 w 465"/>
                <a:gd name="T25" fmla="*/ 424 h 643"/>
                <a:gd name="T26" fmla="*/ 69 w 465"/>
                <a:gd name="T27" fmla="*/ 521 h 643"/>
                <a:gd name="T28" fmla="*/ 75 w 465"/>
                <a:gd name="T29" fmla="*/ 624 h 643"/>
                <a:gd name="T30" fmla="*/ 86 w 465"/>
                <a:gd name="T31" fmla="*/ 588 h 643"/>
                <a:gd name="T32" fmla="*/ 57 w 465"/>
                <a:gd name="T33" fmla="*/ 533 h 643"/>
                <a:gd name="T34" fmla="*/ 52 w 465"/>
                <a:gd name="T35" fmla="*/ 454 h 643"/>
                <a:gd name="T36" fmla="*/ 86 w 465"/>
                <a:gd name="T37" fmla="*/ 400 h 643"/>
                <a:gd name="T38" fmla="*/ 126 w 465"/>
                <a:gd name="T39" fmla="*/ 382 h 643"/>
                <a:gd name="T40" fmla="*/ 183 w 465"/>
                <a:gd name="T41" fmla="*/ 363 h 643"/>
                <a:gd name="T42" fmla="*/ 263 w 465"/>
                <a:gd name="T43" fmla="*/ 333 h 643"/>
                <a:gd name="T44" fmla="*/ 315 w 465"/>
                <a:gd name="T45" fmla="*/ 297 h 643"/>
                <a:gd name="T46" fmla="*/ 355 w 465"/>
                <a:gd name="T47" fmla="*/ 236 h 643"/>
                <a:gd name="T48" fmla="*/ 338 w 465"/>
                <a:gd name="T49" fmla="*/ 163 h 643"/>
                <a:gd name="T50" fmla="*/ 292 w 465"/>
                <a:gd name="T51" fmla="*/ 127 h 643"/>
                <a:gd name="T52" fmla="*/ 275 w 465"/>
                <a:gd name="T53" fmla="*/ 127 h 643"/>
                <a:gd name="T54" fmla="*/ 240 w 465"/>
                <a:gd name="T55" fmla="*/ 109 h 643"/>
                <a:gd name="T56" fmla="*/ 252 w 465"/>
                <a:gd name="T57" fmla="*/ 0 h 643"/>
                <a:gd name="T58" fmla="*/ 223 w 465"/>
                <a:gd name="T59" fmla="*/ 133 h 643"/>
                <a:gd name="T60" fmla="*/ 269 w 465"/>
                <a:gd name="T61" fmla="*/ 151 h 643"/>
                <a:gd name="T62" fmla="*/ 229 w 465"/>
                <a:gd name="T63" fmla="*/ 145 h 643"/>
                <a:gd name="T64" fmla="*/ 281 w 465"/>
                <a:gd name="T65" fmla="*/ 176 h 643"/>
                <a:gd name="T66" fmla="*/ 315 w 465"/>
                <a:gd name="T67" fmla="*/ 206 h 643"/>
                <a:gd name="T68" fmla="*/ 309 w 465"/>
                <a:gd name="T69" fmla="*/ 230 h 643"/>
                <a:gd name="T70" fmla="*/ 269 w 465"/>
                <a:gd name="T71" fmla="*/ 266 h 643"/>
                <a:gd name="T72" fmla="*/ 229 w 465"/>
                <a:gd name="T73" fmla="*/ 297 h 643"/>
                <a:gd name="T74" fmla="*/ 160 w 465"/>
                <a:gd name="T75" fmla="*/ 321 h 643"/>
                <a:gd name="T76" fmla="*/ 97 w 465"/>
                <a:gd name="T77" fmla="*/ 339 h 643"/>
                <a:gd name="T78" fmla="*/ 52 w 465"/>
                <a:gd name="T79" fmla="*/ 363 h 643"/>
                <a:gd name="T80" fmla="*/ 12 w 465"/>
                <a:gd name="T81" fmla="*/ 430 h 643"/>
                <a:gd name="T82" fmla="*/ 6 w 465"/>
                <a:gd name="T83" fmla="*/ 527 h 643"/>
                <a:gd name="T84" fmla="*/ 35 w 465"/>
                <a:gd name="T85" fmla="*/ 594 h 643"/>
                <a:gd name="T86" fmla="*/ 75 w 465"/>
                <a:gd name="T87" fmla="*/ 636 h 643"/>
                <a:gd name="T88" fmla="*/ 109 w 465"/>
                <a:gd name="T89" fmla="*/ 582 h 643"/>
                <a:gd name="T90" fmla="*/ 120 w 465"/>
                <a:gd name="T91" fmla="*/ 503 h 643"/>
                <a:gd name="T92" fmla="*/ 189 w 465"/>
                <a:gd name="T93" fmla="*/ 448 h 643"/>
                <a:gd name="T94" fmla="*/ 292 w 465"/>
                <a:gd name="T95" fmla="*/ 418 h 643"/>
                <a:gd name="T96" fmla="*/ 315 w 465"/>
                <a:gd name="T97" fmla="*/ 400 h 643"/>
                <a:gd name="T98" fmla="*/ 343 w 465"/>
                <a:gd name="T99" fmla="*/ 388 h 643"/>
                <a:gd name="T100" fmla="*/ 389 w 465"/>
                <a:gd name="T101" fmla="*/ 357 h 643"/>
                <a:gd name="T102" fmla="*/ 435 w 465"/>
                <a:gd name="T103" fmla="*/ 297 h 643"/>
                <a:gd name="T104" fmla="*/ 446 w 465"/>
                <a:gd name="T105" fmla="*/ 266 h 643"/>
                <a:gd name="T106" fmla="*/ 464 w 465"/>
                <a:gd name="T107" fmla="*/ 224 h 643"/>
                <a:gd name="T108" fmla="*/ 452 w 465"/>
                <a:gd name="T109" fmla="*/ 139 h 643"/>
                <a:gd name="T110" fmla="*/ 383 w 465"/>
                <a:gd name="T111" fmla="*/ 66 h 643"/>
                <a:gd name="T112" fmla="*/ 338 w 465"/>
                <a:gd name="T113" fmla="*/ 36 h 643"/>
                <a:gd name="T114" fmla="*/ 281 w 465"/>
                <a:gd name="T115" fmla="*/ 12 h 643"/>
                <a:gd name="T116" fmla="*/ 263 w 465"/>
                <a:gd name="T117" fmla="*/ 36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5" h="643">
                  <a:moveTo>
                    <a:pt x="252" y="0"/>
                  </a:moveTo>
                  <a:lnTo>
                    <a:pt x="235" y="6"/>
                  </a:lnTo>
                  <a:lnTo>
                    <a:pt x="235" y="42"/>
                  </a:lnTo>
                  <a:lnTo>
                    <a:pt x="246" y="48"/>
                  </a:lnTo>
                  <a:lnTo>
                    <a:pt x="240" y="48"/>
                  </a:lnTo>
                  <a:lnTo>
                    <a:pt x="252" y="54"/>
                  </a:lnTo>
                  <a:lnTo>
                    <a:pt x="263" y="54"/>
                  </a:lnTo>
                  <a:lnTo>
                    <a:pt x="269" y="60"/>
                  </a:lnTo>
                  <a:lnTo>
                    <a:pt x="275" y="60"/>
                  </a:lnTo>
                  <a:lnTo>
                    <a:pt x="281" y="66"/>
                  </a:lnTo>
                  <a:lnTo>
                    <a:pt x="292" y="66"/>
                  </a:lnTo>
                  <a:lnTo>
                    <a:pt x="298" y="73"/>
                  </a:lnTo>
                  <a:lnTo>
                    <a:pt x="315" y="79"/>
                  </a:lnTo>
                  <a:lnTo>
                    <a:pt x="326" y="85"/>
                  </a:lnTo>
                  <a:lnTo>
                    <a:pt x="332" y="91"/>
                  </a:lnTo>
                  <a:lnTo>
                    <a:pt x="343" y="97"/>
                  </a:lnTo>
                  <a:lnTo>
                    <a:pt x="349" y="103"/>
                  </a:lnTo>
                  <a:lnTo>
                    <a:pt x="361" y="103"/>
                  </a:lnTo>
                  <a:lnTo>
                    <a:pt x="366" y="115"/>
                  </a:lnTo>
                  <a:lnTo>
                    <a:pt x="378" y="121"/>
                  </a:lnTo>
                  <a:lnTo>
                    <a:pt x="406" y="151"/>
                  </a:lnTo>
                  <a:lnTo>
                    <a:pt x="406" y="157"/>
                  </a:lnTo>
                  <a:lnTo>
                    <a:pt x="412" y="170"/>
                  </a:lnTo>
                  <a:lnTo>
                    <a:pt x="412" y="182"/>
                  </a:lnTo>
                  <a:lnTo>
                    <a:pt x="418" y="194"/>
                  </a:lnTo>
                  <a:lnTo>
                    <a:pt x="418" y="212"/>
                  </a:lnTo>
                  <a:lnTo>
                    <a:pt x="412" y="218"/>
                  </a:lnTo>
                  <a:lnTo>
                    <a:pt x="418" y="224"/>
                  </a:lnTo>
                  <a:lnTo>
                    <a:pt x="412" y="224"/>
                  </a:lnTo>
                  <a:lnTo>
                    <a:pt x="412" y="242"/>
                  </a:lnTo>
                  <a:lnTo>
                    <a:pt x="412" y="236"/>
                  </a:lnTo>
                  <a:lnTo>
                    <a:pt x="406" y="248"/>
                  </a:lnTo>
                  <a:lnTo>
                    <a:pt x="401" y="260"/>
                  </a:lnTo>
                  <a:lnTo>
                    <a:pt x="395" y="266"/>
                  </a:lnTo>
                  <a:lnTo>
                    <a:pt x="395" y="273"/>
                  </a:lnTo>
                  <a:lnTo>
                    <a:pt x="389" y="279"/>
                  </a:lnTo>
                  <a:lnTo>
                    <a:pt x="389" y="285"/>
                  </a:lnTo>
                  <a:lnTo>
                    <a:pt x="383" y="291"/>
                  </a:lnTo>
                  <a:lnTo>
                    <a:pt x="383" y="297"/>
                  </a:lnTo>
                  <a:lnTo>
                    <a:pt x="366" y="315"/>
                  </a:lnTo>
                  <a:lnTo>
                    <a:pt x="366" y="321"/>
                  </a:lnTo>
                  <a:lnTo>
                    <a:pt x="361" y="321"/>
                  </a:lnTo>
                  <a:lnTo>
                    <a:pt x="349" y="327"/>
                  </a:lnTo>
                  <a:lnTo>
                    <a:pt x="338" y="339"/>
                  </a:lnTo>
                  <a:lnTo>
                    <a:pt x="332" y="339"/>
                  </a:lnTo>
                  <a:lnTo>
                    <a:pt x="326" y="345"/>
                  </a:lnTo>
                  <a:lnTo>
                    <a:pt x="321" y="345"/>
                  </a:lnTo>
                  <a:lnTo>
                    <a:pt x="315" y="351"/>
                  </a:lnTo>
                  <a:lnTo>
                    <a:pt x="303" y="351"/>
                  </a:lnTo>
                  <a:lnTo>
                    <a:pt x="298" y="357"/>
                  </a:lnTo>
                  <a:lnTo>
                    <a:pt x="292" y="357"/>
                  </a:lnTo>
                  <a:lnTo>
                    <a:pt x="298" y="357"/>
                  </a:lnTo>
                  <a:lnTo>
                    <a:pt x="292" y="357"/>
                  </a:lnTo>
                  <a:lnTo>
                    <a:pt x="281" y="369"/>
                  </a:lnTo>
                  <a:lnTo>
                    <a:pt x="269" y="369"/>
                  </a:lnTo>
                  <a:lnTo>
                    <a:pt x="269" y="376"/>
                  </a:lnTo>
                  <a:lnTo>
                    <a:pt x="258" y="376"/>
                  </a:lnTo>
                  <a:lnTo>
                    <a:pt x="252" y="382"/>
                  </a:lnTo>
                  <a:lnTo>
                    <a:pt x="246" y="382"/>
                  </a:lnTo>
                  <a:lnTo>
                    <a:pt x="229" y="388"/>
                  </a:lnTo>
                  <a:lnTo>
                    <a:pt x="218" y="388"/>
                  </a:lnTo>
                  <a:lnTo>
                    <a:pt x="172" y="406"/>
                  </a:lnTo>
                  <a:lnTo>
                    <a:pt x="160" y="412"/>
                  </a:lnTo>
                  <a:lnTo>
                    <a:pt x="143" y="418"/>
                  </a:lnTo>
                  <a:lnTo>
                    <a:pt x="132" y="424"/>
                  </a:lnTo>
                  <a:lnTo>
                    <a:pt x="97" y="460"/>
                  </a:lnTo>
                  <a:lnTo>
                    <a:pt x="86" y="479"/>
                  </a:lnTo>
                  <a:lnTo>
                    <a:pt x="80" y="485"/>
                  </a:lnTo>
                  <a:lnTo>
                    <a:pt x="69" y="503"/>
                  </a:lnTo>
                  <a:lnTo>
                    <a:pt x="69" y="521"/>
                  </a:lnTo>
                  <a:lnTo>
                    <a:pt x="63" y="527"/>
                  </a:lnTo>
                  <a:lnTo>
                    <a:pt x="63" y="588"/>
                  </a:lnTo>
                  <a:lnTo>
                    <a:pt x="69" y="600"/>
                  </a:lnTo>
                  <a:lnTo>
                    <a:pt x="69" y="606"/>
                  </a:lnTo>
                  <a:lnTo>
                    <a:pt x="75" y="624"/>
                  </a:lnTo>
                  <a:lnTo>
                    <a:pt x="75" y="630"/>
                  </a:lnTo>
                  <a:lnTo>
                    <a:pt x="103" y="600"/>
                  </a:lnTo>
                  <a:lnTo>
                    <a:pt x="97" y="594"/>
                  </a:lnTo>
                  <a:lnTo>
                    <a:pt x="92" y="594"/>
                  </a:lnTo>
                  <a:lnTo>
                    <a:pt x="86" y="588"/>
                  </a:lnTo>
                  <a:lnTo>
                    <a:pt x="86" y="582"/>
                  </a:lnTo>
                  <a:lnTo>
                    <a:pt x="69" y="563"/>
                  </a:lnTo>
                  <a:lnTo>
                    <a:pt x="69" y="557"/>
                  </a:lnTo>
                  <a:lnTo>
                    <a:pt x="63" y="557"/>
                  </a:lnTo>
                  <a:lnTo>
                    <a:pt x="57" y="533"/>
                  </a:lnTo>
                  <a:lnTo>
                    <a:pt x="52" y="533"/>
                  </a:lnTo>
                  <a:lnTo>
                    <a:pt x="52" y="521"/>
                  </a:lnTo>
                  <a:lnTo>
                    <a:pt x="46" y="497"/>
                  </a:lnTo>
                  <a:lnTo>
                    <a:pt x="46" y="466"/>
                  </a:lnTo>
                  <a:lnTo>
                    <a:pt x="52" y="454"/>
                  </a:lnTo>
                  <a:lnTo>
                    <a:pt x="52" y="436"/>
                  </a:lnTo>
                  <a:lnTo>
                    <a:pt x="63" y="424"/>
                  </a:lnTo>
                  <a:lnTo>
                    <a:pt x="75" y="406"/>
                  </a:lnTo>
                  <a:lnTo>
                    <a:pt x="80" y="406"/>
                  </a:lnTo>
                  <a:lnTo>
                    <a:pt x="86" y="400"/>
                  </a:lnTo>
                  <a:lnTo>
                    <a:pt x="97" y="394"/>
                  </a:lnTo>
                  <a:lnTo>
                    <a:pt x="103" y="394"/>
                  </a:lnTo>
                  <a:lnTo>
                    <a:pt x="109" y="388"/>
                  </a:lnTo>
                  <a:lnTo>
                    <a:pt x="115" y="388"/>
                  </a:lnTo>
                  <a:lnTo>
                    <a:pt x="126" y="382"/>
                  </a:lnTo>
                  <a:lnTo>
                    <a:pt x="132" y="382"/>
                  </a:lnTo>
                  <a:lnTo>
                    <a:pt x="155" y="376"/>
                  </a:lnTo>
                  <a:lnTo>
                    <a:pt x="160" y="369"/>
                  </a:lnTo>
                  <a:lnTo>
                    <a:pt x="183" y="369"/>
                  </a:lnTo>
                  <a:lnTo>
                    <a:pt x="183" y="363"/>
                  </a:lnTo>
                  <a:lnTo>
                    <a:pt x="206" y="357"/>
                  </a:lnTo>
                  <a:lnTo>
                    <a:pt x="212" y="351"/>
                  </a:lnTo>
                  <a:lnTo>
                    <a:pt x="246" y="339"/>
                  </a:lnTo>
                  <a:lnTo>
                    <a:pt x="258" y="333"/>
                  </a:lnTo>
                  <a:lnTo>
                    <a:pt x="263" y="333"/>
                  </a:lnTo>
                  <a:lnTo>
                    <a:pt x="275" y="321"/>
                  </a:lnTo>
                  <a:lnTo>
                    <a:pt x="281" y="321"/>
                  </a:lnTo>
                  <a:lnTo>
                    <a:pt x="292" y="309"/>
                  </a:lnTo>
                  <a:lnTo>
                    <a:pt x="303" y="303"/>
                  </a:lnTo>
                  <a:lnTo>
                    <a:pt x="315" y="297"/>
                  </a:lnTo>
                  <a:lnTo>
                    <a:pt x="332" y="279"/>
                  </a:lnTo>
                  <a:lnTo>
                    <a:pt x="332" y="273"/>
                  </a:lnTo>
                  <a:lnTo>
                    <a:pt x="349" y="254"/>
                  </a:lnTo>
                  <a:lnTo>
                    <a:pt x="349" y="248"/>
                  </a:lnTo>
                  <a:lnTo>
                    <a:pt x="355" y="236"/>
                  </a:lnTo>
                  <a:lnTo>
                    <a:pt x="361" y="218"/>
                  </a:lnTo>
                  <a:lnTo>
                    <a:pt x="361" y="194"/>
                  </a:lnTo>
                  <a:lnTo>
                    <a:pt x="355" y="188"/>
                  </a:lnTo>
                  <a:lnTo>
                    <a:pt x="355" y="182"/>
                  </a:lnTo>
                  <a:lnTo>
                    <a:pt x="338" y="163"/>
                  </a:lnTo>
                  <a:lnTo>
                    <a:pt x="338" y="157"/>
                  </a:lnTo>
                  <a:lnTo>
                    <a:pt x="321" y="145"/>
                  </a:lnTo>
                  <a:lnTo>
                    <a:pt x="309" y="139"/>
                  </a:lnTo>
                  <a:lnTo>
                    <a:pt x="303" y="133"/>
                  </a:lnTo>
                  <a:lnTo>
                    <a:pt x="292" y="127"/>
                  </a:lnTo>
                  <a:lnTo>
                    <a:pt x="286" y="127"/>
                  </a:lnTo>
                  <a:lnTo>
                    <a:pt x="281" y="121"/>
                  </a:lnTo>
                  <a:lnTo>
                    <a:pt x="269" y="121"/>
                  </a:lnTo>
                  <a:lnTo>
                    <a:pt x="263" y="115"/>
                  </a:lnTo>
                  <a:lnTo>
                    <a:pt x="275" y="127"/>
                  </a:lnTo>
                  <a:lnTo>
                    <a:pt x="269" y="151"/>
                  </a:lnTo>
                  <a:lnTo>
                    <a:pt x="263" y="157"/>
                  </a:lnTo>
                  <a:lnTo>
                    <a:pt x="269" y="145"/>
                  </a:lnTo>
                  <a:lnTo>
                    <a:pt x="269" y="151"/>
                  </a:lnTo>
                  <a:lnTo>
                    <a:pt x="240" y="109"/>
                  </a:lnTo>
                  <a:lnTo>
                    <a:pt x="258" y="109"/>
                  </a:lnTo>
                  <a:lnTo>
                    <a:pt x="269" y="121"/>
                  </a:lnTo>
                  <a:lnTo>
                    <a:pt x="269" y="36"/>
                  </a:lnTo>
                  <a:lnTo>
                    <a:pt x="275" y="24"/>
                  </a:lnTo>
                  <a:lnTo>
                    <a:pt x="252" y="0"/>
                  </a:lnTo>
                  <a:lnTo>
                    <a:pt x="252" y="48"/>
                  </a:lnTo>
                  <a:lnTo>
                    <a:pt x="229" y="24"/>
                  </a:lnTo>
                  <a:lnTo>
                    <a:pt x="229" y="18"/>
                  </a:lnTo>
                  <a:lnTo>
                    <a:pt x="223" y="36"/>
                  </a:lnTo>
                  <a:lnTo>
                    <a:pt x="223" y="133"/>
                  </a:lnTo>
                  <a:lnTo>
                    <a:pt x="229" y="133"/>
                  </a:lnTo>
                  <a:lnTo>
                    <a:pt x="229" y="139"/>
                  </a:lnTo>
                  <a:lnTo>
                    <a:pt x="240" y="151"/>
                  </a:lnTo>
                  <a:lnTo>
                    <a:pt x="258" y="157"/>
                  </a:lnTo>
                  <a:lnTo>
                    <a:pt x="269" y="151"/>
                  </a:lnTo>
                  <a:lnTo>
                    <a:pt x="240" y="109"/>
                  </a:lnTo>
                  <a:lnTo>
                    <a:pt x="240" y="115"/>
                  </a:lnTo>
                  <a:lnTo>
                    <a:pt x="246" y="109"/>
                  </a:lnTo>
                  <a:lnTo>
                    <a:pt x="235" y="115"/>
                  </a:lnTo>
                  <a:lnTo>
                    <a:pt x="229" y="145"/>
                  </a:lnTo>
                  <a:lnTo>
                    <a:pt x="246" y="157"/>
                  </a:lnTo>
                  <a:lnTo>
                    <a:pt x="258" y="163"/>
                  </a:lnTo>
                  <a:lnTo>
                    <a:pt x="263" y="170"/>
                  </a:lnTo>
                  <a:lnTo>
                    <a:pt x="275" y="170"/>
                  </a:lnTo>
                  <a:lnTo>
                    <a:pt x="281" y="176"/>
                  </a:lnTo>
                  <a:lnTo>
                    <a:pt x="286" y="176"/>
                  </a:lnTo>
                  <a:lnTo>
                    <a:pt x="298" y="188"/>
                  </a:lnTo>
                  <a:lnTo>
                    <a:pt x="303" y="188"/>
                  </a:lnTo>
                  <a:lnTo>
                    <a:pt x="303" y="194"/>
                  </a:lnTo>
                  <a:lnTo>
                    <a:pt x="315" y="206"/>
                  </a:lnTo>
                  <a:lnTo>
                    <a:pt x="315" y="212"/>
                  </a:lnTo>
                  <a:lnTo>
                    <a:pt x="315" y="206"/>
                  </a:lnTo>
                  <a:lnTo>
                    <a:pt x="315" y="212"/>
                  </a:lnTo>
                  <a:lnTo>
                    <a:pt x="309" y="224"/>
                  </a:lnTo>
                  <a:lnTo>
                    <a:pt x="309" y="230"/>
                  </a:lnTo>
                  <a:lnTo>
                    <a:pt x="298" y="242"/>
                  </a:lnTo>
                  <a:lnTo>
                    <a:pt x="298" y="248"/>
                  </a:lnTo>
                  <a:lnTo>
                    <a:pt x="286" y="260"/>
                  </a:lnTo>
                  <a:lnTo>
                    <a:pt x="281" y="260"/>
                  </a:lnTo>
                  <a:lnTo>
                    <a:pt x="269" y="266"/>
                  </a:lnTo>
                  <a:lnTo>
                    <a:pt x="258" y="279"/>
                  </a:lnTo>
                  <a:lnTo>
                    <a:pt x="252" y="279"/>
                  </a:lnTo>
                  <a:lnTo>
                    <a:pt x="246" y="285"/>
                  </a:lnTo>
                  <a:lnTo>
                    <a:pt x="240" y="285"/>
                  </a:lnTo>
                  <a:lnTo>
                    <a:pt x="229" y="297"/>
                  </a:lnTo>
                  <a:lnTo>
                    <a:pt x="195" y="309"/>
                  </a:lnTo>
                  <a:lnTo>
                    <a:pt x="189" y="309"/>
                  </a:lnTo>
                  <a:lnTo>
                    <a:pt x="166" y="321"/>
                  </a:lnTo>
                  <a:lnTo>
                    <a:pt x="172" y="321"/>
                  </a:lnTo>
                  <a:lnTo>
                    <a:pt x="160" y="321"/>
                  </a:lnTo>
                  <a:lnTo>
                    <a:pt x="149" y="327"/>
                  </a:lnTo>
                  <a:lnTo>
                    <a:pt x="143" y="327"/>
                  </a:lnTo>
                  <a:lnTo>
                    <a:pt x="115" y="333"/>
                  </a:lnTo>
                  <a:lnTo>
                    <a:pt x="109" y="339"/>
                  </a:lnTo>
                  <a:lnTo>
                    <a:pt x="97" y="339"/>
                  </a:lnTo>
                  <a:lnTo>
                    <a:pt x="86" y="345"/>
                  </a:lnTo>
                  <a:lnTo>
                    <a:pt x="80" y="351"/>
                  </a:lnTo>
                  <a:lnTo>
                    <a:pt x="63" y="357"/>
                  </a:lnTo>
                  <a:lnTo>
                    <a:pt x="57" y="363"/>
                  </a:lnTo>
                  <a:lnTo>
                    <a:pt x="52" y="363"/>
                  </a:lnTo>
                  <a:lnTo>
                    <a:pt x="46" y="369"/>
                  </a:lnTo>
                  <a:lnTo>
                    <a:pt x="29" y="394"/>
                  </a:lnTo>
                  <a:lnTo>
                    <a:pt x="17" y="406"/>
                  </a:lnTo>
                  <a:lnTo>
                    <a:pt x="12" y="424"/>
                  </a:lnTo>
                  <a:lnTo>
                    <a:pt x="12" y="430"/>
                  </a:lnTo>
                  <a:lnTo>
                    <a:pt x="6" y="436"/>
                  </a:lnTo>
                  <a:lnTo>
                    <a:pt x="6" y="448"/>
                  </a:lnTo>
                  <a:lnTo>
                    <a:pt x="0" y="454"/>
                  </a:lnTo>
                  <a:lnTo>
                    <a:pt x="0" y="503"/>
                  </a:lnTo>
                  <a:lnTo>
                    <a:pt x="6" y="527"/>
                  </a:lnTo>
                  <a:lnTo>
                    <a:pt x="6" y="539"/>
                  </a:lnTo>
                  <a:lnTo>
                    <a:pt x="12" y="545"/>
                  </a:lnTo>
                  <a:lnTo>
                    <a:pt x="12" y="551"/>
                  </a:lnTo>
                  <a:lnTo>
                    <a:pt x="23" y="582"/>
                  </a:lnTo>
                  <a:lnTo>
                    <a:pt x="35" y="594"/>
                  </a:lnTo>
                  <a:lnTo>
                    <a:pt x="40" y="606"/>
                  </a:lnTo>
                  <a:lnTo>
                    <a:pt x="46" y="606"/>
                  </a:lnTo>
                  <a:lnTo>
                    <a:pt x="52" y="618"/>
                  </a:lnTo>
                  <a:lnTo>
                    <a:pt x="69" y="636"/>
                  </a:lnTo>
                  <a:lnTo>
                    <a:pt x="75" y="636"/>
                  </a:lnTo>
                  <a:lnTo>
                    <a:pt x="86" y="642"/>
                  </a:lnTo>
                  <a:lnTo>
                    <a:pt x="120" y="618"/>
                  </a:lnTo>
                  <a:lnTo>
                    <a:pt x="115" y="594"/>
                  </a:lnTo>
                  <a:lnTo>
                    <a:pt x="115" y="588"/>
                  </a:lnTo>
                  <a:lnTo>
                    <a:pt x="109" y="582"/>
                  </a:lnTo>
                  <a:lnTo>
                    <a:pt x="109" y="539"/>
                  </a:lnTo>
                  <a:lnTo>
                    <a:pt x="115" y="533"/>
                  </a:lnTo>
                  <a:lnTo>
                    <a:pt x="115" y="521"/>
                  </a:lnTo>
                  <a:lnTo>
                    <a:pt x="120" y="509"/>
                  </a:lnTo>
                  <a:lnTo>
                    <a:pt x="120" y="503"/>
                  </a:lnTo>
                  <a:lnTo>
                    <a:pt x="143" y="479"/>
                  </a:lnTo>
                  <a:lnTo>
                    <a:pt x="155" y="472"/>
                  </a:lnTo>
                  <a:lnTo>
                    <a:pt x="166" y="460"/>
                  </a:lnTo>
                  <a:lnTo>
                    <a:pt x="183" y="454"/>
                  </a:lnTo>
                  <a:lnTo>
                    <a:pt x="189" y="448"/>
                  </a:lnTo>
                  <a:lnTo>
                    <a:pt x="235" y="436"/>
                  </a:lnTo>
                  <a:lnTo>
                    <a:pt x="258" y="430"/>
                  </a:lnTo>
                  <a:lnTo>
                    <a:pt x="275" y="424"/>
                  </a:lnTo>
                  <a:lnTo>
                    <a:pt x="286" y="418"/>
                  </a:lnTo>
                  <a:lnTo>
                    <a:pt x="292" y="418"/>
                  </a:lnTo>
                  <a:lnTo>
                    <a:pt x="298" y="412"/>
                  </a:lnTo>
                  <a:lnTo>
                    <a:pt x="303" y="412"/>
                  </a:lnTo>
                  <a:lnTo>
                    <a:pt x="303" y="406"/>
                  </a:lnTo>
                  <a:lnTo>
                    <a:pt x="315" y="406"/>
                  </a:lnTo>
                  <a:lnTo>
                    <a:pt x="315" y="400"/>
                  </a:lnTo>
                  <a:lnTo>
                    <a:pt x="321" y="400"/>
                  </a:lnTo>
                  <a:lnTo>
                    <a:pt x="315" y="400"/>
                  </a:lnTo>
                  <a:lnTo>
                    <a:pt x="326" y="400"/>
                  </a:lnTo>
                  <a:lnTo>
                    <a:pt x="338" y="394"/>
                  </a:lnTo>
                  <a:lnTo>
                    <a:pt x="343" y="388"/>
                  </a:lnTo>
                  <a:lnTo>
                    <a:pt x="349" y="388"/>
                  </a:lnTo>
                  <a:lnTo>
                    <a:pt x="355" y="382"/>
                  </a:lnTo>
                  <a:lnTo>
                    <a:pt x="361" y="382"/>
                  </a:lnTo>
                  <a:lnTo>
                    <a:pt x="378" y="363"/>
                  </a:lnTo>
                  <a:lnTo>
                    <a:pt x="389" y="357"/>
                  </a:lnTo>
                  <a:lnTo>
                    <a:pt x="423" y="321"/>
                  </a:lnTo>
                  <a:lnTo>
                    <a:pt x="423" y="315"/>
                  </a:lnTo>
                  <a:lnTo>
                    <a:pt x="429" y="309"/>
                  </a:lnTo>
                  <a:lnTo>
                    <a:pt x="429" y="303"/>
                  </a:lnTo>
                  <a:lnTo>
                    <a:pt x="435" y="297"/>
                  </a:lnTo>
                  <a:lnTo>
                    <a:pt x="435" y="291"/>
                  </a:lnTo>
                  <a:lnTo>
                    <a:pt x="441" y="285"/>
                  </a:lnTo>
                  <a:lnTo>
                    <a:pt x="441" y="279"/>
                  </a:lnTo>
                  <a:lnTo>
                    <a:pt x="452" y="260"/>
                  </a:lnTo>
                  <a:lnTo>
                    <a:pt x="446" y="266"/>
                  </a:lnTo>
                  <a:lnTo>
                    <a:pt x="452" y="260"/>
                  </a:lnTo>
                  <a:lnTo>
                    <a:pt x="452" y="254"/>
                  </a:lnTo>
                  <a:lnTo>
                    <a:pt x="458" y="248"/>
                  </a:lnTo>
                  <a:lnTo>
                    <a:pt x="458" y="230"/>
                  </a:lnTo>
                  <a:lnTo>
                    <a:pt x="464" y="224"/>
                  </a:lnTo>
                  <a:lnTo>
                    <a:pt x="464" y="188"/>
                  </a:lnTo>
                  <a:lnTo>
                    <a:pt x="458" y="176"/>
                  </a:lnTo>
                  <a:lnTo>
                    <a:pt x="458" y="163"/>
                  </a:lnTo>
                  <a:lnTo>
                    <a:pt x="452" y="151"/>
                  </a:lnTo>
                  <a:lnTo>
                    <a:pt x="452" y="139"/>
                  </a:lnTo>
                  <a:lnTo>
                    <a:pt x="446" y="127"/>
                  </a:lnTo>
                  <a:lnTo>
                    <a:pt x="412" y="91"/>
                  </a:lnTo>
                  <a:lnTo>
                    <a:pt x="406" y="79"/>
                  </a:lnTo>
                  <a:lnTo>
                    <a:pt x="395" y="73"/>
                  </a:lnTo>
                  <a:lnTo>
                    <a:pt x="383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55" y="48"/>
                  </a:lnTo>
                  <a:lnTo>
                    <a:pt x="349" y="42"/>
                  </a:lnTo>
                  <a:lnTo>
                    <a:pt x="338" y="36"/>
                  </a:lnTo>
                  <a:lnTo>
                    <a:pt x="315" y="24"/>
                  </a:lnTo>
                  <a:lnTo>
                    <a:pt x="303" y="24"/>
                  </a:lnTo>
                  <a:lnTo>
                    <a:pt x="303" y="18"/>
                  </a:lnTo>
                  <a:lnTo>
                    <a:pt x="292" y="18"/>
                  </a:lnTo>
                  <a:lnTo>
                    <a:pt x="281" y="12"/>
                  </a:lnTo>
                  <a:lnTo>
                    <a:pt x="275" y="6"/>
                  </a:lnTo>
                  <a:lnTo>
                    <a:pt x="263" y="6"/>
                  </a:lnTo>
                  <a:lnTo>
                    <a:pt x="258" y="0"/>
                  </a:lnTo>
                  <a:lnTo>
                    <a:pt x="263" y="6"/>
                  </a:lnTo>
                  <a:lnTo>
                    <a:pt x="263" y="36"/>
                  </a:lnTo>
                  <a:lnTo>
                    <a:pt x="252" y="48"/>
                  </a:lnTo>
                  <a:lnTo>
                    <a:pt x="252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2829" y="2659"/>
              <a:ext cx="384" cy="547"/>
            </a:xfrm>
            <a:custGeom>
              <a:avLst/>
              <a:gdLst>
                <a:gd name="T0" fmla="*/ 240 w 384"/>
                <a:gd name="T1" fmla="*/ 6 h 547"/>
                <a:gd name="T2" fmla="*/ 257 w 384"/>
                <a:gd name="T3" fmla="*/ 12 h 547"/>
                <a:gd name="T4" fmla="*/ 280 w 384"/>
                <a:gd name="T5" fmla="*/ 25 h 547"/>
                <a:gd name="T6" fmla="*/ 309 w 384"/>
                <a:gd name="T7" fmla="*/ 43 h 547"/>
                <a:gd name="T8" fmla="*/ 343 w 384"/>
                <a:gd name="T9" fmla="*/ 67 h 547"/>
                <a:gd name="T10" fmla="*/ 371 w 384"/>
                <a:gd name="T11" fmla="*/ 103 h 547"/>
                <a:gd name="T12" fmla="*/ 377 w 384"/>
                <a:gd name="T13" fmla="*/ 128 h 547"/>
                <a:gd name="T14" fmla="*/ 377 w 384"/>
                <a:gd name="T15" fmla="*/ 218 h 547"/>
                <a:gd name="T16" fmla="*/ 371 w 384"/>
                <a:gd name="T17" fmla="*/ 237 h 547"/>
                <a:gd name="T18" fmla="*/ 360 w 384"/>
                <a:gd name="T19" fmla="*/ 249 h 547"/>
                <a:gd name="T20" fmla="*/ 354 w 384"/>
                <a:gd name="T21" fmla="*/ 261 h 547"/>
                <a:gd name="T22" fmla="*/ 343 w 384"/>
                <a:gd name="T23" fmla="*/ 273 h 547"/>
                <a:gd name="T24" fmla="*/ 337 w 384"/>
                <a:gd name="T25" fmla="*/ 285 h 547"/>
                <a:gd name="T26" fmla="*/ 303 w 384"/>
                <a:gd name="T27" fmla="*/ 309 h 547"/>
                <a:gd name="T28" fmla="*/ 280 w 384"/>
                <a:gd name="T29" fmla="*/ 328 h 547"/>
                <a:gd name="T30" fmla="*/ 257 w 384"/>
                <a:gd name="T31" fmla="*/ 334 h 547"/>
                <a:gd name="T32" fmla="*/ 234 w 384"/>
                <a:gd name="T33" fmla="*/ 346 h 547"/>
                <a:gd name="T34" fmla="*/ 200 w 384"/>
                <a:gd name="T35" fmla="*/ 352 h 547"/>
                <a:gd name="T36" fmla="*/ 177 w 384"/>
                <a:gd name="T37" fmla="*/ 364 h 547"/>
                <a:gd name="T38" fmla="*/ 143 w 384"/>
                <a:gd name="T39" fmla="*/ 370 h 547"/>
                <a:gd name="T40" fmla="*/ 120 w 384"/>
                <a:gd name="T41" fmla="*/ 382 h 547"/>
                <a:gd name="T42" fmla="*/ 80 w 384"/>
                <a:gd name="T43" fmla="*/ 418 h 547"/>
                <a:gd name="T44" fmla="*/ 68 w 384"/>
                <a:gd name="T45" fmla="*/ 443 h 547"/>
                <a:gd name="T46" fmla="*/ 57 w 384"/>
                <a:gd name="T47" fmla="*/ 479 h 547"/>
                <a:gd name="T48" fmla="*/ 63 w 384"/>
                <a:gd name="T49" fmla="*/ 534 h 547"/>
                <a:gd name="T50" fmla="*/ 63 w 384"/>
                <a:gd name="T51" fmla="*/ 546 h 547"/>
                <a:gd name="T52" fmla="*/ 40 w 384"/>
                <a:gd name="T53" fmla="*/ 521 h 547"/>
                <a:gd name="T54" fmla="*/ 23 w 384"/>
                <a:gd name="T55" fmla="*/ 503 h 547"/>
                <a:gd name="T56" fmla="*/ 17 w 384"/>
                <a:gd name="T57" fmla="*/ 485 h 547"/>
                <a:gd name="T58" fmla="*/ 0 w 384"/>
                <a:gd name="T59" fmla="*/ 455 h 547"/>
                <a:gd name="T60" fmla="*/ 5 w 384"/>
                <a:gd name="T61" fmla="*/ 376 h 547"/>
                <a:gd name="T62" fmla="*/ 17 w 384"/>
                <a:gd name="T63" fmla="*/ 358 h 547"/>
                <a:gd name="T64" fmla="*/ 40 w 384"/>
                <a:gd name="T65" fmla="*/ 334 h 547"/>
                <a:gd name="T66" fmla="*/ 57 w 384"/>
                <a:gd name="T67" fmla="*/ 328 h 547"/>
                <a:gd name="T68" fmla="*/ 68 w 384"/>
                <a:gd name="T69" fmla="*/ 315 h 547"/>
                <a:gd name="T70" fmla="*/ 103 w 384"/>
                <a:gd name="T71" fmla="*/ 309 h 547"/>
                <a:gd name="T72" fmla="*/ 131 w 384"/>
                <a:gd name="T73" fmla="*/ 297 h 547"/>
                <a:gd name="T74" fmla="*/ 160 w 384"/>
                <a:gd name="T75" fmla="*/ 291 h 547"/>
                <a:gd name="T76" fmla="*/ 183 w 384"/>
                <a:gd name="T77" fmla="*/ 279 h 547"/>
                <a:gd name="T78" fmla="*/ 200 w 384"/>
                <a:gd name="T79" fmla="*/ 273 h 547"/>
                <a:gd name="T80" fmla="*/ 217 w 384"/>
                <a:gd name="T81" fmla="*/ 261 h 547"/>
                <a:gd name="T82" fmla="*/ 240 w 384"/>
                <a:gd name="T83" fmla="*/ 249 h 547"/>
                <a:gd name="T84" fmla="*/ 257 w 384"/>
                <a:gd name="T85" fmla="*/ 237 h 547"/>
                <a:gd name="T86" fmla="*/ 280 w 384"/>
                <a:gd name="T87" fmla="*/ 212 h 547"/>
                <a:gd name="T88" fmla="*/ 286 w 384"/>
                <a:gd name="T89" fmla="*/ 194 h 547"/>
                <a:gd name="T90" fmla="*/ 274 w 384"/>
                <a:gd name="T91" fmla="*/ 140 h 547"/>
                <a:gd name="T92" fmla="*/ 251 w 384"/>
                <a:gd name="T93" fmla="*/ 115 h 547"/>
                <a:gd name="T94" fmla="*/ 240 w 384"/>
                <a:gd name="T95" fmla="*/ 109 h 547"/>
                <a:gd name="T96" fmla="*/ 229 w 384"/>
                <a:gd name="T97" fmla="*/ 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4" h="547">
                  <a:moveTo>
                    <a:pt x="229" y="0"/>
                  </a:moveTo>
                  <a:lnTo>
                    <a:pt x="234" y="0"/>
                  </a:lnTo>
                  <a:lnTo>
                    <a:pt x="240" y="6"/>
                  </a:lnTo>
                  <a:lnTo>
                    <a:pt x="246" y="6"/>
                  </a:lnTo>
                  <a:lnTo>
                    <a:pt x="251" y="12"/>
                  </a:lnTo>
                  <a:lnTo>
                    <a:pt x="257" y="12"/>
                  </a:lnTo>
                  <a:lnTo>
                    <a:pt x="263" y="18"/>
                  </a:lnTo>
                  <a:lnTo>
                    <a:pt x="269" y="18"/>
                  </a:lnTo>
                  <a:lnTo>
                    <a:pt x="280" y="25"/>
                  </a:lnTo>
                  <a:lnTo>
                    <a:pt x="286" y="25"/>
                  </a:lnTo>
                  <a:lnTo>
                    <a:pt x="297" y="37"/>
                  </a:lnTo>
                  <a:lnTo>
                    <a:pt x="309" y="43"/>
                  </a:lnTo>
                  <a:lnTo>
                    <a:pt x="314" y="43"/>
                  </a:lnTo>
                  <a:lnTo>
                    <a:pt x="331" y="61"/>
                  </a:lnTo>
                  <a:lnTo>
                    <a:pt x="343" y="67"/>
                  </a:lnTo>
                  <a:lnTo>
                    <a:pt x="349" y="73"/>
                  </a:lnTo>
                  <a:lnTo>
                    <a:pt x="354" y="85"/>
                  </a:lnTo>
                  <a:lnTo>
                    <a:pt x="371" y="103"/>
                  </a:lnTo>
                  <a:lnTo>
                    <a:pt x="371" y="115"/>
                  </a:lnTo>
                  <a:lnTo>
                    <a:pt x="377" y="122"/>
                  </a:lnTo>
                  <a:lnTo>
                    <a:pt x="377" y="128"/>
                  </a:lnTo>
                  <a:lnTo>
                    <a:pt x="383" y="140"/>
                  </a:lnTo>
                  <a:lnTo>
                    <a:pt x="383" y="212"/>
                  </a:lnTo>
                  <a:lnTo>
                    <a:pt x="377" y="218"/>
                  </a:lnTo>
                  <a:lnTo>
                    <a:pt x="377" y="225"/>
                  </a:lnTo>
                  <a:lnTo>
                    <a:pt x="371" y="231"/>
                  </a:lnTo>
                  <a:lnTo>
                    <a:pt x="371" y="237"/>
                  </a:lnTo>
                  <a:lnTo>
                    <a:pt x="366" y="237"/>
                  </a:lnTo>
                  <a:lnTo>
                    <a:pt x="366" y="243"/>
                  </a:lnTo>
                  <a:lnTo>
                    <a:pt x="360" y="249"/>
                  </a:lnTo>
                  <a:lnTo>
                    <a:pt x="360" y="255"/>
                  </a:lnTo>
                  <a:lnTo>
                    <a:pt x="354" y="255"/>
                  </a:lnTo>
                  <a:lnTo>
                    <a:pt x="354" y="261"/>
                  </a:lnTo>
                  <a:lnTo>
                    <a:pt x="349" y="267"/>
                  </a:lnTo>
                  <a:lnTo>
                    <a:pt x="349" y="273"/>
                  </a:lnTo>
                  <a:lnTo>
                    <a:pt x="343" y="273"/>
                  </a:lnTo>
                  <a:lnTo>
                    <a:pt x="343" y="279"/>
                  </a:lnTo>
                  <a:lnTo>
                    <a:pt x="337" y="279"/>
                  </a:lnTo>
                  <a:lnTo>
                    <a:pt x="337" y="285"/>
                  </a:lnTo>
                  <a:lnTo>
                    <a:pt x="331" y="285"/>
                  </a:lnTo>
                  <a:lnTo>
                    <a:pt x="309" y="309"/>
                  </a:lnTo>
                  <a:lnTo>
                    <a:pt x="303" y="309"/>
                  </a:lnTo>
                  <a:lnTo>
                    <a:pt x="291" y="321"/>
                  </a:lnTo>
                  <a:lnTo>
                    <a:pt x="286" y="321"/>
                  </a:lnTo>
                  <a:lnTo>
                    <a:pt x="280" y="328"/>
                  </a:lnTo>
                  <a:lnTo>
                    <a:pt x="274" y="328"/>
                  </a:lnTo>
                  <a:lnTo>
                    <a:pt x="269" y="334"/>
                  </a:lnTo>
                  <a:lnTo>
                    <a:pt x="257" y="334"/>
                  </a:lnTo>
                  <a:lnTo>
                    <a:pt x="251" y="340"/>
                  </a:lnTo>
                  <a:lnTo>
                    <a:pt x="234" y="340"/>
                  </a:lnTo>
                  <a:lnTo>
                    <a:pt x="234" y="346"/>
                  </a:lnTo>
                  <a:lnTo>
                    <a:pt x="217" y="346"/>
                  </a:lnTo>
                  <a:lnTo>
                    <a:pt x="217" y="352"/>
                  </a:lnTo>
                  <a:lnTo>
                    <a:pt x="200" y="352"/>
                  </a:lnTo>
                  <a:lnTo>
                    <a:pt x="194" y="358"/>
                  </a:lnTo>
                  <a:lnTo>
                    <a:pt x="183" y="358"/>
                  </a:lnTo>
                  <a:lnTo>
                    <a:pt x="177" y="364"/>
                  </a:lnTo>
                  <a:lnTo>
                    <a:pt x="154" y="364"/>
                  </a:lnTo>
                  <a:lnTo>
                    <a:pt x="148" y="370"/>
                  </a:lnTo>
                  <a:lnTo>
                    <a:pt x="143" y="370"/>
                  </a:lnTo>
                  <a:lnTo>
                    <a:pt x="137" y="376"/>
                  </a:lnTo>
                  <a:lnTo>
                    <a:pt x="126" y="382"/>
                  </a:lnTo>
                  <a:lnTo>
                    <a:pt x="120" y="382"/>
                  </a:lnTo>
                  <a:lnTo>
                    <a:pt x="103" y="400"/>
                  </a:lnTo>
                  <a:lnTo>
                    <a:pt x="97" y="400"/>
                  </a:lnTo>
                  <a:lnTo>
                    <a:pt x="80" y="418"/>
                  </a:lnTo>
                  <a:lnTo>
                    <a:pt x="80" y="424"/>
                  </a:lnTo>
                  <a:lnTo>
                    <a:pt x="68" y="437"/>
                  </a:lnTo>
                  <a:lnTo>
                    <a:pt x="68" y="443"/>
                  </a:lnTo>
                  <a:lnTo>
                    <a:pt x="63" y="449"/>
                  </a:lnTo>
                  <a:lnTo>
                    <a:pt x="63" y="473"/>
                  </a:lnTo>
                  <a:lnTo>
                    <a:pt x="57" y="479"/>
                  </a:lnTo>
                  <a:lnTo>
                    <a:pt x="57" y="491"/>
                  </a:lnTo>
                  <a:lnTo>
                    <a:pt x="63" y="497"/>
                  </a:lnTo>
                  <a:lnTo>
                    <a:pt x="63" y="534"/>
                  </a:lnTo>
                  <a:lnTo>
                    <a:pt x="68" y="540"/>
                  </a:lnTo>
                  <a:lnTo>
                    <a:pt x="68" y="546"/>
                  </a:lnTo>
                  <a:lnTo>
                    <a:pt x="63" y="546"/>
                  </a:lnTo>
                  <a:lnTo>
                    <a:pt x="63" y="540"/>
                  </a:lnTo>
                  <a:lnTo>
                    <a:pt x="57" y="540"/>
                  </a:lnTo>
                  <a:lnTo>
                    <a:pt x="40" y="521"/>
                  </a:lnTo>
                  <a:lnTo>
                    <a:pt x="34" y="521"/>
                  </a:lnTo>
                  <a:lnTo>
                    <a:pt x="34" y="515"/>
                  </a:lnTo>
                  <a:lnTo>
                    <a:pt x="23" y="503"/>
                  </a:lnTo>
                  <a:lnTo>
                    <a:pt x="23" y="497"/>
                  </a:lnTo>
                  <a:lnTo>
                    <a:pt x="17" y="491"/>
                  </a:lnTo>
                  <a:lnTo>
                    <a:pt x="17" y="485"/>
                  </a:lnTo>
                  <a:lnTo>
                    <a:pt x="5" y="473"/>
                  </a:lnTo>
                  <a:lnTo>
                    <a:pt x="5" y="461"/>
                  </a:lnTo>
                  <a:lnTo>
                    <a:pt x="0" y="455"/>
                  </a:lnTo>
                  <a:lnTo>
                    <a:pt x="0" y="388"/>
                  </a:lnTo>
                  <a:lnTo>
                    <a:pt x="5" y="382"/>
                  </a:lnTo>
                  <a:lnTo>
                    <a:pt x="5" y="376"/>
                  </a:lnTo>
                  <a:lnTo>
                    <a:pt x="11" y="370"/>
                  </a:lnTo>
                  <a:lnTo>
                    <a:pt x="11" y="364"/>
                  </a:lnTo>
                  <a:lnTo>
                    <a:pt x="17" y="358"/>
                  </a:lnTo>
                  <a:lnTo>
                    <a:pt x="17" y="352"/>
                  </a:lnTo>
                  <a:lnTo>
                    <a:pt x="23" y="352"/>
                  </a:lnTo>
                  <a:lnTo>
                    <a:pt x="40" y="334"/>
                  </a:lnTo>
                  <a:lnTo>
                    <a:pt x="45" y="334"/>
                  </a:lnTo>
                  <a:lnTo>
                    <a:pt x="51" y="328"/>
                  </a:lnTo>
                  <a:lnTo>
                    <a:pt x="57" y="328"/>
                  </a:lnTo>
                  <a:lnTo>
                    <a:pt x="63" y="321"/>
                  </a:lnTo>
                  <a:lnTo>
                    <a:pt x="68" y="321"/>
                  </a:lnTo>
                  <a:lnTo>
                    <a:pt x="68" y="315"/>
                  </a:lnTo>
                  <a:lnTo>
                    <a:pt x="80" y="315"/>
                  </a:lnTo>
                  <a:lnTo>
                    <a:pt x="86" y="309"/>
                  </a:lnTo>
                  <a:lnTo>
                    <a:pt x="103" y="309"/>
                  </a:lnTo>
                  <a:lnTo>
                    <a:pt x="108" y="303"/>
                  </a:lnTo>
                  <a:lnTo>
                    <a:pt x="131" y="303"/>
                  </a:lnTo>
                  <a:lnTo>
                    <a:pt x="131" y="297"/>
                  </a:lnTo>
                  <a:lnTo>
                    <a:pt x="148" y="297"/>
                  </a:lnTo>
                  <a:lnTo>
                    <a:pt x="154" y="291"/>
                  </a:lnTo>
                  <a:lnTo>
                    <a:pt x="160" y="291"/>
                  </a:lnTo>
                  <a:lnTo>
                    <a:pt x="171" y="285"/>
                  </a:lnTo>
                  <a:lnTo>
                    <a:pt x="177" y="285"/>
                  </a:lnTo>
                  <a:lnTo>
                    <a:pt x="183" y="279"/>
                  </a:lnTo>
                  <a:lnTo>
                    <a:pt x="188" y="279"/>
                  </a:lnTo>
                  <a:lnTo>
                    <a:pt x="194" y="273"/>
                  </a:lnTo>
                  <a:lnTo>
                    <a:pt x="200" y="273"/>
                  </a:lnTo>
                  <a:lnTo>
                    <a:pt x="206" y="267"/>
                  </a:lnTo>
                  <a:lnTo>
                    <a:pt x="211" y="267"/>
                  </a:lnTo>
                  <a:lnTo>
                    <a:pt x="217" y="261"/>
                  </a:lnTo>
                  <a:lnTo>
                    <a:pt x="223" y="261"/>
                  </a:lnTo>
                  <a:lnTo>
                    <a:pt x="234" y="249"/>
                  </a:lnTo>
                  <a:lnTo>
                    <a:pt x="240" y="249"/>
                  </a:lnTo>
                  <a:lnTo>
                    <a:pt x="246" y="243"/>
                  </a:lnTo>
                  <a:lnTo>
                    <a:pt x="251" y="243"/>
                  </a:lnTo>
                  <a:lnTo>
                    <a:pt x="257" y="237"/>
                  </a:lnTo>
                  <a:lnTo>
                    <a:pt x="257" y="231"/>
                  </a:lnTo>
                  <a:lnTo>
                    <a:pt x="263" y="231"/>
                  </a:lnTo>
                  <a:lnTo>
                    <a:pt x="280" y="212"/>
                  </a:lnTo>
                  <a:lnTo>
                    <a:pt x="280" y="206"/>
                  </a:lnTo>
                  <a:lnTo>
                    <a:pt x="286" y="200"/>
                  </a:lnTo>
                  <a:lnTo>
                    <a:pt x="286" y="194"/>
                  </a:lnTo>
                  <a:lnTo>
                    <a:pt x="291" y="188"/>
                  </a:lnTo>
                  <a:lnTo>
                    <a:pt x="291" y="158"/>
                  </a:lnTo>
                  <a:lnTo>
                    <a:pt x="274" y="140"/>
                  </a:lnTo>
                  <a:lnTo>
                    <a:pt x="274" y="134"/>
                  </a:lnTo>
                  <a:lnTo>
                    <a:pt x="263" y="122"/>
                  </a:lnTo>
                  <a:lnTo>
                    <a:pt x="251" y="115"/>
                  </a:lnTo>
                  <a:lnTo>
                    <a:pt x="246" y="115"/>
                  </a:lnTo>
                  <a:lnTo>
                    <a:pt x="246" y="109"/>
                  </a:lnTo>
                  <a:lnTo>
                    <a:pt x="240" y="109"/>
                  </a:lnTo>
                  <a:lnTo>
                    <a:pt x="234" y="103"/>
                  </a:lnTo>
                  <a:lnTo>
                    <a:pt x="229" y="103"/>
                  </a:lnTo>
                  <a:lnTo>
                    <a:pt x="229" y="0"/>
                  </a:lnTo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80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" name="Rectangle 93"/>
          <p:cNvSpPr>
            <a:spLocks noChangeArrowheads="1"/>
          </p:cNvSpPr>
          <p:nvPr/>
        </p:nvSpPr>
        <p:spPr bwMode="auto">
          <a:xfrm>
            <a:off x="6248400" y="4535488"/>
            <a:ext cx="125888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ctr"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ICF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0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72" y="152400"/>
            <a:ext cx="77724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ICF (2001)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86833" y="6397823"/>
            <a:ext cx="87523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aseline="30000" dirty="0" smtClean="0">
                <a:solidFill>
                  <a:srgbClr val="FF00FF"/>
                </a:solidFill>
              </a:rPr>
              <a:t>1</a:t>
            </a:r>
            <a:r>
              <a:rPr lang="en-US" sz="1600" dirty="0" smtClean="0">
                <a:solidFill>
                  <a:srgbClr val="FF00FF"/>
                </a:solidFill>
              </a:rPr>
              <a:t>WHO-ICF, Geneva: WHO:2001; Gray et al, (2000). Arch </a:t>
            </a:r>
            <a:r>
              <a:rPr lang="en-US" sz="1600" dirty="0" err="1" smtClean="0">
                <a:solidFill>
                  <a:srgbClr val="FF00FF"/>
                </a:solidFill>
              </a:rPr>
              <a:t>Phys</a:t>
            </a:r>
            <a:r>
              <a:rPr lang="en-US" sz="1600" dirty="0" smtClean="0">
                <a:solidFill>
                  <a:srgbClr val="FF00FF"/>
                </a:solidFill>
              </a:rPr>
              <a:t> Med </a:t>
            </a:r>
            <a:r>
              <a:rPr lang="en-US" sz="1600" dirty="0" err="1" smtClean="0">
                <a:solidFill>
                  <a:srgbClr val="FF00FF"/>
                </a:solidFill>
              </a:rPr>
              <a:t>Rehabil</a:t>
            </a:r>
            <a:r>
              <a:rPr lang="en-US" sz="1600" dirty="0" smtClean="0">
                <a:solidFill>
                  <a:srgbClr val="FF00FF"/>
                </a:solidFill>
              </a:rPr>
              <a:t>, 81:S10-S14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65" y="1186934"/>
            <a:ext cx="232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Disease or Disorder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39" y="2785730"/>
            <a:ext cx="2485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Body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Functions/Structures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(Impairments)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6852" y="2924229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1324" y="2924229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Participation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650468"/>
            <a:ext cx="2720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Environmental Factors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266" y="565046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Personal Factors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71109" y="51170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6486326" y="51170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71109" y="5117068"/>
            <a:ext cx="3815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90800" y="3108895"/>
            <a:ext cx="8629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3108895"/>
            <a:ext cx="92063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76322" y="2133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543800" y="2133600"/>
            <a:ext cx="0" cy="652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76322" y="2133600"/>
            <a:ext cx="62674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00972" y="4659868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022282" y="41264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867400" y="41264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22282" y="4659868"/>
            <a:ext cx="28451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</p:cNvCxnSpPr>
          <p:nvPr/>
        </p:nvCxnSpPr>
        <p:spPr>
          <a:xfrm flipH="1">
            <a:off x="4618603" y="1587044"/>
            <a:ext cx="1" cy="11986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33800" y="2459665"/>
            <a:ext cx="5105400" cy="1502735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72" y="152400"/>
            <a:ext cx="77724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ICF (2001)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86833" y="6397823"/>
            <a:ext cx="87523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aseline="30000" dirty="0" smtClean="0">
                <a:solidFill>
                  <a:srgbClr val="FF00FF"/>
                </a:solidFill>
              </a:rPr>
              <a:t>1</a:t>
            </a:r>
            <a:r>
              <a:rPr lang="en-US" sz="1600" dirty="0" smtClean="0">
                <a:solidFill>
                  <a:srgbClr val="FF00FF"/>
                </a:solidFill>
              </a:rPr>
              <a:t>WHO-ICF, Geneva: WHO:2001; Gray et al, (2000). Arch </a:t>
            </a:r>
            <a:r>
              <a:rPr lang="en-US" sz="1600" dirty="0" err="1" smtClean="0">
                <a:solidFill>
                  <a:srgbClr val="FF00FF"/>
                </a:solidFill>
              </a:rPr>
              <a:t>Phys</a:t>
            </a:r>
            <a:r>
              <a:rPr lang="en-US" sz="1600" dirty="0" smtClean="0">
                <a:solidFill>
                  <a:srgbClr val="FF00FF"/>
                </a:solidFill>
              </a:rPr>
              <a:t> Med </a:t>
            </a:r>
            <a:r>
              <a:rPr lang="en-US" sz="1600" dirty="0" err="1" smtClean="0">
                <a:solidFill>
                  <a:srgbClr val="FF00FF"/>
                </a:solidFill>
              </a:rPr>
              <a:t>Rehabil</a:t>
            </a:r>
            <a:r>
              <a:rPr lang="en-US" sz="1600" dirty="0" smtClean="0">
                <a:solidFill>
                  <a:srgbClr val="FF00FF"/>
                </a:solidFill>
              </a:rPr>
              <a:t>, 81:S10-S14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65" y="1186934"/>
            <a:ext cx="232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Disease or Disorder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39" y="2785730"/>
            <a:ext cx="2485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Body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Functions/Structures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(Impairments)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6852" y="2924229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1324" y="2924229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Participation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650468"/>
            <a:ext cx="2720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Environmental Factors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266" y="565046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Personal Factors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71109" y="51170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6486326" y="51170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71109" y="5117068"/>
            <a:ext cx="3815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90800" y="3108895"/>
            <a:ext cx="8629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3108895"/>
            <a:ext cx="92063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76322" y="2133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543800" y="2133600"/>
            <a:ext cx="0" cy="652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76322" y="2133600"/>
            <a:ext cx="62674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00972" y="4659868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022282" y="41264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867400" y="41264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22282" y="4659868"/>
            <a:ext cx="28451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</p:cNvCxnSpPr>
          <p:nvPr/>
        </p:nvCxnSpPr>
        <p:spPr>
          <a:xfrm flipH="1">
            <a:off x="4618603" y="1587044"/>
            <a:ext cx="1" cy="11986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71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ICF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Activities and Participation Domains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81534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Learning and Applying Knowledge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General Tasks and Demands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Communication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Self Care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Domestic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Interpersonal Interactions and Relationships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Major Life Areas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Community, Social, and Civic Life</a:t>
            </a:r>
            <a:endParaRPr lang="en-US" sz="2000" dirty="0"/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86833" y="6397823"/>
            <a:ext cx="8752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solidFill>
                  <a:srgbClr val="FF00FF"/>
                </a:solidFill>
              </a:rPr>
              <a:t>1</a:t>
            </a:r>
            <a:r>
              <a:rPr lang="en-US" sz="1400" dirty="0" smtClean="0">
                <a:solidFill>
                  <a:srgbClr val="FF00FF"/>
                </a:solidFill>
              </a:rPr>
              <a:t>WHO-ICF, Geneva: WHO:2001</a:t>
            </a:r>
            <a:endParaRPr lang="en-US" sz="1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33800" y="2459665"/>
            <a:ext cx="5105400" cy="1502735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72" y="152400"/>
            <a:ext cx="77724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ICF (2001)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86833" y="6397823"/>
            <a:ext cx="87523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aseline="30000" dirty="0" smtClean="0">
                <a:solidFill>
                  <a:srgbClr val="FF00FF"/>
                </a:solidFill>
              </a:rPr>
              <a:t>1</a:t>
            </a:r>
            <a:r>
              <a:rPr lang="en-US" sz="1600" dirty="0" smtClean="0">
                <a:solidFill>
                  <a:srgbClr val="FF00FF"/>
                </a:solidFill>
              </a:rPr>
              <a:t>WHO-ICF, Geneva: WHO:2001; Gray et al, (2000). Arch </a:t>
            </a:r>
            <a:r>
              <a:rPr lang="en-US" sz="1600" dirty="0" err="1" smtClean="0">
                <a:solidFill>
                  <a:srgbClr val="FF00FF"/>
                </a:solidFill>
              </a:rPr>
              <a:t>Phys</a:t>
            </a:r>
            <a:r>
              <a:rPr lang="en-US" sz="1600" dirty="0" smtClean="0">
                <a:solidFill>
                  <a:srgbClr val="FF00FF"/>
                </a:solidFill>
              </a:rPr>
              <a:t> Med </a:t>
            </a:r>
            <a:r>
              <a:rPr lang="en-US" sz="1600" dirty="0" err="1" smtClean="0">
                <a:solidFill>
                  <a:srgbClr val="FF00FF"/>
                </a:solidFill>
              </a:rPr>
              <a:t>Rehabil</a:t>
            </a:r>
            <a:r>
              <a:rPr lang="en-US" sz="1600" dirty="0" smtClean="0">
                <a:solidFill>
                  <a:srgbClr val="FF00FF"/>
                </a:solidFill>
              </a:rPr>
              <a:t>, 81:S10-S14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65" y="1186934"/>
            <a:ext cx="232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Disease or Disorder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39" y="2785730"/>
            <a:ext cx="2485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Body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Functions/Structures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(Impairments)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6852" y="2924229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Activities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1324" y="2924229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Participation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650468"/>
            <a:ext cx="2720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Environmental Factors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266" y="565046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Personal Factors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71109" y="51170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6486326" y="51170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71109" y="5117068"/>
            <a:ext cx="3815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90800" y="3108895"/>
            <a:ext cx="8629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3108895"/>
            <a:ext cx="92063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76322" y="2133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543800" y="2133600"/>
            <a:ext cx="0" cy="652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76322" y="2133600"/>
            <a:ext cx="62674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00972" y="4659868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022282" y="41264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867400" y="41264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22282" y="4659868"/>
            <a:ext cx="28451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</p:cNvCxnSpPr>
          <p:nvPr/>
        </p:nvCxnSpPr>
        <p:spPr>
          <a:xfrm flipH="1">
            <a:off x="4618603" y="1587044"/>
            <a:ext cx="1" cy="11986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37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33800" y="2459665"/>
            <a:ext cx="5105400" cy="1502735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72" y="152400"/>
            <a:ext cx="77724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ICF (2001)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86833" y="6397823"/>
            <a:ext cx="87523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aseline="30000" dirty="0" smtClean="0">
                <a:solidFill>
                  <a:srgbClr val="FF00FF"/>
                </a:solidFill>
              </a:rPr>
              <a:t>1</a:t>
            </a:r>
            <a:r>
              <a:rPr lang="en-US" sz="1600" dirty="0" smtClean="0">
                <a:solidFill>
                  <a:srgbClr val="FF00FF"/>
                </a:solidFill>
              </a:rPr>
              <a:t>WHO-ICF, Geneva: WHO:2001; Gray et al, (2000). Arch </a:t>
            </a:r>
            <a:r>
              <a:rPr lang="en-US" sz="1600" dirty="0" err="1" smtClean="0">
                <a:solidFill>
                  <a:srgbClr val="FF00FF"/>
                </a:solidFill>
              </a:rPr>
              <a:t>Phys</a:t>
            </a:r>
            <a:r>
              <a:rPr lang="en-US" sz="1600" dirty="0" smtClean="0">
                <a:solidFill>
                  <a:srgbClr val="FF00FF"/>
                </a:solidFill>
              </a:rPr>
              <a:t> Med </a:t>
            </a:r>
            <a:r>
              <a:rPr lang="en-US" sz="1600" dirty="0" err="1" smtClean="0">
                <a:solidFill>
                  <a:srgbClr val="FF00FF"/>
                </a:solidFill>
              </a:rPr>
              <a:t>Rehabil</a:t>
            </a:r>
            <a:r>
              <a:rPr lang="en-US" sz="1600" dirty="0" smtClean="0">
                <a:solidFill>
                  <a:srgbClr val="FF00FF"/>
                </a:solidFill>
              </a:rPr>
              <a:t>, 81:S10-S14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65" y="1186934"/>
            <a:ext cx="232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Disease or Disorder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39" y="2785730"/>
            <a:ext cx="2485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Body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Functions/Structures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(Impairments)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6852" y="2924229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1324" y="2924229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Participation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650468"/>
            <a:ext cx="2720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Environmental Factors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266" y="565046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Personal Factors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71109" y="51170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6486326" y="51170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71109" y="5117068"/>
            <a:ext cx="3815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90800" y="3108895"/>
            <a:ext cx="8629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3108895"/>
            <a:ext cx="92063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76322" y="2133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543800" y="2133600"/>
            <a:ext cx="0" cy="652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76322" y="2133600"/>
            <a:ext cx="62674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00972" y="4659868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022282" y="41264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867400" y="41264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22282" y="4659868"/>
            <a:ext cx="28451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</p:cNvCxnSpPr>
          <p:nvPr/>
        </p:nvCxnSpPr>
        <p:spPr>
          <a:xfrm flipH="1">
            <a:off x="4618603" y="1587044"/>
            <a:ext cx="1" cy="11986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629400" y="2667000"/>
            <a:ext cx="2133600" cy="990600"/>
          </a:xfrm>
          <a:prstGeom prst="ellipse">
            <a:avLst/>
          </a:prstGeom>
          <a:solidFill>
            <a:srgbClr val="FFC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7239000" y="3212068"/>
            <a:ext cx="1061896" cy="5979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33800" y="2459665"/>
            <a:ext cx="5105400" cy="1502735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772" y="152400"/>
            <a:ext cx="77724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ICF (2001)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86833" y="6397823"/>
            <a:ext cx="87523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aseline="30000" dirty="0" smtClean="0">
                <a:solidFill>
                  <a:srgbClr val="FF00FF"/>
                </a:solidFill>
              </a:rPr>
              <a:t>1</a:t>
            </a:r>
            <a:r>
              <a:rPr lang="en-US" sz="1600" dirty="0" smtClean="0">
                <a:solidFill>
                  <a:srgbClr val="FF00FF"/>
                </a:solidFill>
              </a:rPr>
              <a:t>WHO-ICF, Geneva: WHO:2001; Gray et al, (2000). Arch </a:t>
            </a:r>
            <a:r>
              <a:rPr lang="en-US" sz="1600" dirty="0" err="1" smtClean="0">
                <a:solidFill>
                  <a:srgbClr val="FF00FF"/>
                </a:solidFill>
              </a:rPr>
              <a:t>Phys</a:t>
            </a:r>
            <a:r>
              <a:rPr lang="en-US" sz="1600" dirty="0" smtClean="0">
                <a:solidFill>
                  <a:srgbClr val="FF00FF"/>
                </a:solidFill>
              </a:rPr>
              <a:t> Med </a:t>
            </a:r>
            <a:r>
              <a:rPr lang="en-US" sz="1600" dirty="0" err="1" smtClean="0">
                <a:solidFill>
                  <a:srgbClr val="FF00FF"/>
                </a:solidFill>
              </a:rPr>
              <a:t>Rehabil</a:t>
            </a:r>
            <a:r>
              <a:rPr lang="en-US" sz="1600" dirty="0" smtClean="0">
                <a:solidFill>
                  <a:srgbClr val="FF00FF"/>
                </a:solidFill>
              </a:rPr>
              <a:t>, 81:S10-S14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65" y="1186934"/>
            <a:ext cx="2329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Disease or Disorder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39" y="2785730"/>
            <a:ext cx="2485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Body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Functions/Structures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(Impairments)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6852" y="2924229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41324" y="2924229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Participation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650468"/>
            <a:ext cx="2720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Environmental Factors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266" y="5650468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Personal Factors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71109" y="51170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6486326" y="51170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71109" y="5117068"/>
            <a:ext cx="3815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90800" y="3108895"/>
            <a:ext cx="8629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10200" y="3108895"/>
            <a:ext cx="92063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276322" y="2133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543800" y="2133600"/>
            <a:ext cx="0" cy="652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76322" y="2133600"/>
            <a:ext cx="62674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00972" y="4659868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022282" y="41264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867400" y="4126468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22282" y="4659868"/>
            <a:ext cx="28451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</p:cNvCxnSpPr>
          <p:nvPr/>
        </p:nvCxnSpPr>
        <p:spPr>
          <a:xfrm flipH="1">
            <a:off x="4618603" y="1587044"/>
            <a:ext cx="1" cy="11986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629400" y="2667000"/>
            <a:ext cx="2133600" cy="990600"/>
          </a:xfrm>
          <a:prstGeom prst="ellipse">
            <a:avLst/>
          </a:prstGeom>
          <a:solidFill>
            <a:srgbClr val="FFC0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328826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</a:rPr>
              <a:t>Social</a:t>
            </a:r>
            <a:endParaRPr lang="en-US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8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7772400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Assessment of Social Participation Domains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356866"/>
            <a:ext cx="8347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00FF"/>
                </a:solidFill>
              </a:rPr>
              <a:t>Rowe &amp; Kahn (1987), </a:t>
            </a:r>
            <a:r>
              <a:rPr lang="en-US" sz="1600" u="sng" dirty="0" smtClean="0">
                <a:solidFill>
                  <a:srgbClr val="FF00FF"/>
                </a:solidFill>
              </a:rPr>
              <a:t>Science, (237):143-149;</a:t>
            </a:r>
            <a:r>
              <a:rPr lang="en-US" sz="1600" dirty="0">
                <a:solidFill>
                  <a:srgbClr val="FF00FF"/>
                </a:solidFill>
              </a:rPr>
              <a:t> </a:t>
            </a:r>
            <a:r>
              <a:rPr lang="en-US" sz="1600" dirty="0" err="1">
                <a:solidFill>
                  <a:srgbClr val="FF00FF"/>
                </a:solidFill>
              </a:rPr>
              <a:t>Dijkers</a:t>
            </a:r>
            <a:r>
              <a:rPr lang="en-US" sz="1600" dirty="0">
                <a:solidFill>
                  <a:srgbClr val="FF00FF"/>
                </a:solidFill>
              </a:rPr>
              <a:t>, M et al. (1997). Spinal Cord, 35:829-840</a:t>
            </a:r>
            <a:r>
              <a:rPr lang="en-US" sz="1600" b="1" u="sng" dirty="0" smtClean="0">
                <a:solidFill>
                  <a:srgbClr val="FF00FF"/>
                </a:solidFill>
              </a:rPr>
              <a:t> </a:t>
            </a:r>
            <a:endParaRPr lang="en-US" sz="1600" b="1" u="sng" dirty="0">
              <a:solidFill>
                <a:srgbClr val="FF00FF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Social Outcomes and Health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7338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Individuals are 2-4 times more likely to die of any form of illness if they have low social support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These odds are greater than the odds for dying  from cigarette smoking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Social participation was more important to the QOL of persons with disabilities than were ADLS, or impairment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21" y="1524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Approach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31135" y="1295401"/>
            <a:ext cx="3907465" cy="48005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Topical Reviews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Rehabilitation Measures Database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Social Participation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Life Participation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Social integration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Social relationships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37 Potential Measures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17 Relevant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135" y="6096000"/>
            <a:ext cx="8840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00FF"/>
                </a:solidFill>
              </a:rPr>
              <a:t>Perenboom</a:t>
            </a:r>
            <a:r>
              <a:rPr lang="en-US" sz="1600" dirty="0" smtClean="0">
                <a:solidFill>
                  <a:srgbClr val="FF00FF"/>
                </a:solidFill>
              </a:rPr>
              <a:t> &amp; Chorus (2003), Disability and Rehabilitation, 25, 577-587; </a:t>
            </a:r>
            <a:r>
              <a:rPr lang="en-US" sz="1600" dirty="0" err="1" smtClean="0">
                <a:solidFill>
                  <a:srgbClr val="FF00FF"/>
                </a:solidFill>
              </a:rPr>
              <a:t>Dijkers</a:t>
            </a:r>
            <a:r>
              <a:rPr lang="en-US" sz="1600" dirty="0" smtClean="0">
                <a:solidFill>
                  <a:srgbClr val="FF00FF"/>
                </a:solidFill>
              </a:rPr>
              <a:t> et al (2000), Arch </a:t>
            </a:r>
            <a:r>
              <a:rPr lang="en-US" sz="1600" dirty="0" err="1" smtClean="0">
                <a:solidFill>
                  <a:srgbClr val="FF00FF"/>
                </a:solidFill>
              </a:rPr>
              <a:t>Phys</a:t>
            </a:r>
            <a:r>
              <a:rPr lang="en-US" sz="1600" dirty="0" smtClean="0">
                <a:solidFill>
                  <a:srgbClr val="FF00FF"/>
                </a:solidFill>
              </a:rPr>
              <a:t> Med </a:t>
            </a:r>
            <a:r>
              <a:rPr lang="en-US" sz="1600" dirty="0" err="1" smtClean="0">
                <a:solidFill>
                  <a:srgbClr val="FF00FF"/>
                </a:solidFill>
              </a:rPr>
              <a:t>Rehabil</a:t>
            </a:r>
            <a:r>
              <a:rPr lang="en-US" sz="1600" dirty="0" smtClean="0">
                <a:solidFill>
                  <a:srgbClr val="FF00FF"/>
                </a:solidFill>
              </a:rPr>
              <a:t>, 81, S63-S80; http</a:t>
            </a:r>
            <a:r>
              <a:rPr lang="en-US" sz="1600" dirty="0">
                <a:solidFill>
                  <a:srgbClr val="FF00FF"/>
                </a:solidFill>
              </a:rPr>
              <a:t>://</a:t>
            </a:r>
            <a:r>
              <a:rPr lang="en-US" sz="1600" dirty="0" smtClean="0">
                <a:solidFill>
                  <a:srgbClr val="FF00FF"/>
                </a:solidFill>
              </a:rPr>
              <a:t>www.rehabmeasures.org/rehabweb/allmeasures.aspx</a:t>
            </a:r>
            <a:endParaRPr lang="en-US" sz="1600" dirty="0">
              <a:solidFill>
                <a:srgbClr val="FF00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9" y="1447800"/>
            <a:ext cx="543275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35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Early Measures that included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a Social Participation Construct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1487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Early Measures that included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a Social Participation Construct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29718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Sickness Impact Profile (SIP: 1975)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Assesses level of dysfunction 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Measures “objective” ability not “subjective” perceptions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68 items (136 long): domains: Physical, Psychological, </a:t>
            </a:r>
            <a:r>
              <a:rPr lang="en-US" sz="2400" b="1" u="sng" dirty="0" smtClean="0">
                <a:solidFill>
                  <a:srgbClr val="FFFF00"/>
                </a:solidFill>
              </a:rPr>
              <a:t>Social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Social (mobility, social behavior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Scores: Total, Domain, Subscale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Populations: Arthritis, TBI, SCI, Stroke, Parkinson’s, MS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43246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>
                <a:solidFill>
                  <a:srgbClr val="FF00FF"/>
                </a:solidFill>
              </a:rPr>
              <a:t>Gilson </a:t>
            </a:r>
            <a:r>
              <a:rPr lang="en-US" sz="1600" dirty="0" smtClean="0">
                <a:solidFill>
                  <a:srgbClr val="FF00FF"/>
                </a:solidFill>
              </a:rPr>
              <a:t>BS et al. (1975), 65(12</a:t>
            </a:r>
            <a:r>
              <a:rPr lang="en-US" sz="1600" dirty="0">
                <a:solidFill>
                  <a:srgbClr val="FF00FF"/>
                </a:solidFill>
              </a:rPr>
              <a:t>):</a:t>
            </a:r>
            <a:r>
              <a:rPr lang="en-US" sz="1600" dirty="0" smtClean="0">
                <a:solidFill>
                  <a:srgbClr val="FF00FF"/>
                </a:solidFill>
              </a:rPr>
              <a:t>1304-10</a:t>
            </a:r>
            <a:endParaRPr lang="en-US" sz="1600" dirty="0">
              <a:solidFill>
                <a:srgbClr val="FF00FF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884293"/>
              </p:ext>
            </p:extLst>
          </p:nvPr>
        </p:nvGraphicFramePr>
        <p:xfrm>
          <a:off x="914400" y="4343400"/>
          <a:ext cx="7315200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880"/>
                <a:gridCol w="48463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Sample Domains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Sample Items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Social Interactions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make many demands (e.g., insist that people do things for me, or tell them how to do things)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Leisure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am going out for entertainment less often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Interactions - family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 isolate myself as much as I can from the rest of the family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7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Early Measures that included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a Social Participation Construct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33" y="1371600"/>
            <a:ext cx="8382000" cy="3048000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Nottingham Health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Profile (NHP: 1980)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Assesses perceived health impact on personal and social life engagement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45 items: 7 Domains: Sleep, Mobility, Energy, Pain, Emotions, </a:t>
            </a:r>
            <a:r>
              <a:rPr lang="en-US" sz="2400" u="sng" dirty="0" smtClean="0">
                <a:solidFill>
                  <a:srgbClr val="FFFF00"/>
                </a:solidFill>
              </a:rPr>
              <a:t>Social Isolation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u="sng" dirty="0" smtClean="0">
                <a:solidFill>
                  <a:srgbClr val="FFFF00"/>
                </a:solidFill>
              </a:rPr>
              <a:t>Impact to Participation in Life Areas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2"/>
            <a:r>
              <a:rPr lang="en-US" sz="2000" u="sng" dirty="0" smtClean="0">
                <a:solidFill>
                  <a:schemeClr val="bg1"/>
                </a:solidFill>
              </a:rPr>
              <a:t>Impact to Participation in Life </a:t>
            </a:r>
            <a:r>
              <a:rPr lang="en-US" sz="2000" u="sng" dirty="0">
                <a:solidFill>
                  <a:schemeClr val="bg1"/>
                </a:solidFill>
              </a:rPr>
              <a:t>areas</a:t>
            </a:r>
            <a:r>
              <a:rPr lang="en-US" sz="2000" dirty="0">
                <a:solidFill>
                  <a:schemeClr val="bg1"/>
                </a:solidFill>
              </a:rPr>
              <a:t>: work, house work, social life, home life, sex life, hobbies, vacations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Populations: Pregnancy, </a:t>
            </a:r>
            <a:r>
              <a:rPr lang="en-US" sz="2400" dirty="0" smtClean="0">
                <a:solidFill>
                  <a:schemeClr val="bg1"/>
                </a:solidFill>
              </a:rPr>
              <a:t>Chronically Ill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Limb Fractures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Stroke</a:t>
            </a:r>
            <a:r>
              <a:rPr lang="en-US" sz="2400" dirty="0">
                <a:solidFill>
                  <a:schemeClr val="bg1"/>
                </a:solidFill>
              </a:rPr>
              <a:t>, OA, </a:t>
            </a:r>
            <a:r>
              <a:rPr lang="en-US" sz="2400" dirty="0" smtClean="0">
                <a:solidFill>
                  <a:schemeClr val="bg1"/>
                </a:solidFill>
              </a:rPr>
              <a:t>Soft Tissue Injury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Headache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COPD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033" y="6353913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FF"/>
                </a:solidFill>
              </a:rPr>
              <a:t>Hunt et al, (1980). J </a:t>
            </a:r>
            <a:r>
              <a:rPr lang="en-US" sz="1600" dirty="0" err="1" smtClean="0">
                <a:solidFill>
                  <a:srgbClr val="FF00FF"/>
                </a:solidFill>
              </a:rPr>
              <a:t>Epidem</a:t>
            </a:r>
            <a:r>
              <a:rPr lang="en-US" sz="1600" dirty="0" smtClean="0">
                <a:solidFill>
                  <a:srgbClr val="FF00FF"/>
                </a:solidFill>
              </a:rPr>
              <a:t> </a:t>
            </a:r>
            <a:r>
              <a:rPr lang="en-US" sz="1600" dirty="0">
                <a:solidFill>
                  <a:srgbClr val="FF00FF"/>
                </a:solidFill>
              </a:rPr>
              <a:t>and Community Health, </a:t>
            </a:r>
            <a:r>
              <a:rPr lang="en-US" sz="1600" dirty="0" smtClean="0">
                <a:solidFill>
                  <a:srgbClr val="FF00FF"/>
                </a:solidFill>
              </a:rPr>
              <a:t>34:281-286.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Early Measures that included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a Social Participation Construct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67" y="1524000"/>
            <a:ext cx="8534400" cy="33528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Reintegration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to Normal Living Index (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RNLI: 1988)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Assesses the degree </a:t>
            </a:r>
            <a:r>
              <a:rPr lang="en-US" sz="2400" dirty="0">
                <a:solidFill>
                  <a:schemeClr val="bg1"/>
                </a:solidFill>
              </a:rPr>
              <a:t>to which individuals achieve reintegration into normal social activities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11 items: 7 domains: Indoor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Mobility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Self-care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Daily Activity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u="sng" dirty="0" smtClean="0">
                <a:solidFill>
                  <a:srgbClr val="FFFF00"/>
                </a:solidFill>
              </a:rPr>
              <a:t>Recreation &amp; Social Activities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u="sng" dirty="0" smtClean="0">
                <a:solidFill>
                  <a:srgbClr val="FFFF00"/>
                </a:solidFill>
              </a:rPr>
              <a:t>Family Roles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u="sng" dirty="0" smtClean="0">
                <a:solidFill>
                  <a:srgbClr val="FFFF00"/>
                </a:solidFill>
              </a:rPr>
              <a:t>Personal Relationships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u="sng" dirty="0" smtClean="0">
                <a:solidFill>
                  <a:srgbClr val="FFFF00"/>
                </a:solidFill>
              </a:rPr>
              <a:t>Presentation of Self to Others</a:t>
            </a:r>
            <a:endParaRPr lang="en-US" sz="2400" u="sng" dirty="0">
              <a:solidFill>
                <a:srgbClr val="FFFF00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Populations: </a:t>
            </a:r>
            <a:r>
              <a:rPr lang="en-US" sz="2400" dirty="0" smtClean="0">
                <a:solidFill>
                  <a:schemeClr val="bg1"/>
                </a:solidFill>
              </a:rPr>
              <a:t>Stroke, TBI, SCI, Cancer, Heart Disease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67" y="6278992"/>
            <a:ext cx="891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 smtClean="0">
                <a:solidFill>
                  <a:srgbClr val="FF00FF"/>
                </a:solidFill>
              </a:rPr>
              <a:t>Wood </a:t>
            </a:r>
            <a:r>
              <a:rPr lang="en-US" sz="1600" dirty="0">
                <a:solidFill>
                  <a:srgbClr val="FF00FF"/>
                </a:solidFill>
              </a:rPr>
              <a:t>et al. (1988). Arch </a:t>
            </a:r>
            <a:r>
              <a:rPr lang="en-US" sz="1600" dirty="0" err="1">
                <a:solidFill>
                  <a:srgbClr val="FF00FF"/>
                </a:solidFill>
              </a:rPr>
              <a:t>Phys</a:t>
            </a:r>
            <a:r>
              <a:rPr lang="en-US" sz="1600" dirty="0">
                <a:solidFill>
                  <a:srgbClr val="FF00FF"/>
                </a:solidFill>
              </a:rPr>
              <a:t> Med </a:t>
            </a:r>
            <a:r>
              <a:rPr lang="en-US" sz="1600" dirty="0" err="1">
                <a:solidFill>
                  <a:srgbClr val="FF00FF"/>
                </a:solidFill>
              </a:rPr>
              <a:t>Rehabil</a:t>
            </a:r>
            <a:r>
              <a:rPr lang="en-US" sz="1600" dirty="0">
                <a:solidFill>
                  <a:srgbClr val="FF00FF"/>
                </a:solidFill>
              </a:rPr>
              <a:t>, </a:t>
            </a:r>
            <a:r>
              <a:rPr lang="en-US" sz="1600" dirty="0" smtClean="0">
                <a:solidFill>
                  <a:srgbClr val="FF00FF"/>
                </a:solidFill>
              </a:rPr>
              <a:t>69:583-590</a:t>
            </a:r>
            <a:endParaRPr lang="en-US" sz="16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00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Early Measure that included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a Social Participation Construct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038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Emphasis on comparing patient to normative behavior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Performance based rather than values based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Do you engage?, Can you do it?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How much help to you need?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Are you social? (yes/no)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Early measures lacked a specific frame work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Are notable for even including assessments of social factors in the context of illness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32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Measures Consistent with the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 ICIDH Framework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71" y="2895600"/>
            <a:ext cx="2023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ICIDH Model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846" y="3625334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Disease/disorder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4264" y="3625334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Impairment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8760" y="3625334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Disability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95932" y="3616842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Handicap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991864" y="3839458"/>
            <a:ext cx="227868" cy="127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09109" y="3853933"/>
            <a:ext cx="29268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8533" y="3850390"/>
            <a:ext cx="205731" cy="35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58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Measures Consistent with the</a:t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ICIDH Framework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8502"/>
            <a:ext cx="8382000" cy="4146498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Craig Handicap Scale &amp; Reporting Techniques (CHART: 1992)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Assesses amount of time spent in various activities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32 items: 6 domains: Physical Independence, Cognitive Independence, Mobility, Occupation, Economic Self-sufficiency, </a:t>
            </a:r>
            <a:r>
              <a:rPr lang="en-US" sz="2400" u="sng" dirty="0" smtClean="0">
                <a:solidFill>
                  <a:srgbClr val="FFFF00"/>
                </a:solidFill>
              </a:rPr>
              <a:t>Social Integration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 Populations: SCI, Stroke, TBI, MS, Burn, Amputee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Has a 19-item </a:t>
            </a:r>
            <a:r>
              <a:rPr lang="en-US" sz="2400" dirty="0">
                <a:solidFill>
                  <a:schemeClr val="bg1"/>
                </a:solidFill>
              </a:rPr>
              <a:t>short </a:t>
            </a:r>
            <a:r>
              <a:rPr lang="en-US" sz="2400" dirty="0" smtClean="0">
                <a:solidFill>
                  <a:schemeClr val="bg1"/>
                </a:solidFill>
              </a:rPr>
              <a:t>form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Can obtain a single Social Integration score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352225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00FF"/>
                </a:solidFill>
              </a:rPr>
              <a:t>Whiteneck</a:t>
            </a:r>
            <a:r>
              <a:rPr lang="en-US" sz="1600" dirty="0" smtClean="0">
                <a:solidFill>
                  <a:srgbClr val="FF00FF"/>
                </a:solidFill>
              </a:rPr>
              <a:t> </a:t>
            </a:r>
            <a:r>
              <a:rPr lang="en-US" sz="1600" dirty="0">
                <a:solidFill>
                  <a:srgbClr val="FF00FF"/>
                </a:solidFill>
              </a:rPr>
              <a:t>et al. (1992). Arch </a:t>
            </a:r>
            <a:r>
              <a:rPr lang="en-US" sz="1600" dirty="0" err="1">
                <a:solidFill>
                  <a:srgbClr val="FF00FF"/>
                </a:solidFill>
              </a:rPr>
              <a:t>Phys</a:t>
            </a:r>
            <a:r>
              <a:rPr lang="en-US" sz="1600" dirty="0">
                <a:solidFill>
                  <a:srgbClr val="FF00FF"/>
                </a:solidFill>
              </a:rPr>
              <a:t> Med </a:t>
            </a:r>
            <a:r>
              <a:rPr lang="en-US" sz="1600" dirty="0" err="1">
                <a:solidFill>
                  <a:srgbClr val="FF00FF"/>
                </a:solidFill>
              </a:rPr>
              <a:t>Rehabil</a:t>
            </a:r>
            <a:r>
              <a:rPr lang="en-US" sz="1600" dirty="0">
                <a:solidFill>
                  <a:srgbClr val="FF00FF"/>
                </a:solidFill>
              </a:rPr>
              <a:t>, </a:t>
            </a:r>
            <a:r>
              <a:rPr lang="en-US" sz="1600" dirty="0" smtClean="0">
                <a:solidFill>
                  <a:srgbClr val="FF00FF"/>
                </a:solidFill>
              </a:rPr>
              <a:t>73:519-526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96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Measures Consistent with the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ICIDH Framework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07" y="1752600"/>
            <a:ext cx="8382000" cy="42672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Perceived Handicap Questionnaire (PHQ: 1994)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Assesses perceived integration to “normal” life activities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Compares self to normal and self to other disabled individuals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10 items: 5 domains: Physical Independence, Mobility, Occupation, Economic Self-sufficiency, </a:t>
            </a:r>
            <a:r>
              <a:rPr lang="en-US" sz="2400" u="sng" dirty="0" smtClean="0">
                <a:solidFill>
                  <a:srgbClr val="FFFF00"/>
                </a:solidFill>
              </a:rPr>
              <a:t>Social Integration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Populations: SCI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366302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</a:rPr>
              <a:t>Tate et al (1994). Am J </a:t>
            </a:r>
            <a:r>
              <a:rPr lang="en-US" sz="1600" dirty="0" err="1" smtClean="0">
                <a:solidFill>
                  <a:srgbClr val="FF00FF"/>
                </a:solidFill>
              </a:rPr>
              <a:t>Phys</a:t>
            </a:r>
            <a:r>
              <a:rPr lang="en-US" sz="1600" dirty="0" smtClean="0">
                <a:solidFill>
                  <a:srgbClr val="FF00FF"/>
                </a:solidFill>
              </a:rPr>
              <a:t> Med </a:t>
            </a:r>
            <a:r>
              <a:rPr lang="en-US" sz="1600" dirty="0" err="1" smtClean="0">
                <a:solidFill>
                  <a:srgbClr val="FF00FF"/>
                </a:solidFill>
              </a:rPr>
              <a:t>Rehabil</a:t>
            </a:r>
            <a:r>
              <a:rPr lang="en-US" sz="1600" dirty="0" smtClean="0">
                <a:solidFill>
                  <a:srgbClr val="FF00FF"/>
                </a:solidFill>
              </a:rPr>
              <a:t>, 73:175-183.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67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Measures Consistent with the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ICIDH </a:t>
            </a:r>
            <a:r>
              <a:rPr lang="en-US" sz="3600" b="1" dirty="0" smtClean="0">
                <a:solidFill>
                  <a:srgbClr val="FFFF00"/>
                </a:solidFill>
              </a:rPr>
              <a:t>Framework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32766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London Handicap Scale (LHS:1994)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Attempts to quantify “handicap”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6 items: 6 domains: Physical Independence, Mobility, Occupation, Orientation, Economic Self-sufficiency, </a:t>
            </a:r>
            <a:r>
              <a:rPr lang="en-US" sz="2400" u="sng" dirty="0" smtClean="0">
                <a:solidFill>
                  <a:srgbClr val="FFFF00"/>
                </a:solidFill>
              </a:rPr>
              <a:t>Social Integration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Populations: Stroke, THA, TKA, MS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366302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</a:rPr>
              <a:t>Harwood et al (1994). </a:t>
            </a:r>
            <a:r>
              <a:rPr lang="en-US" sz="1600" dirty="0" err="1" smtClean="0">
                <a:solidFill>
                  <a:srgbClr val="FF00FF"/>
                </a:solidFill>
              </a:rPr>
              <a:t>Qual</a:t>
            </a:r>
            <a:r>
              <a:rPr lang="en-US" sz="1600" dirty="0" smtClean="0">
                <a:solidFill>
                  <a:srgbClr val="FF00FF"/>
                </a:solidFill>
              </a:rPr>
              <a:t> Health Care, 3: 11-16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6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A Family of Social Outcome Constructs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319516"/>
            <a:ext cx="348685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CCCCFF"/>
                </a:solidFill>
              </a:rPr>
              <a:t>Social Network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CCCFF"/>
                </a:solidFill>
              </a:rPr>
              <a:t>Number of Connections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CCCFF"/>
                </a:solidFill>
              </a:rPr>
              <a:t>Size of Social Structure</a:t>
            </a:r>
            <a:endParaRPr lang="en-US" sz="2400" dirty="0">
              <a:solidFill>
                <a:srgbClr val="CCCC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799" y="2319516"/>
            <a:ext cx="304442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CCFF"/>
                </a:solidFill>
              </a:rPr>
              <a:t>Social Support</a:t>
            </a:r>
          </a:p>
          <a:p>
            <a:r>
              <a:rPr lang="en-US" sz="2400" dirty="0" smtClean="0">
                <a:solidFill>
                  <a:srgbClr val="FFCCFF"/>
                </a:solidFill>
              </a:rPr>
              <a:t>Instrumental assistance</a:t>
            </a:r>
          </a:p>
          <a:p>
            <a:r>
              <a:rPr lang="en-US" sz="2400" dirty="0" smtClean="0">
                <a:solidFill>
                  <a:srgbClr val="FFCCFF"/>
                </a:solidFill>
              </a:rPr>
              <a:t>Emotional assistance</a:t>
            </a:r>
            <a:endParaRPr lang="en-US" sz="2400" dirty="0">
              <a:solidFill>
                <a:srgbClr val="FFCC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279" y="4343399"/>
            <a:ext cx="427072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Social Participation</a:t>
            </a:r>
          </a:p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Social Engagement, participation</a:t>
            </a:r>
          </a:p>
          <a:p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Valuation of Social Activities</a:t>
            </a: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66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Measures Consistent with the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ICIDH </a:t>
            </a:r>
            <a:r>
              <a:rPr lang="en-US" sz="3600" b="1" dirty="0" smtClean="0">
                <a:solidFill>
                  <a:srgbClr val="FFFF00"/>
                </a:solidFill>
              </a:rPr>
              <a:t>Framework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33" y="1371600"/>
            <a:ext cx="8382000" cy="28194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Community Integration Questionnaire (CIQ: 1993)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Assesses social role limitations and community integration of people with acquired brain injury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15 item: 3 domains: Home integration, Productive activity, </a:t>
            </a:r>
            <a:r>
              <a:rPr lang="en-US" sz="2000" b="1" u="sng" dirty="0" smtClean="0">
                <a:solidFill>
                  <a:srgbClr val="FFFF00"/>
                </a:solidFill>
              </a:rPr>
              <a:t>Social Integration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Social Integration (shopping, visiting friends, leisure)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Populations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dirty="0" smtClean="0">
                <a:solidFill>
                  <a:schemeClr val="bg1"/>
                </a:solidFill>
              </a:rPr>
              <a:t>TBI, Acquired brain injury, SCI, Brain tumor, Stroke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033" y="6279501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FF"/>
                </a:solidFill>
              </a:rPr>
              <a:t>Willer</a:t>
            </a:r>
            <a:r>
              <a:rPr lang="en-US" sz="1600" dirty="0">
                <a:solidFill>
                  <a:srgbClr val="FF00FF"/>
                </a:solidFill>
              </a:rPr>
              <a:t>, B., Rosenthal, M., et al. (1993). "Assessment of community integration following rehabilitation for traumatic brain injury." The Journal of head trauma rehabilitation 8(2): 75.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191000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When you participate in leisure activities </a:t>
            </a:r>
          </a:p>
          <a:p>
            <a:r>
              <a:rPr lang="en-US" dirty="0">
                <a:solidFill>
                  <a:srgbClr val="FFFF00"/>
                </a:solidFill>
              </a:rPr>
              <a:t>do you usually do this alone or with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others? </a:t>
            </a:r>
            <a:r>
              <a:rPr lang="en-US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3960168"/>
            <a:ext cx="323037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mostly alone (0) </a:t>
            </a:r>
          </a:p>
          <a:p>
            <a:r>
              <a:rPr lang="en-US" dirty="0">
                <a:solidFill>
                  <a:srgbClr val="FFFF00"/>
                </a:solidFill>
              </a:rPr>
              <a:t>mostly with friends who have </a:t>
            </a:r>
          </a:p>
          <a:p>
            <a:r>
              <a:rPr lang="en-US" dirty="0">
                <a:solidFill>
                  <a:srgbClr val="FFFF00"/>
                </a:solidFill>
              </a:rPr>
              <a:t>head injuries (1)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mostly </a:t>
            </a:r>
            <a:r>
              <a:rPr lang="en-US" dirty="0">
                <a:solidFill>
                  <a:srgbClr val="FFFF00"/>
                </a:solidFill>
              </a:rPr>
              <a:t>with family members (1) </a:t>
            </a:r>
          </a:p>
          <a:p>
            <a:r>
              <a:rPr lang="en-US" dirty="0">
                <a:solidFill>
                  <a:srgbClr val="FFFF00"/>
                </a:solidFill>
              </a:rPr>
              <a:t>mostly with friends who do not </a:t>
            </a:r>
          </a:p>
          <a:p>
            <a:r>
              <a:rPr lang="en-US" dirty="0">
                <a:solidFill>
                  <a:srgbClr val="FFFF00"/>
                </a:solidFill>
              </a:rPr>
              <a:t>have head injuries (2) </a:t>
            </a:r>
          </a:p>
          <a:p>
            <a:r>
              <a:rPr lang="en-US" dirty="0">
                <a:solidFill>
                  <a:srgbClr val="FFFF00"/>
                </a:solidFill>
              </a:rPr>
              <a:t>with a combination of family </a:t>
            </a:r>
          </a:p>
          <a:p>
            <a:r>
              <a:rPr lang="en-US" dirty="0">
                <a:solidFill>
                  <a:srgbClr val="FFFF00"/>
                </a:solidFill>
              </a:rPr>
              <a:t>and friends (2) 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94127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Measures Consistent with the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ICIDH </a:t>
            </a:r>
            <a:r>
              <a:rPr lang="en-US" sz="3600" b="1" dirty="0" smtClean="0">
                <a:solidFill>
                  <a:srgbClr val="FFFF00"/>
                </a:solidFill>
              </a:rPr>
              <a:t>Framework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1054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Measurement limited to ICIDH construct of “Social Integration”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Social Integration operationalized as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Time spent in social activities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Comparing self to “</a:t>
            </a:r>
            <a:r>
              <a:rPr lang="en-US" sz="2000" dirty="0" err="1" smtClean="0">
                <a:solidFill>
                  <a:schemeClr val="bg1"/>
                </a:solidFill>
              </a:rPr>
              <a:t>normals</a:t>
            </a:r>
            <a:r>
              <a:rPr lang="en-US" sz="2000" dirty="0" smtClean="0">
                <a:solidFill>
                  <a:schemeClr val="bg1"/>
                </a:solidFill>
              </a:rPr>
              <a:t>” or other disabled persons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Lack of integration into “normal” social activities = handicap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ICIDH framework now outdated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Little emphasis on the environment and individual strengths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Little emphasis on personal social interests or values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012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Measures Consistent with the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ICF Framework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0" y="2962287"/>
            <a:ext cx="5105400" cy="1502735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939" y="3288352"/>
            <a:ext cx="2485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Body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Functions/Structures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(Impairments)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3052" y="3426851"/>
            <a:ext cx="1207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Activities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7524" y="3426851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Participation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6153090"/>
            <a:ext cx="2720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Environmental Factors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8466" y="6153090"/>
            <a:ext cx="2028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Personal Factors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47309" y="561969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0" idx="0"/>
          </p:cNvCxnSpPr>
          <p:nvPr/>
        </p:nvCxnSpPr>
        <p:spPr>
          <a:xfrm>
            <a:off x="6562526" y="561969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7309" y="5619690"/>
            <a:ext cx="3815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3611517"/>
            <a:ext cx="86296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86400" y="3611517"/>
            <a:ext cx="92063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52522" y="2636222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20000" y="2636222"/>
            <a:ext cx="0" cy="652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52522" y="2636222"/>
            <a:ext cx="62674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7172" y="5162490"/>
            <a:ext cx="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98482" y="462909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943600" y="462909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98482" y="5162490"/>
            <a:ext cx="28451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694803" y="2089666"/>
            <a:ext cx="1" cy="11986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701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Measures Consistent with the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ICF </a:t>
            </a:r>
            <a:r>
              <a:rPr lang="en-US" sz="3600" b="1" dirty="0" smtClean="0">
                <a:solidFill>
                  <a:srgbClr val="FFFF00"/>
                </a:solidFill>
              </a:rPr>
              <a:t>Framework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49" y="1548825"/>
            <a:ext cx="8382000" cy="36327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Assessment of Life Habits (LIFE-H: 2002)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Assesses 77 life habits with regard to perception of difficulty and assistance required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77 items (short form) in two domains: Activities &amp; </a:t>
            </a:r>
            <a:r>
              <a:rPr lang="en-US" sz="2400" u="sng" dirty="0" smtClean="0">
                <a:solidFill>
                  <a:srgbClr val="FFFF00"/>
                </a:solidFill>
              </a:rPr>
              <a:t>Social Roles</a:t>
            </a:r>
          </a:p>
          <a:p>
            <a:pPr lvl="2"/>
            <a:r>
              <a:rPr lang="en-US" sz="2000" u="sng" dirty="0" smtClean="0">
                <a:solidFill>
                  <a:schemeClr val="bg1"/>
                </a:solidFill>
              </a:rPr>
              <a:t>Social Roles Domain</a:t>
            </a:r>
            <a:r>
              <a:rPr lang="en-US" sz="2000" dirty="0" smtClean="0">
                <a:solidFill>
                  <a:schemeClr val="bg1"/>
                </a:solidFill>
              </a:rPr>
              <a:t>: Responsibility, Interpersonal relationships, Community life, Education, Work, Recreation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Populations: Geriatrics, CP, MS, SCI, Stroke, TBI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300719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00FF"/>
                </a:solidFill>
              </a:rPr>
              <a:t>Noreau</a:t>
            </a:r>
            <a:r>
              <a:rPr lang="en-US" sz="1600" dirty="0" smtClean="0">
                <a:solidFill>
                  <a:srgbClr val="FF00FF"/>
                </a:solidFill>
              </a:rPr>
              <a:t> et al. (2002). Technology </a:t>
            </a:r>
            <a:r>
              <a:rPr lang="en-US" sz="1600" dirty="0">
                <a:solidFill>
                  <a:srgbClr val="FF00FF"/>
                </a:solidFill>
              </a:rPr>
              <a:t>and </a:t>
            </a:r>
            <a:r>
              <a:rPr lang="en-US" sz="1600" dirty="0" smtClean="0">
                <a:solidFill>
                  <a:srgbClr val="FF00FF"/>
                </a:solidFill>
              </a:rPr>
              <a:t>Disability, 14:113-118 </a:t>
            </a:r>
            <a:endParaRPr lang="en-US" sz="16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82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Measures Consistent with </a:t>
            </a:r>
            <a:r>
              <a:rPr lang="en-US" sz="3600" b="1" dirty="0" smtClean="0">
                <a:solidFill>
                  <a:srgbClr val="FFFF00"/>
                </a:solidFill>
              </a:rPr>
              <a:t>the ICF Framework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1"/>
            <a:ext cx="8915400" cy="304799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Participation Objective, Participation Subjective (POPS: 2004)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Assesses objective and subjective participation and “outsider” valuation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26 items stem items each has 3 parts (1 objective – 2 subjective)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5 ICF domains: Domestic life, major life activities, Transportation, Interpersonal interactions and relationships, Community, Recreational, and Civic Life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Populations: TBI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282154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</a:rPr>
              <a:t>Brown, </a:t>
            </a:r>
            <a:r>
              <a:rPr lang="en-US" sz="1600" dirty="0" err="1" smtClean="0">
                <a:solidFill>
                  <a:srgbClr val="FF00FF"/>
                </a:solidFill>
              </a:rPr>
              <a:t>Dijkers</a:t>
            </a:r>
            <a:r>
              <a:rPr lang="en-US" sz="1600" dirty="0" smtClean="0">
                <a:solidFill>
                  <a:srgbClr val="FF00FF"/>
                </a:solidFill>
              </a:rPr>
              <a:t>, et al (2004). J Head Trauma </a:t>
            </a:r>
            <a:r>
              <a:rPr lang="en-US" sz="1600" dirty="0" err="1" smtClean="0">
                <a:solidFill>
                  <a:srgbClr val="FF00FF"/>
                </a:solidFill>
              </a:rPr>
              <a:t>Rehabil</a:t>
            </a:r>
            <a:r>
              <a:rPr lang="en-US" sz="1600" dirty="0" smtClean="0">
                <a:solidFill>
                  <a:srgbClr val="FF00FF"/>
                </a:solidFill>
              </a:rPr>
              <a:t>, 19:459-481.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637014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“How </a:t>
            </a:r>
            <a:r>
              <a:rPr lang="en-US" sz="2000" dirty="0">
                <a:solidFill>
                  <a:srgbClr val="FFFF00"/>
                </a:solidFill>
              </a:rPr>
              <a:t>often in a typical month do you go to the movies?"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"</a:t>
            </a:r>
            <a:r>
              <a:rPr lang="en-US" sz="2000" dirty="0">
                <a:solidFill>
                  <a:srgbClr val="FFFF00"/>
                </a:solidFill>
              </a:rPr>
              <a:t>How important is this to your well-being</a:t>
            </a:r>
            <a:r>
              <a:rPr lang="en-US" sz="2000" dirty="0" smtClean="0">
                <a:solidFill>
                  <a:srgbClr val="FFFF00"/>
                </a:solidFill>
              </a:rPr>
              <a:t>?”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</a:rPr>
              <a:t>“Are </a:t>
            </a:r>
            <a:r>
              <a:rPr lang="en-US" sz="2000" dirty="0">
                <a:solidFill>
                  <a:srgbClr val="FFFF00"/>
                </a:solidFill>
              </a:rPr>
              <a:t>you satisfied with your current level of participation, or would you like to be doing more or be doing less?" </a:t>
            </a:r>
          </a:p>
        </p:txBody>
      </p:sp>
    </p:spTree>
    <p:extLst>
      <p:ext uri="{BB962C8B-B14F-4D97-AF65-F5344CB8AC3E}">
        <p14:creationId xmlns:p14="http://schemas.microsoft.com/office/powerpoint/2010/main" val="27788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Measures Consistent with </a:t>
            </a:r>
            <a:r>
              <a:rPr lang="en-US" sz="3600" b="1" dirty="0" smtClean="0">
                <a:solidFill>
                  <a:srgbClr val="FFFF00"/>
                </a:solidFill>
              </a:rPr>
              <a:t>the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>
                <a:solidFill>
                  <a:srgbClr val="FFFF00"/>
                </a:solidFill>
              </a:rPr>
              <a:t>ICF </a:t>
            </a:r>
            <a:r>
              <a:rPr lang="en-US" sz="3600" b="1" dirty="0" smtClean="0">
                <a:solidFill>
                  <a:srgbClr val="FFFF00"/>
                </a:solidFill>
              </a:rPr>
              <a:t>Framework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49" y="1447800"/>
            <a:ext cx="8382000" cy="4851231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Participation 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Survey/Mobility (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PARTS/M: 2006)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Assesses participation in major life activities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135 items: 6 ICF domains: Self-care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Mobility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Domestic </a:t>
            </a:r>
            <a:r>
              <a:rPr lang="en-US" sz="2400" dirty="0">
                <a:solidFill>
                  <a:schemeClr val="bg1"/>
                </a:solidFill>
              </a:rPr>
              <a:t>life, </a:t>
            </a:r>
            <a:r>
              <a:rPr lang="en-US" sz="2400" dirty="0" smtClean="0">
                <a:solidFill>
                  <a:schemeClr val="bg1"/>
                </a:solidFill>
              </a:rPr>
              <a:t>Interpersonal </a:t>
            </a:r>
            <a:r>
              <a:rPr lang="en-US" sz="2400" dirty="0">
                <a:solidFill>
                  <a:schemeClr val="bg1"/>
                </a:solidFill>
              </a:rPr>
              <a:t>interactions and relationships, </a:t>
            </a:r>
            <a:r>
              <a:rPr lang="en-US" sz="2400" dirty="0" smtClean="0">
                <a:solidFill>
                  <a:schemeClr val="bg1"/>
                </a:solidFill>
              </a:rPr>
              <a:t>Major </a:t>
            </a:r>
            <a:r>
              <a:rPr lang="en-US" sz="2400" dirty="0">
                <a:solidFill>
                  <a:schemeClr val="bg1"/>
                </a:solidFill>
              </a:rPr>
              <a:t>life areas, </a:t>
            </a:r>
            <a:r>
              <a:rPr lang="en-US" sz="2400" dirty="0" smtClean="0">
                <a:solidFill>
                  <a:schemeClr val="bg1"/>
                </a:solidFill>
              </a:rPr>
              <a:t>Community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Social </a:t>
            </a:r>
            <a:r>
              <a:rPr lang="en-US" sz="2400" dirty="0">
                <a:solidFill>
                  <a:schemeClr val="bg1"/>
                </a:solidFill>
              </a:rPr>
              <a:t>and </a:t>
            </a:r>
            <a:r>
              <a:rPr lang="en-US" sz="2400" dirty="0" smtClean="0">
                <a:solidFill>
                  <a:schemeClr val="bg1"/>
                </a:solidFill>
              </a:rPr>
              <a:t>Civic life (sub-scale scores)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Populations: </a:t>
            </a:r>
            <a:r>
              <a:rPr lang="en-US" sz="2400" dirty="0" smtClean="0">
                <a:solidFill>
                  <a:schemeClr val="bg1"/>
                </a:solidFill>
              </a:rPr>
              <a:t>Stroke</a:t>
            </a:r>
            <a:r>
              <a:rPr lang="en-US" sz="2400" dirty="0">
                <a:solidFill>
                  <a:schemeClr val="bg1"/>
                </a:solidFill>
              </a:rPr>
              <a:t>, CP, MS, SCI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299031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</a:rPr>
              <a:t>Gray </a:t>
            </a:r>
            <a:r>
              <a:rPr lang="en-US" sz="1600" dirty="0">
                <a:solidFill>
                  <a:srgbClr val="FF00FF"/>
                </a:solidFill>
              </a:rPr>
              <a:t>et al (2006). Arch </a:t>
            </a:r>
            <a:r>
              <a:rPr lang="en-US" sz="1600" dirty="0" err="1">
                <a:solidFill>
                  <a:srgbClr val="FF00FF"/>
                </a:solidFill>
              </a:rPr>
              <a:t>Phys</a:t>
            </a:r>
            <a:r>
              <a:rPr lang="en-US" sz="1600" dirty="0">
                <a:solidFill>
                  <a:srgbClr val="FF00FF"/>
                </a:solidFill>
              </a:rPr>
              <a:t> Med </a:t>
            </a:r>
            <a:r>
              <a:rPr lang="en-US" sz="1600" dirty="0" err="1">
                <a:solidFill>
                  <a:srgbClr val="FF00FF"/>
                </a:solidFill>
              </a:rPr>
              <a:t>Rehabil</a:t>
            </a:r>
            <a:r>
              <a:rPr lang="en-US" sz="1600" dirty="0">
                <a:solidFill>
                  <a:srgbClr val="FF00FF"/>
                </a:solidFill>
              </a:rPr>
              <a:t>, 87:189-197</a:t>
            </a:r>
            <a:r>
              <a:rPr lang="en-US" sz="1600" dirty="0" smtClean="0">
                <a:solidFill>
                  <a:srgbClr val="FF00FF"/>
                </a:solidFill>
              </a:rPr>
              <a:t>.</a:t>
            </a:r>
            <a:endParaRPr lang="en-US" sz="1600" dirty="0">
              <a:solidFill>
                <a:srgbClr val="FF00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582346"/>
              </p:ext>
            </p:extLst>
          </p:nvPr>
        </p:nvGraphicFramePr>
        <p:xfrm>
          <a:off x="1371600" y="4267200"/>
          <a:ext cx="6629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Items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frequently do you socialize with others?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Is your participation in social activities limited by illness, pain, fatigue etc…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important is it for you to participate in social activities?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How satisfied are you with your participation in socializing?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7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Measures Consistent with the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 ICF </a:t>
            </a:r>
            <a:r>
              <a:rPr lang="en-US" sz="3600" b="1" dirty="0" smtClean="0">
                <a:solidFill>
                  <a:srgbClr val="FFFF00"/>
                </a:solidFill>
              </a:rPr>
              <a:t>Framework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49" y="1447801"/>
            <a:ext cx="8382000" cy="274319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Participation Measure for Post Acute Care (PM-PAC: 2007)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Assesses participation in outpatient or homecare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51 items, 7 ICF domains: Mobility, Community social and civic life, Role functioning, Self-care/domestic life, Home management and finances, Social relationships, Communication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Populations:  SCI, TBI, Musculoskeletal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CAT version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73182" y="6433833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00FF"/>
                </a:solidFill>
              </a:rPr>
              <a:t>Gandek</a:t>
            </a:r>
            <a:r>
              <a:rPr lang="en-US" sz="1600" dirty="0" smtClean="0">
                <a:solidFill>
                  <a:srgbClr val="FF00FF"/>
                </a:solidFill>
              </a:rPr>
              <a:t> et al (2007). </a:t>
            </a:r>
            <a:r>
              <a:rPr lang="en-US" sz="1600" dirty="0" err="1" smtClean="0">
                <a:solidFill>
                  <a:srgbClr val="FF00FF"/>
                </a:solidFill>
              </a:rPr>
              <a:t>Amer</a:t>
            </a:r>
            <a:r>
              <a:rPr lang="en-US" sz="1600" dirty="0" smtClean="0">
                <a:solidFill>
                  <a:srgbClr val="FF00FF"/>
                </a:solidFill>
              </a:rPr>
              <a:t> J </a:t>
            </a:r>
            <a:r>
              <a:rPr lang="en-US" sz="1600" dirty="0" err="1" smtClean="0">
                <a:solidFill>
                  <a:srgbClr val="FF00FF"/>
                </a:solidFill>
              </a:rPr>
              <a:t>Phys</a:t>
            </a:r>
            <a:r>
              <a:rPr lang="en-US" sz="1600" dirty="0" smtClean="0">
                <a:solidFill>
                  <a:srgbClr val="FF00FF"/>
                </a:solidFill>
              </a:rPr>
              <a:t> Med </a:t>
            </a:r>
            <a:r>
              <a:rPr lang="en-US" sz="1600" dirty="0" err="1" smtClean="0">
                <a:solidFill>
                  <a:srgbClr val="FF00FF"/>
                </a:solidFill>
              </a:rPr>
              <a:t>Rehabil</a:t>
            </a:r>
            <a:r>
              <a:rPr lang="en-US" sz="1600" dirty="0" smtClean="0">
                <a:solidFill>
                  <a:srgbClr val="FF00FF"/>
                </a:solidFill>
              </a:rPr>
              <a:t>, 86:57-71 </a:t>
            </a:r>
            <a:endParaRPr lang="en-US" sz="1600" dirty="0">
              <a:solidFill>
                <a:srgbClr val="FF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372060"/>
              </p:ext>
            </p:extLst>
          </p:nvPr>
        </p:nvGraphicFramePr>
        <p:xfrm>
          <a:off x="533400" y="4267200"/>
          <a:ext cx="7848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Sample items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How many times in the past week</a:t>
                      </a:r>
                      <a:r>
                        <a:rPr lang="en-US" baseline="0" dirty="0" smtClean="0"/>
                        <a:t> have you done things socially with other people?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How satisfied are you with the general quality of your relationships with family and friends?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many close friends to do you have?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72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Measures Consistent with the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 ICF </a:t>
            </a:r>
            <a:r>
              <a:rPr lang="en-US" sz="3600" b="1" dirty="0" smtClean="0">
                <a:solidFill>
                  <a:srgbClr val="FFFF00"/>
                </a:solidFill>
              </a:rPr>
              <a:t>Framework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749" y="1447800"/>
            <a:ext cx="8382000" cy="4623375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Vestibular Activities and Participation (VAP: 2012)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Assesses activity and participation limitations created by vestibular disorders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34 items: Aligned with the ICF framework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Population: Vestibular disorders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358354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err="1" smtClean="0">
                <a:solidFill>
                  <a:srgbClr val="FF00FF"/>
                </a:solidFill>
              </a:rPr>
              <a:t>Alghwiri</a:t>
            </a:r>
            <a:r>
              <a:rPr lang="en-US" sz="1600" i="1" dirty="0" smtClean="0">
                <a:solidFill>
                  <a:srgbClr val="FF00FF"/>
                </a:solidFill>
              </a:rPr>
              <a:t> et al, (2012). Arch </a:t>
            </a:r>
            <a:r>
              <a:rPr lang="en-US" sz="1600" i="1" dirty="0" err="1" smtClean="0">
                <a:solidFill>
                  <a:srgbClr val="FF00FF"/>
                </a:solidFill>
              </a:rPr>
              <a:t>Phys</a:t>
            </a:r>
            <a:r>
              <a:rPr lang="en-US" sz="1600" i="1" dirty="0" smtClean="0">
                <a:solidFill>
                  <a:srgbClr val="FF00FF"/>
                </a:solidFill>
              </a:rPr>
              <a:t> Med  </a:t>
            </a:r>
            <a:r>
              <a:rPr lang="en-US" sz="1600" i="1" dirty="0" err="1" smtClean="0">
                <a:solidFill>
                  <a:srgbClr val="FF00FF"/>
                </a:solidFill>
              </a:rPr>
              <a:t>Rehabil</a:t>
            </a:r>
            <a:r>
              <a:rPr lang="en-US" sz="1600" i="1" dirty="0" smtClean="0">
                <a:solidFill>
                  <a:srgbClr val="FF00FF"/>
                </a:solidFill>
              </a:rPr>
              <a:t>, 93: 1822-1831</a:t>
            </a:r>
            <a:endParaRPr lang="en-US" sz="16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Measures Consistent with the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 ICF </a:t>
            </a:r>
            <a:r>
              <a:rPr lang="en-US" sz="3600" b="1" dirty="0" smtClean="0">
                <a:solidFill>
                  <a:srgbClr val="FFFF00"/>
                </a:solidFill>
              </a:rPr>
              <a:t>Framework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084" y="1524000"/>
            <a:ext cx="8768316" cy="23622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WHO Disability Assessment Schedule 2 (WHODAS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2.0: </a:t>
            </a:r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2012)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Assesses Health status, Disability, Functioning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36 items (12 item screener): 7 domains: Understanding and communicating, Getting around, Self-care, Getting along with people, Life activities (Household, school/work), Participation in society</a:t>
            </a:r>
          </a:p>
          <a:p>
            <a:pPr lvl="1"/>
            <a:r>
              <a:rPr lang="en-US" sz="2000" u="sng" dirty="0" smtClean="0">
                <a:solidFill>
                  <a:schemeClr val="bg1"/>
                </a:solidFill>
              </a:rPr>
              <a:t>Population</a:t>
            </a:r>
            <a:r>
              <a:rPr lang="en-US" sz="2000" dirty="0" smtClean="0">
                <a:solidFill>
                  <a:schemeClr val="bg1"/>
                </a:solidFill>
              </a:rPr>
              <a:t>: compatible with IFC classification for multiple populations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084" y="60960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 </a:t>
            </a:r>
            <a:r>
              <a:rPr lang="en-US" sz="1600" dirty="0">
                <a:solidFill>
                  <a:srgbClr val="FF00FF"/>
                </a:solidFill>
              </a:rPr>
              <a:t>World Health Organization, 2012. Measuring health and disability: manual for WHO Disability Assessment Schedule (WHODAS 2.0), World Health Organization, 2010, Geneva. 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90497"/>
            <a:ext cx="7941645" cy="230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91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Measures Consistent with the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ICF Framework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Tend to offer more complete psychometric information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Use of IRT and CATs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Tend to be lengthy and complex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Comprehensive nature limits ability to assess nuanced features specific to social participation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 consistency in how social participation is defined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Social Network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72" y="1981200"/>
            <a:ext cx="8119856" cy="456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5270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Measuring Specific Aspects of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 Social Participation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Measuring Specific Aspects of </a:t>
            </a:r>
            <a:r>
              <a:rPr lang="en-US" sz="3600" b="1" dirty="0" smtClean="0">
                <a:solidFill>
                  <a:srgbClr val="FFFF00"/>
                </a:solidFill>
              </a:rPr>
              <a:t/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Social Participation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27312" cy="31242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 Satisfaction Questionnaire-9 (LSQ: 1991)</a:t>
            </a:r>
            <a:endParaRPr lang="en-US" sz="2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Assesses “</a:t>
            </a:r>
            <a:r>
              <a:rPr lang="en-US" sz="2400" i="1" dirty="0" smtClean="0">
                <a:solidFill>
                  <a:srgbClr val="FF00FF"/>
                </a:solidFill>
              </a:rPr>
              <a:t>life satisfaction</a:t>
            </a:r>
            <a:r>
              <a:rPr lang="en-US" sz="2400" dirty="0" smtClean="0">
                <a:solidFill>
                  <a:schemeClr val="bg1"/>
                </a:solidFill>
              </a:rPr>
              <a:t>” across multiple domains 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9 items: Life as a whole, Self-care, Vocational, Financial, Leisure situations, </a:t>
            </a:r>
            <a:r>
              <a:rPr lang="en-US" sz="2400" u="sng" dirty="0" smtClean="0">
                <a:solidFill>
                  <a:srgbClr val="FFFF00"/>
                </a:solidFill>
              </a:rPr>
              <a:t>Contacts with friends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u="sng" dirty="0" smtClean="0">
                <a:solidFill>
                  <a:srgbClr val="FFFF00"/>
                </a:solidFill>
              </a:rPr>
              <a:t>Family life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u="sng" dirty="0" smtClean="0">
                <a:solidFill>
                  <a:srgbClr val="FFFF00"/>
                </a:solidFill>
              </a:rPr>
              <a:t>Partner relationships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u="sng" dirty="0" smtClean="0">
                <a:solidFill>
                  <a:srgbClr val="FFFF00"/>
                </a:solidFill>
              </a:rPr>
              <a:t>Sex life</a:t>
            </a:r>
            <a:endParaRPr lang="en-US" sz="2400" u="sng" dirty="0">
              <a:solidFill>
                <a:srgbClr val="FFFF00"/>
              </a:solidFill>
            </a:endParaRP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Populations: </a:t>
            </a:r>
            <a:r>
              <a:rPr lang="en-US" sz="2000" dirty="0" smtClean="0">
                <a:solidFill>
                  <a:schemeClr val="bg1"/>
                </a:solidFill>
              </a:rPr>
              <a:t>Stroke, TBI, MS, SCI, Trauma, Chronic Pain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6095999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FF"/>
                </a:solidFill>
              </a:rPr>
              <a:t>Fugl</a:t>
            </a:r>
            <a:r>
              <a:rPr lang="en-US" sz="1600" dirty="0">
                <a:solidFill>
                  <a:srgbClr val="FF00FF"/>
                </a:solidFill>
              </a:rPr>
              <a:t>-Meyer A, </a:t>
            </a:r>
            <a:r>
              <a:rPr lang="en-US" sz="1600" dirty="0" err="1">
                <a:solidFill>
                  <a:srgbClr val="FF00FF"/>
                </a:solidFill>
              </a:rPr>
              <a:t>Bränholm</a:t>
            </a:r>
            <a:r>
              <a:rPr lang="en-US" sz="1600" dirty="0">
                <a:solidFill>
                  <a:srgbClr val="FF00FF"/>
                </a:solidFill>
              </a:rPr>
              <a:t> I-B, </a:t>
            </a:r>
            <a:r>
              <a:rPr lang="en-US" sz="1600" dirty="0" err="1">
                <a:solidFill>
                  <a:srgbClr val="FF00FF"/>
                </a:solidFill>
              </a:rPr>
              <a:t>Fugl</a:t>
            </a:r>
            <a:r>
              <a:rPr lang="en-US" sz="1600" dirty="0">
                <a:solidFill>
                  <a:srgbClr val="FF00FF"/>
                </a:solidFill>
              </a:rPr>
              <a:t>-Meyer K. Happiness and Domain-Specific Life Satisfaction in Adult Northern Swedes. </a:t>
            </a:r>
            <a:r>
              <a:rPr lang="en-US" sz="1600" dirty="0" err="1">
                <a:solidFill>
                  <a:srgbClr val="FF00FF"/>
                </a:solidFill>
              </a:rPr>
              <a:t>Clin</a:t>
            </a:r>
            <a:r>
              <a:rPr lang="en-US" sz="1600" dirty="0">
                <a:solidFill>
                  <a:srgbClr val="FF00FF"/>
                </a:solidFill>
              </a:rPr>
              <a:t> </a:t>
            </a:r>
            <a:r>
              <a:rPr lang="en-US" sz="1600" dirty="0" err="1">
                <a:solidFill>
                  <a:srgbClr val="FF00FF"/>
                </a:solidFill>
              </a:rPr>
              <a:t>Rehabil</a:t>
            </a:r>
            <a:r>
              <a:rPr lang="en-US" sz="1600" dirty="0">
                <a:solidFill>
                  <a:srgbClr val="FF00FF"/>
                </a:solidFill>
              </a:rPr>
              <a:t> 1991;5:25-33.</a:t>
            </a:r>
          </a:p>
        </p:txBody>
      </p:sp>
    </p:spTree>
    <p:extLst>
      <p:ext uri="{BB962C8B-B14F-4D97-AF65-F5344CB8AC3E}">
        <p14:creationId xmlns:p14="http://schemas.microsoft.com/office/powerpoint/2010/main" val="14546477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Measuring Specific Aspects of 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Social </a:t>
            </a:r>
            <a:r>
              <a:rPr lang="en-US" sz="3600" b="1" dirty="0" smtClean="0">
                <a:solidFill>
                  <a:srgbClr val="FFFF00"/>
                </a:solidFill>
              </a:rPr>
              <a:t>Participation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27312" cy="30480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Impact 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on Participation and Autonomy Questionnaire (</a:t>
            </a:r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IPA:1999)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Assesses “</a:t>
            </a:r>
            <a:r>
              <a:rPr lang="en-US" sz="2400" i="1" dirty="0" smtClean="0">
                <a:solidFill>
                  <a:srgbClr val="FF00FF"/>
                </a:solidFill>
              </a:rPr>
              <a:t>perceived</a:t>
            </a:r>
            <a:r>
              <a:rPr lang="en-US" sz="2400" dirty="0" smtClean="0">
                <a:solidFill>
                  <a:schemeClr val="bg1"/>
                </a:solidFill>
              </a:rPr>
              <a:t>” participation and “</a:t>
            </a:r>
            <a:r>
              <a:rPr lang="en-US" sz="2400" i="1" dirty="0" smtClean="0">
                <a:solidFill>
                  <a:srgbClr val="FF00FF"/>
                </a:solidFill>
              </a:rPr>
              <a:t>perceived</a:t>
            </a:r>
            <a:r>
              <a:rPr lang="en-US" sz="2400" dirty="0" smtClean="0">
                <a:solidFill>
                  <a:schemeClr val="bg1"/>
                </a:solidFill>
              </a:rPr>
              <a:t>” </a:t>
            </a:r>
            <a:r>
              <a:rPr lang="en-US" sz="2400" dirty="0">
                <a:solidFill>
                  <a:schemeClr val="bg1"/>
                </a:solidFill>
              </a:rPr>
              <a:t>problems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39 items (31 perceived participation, 8 perceived problems)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5 domains: Autonomy outdoors, Autonomy indoors, Paid work and education, </a:t>
            </a:r>
            <a:r>
              <a:rPr lang="en-US" sz="2400" u="sng" dirty="0" smtClean="0">
                <a:solidFill>
                  <a:srgbClr val="FFFF00"/>
                </a:solidFill>
              </a:rPr>
              <a:t>Social relationships</a:t>
            </a:r>
            <a:r>
              <a:rPr lang="en-US" sz="2400" dirty="0" smtClean="0">
                <a:solidFill>
                  <a:srgbClr val="FFFF00"/>
                </a:solidFill>
              </a:rPr>
              <a:t>, </a:t>
            </a:r>
            <a:r>
              <a:rPr lang="en-US" sz="2400" u="sng" dirty="0" smtClean="0">
                <a:solidFill>
                  <a:srgbClr val="FFFF00"/>
                </a:solidFill>
              </a:rPr>
              <a:t>Family roles</a:t>
            </a:r>
            <a:endParaRPr lang="en-US" sz="2400" u="sng" dirty="0">
              <a:solidFill>
                <a:srgbClr val="FFFF00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Populations: </a:t>
            </a:r>
            <a:r>
              <a:rPr lang="en-US" sz="2400" dirty="0" smtClean="0">
                <a:solidFill>
                  <a:schemeClr val="bg1"/>
                </a:solidFill>
              </a:rPr>
              <a:t>Stroke, Neuromuscular disease, SCI</a:t>
            </a:r>
            <a:r>
              <a:rPr lang="en-US" sz="2400" dirty="0">
                <a:solidFill>
                  <a:schemeClr val="bg1"/>
                </a:solidFill>
              </a:rPr>
              <a:t>, RA, </a:t>
            </a:r>
            <a:r>
              <a:rPr lang="en-US" sz="2400" dirty="0" smtClean="0">
                <a:solidFill>
                  <a:schemeClr val="bg1"/>
                </a:solidFill>
              </a:rPr>
              <a:t>FM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6366302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00FF"/>
                </a:solidFill>
              </a:rPr>
              <a:t>Cardol</a:t>
            </a:r>
            <a:r>
              <a:rPr lang="en-US" sz="1600" dirty="0" smtClean="0">
                <a:solidFill>
                  <a:srgbClr val="FF00FF"/>
                </a:solidFill>
              </a:rPr>
              <a:t> </a:t>
            </a:r>
            <a:r>
              <a:rPr lang="en-US" sz="1600" dirty="0">
                <a:solidFill>
                  <a:srgbClr val="FF00FF"/>
                </a:solidFill>
              </a:rPr>
              <a:t>et al. (1999). </a:t>
            </a:r>
            <a:r>
              <a:rPr lang="en-US" sz="1600" dirty="0" err="1">
                <a:solidFill>
                  <a:srgbClr val="FF00FF"/>
                </a:solidFill>
              </a:rPr>
              <a:t>Clin</a:t>
            </a:r>
            <a:r>
              <a:rPr lang="en-US" sz="1600" dirty="0">
                <a:solidFill>
                  <a:srgbClr val="FF00FF"/>
                </a:solidFill>
              </a:rPr>
              <a:t> </a:t>
            </a:r>
            <a:r>
              <a:rPr lang="en-US" sz="1600" dirty="0" err="1">
                <a:solidFill>
                  <a:srgbClr val="FF00FF"/>
                </a:solidFill>
              </a:rPr>
              <a:t>Rehabil</a:t>
            </a:r>
            <a:r>
              <a:rPr lang="en-US" sz="1600" dirty="0">
                <a:solidFill>
                  <a:srgbClr val="FF00FF"/>
                </a:solidFill>
              </a:rPr>
              <a:t>, </a:t>
            </a:r>
            <a:r>
              <a:rPr lang="en-US" sz="1600" dirty="0" smtClean="0">
                <a:solidFill>
                  <a:srgbClr val="FF00FF"/>
                </a:solidFill>
              </a:rPr>
              <a:t>13:411-419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Measuring Specific Aspects of 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Social </a:t>
            </a:r>
            <a:r>
              <a:rPr lang="en-US" sz="3600" b="1" dirty="0" smtClean="0">
                <a:solidFill>
                  <a:srgbClr val="FFFF00"/>
                </a:solidFill>
              </a:rPr>
              <a:t>Participation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888" y="1295401"/>
            <a:ext cx="8527312" cy="259079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Measurement of Quality of the Environment (MQE: 1999)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Assesses the role of the </a:t>
            </a:r>
            <a:r>
              <a:rPr lang="en-US" sz="2400" i="1" dirty="0" smtClean="0">
                <a:solidFill>
                  <a:srgbClr val="FF00FF"/>
                </a:solidFill>
              </a:rPr>
              <a:t>environment</a:t>
            </a:r>
            <a:r>
              <a:rPr lang="en-US" sz="2400" dirty="0" smtClean="0">
                <a:solidFill>
                  <a:schemeClr val="bg1"/>
                </a:solidFill>
              </a:rPr>
              <a:t> in one’s ability to maintain life habits in relationship to one’s limitations and capacities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109 items: 17 domains: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sz="1800" dirty="0" smtClean="0">
                <a:solidFill>
                  <a:schemeClr val="bg1"/>
                </a:solidFill>
              </a:rPr>
              <a:t>Social Networks, Attitudes, Social Rules)</a:t>
            </a:r>
            <a:endParaRPr lang="en-US" sz="1800" u="sng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Populations</a:t>
            </a:r>
            <a:r>
              <a:rPr lang="en-US" sz="2400" dirty="0">
                <a:solidFill>
                  <a:schemeClr val="bg1"/>
                </a:solidFill>
              </a:rPr>
              <a:t>: </a:t>
            </a:r>
            <a:r>
              <a:rPr lang="en-US" sz="2400" dirty="0" smtClean="0">
                <a:solidFill>
                  <a:schemeClr val="bg1"/>
                </a:solidFill>
              </a:rPr>
              <a:t>Movement disorders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341477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FF"/>
                </a:solidFill>
              </a:rPr>
              <a:t>Fougeyrollas</a:t>
            </a:r>
            <a:r>
              <a:rPr lang="en-US" sz="1600" dirty="0" smtClean="0">
                <a:solidFill>
                  <a:srgbClr val="FF00FF"/>
                </a:solidFill>
              </a:rPr>
              <a:t> et al (1999). MQE, v2.0 INDCP-C.P. 225, lac-St. Charles, Quebec, G3G3C1, CANADA</a:t>
            </a:r>
            <a:endParaRPr lang="en-US" sz="1600" dirty="0">
              <a:solidFill>
                <a:srgbClr val="FF00FF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199"/>
            <a:ext cx="7620000" cy="245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3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Measuring Specific Aspects of 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Social </a:t>
            </a:r>
            <a:r>
              <a:rPr lang="en-US" sz="3600" b="1" dirty="0" smtClean="0">
                <a:solidFill>
                  <a:srgbClr val="FFFF00"/>
                </a:solidFill>
              </a:rPr>
              <a:t>Participation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953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Participation Enfranchisement (2011)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Assesses extent to which people feel they participate in the community in a manner that is personally valuable as opposed to assessing actual performance of community-based activities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19 items: 3 domains:  Choice and Control, Contributing to One’s Community, Valued by Others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197025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</a:rPr>
              <a:t>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414" y="6351680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</a:rPr>
              <a:t>Heinemann </a:t>
            </a:r>
            <a:r>
              <a:rPr lang="en-US" sz="1600" dirty="0">
                <a:solidFill>
                  <a:srgbClr val="FF00FF"/>
                </a:solidFill>
              </a:rPr>
              <a:t>et al, (2011). Arch </a:t>
            </a:r>
            <a:r>
              <a:rPr lang="en-US" sz="1600" dirty="0" err="1">
                <a:solidFill>
                  <a:srgbClr val="FF00FF"/>
                </a:solidFill>
              </a:rPr>
              <a:t>Phys</a:t>
            </a:r>
            <a:r>
              <a:rPr lang="en-US" sz="1600" dirty="0">
                <a:solidFill>
                  <a:srgbClr val="FF00FF"/>
                </a:solidFill>
              </a:rPr>
              <a:t> Med </a:t>
            </a:r>
            <a:r>
              <a:rPr lang="en-US" sz="1600" dirty="0" err="1">
                <a:solidFill>
                  <a:srgbClr val="FF00FF"/>
                </a:solidFill>
              </a:rPr>
              <a:t>Rehabil</a:t>
            </a:r>
            <a:r>
              <a:rPr lang="en-US" sz="1600" dirty="0">
                <a:solidFill>
                  <a:srgbClr val="FF00FF"/>
                </a:solidFill>
              </a:rPr>
              <a:t>, 92:564-571. </a:t>
            </a:r>
          </a:p>
        </p:txBody>
      </p:sp>
    </p:spTree>
    <p:extLst>
      <p:ext uri="{BB962C8B-B14F-4D97-AF65-F5344CB8AC3E}">
        <p14:creationId xmlns:p14="http://schemas.microsoft.com/office/powerpoint/2010/main" val="17857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Measuring Specific Aspects of Social Participation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505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Ability to capture social participation concepts outside the ICF framework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Acknowledges that someone could be very active with many people within a community but the community could be hostile or unwelcoming thus diminishing the potential health benefit or value of social participation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Social Domains with the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 PROMIS Framework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16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11430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Social Domains with </a:t>
            </a:r>
            <a:r>
              <a:rPr lang="en-US" sz="3600" dirty="0" smtClean="0">
                <a:solidFill>
                  <a:srgbClr val="FFFF00"/>
                </a:solidFill>
              </a:rPr>
              <a:t>the PROMIS Framework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Ability to Participate in Roles and Activities</a:t>
            </a:r>
          </a:p>
          <a:p>
            <a:pPr lvl="1"/>
            <a:r>
              <a:rPr lang="en-US" sz="2000" u="sng" dirty="0" smtClean="0">
                <a:solidFill>
                  <a:schemeClr val="bg1"/>
                </a:solidFill>
              </a:rPr>
              <a:t>Assesses</a:t>
            </a:r>
            <a:r>
              <a:rPr lang="en-US" sz="2000" dirty="0" smtClean="0">
                <a:solidFill>
                  <a:schemeClr val="bg1"/>
                </a:solidFill>
              </a:rPr>
              <a:t>: Perceived ability to perform usual social roles and activities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35 items: 4,6,8 item short forms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Satisfaction with Social Roles and Activities</a:t>
            </a:r>
          </a:p>
          <a:p>
            <a:pPr lvl="1"/>
            <a:r>
              <a:rPr lang="en-US" sz="2000" u="sng" dirty="0" smtClean="0">
                <a:solidFill>
                  <a:schemeClr val="bg1"/>
                </a:solidFill>
              </a:rPr>
              <a:t>Assesses</a:t>
            </a:r>
            <a:r>
              <a:rPr lang="en-US" sz="2000" dirty="0" smtClean="0">
                <a:solidFill>
                  <a:schemeClr val="bg1"/>
                </a:solidFill>
              </a:rPr>
              <a:t>: Perceived satisfaction performing one’s usual social roles and activities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44 items: 4,6,8 item short forms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Companionship</a:t>
            </a:r>
          </a:p>
          <a:p>
            <a:pPr lvl="1"/>
            <a:r>
              <a:rPr lang="en-US" sz="2000" u="sng" dirty="0">
                <a:solidFill>
                  <a:schemeClr val="bg1"/>
                </a:solidFill>
              </a:rPr>
              <a:t>Assesses</a:t>
            </a:r>
            <a:r>
              <a:rPr lang="en-US" sz="2000" dirty="0">
                <a:solidFill>
                  <a:schemeClr val="bg1"/>
                </a:solidFill>
              </a:rPr>
              <a:t>: perceived ability of someone to share enjoyable social </a:t>
            </a:r>
            <a:r>
              <a:rPr lang="en-US" sz="2000" dirty="0" smtClean="0">
                <a:solidFill>
                  <a:schemeClr val="bg1"/>
                </a:solidFill>
              </a:rPr>
              <a:t>activities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6 items, 4 item short form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481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</a:rPr>
              <a:t>http://www.nihpromis.org/measures/domainframework3</a:t>
            </a:r>
            <a:endParaRPr lang="en-US" sz="16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11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3" y="0"/>
            <a:ext cx="8839200" cy="11430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Social Domains with </a:t>
            </a:r>
            <a:r>
              <a:rPr lang="en-US" sz="3600" dirty="0" smtClean="0">
                <a:solidFill>
                  <a:srgbClr val="FFFF00"/>
                </a:solidFill>
              </a:rPr>
              <a:t>the PROMIS Framework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5791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Emotional Support</a:t>
            </a:r>
          </a:p>
          <a:p>
            <a:pPr lvl="1"/>
            <a:r>
              <a:rPr lang="en-US" sz="2000" u="sng" dirty="0" smtClean="0">
                <a:solidFill>
                  <a:schemeClr val="bg1"/>
                </a:solidFill>
              </a:rPr>
              <a:t>Assesses</a:t>
            </a:r>
            <a:r>
              <a:rPr lang="en-US" sz="2000" dirty="0" smtClean="0">
                <a:solidFill>
                  <a:schemeClr val="bg1"/>
                </a:solidFill>
              </a:rPr>
              <a:t>: Perceived feelings of being cared for and valued as person, having confidant relationships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16 items: 4, 6, 8 item short forms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Informational Support</a:t>
            </a:r>
          </a:p>
          <a:p>
            <a:pPr lvl="1"/>
            <a:r>
              <a:rPr lang="en-US" sz="2000" u="sng" dirty="0" smtClean="0">
                <a:solidFill>
                  <a:schemeClr val="bg1"/>
                </a:solidFill>
              </a:rPr>
              <a:t>Assesses</a:t>
            </a:r>
            <a:r>
              <a:rPr lang="en-US" sz="2000" dirty="0" smtClean="0">
                <a:solidFill>
                  <a:schemeClr val="bg1"/>
                </a:solidFill>
              </a:rPr>
              <a:t>: Perceived availability of helpful information or advice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10 items: 4, 6, 8 item short forms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Instrumental Support</a:t>
            </a:r>
          </a:p>
          <a:p>
            <a:pPr lvl="1"/>
            <a:r>
              <a:rPr lang="en-US" sz="2000" u="sng" dirty="0">
                <a:solidFill>
                  <a:schemeClr val="bg1"/>
                </a:solidFill>
              </a:rPr>
              <a:t>Assesses</a:t>
            </a:r>
            <a:r>
              <a:rPr lang="en-US" sz="2000" dirty="0">
                <a:solidFill>
                  <a:schemeClr val="bg1"/>
                </a:solidFill>
              </a:rPr>
              <a:t>: Perceived availability of assistance with material, cognitive, or task performance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11 items: 4, 6, 8 item short forms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Social Isolation</a:t>
            </a:r>
          </a:p>
          <a:p>
            <a:pPr lvl="1"/>
            <a:r>
              <a:rPr lang="en-US" sz="2000" u="sng" dirty="0">
                <a:solidFill>
                  <a:schemeClr val="bg1"/>
                </a:solidFill>
              </a:rPr>
              <a:t>Assesses</a:t>
            </a:r>
            <a:r>
              <a:rPr lang="en-US" sz="2000" dirty="0">
                <a:solidFill>
                  <a:schemeClr val="bg1"/>
                </a:solidFill>
              </a:rPr>
              <a:t>: Perceptions of being avoided, excluded, detached, disconnected from, or unknown by others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14 items: 4, 6, 8 item short forms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519446"/>
            <a:ext cx="481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</a:rPr>
              <a:t>http://www.nihpromis.org/measures/domainframework3</a:t>
            </a:r>
            <a:endParaRPr lang="en-US" sz="16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47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Conclusions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The construct of “Social Participation” </a:t>
            </a:r>
            <a:r>
              <a:rPr lang="en-US" sz="2400" dirty="0">
                <a:solidFill>
                  <a:schemeClr val="bg1"/>
                </a:solidFill>
              </a:rPr>
              <a:t>has </a:t>
            </a:r>
            <a:r>
              <a:rPr lang="en-US" sz="2400" dirty="0" smtClean="0">
                <a:solidFill>
                  <a:schemeClr val="bg1"/>
                </a:solidFill>
              </a:rPr>
              <a:t>its roots </a:t>
            </a:r>
            <a:r>
              <a:rPr lang="en-US" sz="2400" dirty="0">
                <a:solidFill>
                  <a:schemeClr val="bg1"/>
                </a:solidFill>
              </a:rPr>
              <a:t>within the </a:t>
            </a:r>
            <a:r>
              <a:rPr lang="en-US" sz="2400" dirty="0" smtClean="0">
                <a:solidFill>
                  <a:schemeClr val="bg1"/>
                </a:solidFill>
              </a:rPr>
              <a:t>rehabilitation </a:t>
            </a:r>
            <a:r>
              <a:rPr lang="en-US" sz="2400" dirty="0">
                <a:solidFill>
                  <a:schemeClr val="bg1"/>
                </a:solidFill>
              </a:rPr>
              <a:t>literature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Assessment of social participation has largely evolved out of the ICF framework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Social Participation as a construct is not consensually defined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Often confounded by General participation, activities, support, QOL, social structure, roles, normative behavior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Many instruments with varying degrees of psychometric rigor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 instrument specifically assesses “Social Participation”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None of the instruments reviewed was designed specifically for pain</a:t>
            </a:r>
          </a:p>
          <a:p>
            <a:pPr lvl="1"/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8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Social Network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95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What…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Proxy for social integration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Number of social ties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Common metric…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Quantitative Summary Index of social tie counts</a:t>
            </a:r>
          </a:p>
          <a:p>
            <a:pPr lvl="2"/>
            <a:r>
              <a:rPr lang="en-US" sz="2000" b="1" dirty="0" smtClean="0">
                <a:solidFill>
                  <a:schemeClr val="bg1"/>
                </a:solidFill>
              </a:rPr>
              <a:t>Spouse, close friends, relatives, church, groups etc.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Relevance…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Social integration is globally related to reduced mortality risks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Social integration is globally related to better mental health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Data is mixed regarding outcomes for specific diseases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The quality (not just quantity) of the ties appears important and could be both protective or damaging</a:t>
            </a:r>
          </a:p>
          <a:p>
            <a:pPr lvl="1"/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472718"/>
            <a:ext cx="2982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FF"/>
                </a:solidFill>
              </a:rPr>
              <a:t>Seeman</a:t>
            </a:r>
            <a:r>
              <a:rPr lang="en-US" sz="1400" dirty="0" smtClean="0">
                <a:solidFill>
                  <a:srgbClr val="FF00FF"/>
                </a:solidFill>
              </a:rPr>
              <a:t>, T. (1996). AEP, 6 (5):442-451</a:t>
            </a:r>
            <a:endParaRPr lang="en-US" sz="1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Social Support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030" name="Picture 6" descr="page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49530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7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Social Support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33" y="1066800"/>
            <a:ext cx="8828567" cy="4953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What…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Attempt to identify the benefit of being around others or receiving help from others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Common metric…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Subjective rating scales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Relevance…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Social support can have beneficial impact on pain and functional disability 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1,2</a:t>
            </a:r>
            <a:endParaRPr lang="en-US" sz="2000" b="1" baseline="30000" dirty="0">
              <a:solidFill>
                <a:schemeClr val="bg1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Emotional social support tends to improve physical functioning but Instrumental (e.g., doing for others) promotes learned helplessness 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3</a:t>
            </a:r>
          </a:p>
          <a:p>
            <a:pPr lvl="1"/>
            <a:r>
              <a:rPr lang="en-US" sz="2000" b="1" dirty="0" smtClean="0">
                <a:solidFill>
                  <a:schemeClr val="bg1"/>
                </a:solidFill>
              </a:rPr>
              <a:t>Both network and quality of social support at diagnosis predict pain and functional status 3-5 years later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4</a:t>
            </a:r>
          </a:p>
          <a:p>
            <a:pPr lvl="1"/>
            <a:endParaRPr lang="en-US" sz="2000" dirty="0"/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86833" y="6248400"/>
            <a:ext cx="8207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aseline="30000" dirty="0" smtClean="0">
                <a:solidFill>
                  <a:srgbClr val="FF00FF"/>
                </a:solidFill>
              </a:rPr>
              <a:t>1</a:t>
            </a:r>
            <a:r>
              <a:rPr lang="en-US" sz="1400" dirty="0" smtClean="0">
                <a:solidFill>
                  <a:srgbClr val="FF00FF"/>
                </a:solidFill>
              </a:rPr>
              <a:t>Keefe et al. (2002). JCCP, 70: 640-655; </a:t>
            </a:r>
            <a:r>
              <a:rPr lang="en-US" sz="1400" baseline="30000" dirty="0" smtClean="0">
                <a:solidFill>
                  <a:srgbClr val="FF00FF"/>
                </a:solidFill>
              </a:rPr>
              <a:t>2</a:t>
            </a:r>
            <a:r>
              <a:rPr lang="en-US" sz="1400" dirty="0" smtClean="0">
                <a:solidFill>
                  <a:srgbClr val="FF00FF"/>
                </a:solidFill>
              </a:rPr>
              <a:t>Uchino et al. (1996). Psych Bull, 119:488-531; </a:t>
            </a:r>
            <a:br>
              <a:rPr lang="en-US" sz="1400" dirty="0" smtClean="0">
                <a:solidFill>
                  <a:srgbClr val="FF00FF"/>
                </a:solidFill>
              </a:rPr>
            </a:br>
            <a:r>
              <a:rPr lang="en-US" sz="1400" baseline="30000" dirty="0" smtClean="0">
                <a:solidFill>
                  <a:srgbClr val="FF00FF"/>
                </a:solidFill>
              </a:rPr>
              <a:t>3</a:t>
            </a:r>
            <a:r>
              <a:rPr lang="en-US" sz="1400" dirty="0" smtClean="0">
                <a:solidFill>
                  <a:srgbClr val="FF00FF"/>
                </a:solidFill>
              </a:rPr>
              <a:t>Avorn </a:t>
            </a:r>
            <a:r>
              <a:rPr lang="en-US" sz="1400" dirty="0">
                <a:solidFill>
                  <a:srgbClr val="FF00FF"/>
                </a:solidFill>
              </a:rPr>
              <a:t>et al, (1982) </a:t>
            </a:r>
            <a:r>
              <a:rPr lang="en-US" sz="1400" u="sng" dirty="0">
                <a:solidFill>
                  <a:srgbClr val="FF00FF"/>
                </a:solidFill>
              </a:rPr>
              <a:t>J. AM Geriatric </a:t>
            </a:r>
            <a:r>
              <a:rPr lang="en-US" sz="1400" u="sng" dirty="0" err="1" smtClean="0">
                <a:solidFill>
                  <a:srgbClr val="FF00FF"/>
                </a:solidFill>
              </a:rPr>
              <a:t>Soc</a:t>
            </a:r>
            <a:r>
              <a:rPr lang="en-US" sz="1400" u="sng" dirty="0" smtClean="0">
                <a:solidFill>
                  <a:srgbClr val="FF00FF"/>
                </a:solidFill>
              </a:rPr>
              <a:t>, 30(6):397-400</a:t>
            </a:r>
            <a:r>
              <a:rPr lang="en-US" sz="1400" dirty="0" smtClean="0">
                <a:solidFill>
                  <a:srgbClr val="FF00FF"/>
                </a:solidFill>
              </a:rPr>
              <a:t>.; </a:t>
            </a:r>
            <a:r>
              <a:rPr lang="en-US" sz="1400" baseline="30000" dirty="0" smtClean="0">
                <a:solidFill>
                  <a:srgbClr val="FF00FF"/>
                </a:solidFill>
              </a:rPr>
              <a:t>4</a:t>
            </a:r>
            <a:r>
              <a:rPr lang="en-US" sz="1400" dirty="0" smtClean="0">
                <a:solidFill>
                  <a:srgbClr val="FF00FF"/>
                </a:solidFill>
              </a:rPr>
              <a:t>Evers et al. (2003). </a:t>
            </a:r>
            <a:r>
              <a:rPr lang="en-US" sz="1400" dirty="0" err="1" smtClean="0">
                <a:solidFill>
                  <a:srgbClr val="FF00FF"/>
                </a:solidFill>
              </a:rPr>
              <a:t>Beh</a:t>
            </a:r>
            <a:r>
              <a:rPr lang="en-US" sz="1400" dirty="0" smtClean="0">
                <a:solidFill>
                  <a:srgbClr val="FF00FF"/>
                </a:solidFill>
              </a:rPr>
              <a:t> Res &amp; </a:t>
            </a:r>
            <a:r>
              <a:rPr lang="en-US" sz="1400" dirty="0" err="1" smtClean="0">
                <a:solidFill>
                  <a:srgbClr val="FF00FF"/>
                </a:solidFill>
              </a:rPr>
              <a:t>Ther</a:t>
            </a:r>
            <a:r>
              <a:rPr lang="en-US" sz="1400" dirty="0" smtClean="0">
                <a:solidFill>
                  <a:srgbClr val="FF00FF"/>
                </a:solidFill>
              </a:rPr>
              <a:t>, 41:1295-1310. </a:t>
            </a:r>
            <a:endParaRPr lang="en-US" sz="14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Social Participation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8400"/>
            <a:ext cx="4982200" cy="333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93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 Bit of History…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3810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1980’s: Health Care was focused on the disease 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International Classification of Disease (ICD: WHO)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Health Care needed a way of assessing diseases/disorders that did not have a cure but from which you did not die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International </a:t>
            </a:r>
            <a:r>
              <a:rPr lang="en-US" sz="2400" b="1" dirty="0">
                <a:solidFill>
                  <a:schemeClr val="bg1"/>
                </a:solidFill>
              </a:rPr>
              <a:t>Classification of Impairments, Disabilities, and Handicaps (ICIDH: WHO</a:t>
            </a:r>
            <a:r>
              <a:rPr lang="en-US" sz="2400" b="1" dirty="0" smtClean="0">
                <a:solidFill>
                  <a:schemeClr val="bg1"/>
                </a:solidFill>
              </a:rPr>
              <a:t>) – (1980)</a:t>
            </a:r>
          </a:p>
        </p:txBody>
      </p:sp>
      <p:sp>
        <p:nvSpPr>
          <p:cNvPr id="4" name="Text Box 1029"/>
          <p:cNvSpPr txBox="1">
            <a:spLocks noChangeArrowheads="1"/>
          </p:cNvSpPr>
          <p:nvPr/>
        </p:nvSpPr>
        <p:spPr bwMode="auto">
          <a:xfrm>
            <a:off x="86833" y="6400800"/>
            <a:ext cx="875236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FF"/>
                </a:solidFill>
              </a:rPr>
              <a:t>WHO. ICD10 (2010). Geneva:  WHO; WHO. ICIDH. (1980). Geneva: WHO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46667"/>
      </p:ext>
    </p:extLst>
  </p:cSld>
  <p:clrMapOvr>
    <a:masterClrMapping/>
  </p:clrMapOvr>
</p:sld>
</file>

<file path=ppt/theme/theme1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FF0066"/>
      </a:accent1>
      <a:accent2>
        <a:srgbClr val="3333CC"/>
      </a:accent2>
      <a:accent3>
        <a:srgbClr val="AAAAAA"/>
      </a:accent3>
      <a:accent4>
        <a:srgbClr val="DADADA"/>
      </a:accent4>
      <a:accent5>
        <a:srgbClr val="FFAAB8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2907</Words>
  <Application>Microsoft Office PowerPoint</Application>
  <PresentationFormat>On-screen Show (4:3)</PresentationFormat>
  <Paragraphs>379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5_Default Design</vt:lpstr>
      <vt:lpstr>1_Blank Presentation</vt:lpstr>
      <vt:lpstr> Social Participation  Outcomes Measures  </vt:lpstr>
      <vt:lpstr>Social Outcomes and Health</vt:lpstr>
      <vt:lpstr>A Family of Social Outcome Constructs</vt:lpstr>
      <vt:lpstr>Social Network</vt:lpstr>
      <vt:lpstr>Social Network</vt:lpstr>
      <vt:lpstr>Social Support</vt:lpstr>
      <vt:lpstr>Social Support</vt:lpstr>
      <vt:lpstr>Social Participation</vt:lpstr>
      <vt:lpstr>A Bit of History…</vt:lpstr>
      <vt:lpstr>Medical Model Vs. ICIDH Model</vt:lpstr>
      <vt:lpstr>ICIDH Concept of “Handicap”  had Limitations</vt:lpstr>
      <vt:lpstr>ICIDH Replaced by ICF</vt:lpstr>
      <vt:lpstr>ICF (2001)</vt:lpstr>
      <vt:lpstr>ICF (2001)</vt:lpstr>
      <vt:lpstr>ICF  Activities and Participation Domains</vt:lpstr>
      <vt:lpstr>ICF (2001)</vt:lpstr>
      <vt:lpstr>ICF (2001)</vt:lpstr>
      <vt:lpstr>ICF (2001)</vt:lpstr>
      <vt:lpstr>Assessment of Social Participation Domains</vt:lpstr>
      <vt:lpstr>Approach</vt:lpstr>
      <vt:lpstr>Early Measures that included a Social Participation Construct</vt:lpstr>
      <vt:lpstr>Early Measures that included a Social Participation Construct</vt:lpstr>
      <vt:lpstr>Early Measures that included a Social Participation Construct</vt:lpstr>
      <vt:lpstr>Early Measures that included a Social Participation Construct</vt:lpstr>
      <vt:lpstr>Early Measure that included a Social Participation Construct</vt:lpstr>
      <vt:lpstr>Measures Consistent with the  ICIDH Framework</vt:lpstr>
      <vt:lpstr>Measures Consistent with the ICIDH Framework</vt:lpstr>
      <vt:lpstr>Measures Consistent with the ICIDH Framework</vt:lpstr>
      <vt:lpstr>Measures Consistent with the ICIDH Framework</vt:lpstr>
      <vt:lpstr>Measures Consistent with the ICIDH Framework</vt:lpstr>
      <vt:lpstr>Measures Consistent with the ICIDH Framework</vt:lpstr>
      <vt:lpstr>Measures Consistent with the ICF Framework</vt:lpstr>
      <vt:lpstr>Measures Consistent with the ICF Framework</vt:lpstr>
      <vt:lpstr>Measures Consistent with the ICF Framework</vt:lpstr>
      <vt:lpstr>Measures Consistent with the  ICF Framework</vt:lpstr>
      <vt:lpstr>Measures Consistent with the  ICF Framework</vt:lpstr>
      <vt:lpstr>Measures Consistent with the  ICF Framework</vt:lpstr>
      <vt:lpstr>Measures Consistent with the  ICF Framework</vt:lpstr>
      <vt:lpstr>Measures Consistent with the ICF Framework</vt:lpstr>
      <vt:lpstr>Measuring Specific Aspects of  Social Participation</vt:lpstr>
      <vt:lpstr>Measuring Specific Aspects of  Social Participation</vt:lpstr>
      <vt:lpstr>Measuring Specific Aspects of  Social Participation</vt:lpstr>
      <vt:lpstr>Measuring Specific Aspects of  Social Participation</vt:lpstr>
      <vt:lpstr>Measuring Specific Aspects of  Social Participation</vt:lpstr>
      <vt:lpstr>Measuring Specific Aspects of Social Participation</vt:lpstr>
      <vt:lpstr>Social Domains with the  PROMIS Framework</vt:lpstr>
      <vt:lpstr>Social Domains with the PROMIS Framework</vt:lpstr>
      <vt:lpstr>Social Domains with the PROMIS Framework</vt:lpstr>
      <vt:lpstr>Conclusions</vt:lpstr>
    </vt:vector>
  </TitlesOfParts>
  <Company>University of Michigan Hospital and Health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David</dc:creator>
  <cp:lastModifiedBy>Williams, David</cp:lastModifiedBy>
  <cp:revision>172</cp:revision>
  <cp:lastPrinted>2014-04-06T18:38:36Z</cp:lastPrinted>
  <dcterms:created xsi:type="dcterms:W3CDTF">2014-01-14T13:28:13Z</dcterms:created>
  <dcterms:modified xsi:type="dcterms:W3CDTF">2014-04-08T20:15:36Z</dcterms:modified>
</cp:coreProperties>
</file>