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4" r:id="rId3"/>
    <p:sldId id="276" r:id="rId4"/>
    <p:sldId id="282" r:id="rId5"/>
    <p:sldId id="280" r:id="rId6"/>
    <p:sldId id="281" r:id="rId7"/>
    <p:sldId id="265" r:id="rId8"/>
    <p:sldId id="257" r:id="rId9"/>
    <p:sldId id="268" r:id="rId10"/>
    <p:sldId id="260" r:id="rId11"/>
    <p:sldId id="259" r:id="rId12"/>
    <p:sldId id="261" r:id="rId13"/>
    <p:sldId id="272" r:id="rId14"/>
    <p:sldId id="278" r:id="rId15"/>
    <p:sldId id="279" r:id="rId16"/>
    <p:sldId id="263" r:id="rId17"/>
    <p:sldId id="266" r:id="rId18"/>
    <p:sldId id="283" r:id="rId19"/>
    <p:sldId id="277" r:id="rId20"/>
    <p:sldId id="267" r:id="rId21"/>
    <p:sldId id="269" r:id="rId22"/>
    <p:sldId id="270" r:id="rId23"/>
    <p:sldId id="271" r:id="rId24"/>
    <p:sldId id="274" r:id="rId25"/>
    <p:sldId id="275" r:id="rId26"/>
  </p:sldIdLst>
  <p:sldSz cx="9144000" cy="6858000" type="screen4x3"/>
  <p:notesSz cx="6858000" cy="10052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91" autoAdjust="0"/>
    <p:restoredTop sz="87530" autoAdjust="0"/>
  </p:normalViewPr>
  <p:slideViewPr>
    <p:cSldViewPr>
      <p:cViewPr>
        <p:scale>
          <a:sx n="87" d="100"/>
          <a:sy n="87" d="100"/>
        </p:scale>
        <p:origin x="-1915" y="106"/>
      </p:cViewPr>
      <p:guideLst>
        <p:guide orient="horz" pos="2160"/>
        <p:guide pos="2880"/>
      </p:guideLst>
    </p:cSldViewPr>
  </p:slideViewPr>
  <p:outlineViewPr>
    <p:cViewPr>
      <p:scale>
        <a:sx n="33" d="100"/>
        <a:sy n="33" d="100"/>
      </p:scale>
      <p:origin x="216"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50260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502603"/>
          </a:xfrm>
          <a:prstGeom prst="rect">
            <a:avLst/>
          </a:prstGeom>
        </p:spPr>
        <p:txBody>
          <a:bodyPr vert="horz" lIns="91440" tIns="45720" rIns="91440" bIns="45720" rtlCol="0"/>
          <a:lstStyle>
            <a:lvl1pPr algn="r">
              <a:defRPr sz="1200"/>
            </a:lvl1pPr>
          </a:lstStyle>
          <a:p>
            <a:fld id="{9802EBFB-5F1D-4C64-9057-0B03AC718C88}" type="datetimeFigureOut">
              <a:rPr lang="en-GB" smtClean="0"/>
              <a:pPr/>
              <a:t>13/04/2014</a:t>
            </a:fld>
            <a:endParaRPr lang="en-GB"/>
          </a:p>
        </p:txBody>
      </p:sp>
      <p:sp>
        <p:nvSpPr>
          <p:cNvPr id="4" name="Slide Image Placeholder 3"/>
          <p:cNvSpPr>
            <a:spLocks noGrp="1" noRot="1" noChangeAspect="1"/>
          </p:cNvSpPr>
          <p:nvPr>
            <p:ph type="sldImg" idx="2"/>
          </p:nvPr>
        </p:nvSpPr>
        <p:spPr>
          <a:xfrm>
            <a:off x="917575" y="754063"/>
            <a:ext cx="5022850" cy="37687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74724"/>
            <a:ext cx="5486400" cy="452342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47703"/>
            <a:ext cx="2971800" cy="50260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547703"/>
            <a:ext cx="2971800" cy="502603"/>
          </a:xfrm>
          <a:prstGeom prst="rect">
            <a:avLst/>
          </a:prstGeom>
        </p:spPr>
        <p:txBody>
          <a:bodyPr vert="horz" lIns="91440" tIns="45720" rIns="91440" bIns="45720" rtlCol="0" anchor="b"/>
          <a:lstStyle>
            <a:lvl1pPr algn="r">
              <a:defRPr sz="1200"/>
            </a:lvl1pPr>
          </a:lstStyle>
          <a:p>
            <a:fld id="{2D3D6DE8-D380-48C7-B213-722010649A4A}" type="slidenum">
              <a:rPr lang="en-GB" smtClean="0"/>
              <a:pPr/>
              <a:t>‹#›</a:t>
            </a:fld>
            <a:endParaRPr lang="en-GB"/>
          </a:p>
        </p:txBody>
      </p:sp>
    </p:spTree>
    <p:extLst>
      <p:ext uri="{BB962C8B-B14F-4D97-AF65-F5344CB8AC3E}">
        <p14:creationId xmlns:p14="http://schemas.microsoft.com/office/powerpoint/2010/main" xmlns="" val="62935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D3D6DE8-D380-48C7-B213-722010649A4A}"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Activities of Daily Living (ADL) is an umbrella term relating to self care, comprising those activities or tasks that people undertake routinely in their every day life. The activities can be subdivided into personal care or Basic ADL (BADL) and domestic and community activities - Instrumental ADL (IADL).</a:t>
            </a:r>
          </a:p>
          <a:p>
            <a:r>
              <a:rPr lang="en-GB" dirty="0" smtClean="0"/>
              <a:t>Specifically, basic ADL is typically restricted to activities involving functional mobility (ambulation, wheelchair mobility, bed mobility and transfers) and personal care (feeding, hygiene, toileting, bathing and dressing) whereas instrumental ADL are concerned with a person's ability to cope with her/his environment in terms of such adaptive tasks as shopping, cooking, housekeeping, laundry, use of transportation, managing money, managing medication and the use of the telephone. Typically, treatment</a:t>
            </a:r>
            <a:r>
              <a:rPr lang="en-GB" baseline="0" dirty="0" smtClean="0"/>
              <a:t> goals include achieving </a:t>
            </a:r>
            <a:r>
              <a:rPr lang="en-GB" dirty="0" smtClean="0"/>
              <a:t>maximal increase in function and participation in every day life for the patient or client. Functional assessment is the method used to document these outcomes, with activities of daily living scales being the most frequently used tools.</a:t>
            </a:r>
          </a:p>
          <a:p>
            <a:endParaRPr lang="en-GB"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D3D6DE8-D380-48C7-B213-722010649A4A}" type="slidenum">
              <a:rPr lang="en-GB" smtClean="0"/>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GB" sz="1200" kern="1200" dirty="0" smtClean="0">
                <a:solidFill>
                  <a:schemeClr val="tx1"/>
                </a:solidFill>
                <a:latin typeface="+mn-lt"/>
                <a:ea typeface="+mn-ea"/>
                <a:cs typeface="+mn-cs"/>
              </a:rPr>
              <a:t>Disease specific measures</a:t>
            </a:r>
            <a:r>
              <a:rPr lang="en-GB" sz="1200" kern="1200" baseline="0" dirty="0" smtClean="0">
                <a:solidFill>
                  <a:schemeClr val="tx1"/>
                </a:solidFill>
                <a:latin typeface="+mn-lt"/>
                <a:ea typeface="+mn-ea"/>
                <a:cs typeface="+mn-cs"/>
              </a:rPr>
              <a:t> of physical functioning are probably of greatest interest to the patients themselves and to the treating clinician compared with generic measures but these measures tend to exhibit great depth but little breadth so making comparisons with other disease states difficult.</a:t>
            </a:r>
            <a:endParaRPr lang="en-GB" dirty="0"/>
          </a:p>
        </p:txBody>
      </p:sp>
      <p:sp>
        <p:nvSpPr>
          <p:cNvPr id="4" name="Slide Number Placeholder 3"/>
          <p:cNvSpPr>
            <a:spLocks noGrp="1"/>
          </p:cNvSpPr>
          <p:nvPr>
            <p:ph type="sldNum" sz="quarter" idx="10"/>
          </p:nvPr>
        </p:nvSpPr>
        <p:spPr/>
        <p:txBody>
          <a:bodyPr/>
          <a:lstStyle/>
          <a:p>
            <a:fld id="{2D3D6DE8-D380-48C7-B213-722010649A4A}" type="slidenum">
              <a:rPr lang="en-GB" smtClean="0"/>
              <a:pPr/>
              <a:t>12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D3D6DE8-D380-48C7-B213-722010649A4A}" type="slidenum">
              <a:rPr lang="en-GB" smtClean="0"/>
              <a:pPr/>
              <a:t>13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D3D6DE8-D380-48C7-B213-722010649A4A}" type="slidenum">
              <a:rPr lang="en-GB" smtClean="0"/>
              <a:pPr/>
              <a:t>14</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D3D6DE8-D380-48C7-B213-722010649A4A}" type="slidenum">
              <a:rPr lang="en-GB" smtClean="0"/>
              <a:pPr/>
              <a:t>15</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D3D6DE8-D380-48C7-B213-722010649A4A}" type="slidenum">
              <a:rPr lang="en-GB" smtClean="0"/>
              <a:pPr/>
              <a:t>16</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D3D6DE8-D380-48C7-B213-722010649A4A}" type="slidenum">
              <a:rPr lang="en-GB" smtClean="0"/>
              <a:pPr/>
              <a:t>17</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GB" dirty="0" smtClean="0"/>
              <a:t>In the detail of the final guidance</a:t>
            </a:r>
            <a:r>
              <a:rPr lang="en-GB" baseline="0" dirty="0" smtClean="0"/>
              <a:t> on the iterative process in developing PROMs </a:t>
            </a:r>
            <a:r>
              <a:rPr lang="en-GB" dirty="0" smtClean="0"/>
              <a:t>several key themes emerge. Firstly, emphasis is placed on defining the role that a PRO end point is intended to play in the clinical trial, so that chosen outcome measures are matched appropriately to specific treatment objectives. Secondly, the fundamental role of a PRO measure’s content validity (the extent to which an instrument measures the concept of interest) is expanded and clarified. The FDA acknowledges that different approaches may be needed to ensure that existing, modified, or newly created PRO measures are appropriate to support product labelling claims. The guidance also states that sponsors need to supply evidence that a PRO instrument adequately measures what is claimed by documenting its development history. This would detail item (question) design and modification, measurement properties (including reliability, validity, and responsiveness), how well patients understand questionnaire items and response (answer) options, and the appropriateness of the PRO measure to the patient group. In addition, sponsors need to specify the method of collecting the data (for example, pencil and paper </a:t>
            </a:r>
            <a:r>
              <a:rPr lang="en-GB" i="1" dirty="0" smtClean="0"/>
              <a:t>v</a:t>
            </a:r>
            <a:r>
              <a:rPr lang="en-GB" dirty="0" smtClean="0"/>
              <a:t> electronic) and other details such as the recall period (the timeline over which the respondent is asked to reflect). Finally, the FDA recommends submission of a PRO evidence dossier (a file including full details of the rationale for the use of the PRO measure, its development history, and validation). Previously, recommendations about the content of a PRO evidence dossier were vague but are now detailed fully in the appendix, offering clear and practical guidance about the evidence to be submitted in support of a PRO based labelling claim.</a:t>
            </a:r>
          </a:p>
          <a:p>
            <a:endParaRPr lang="en-GB" dirty="0" smtClean="0"/>
          </a:p>
          <a:p>
            <a:r>
              <a:rPr lang="en-GB" dirty="0" smtClean="0"/>
              <a:t>This guidance puts patients at the centre of treatment decisions providing these measures are selected and interpreted appropriately and related precisely to a priori hypotheses regarding treatment outcome. Moreover, the FDA guidance will end the unscientific practice of including any vaguely relevant PRO instrument in a clinical trial at the eleventh hour. Instead, a clear strategy for the inclusion of PROs in clinical trial programmes will be required, just as for other clinical end points</a:t>
            </a:r>
          </a:p>
          <a:p>
            <a:endParaRPr lang="en-GB" dirty="0" smtClean="0"/>
          </a:p>
          <a:p>
            <a:r>
              <a:rPr lang="en-GB" dirty="0" smtClean="0"/>
              <a:t>The FDA’s guidance explicitly states that it does not cover the use of PRO measures beyond evaluation of medical product claims, but the basic principles are undoubtedly relevant for a range of stakeholders: know what you want to measure, why you want to measure it, and be sure that the PRO instrument you choose measures what is intended. Most importantly the guidance promotes good scientific research practices that should be adopted by any researcher or clinician, thus ensuring that outcomes reported from the patient’s perspective are robust and meaningful. Hopefully our PR</a:t>
            </a:r>
            <a:r>
              <a:rPr lang="en-GB" baseline="0" dirty="0" smtClean="0"/>
              <a:t> physical function outcomes review will help with defining tools.</a:t>
            </a:r>
            <a:endParaRPr lang="en-GB" dirty="0" smtClean="0"/>
          </a:p>
          <a:p>
            <a:endParaRPr lang="en-GB" dirty="0"/>
          </a:p>
        </p:txBody>
      </p:sp>
      <p:sp>
        <p:nvSpPr>
          <p:cNvPr id="4" name="Slide Number Placeholder 3"/>
          <p:cNvSpPr>
            <a:spLocks noGrp="1"/>
          </p:cNvSpPr>
          <p:nvPr>
            <p:ph type="sldNum" sz="quarter" idx="10"/>
          </p:nvPr>
        </p:nvSpPr>
        <p:spPr/>
        <p:txBody>
          <a:bodyPr/>
          <a:lstStyle/>
          <a:p>
            <a:fld id="{2D3D6DE8-D380-48C7-B213-722010649A4A}" type="slidenum">
              <a:rPr lang="en-GB" smtClean="0"/>
              <a:pPr/>
              <a:t>18</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D3D6DE8-D380-48C7-B213-722010649A4A}" type="slidenum">
              <a:rPr lang="en-GB" smtClean="0"/>
              <a:pPr/>
              <a:t>19</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D3D6DE8-D380-48C7-B213-722010649A4A}" type="slidenum">
              <a:rPr lang="en-GB" smtClean="0"/>
              <a:pPr/>
              <a:t>20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GB" sz="1200" kern="1200" dirty="0" smtClean="0">
                <a:solidFill>
                  <a:schemeClr val="tx1"/>
                </a:solidFill>
                <a:latin typeface="+mn-lt"/>
                <a:ea typeface="+mn-ea"/>
                <a:cs typeface="+mn-cs"/>
              </a:rPr>
              <a:t>In 2008 Turk, </a:t>
            </a:r>
            <a:r>
              <a:rPr lang="en-GB" sz="1200" kern="1200" dirty="0" err="1" smtClean="0">
                <a:solidFill>
                  <a:schemeClr val="tx1"/>
                </a:solidFill>
                <a:latin typeface="+mn-lt"/>
                <a:ea typeface="+mn-ea"/>
                <a:cs typeface="+mn-cs"/>
              </a:rPr>
              <a:t>Dworkin</a:t>
            </a:r>
            <a:r>
              <a:rPr lang="en-GB" sz="1200" kern="1200" dirty="0" smtClean="0">
                <a:solidFill>
                  <a:schemeClr val="tx1"/>
                </a:solidFill>
                <a:latin typeface="+mn-lt"/>
                <a:ea typeface="+mn-ea"/>
                <a:cs typeface="+mn-cs"/>
              </a:rPr>
              <a:t> et al in their</a:t>
            </a:r>
            <a:r>
              <a:rPr lang="en-GB" sz="1200" kern="1200" baseline="0" dirty="0" smtClean="0">
                <a:solidFill>
                  <a:schemeClr val="tx1"/>
                </a:solidFill>
                <a:latin typeface="+mn-lt"/>
                <a:ea typeface="+mn-ea"/>
                <a:cs typeface="+mn-cs"/>
              </a:rPr>
              <a:t> study ‘I</a:t>
            </a:r>
            <a:r>
              <a:rPr lang="en-GB" sz="1200" kern="1200" dirty="0" smtClean="0">
                <a:solidFill>
                  <a:schemeClr val="tx1"/>
                </a:solidFill>
                <a:latin typeface="+mn-lt"/>
                <a:ea typeface="+mn-ea"/>
                <a:cs typeface="+mn-cs"/>
              </a:rPr>
              <a:t>dentifying important outcome domains for chronic pain</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clinical trials: An IMMPACT survey of people with pain’ found</a:t>
            </a:r>
            <a:r>
              <a:rPr lang="en-GB" sz="1200" kern="1200" baseline="0" dirty="0" smtClean="0">
                <a:solidFill>
                  <a:schemeClr val="tx1"/>
                </a:solidFill>
                <a:latin typeface="+mn-lt"/>
                <a:ea typeface="+mn-ea"/>
                <a:cs typeface="+mn-cs"/>
              </a:rPr>
              <a:t> that a</a:t>
            </a:r>
            <a:r>
              <a:rPr lang="en-GB" sz="1200" kern="1200" dirty="0" smtClean="0">
                <a:solidFill>
                  <a:schemeClr val="tx1"/>
                </a:solidFill>
                <a:latin typeface="+mn-lt"/>
                <a:ea typeface="+mn-ea"/>
                <a:cs typeface="+mn-cs"/>
              </a:rPr>
              <a:t>ll participants indicated that their pain condition</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had a negative impact on their overall physical functioning. For most of the focus group participants, basic</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physical movements caused severe pain,</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including walking, sitting for any length of time (i.e., more than 30–45 min), and bending over. Limitations in self-care activities were especially prevalent among those with fibromyalgia and pain associated with cancer, with comments such as ‘‘everything is hard work for us – tying shoes or putting a blouse on.’’ Although a few participants reported that they were able to do moderate </a:t>
            </a:r>
            <a:r>
              <a:rPr lang="en-GB" sz="1200" kern="1200" dirty="0" err="1" smtClean="0">
                <a:solidFill>
                  <a:schemeClr val="tx1"/>
                </a:solidFill>
                <a:latin typeface="+mn-lt"/>
                <a:ea typeface="+mn-ea"/>
                <a:cs typeface="+mn-cs"/>
              </a:rPr>
              <a:t>activ-ities,such</a:t>
            </a:r>
            <a:r>
              <a:rPr lang="en-GB" sz="1200" kern="1200" dirty="0" smtClean="0">
                <a:solidFill>
                  <a:schemeClr val="tx1"/>
                </a:solidFill>
                <a:latin typeface="+mn-lt"/>
                <a:ea typeface="+mn-ea"/>
                <a:cs typeface="+mn-cs"/>
              </a:rPr>
              <a:t> as standing for relatively long periods of </a:t>
            </a:r>
            <a:r>
              <a:rPr lang="en-GB" sz="1200" kern="1200" dirty="0" err="1" smtClean="0">
                <a:solidFill>
                  <a:schemeClr val="tx1"/>
                </a:solidFill>
                <a:latin typeface="+mn-lt"/>
                <a:ea typeface="+mn-ea"/>
                <a:cs typeface="+mn-cs"/>
              </a:rPr>
              <a:t>timeat</a:t>
            </a:r>
            <a:r>
              <a:rPr lang="en-GB" sz="1200" kern="1200" dirty="0" smtClean="0">
                <a:solidFill>
                  <a:schemeClr val="tx1"/>
                </a:solidFill>
                <a:latin typeface="+mn-lt"/>
                <a:ea typeface="+mn-ea"/>
                <a:cs typeface="+mn-cs"/>
              </a:rPr>
              <a:t> work or ‘‘climbing stairs to get to their office,’’ most indicated that they were incapable of performing such activities. Nearly all participants </a:t>
            </a:r>
            <a:r>
              <a:rPr lang="en-GB" sz="1200" kern="1200" dirty="0" err="1" smtClean="0">
                <a:solidFill>
                  <a:schemeClr val="tx1"/>
                </a:solidFill>
                <a:latin typeface="+mn-lt"/>
                <a:ea typeface="+mn-ea"/>
                <a:cs typeface="+mn-cs"/>
              </a:rPr>
              <a:t>wereunable</a:t>
            </a:r>
            <a:r>
              <a:rPr lang="en-GB" sz="1200" kern="1200" dirty="0" smtClean="0">
                <a:solidFill>
                  <a:schemeClr val="tx1"/>
                </a:solidFill>
                <a:latin typeface="+mn-lt"/>
                <a:ea typeface="+mn-ea"/>
                <a:cs typeface="+mn-cs"/>
              </a:rPr>
              <a:t> to do any strenuous activities, especially those that included any ‘‘lifting.’’</a:t>
            </a:r>
          </a:p>
          <a:p>
            <a:endParaRPr lang="en-GB" dirty="0"/>
          </a:p>
        </p:txBody>
      </p:sp>
      <p:sp>
        <p:nvSpPr>
          <p:cNvPr id="4" name="Slide Number Placeholder 3"/>
          <p:cNvSpPr>
            <a:spLocks noGrp="1"/>
          </p:cNvSpPr>
          <p:nvPr>
            <p:ph type="sldNum" sz="quarter" idx="10"/>
          </p:nvPr>
        </p:nvSpPr>
        <p:spPr/>
        <p:txBody>
          <a:bodyPr/>
          <a:lstStyle/>
          <a:p>
            <a:fld id="{2D3D6DE8-D380-48C7-B213-722010649A4A}"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D3D6DE8-D380-48C7-B213-722010649A4A}" type="slidenum">
              <a:rPr lang="en-GB" smtClean="0"/>
              <a:pPr/>
              <a:t>21</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D3D6DE8-D380-48C7-B213-722010649A4A}" type="slidenum">
              <a:rPr lang="en-GB" smtClean="0"/>
              <a:pPr/>
              <a:t>22</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D3D6DE8-D380-48C7-B213-722010649A4A}" type="slidenum">
              <a:rPr lang="en-GB" smtClean="0"/>
              <a:pPr/>
              <a:t>23</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D3D6DE8-D380-48C7-B213-722010649A4A}" type="slidenum">
              <a:rPr lang="en-GB" smtClean="0"/>
              <a:pPr/>
              <a:t>24</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D3D6DE8-D380-48C7-B213-722010649A4A}" type="slidenum">
              <a:rPr lang="en-GB" smtClean="0"/>
              <a:pPr/>
              <a:t>25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assessment of physical activity as an outcome measure provides a unique perspective in chronic disease research not only for observational studies, but also for drug and nondrug clinical trials. Furthermore, evidence from trials regarding physical activity as a patient-reported outcome (PRO) could inform patients about treatment options that address relevant aspects of their daily life. Investigators who are interested in measuring physical activity face the challenge of not only choosing an instrument that serves their study aim, but that has also been carefully developed and validated. These instruments should have strong psychometric properties such as stability over time (test-retest reliability) and the capacity to detect even small effects (responsiveness to change). In addition, investigators need to be certain that the instruments reflect the dimensions of physical activity that are relevant to patients. It is currently unclear whether available instruments to measure physical activity in</a:t>
            </a:r>
            <a:r>
              <a:rPr lang="en-GB" baseline="0" dirty="0" smtClean="0"/>
              <a:t> patients with </a:t>
            </a:r>
            <a:r>
              <a:rPr lang="en-GB" baseline="0" dirty="0" err="1" smtClean="0"/>
              <a:t>rheumatological</a:t>
            </a:r>
            <a:r>
              <a:rPr lang="en-GB" baseline="0" dirty="0" smtClean="0"/>
              <a:t> and arthritic conditions </a:t>
            </a:r>
            <a:r>
              <a:rPr lang="en-GB" dirty="0" smtClean="0"/>
              <a:t>fulfil these requirements.</a:t>
            </a:r>
          </a:p>
          <a:p>
            <a:endParaRPr lang="en-GB" dirty="0"/>
          </a:p>
        </p:txBody>
      </p:sp>
      <p:sp>
        <p:nvSpPr>
          <p:cNvPr id="4" name="Slide Number Placeholder 3"/>
          <p:cNvSpPr>
            <a:spLocks noGrp="1"/>
          </p:cNvSpPr>
          <p:nvPr>
            <p:ph type="sldNum" sz="quarter" idx="10"/>
          </p:nvPr>
        </p:nvSpPr>
        <p:spPr/>
        <p:txBody>
          <a:bodyPr/>
          <a:lstStyle/>
          <a:p>
            <a:fld id="{2D3D6DE8-D380-48C7-B213-722010649A4A}"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GB" sz="1200" kern="1200" dirty="0" smtClean="0">
                <a:solidFill>
                  <a:schemeClr val="tx1"/>
                </a:solidFill>
                <a:latin typeface="+mn-lt"/>
                <a:ea typeface="+mn-ea"/>
                <a:cs typeface="+mn-cs"/>
              </a:rPr>
              <a:t>Core areas of measurement</a:t>
            </a:r>
          </a:p>
          <a:p>
            <a:pPr rtl="0"/>
            <a:r>
              <a:rPr lang="en-GB" sz="1200" kern="1200" dirty="0" smtClean="0">
                <a:solidFill>
                  <a:schemeClr val="tx1"/>
                </a:solidFill>
                <a:latin typeface="+mn-lt"/>
                <a:ea typeface="+mn-ea"/>
                <a:cs typeface="+mn-cs"/>
              </a:rPr>
              <a:t>Definition</a:t>
            </a:r>
            <a:r>
              <a:rPr lang="en-GB" sz="1200" kern="1200" baseline="0" dirty="0" smtClean="0">
                <a:solidFill>
                  <a:schemeClr val="tx1"/>
                </a:solidFill>
                <a:latin typeface="+mn-lt"/>
                <a:ea typeface="+mn-ea"/>
                <a:cs typeface="+mn-cs"/>
              </a:rPr>
              <a:t> - </a:t>
            </a:r>
            <a:r>
              <a:rPr lang="en-GB" sz="1200" kern="1200" dirty="0" smtClean="0">
                <a:solidFill>
                  <a:schemeClr val="tx1"/>
                </a:solidFill>
                <a:latin typeface="+mn-lt"/>
                <a:ea typeface="+mn-ea"/>
                <a:cs typeface="+mn-cs"/>
              </a:rPr>
              <a:t>areas that should always be addressed</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by measures included in a core set for trials</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aimed at a specific health conditions.</a:t>
            </a:r>
          </a:p>
          <a:p>
            <a:pPr rtl="0"/>
            <a:r>
              <a:rPr lang="en-GB" sz="1200" kern="1200" dirty="0" smtClean="0">
                <a:solidFill>
                  <a:schemeClr val="tx1"/>
                </a:solidFill>
                <a:latin typeface="+mn-lt"/>
                <a:ea typeface="+mn-ea"/>
                <a:cs typeface="+mn-cs"/>
              </a:rPr>
              <a:t>In order to decide on core areas a conceptual structure of health</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and health conditions,</a:t>
            </a:r>
            <a:r>
              <a:rPr lang="en-GB" sz="1200" kern="1200" baseline="0" dirty="0" smtClean="0">
                <a:solidFill>
                  <a:schemeClr val="tx1"/>
                </a:solidFill>
                <a:latin typeface="+mn-lt"/>
                <a:ea typeface="+mn-ea"/>
                <a:cs typeface="+mn-cs"/>
              </a:rPr>
              <a:t> consensus </a:t>
            </a:r>
            <a:r>
              <a:rPr lang="en-GB" sz="1200" kern="1200" dirty="0" smtClean="0">
                <a:solidFill>
                  <a:schemeClr val="tx1"/>
                </a:solidFill>
                <a:latin typeface="+mn-lt"/>
                <a:ea typeface="+mn-ea"/>
                <a:cs typeface="+mn-cs"/>
              </a:rPr>
              <a:t>on which areas in this structure are core and consensus on whether core areas are generic</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or specific to a certain health condition are required.</a:t>
            </a:r>
          </a:p>
          <a:p>
            <a:endParaRPr lang="en-GB" dirty="0"/>
          </a:p>
        </p:txBody>
      </p:sp>
      <p:sp>
        <p:nvSpPr>
          <p:cNvPr id="4" name="Slide Number Placeholder 3"/>
          <p:cNvSpPr>
            <a:spLocks noGrp="1"/>
          </p:cNvSpPr>
          <p:nvPr>
            <p:ph type="sldNum" sz="quarter" idx="10"/>
          </p:nvPr>
        </p:nvSpPr>
        <p:spPr/>
        <p:txBody>
          <a:bodyPr/>
          <a:lstStyle/>
          <a:p>
            <a:fld id="{2D3D6DE8-D380-48C7-B213-722010649A4A}"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D3D6DE8-D380-48C7-B213-722010649A4A}"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D3D6DE8-D380-48C7-B213-722010649A4A}" type="slidenum">
              <a:rPr lang="en-GB" smtClean="0"/>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assessment of physical activity as an outcome measure provides a unique perspective in chronic disease research not only for observational studies, but also for drug and nondrug clinical trials. Furthermore, evidence from trials regarding physical activity as a patient-reported outcome (PRO) could inform patients about treatment options that address relevant aspects of their daily life. Investigators who are interested in measuring physical activity face the challenge of not only choosing an instrument that serves their study aim, but that has also been carefully developed and validated. These instruments should have strong psychometric properties such as stability over time (test-retest reliability) and the capacity to detect even small effects (responsiveness to change). In addition, investigators need to be certain that the instruments reflect the dimensions of physical activity that are relevant to patients. It is currently unclear whether available instruments to measure physical activity in</a:t>
            </a:r>
            <a:r>
              <a:rPr lang="en-GB" baseline="0" dirty="0" smtClean="0"/>
              <a:t> patients with </a:t>
            </a:r>
            <a:r>
              <a:rPr lang="en-GB" baseline="0" dirty="0" err="1" smtClean="0"/>
              <a:t>rheumatological</a:t>
            </a:r>
            <a:r>
              <a:rPr lang="en-GB" baseline="0" dirty="0" smtClean="0"/>
              <a:t> and arthritic conditions </a:t>
            </a:r>
            <a:r>
              <a:rPr lang="en-GB" dirty="0" smtClean="0"/>
              <a:t>fulfil these requirements.</a:t>
            </a:r>
          </a:p>
          <a:p>
            <a:endParaRPr lang="en-GB" dirty="0"/>
          </a:p>
        </p:txBody>
      </p:sp>
      <p:sp>
        <p:nvSpPr>
          <p:cNvPr id="4" name="Slide Number Placeholder 3"/>
          <p:cNvSpPr>
            <a:spLocks noGrp="1"/>
          </p:cNvSpPr>
          <p:nvPr>
            <p:ph type="sldNum" sz="quarter" idx="10"/>
          </p:nvPr>
        </p:nvSpPr>
        <p:spPr/>
        <p:txBody>
          <a:bodyPr/>
          <a:lstStyle/>
          <a:p>
            <a:fld id="{2D3D6DE8-D380-48C7-B213-722010649A4A}" type="slidenum">
              <a:rPr lang="en-GB" smtClean="0"/>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rtl="0"/>
            <a:r>
              <a:rPr lang="en-GB" sz="1200" kern="1200" dirty="0" smtClean="0">
                <a:solidFill>
                  <a:schemeClr val="tx1"/>
                </a:solidFill>
                <a:latin typeface="+mn-lt"/>
                <a:ea typeface="+mn-ea"/>
                <a:cs typeface="+mn-cs"/>
              </a:rPr>
              <a:t>Pain intensity and physical functioning</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are only modestly associated which supports</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the importance of including measures of functioning in</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chronic pain clinical trials. Measures of physical functioning</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typically assess multiple aspects of function, including</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activities of daily living. </a:t>
            </a:r>
            <a:r>
              <a:rPr lang="en-GB" sz="1200" kern="1200" dirty="0" err="1" smtClean="0">
                <a:solidFill>
                  <a:schemeClr val="tx1"/>
                </a:solidFill>
                <a:latin typeface="+mn-lt"/>
                <a:ea typeface="+mn-ea"/>
                <a:cs typeface="+mn-cs"/>
              </a:rPr>
              <a:t>Dworkin</a:t>
            </a:r>
            <a:r>
              <a:rPr lang="en-GB" sz="1200" kern="1200" dirty="0" smtClean="0">
                <a:solidFill>
                  <a:schemeClr val="tx1"/>
                </a:solidFill>
                <a:latin typeface="+mn-lt"/>
                <a:ea typeface="+mn-ea"/>
                <a:cs typeface="+mn-cs"/>
              </a:rPr>
              <a:t>,</a:t>
            </a:r>
            <a:r>
              <a:rPr lang="en-GB" sz="1200" kern="1200" baseline="0" dirty="0" smtClean="0">
                <a:solidFill>
                  <a:schemeClr val="tx1"/>
                </a:solidFill>
                <a:latin typeface="+mn-lt"/>
                <a:ea typeface="+mn-ea"/>
                <a:cs typeface="+mn-cs"/>
              </a:rPr>
              <a:t> Turk et al (2005) in the ‘</a:t>
            </a:r>
            <a:r>
              <a:rPr lang="en-GB" sz="1200" kern="1200" dirty="0" smtClean="0">
                <a:solidFill>
                  <a:schemeClr val="tx1"/>
                </a:solidFill>
                <a:latin typeface="+mn-lt"/>
                <a:ea typeface="+mn-ea"/>
                <a:cs typeface="+mn-cs"/>
              </a:rPr>
              <a:t>Core outcome measures for chronic pain clinical trials:</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IMMPACT recommendations’</a:t>
            </a:r>
            <a:r>
              <a:rPr lang="en-GB" sz="1200" kern="1200" baseline="0" dirty="0" smtClean="0">
                <a:solidFill>
                  <a:schemeClr val="tx1"/>
                </a:solidFill>
                <a:latin typeface="+mn-lt"/>
                <a:ea typeface="+mn-ea"/>
                <a:cs typeface="+mn-cs"/>
              </a:rPr>
              <a:t> r</a:t>
            </a:r>
            <a:r>
              <a:rPr lang="en-GB" sz="1200" kern="1200" dirty="0" smtClean="0">
                <a:solidFill>
                  <a:schemeClr val="tx1"/>
                </a:solidFill>
                <a:latin typeface="+mn-lt"/>
                <a:ea typeface="+mn-ea"/>
                <a:cs typeface="+mn-cs"/>
              </a:rPr>
              <a:t>eported</a:t>
            </a:r>
            <a:r>
              <a:rPr lang="en-GB" sz="1200" kern="1200" baseline="0" dirty="0" smtClean="0">
                <a:solidFill>
                  <a:schemeClr val="tx1"/>
                </a:solidFill>
                <a:latin typeface="+mn-lt"/>
                <a:ea typeface="+mn-ea"/>
                <a:cs typeface="+mn-cs"/>
              </a:rPr>
              <a:t> that there were </a:t>
            </a:r>
            <a:r>
              <a:rPr lang="en-GB" sz="1200" kern="1200" dirty="0" smtClean="0">
                <a:solidFill>
                  <a:schemeClr val="tx1"/>
                </a:solidFill>
                <a:latin typeface="+mn-lt"/>
                <a:ea typeface="+mn-ea"/>
                <a:cs typeface="+mn-cs"/>
              </a:rPr>
              <a:t>two broad types of measures of physical</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functioning and, more generally, health-related quality of</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life (HRQOL). Generic measures provide information about</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physical functioning and treatment benefits that can be</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compared across different conditions and studies; disease-specific measures assess problems associated with specific</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conditions that may not be assessed by generic measures</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and may also be more responsive to the effects of treatment.</a:t>
            </a:r>
            <a:r>
              <a:rPr lang="en-GB" sz="1200" kern="1200" baseline="0" dirty="0" smtClean="0">
                <a:solidFill>
                  <a:schemeClr val="tx1"/>
                </a:solidFill>
                <a:latin typeface="+mn-lt"/>
                <a:ea typeface="+mn-ea"/>
                <a:cs typeface="+mn-cs"/>
              </a:rPr>
              <a:t> The authors suggested </a:t>
            </a:r>
            <a:r>
              <a:rPr lang="en-GB" sz="1200" kern="1200" dirty="0" smtClean="0">
                <a:solidFill>
                  <a:schemeClr val="tx1"/>
                </a:solidFill>
                <a:latin typeface="+mn-lt"/>
                <a:ea typeface="+mn-ea"/>
                <a:cs typeface="+mn-cs"/>
              </a:rPr>
              <a:t>use of both disease-specific measures, when available, and generic measures of</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physical functioning should be considered in designing</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chronic pain clinical trials.</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Examples of disease-specific measures of physical function in pain studies proposed by the IMMPACT group</a:t>
            </a:r>
            <a:r>
              <a:rPr lang="en-GB" sz="1200" kern="1200" baseline="0" dirty="0" smtClean="0">
                <a:solidFill>
                  <a:schemeClr val="tx1"/>
                </a:solidFill>
                <a:latin typeface="+mn-lt"/>
                <a:ea typeface="+mn-ea"/>
                <a:cs typeface="+mn-cs"/>
              </a:rPr>
              <a:t> included WOMAC and the Roland and Morris Back Pain Disability Scale. </a:t>
            </a:r>
            <a:r>
              <a:rPr lang="en-GB" sz="1200" kern="1200" dirty="0" smtClean="0">
                <a:solidFill>
                  <a:schemeClr val="tx1"/>
                </a:solidFill>
                <a:latin typeface="+mn-lt"/>
                <a:ea typeface="+mn-ea"/>
                <a:cs typeface="+mn-cs"/>
              </a:rPr>
              <a:t>However, disease-specific measures of</a:t>
            </a:r>
            <a:r>
              <a:rPr lang="en-GB" sz="1200" kern="1200" baseline="0" dirty="0" smtClean="0">
                <a:solidFill>
                  <a:schemeClr val="tx1"/>
                </a:solidFill>
                <a:latin typeface="+mn-lt"/>
                <a:ea typeface="+mn-ea"/>
                <a:cs typeface="+mn-cs"/>
              </a:rPr>
              <a:t> pain related </a:t>
            </a:r>
            <a:r>
              <a:rPr lang="en-GB" sz="1200" kern="1200" dirty="0" smtClean="0">
                <a:solidFill>
                  <a:schemeClr val="tx1"/>
                </a:solidFill>
                <a:latin typeface="+mn-lt"/>
                <a:ea typeface="+mn-ea"/>
                <a:cs typeface="+mn-cs"/>
              </a:rPr>
              <a:t>physical functioning have not been developed and validated</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for many chronic pain conditions. In clinical trials</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examining such disorders, use of either the Multidimensional Pain Inventory pain interference items (i.e.</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general activity, mood, walking ability, work, relations with</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other people, sleep, enjoyment of life) is recommended. The</a:t>
            </a:r>
            <a:r>
              <a:rPr lang="en-GB" sz="1200" kern="1200" baseline="0" dirty="0" smtClean="0">
                <a:solidFill>
                  <a:schemeClr val="tx1"/>
                </a:solidFill>
                <a:latin typeface="+mn-lt"/>
                <a:ea typeface="+mn-ea"/>
                <a:cs typeface="+mn-cs"/>
              </a:rPr>
              <a:t> M</a:t>
            </a:r>
            <a:r>
              <a:rPr lang="en-GB" sz="1200" kern="1200" dirty="0" smtClean="0">
                <a:solidFill>
                  <a:schemeClr val="tx1"/>
                </a:solidFill>
                <a:latin typeface="+mn-lt"/>
                <a:ea typeface="+mn-ea"/>
                <a:cs typeface="+mn-cs"/>
              </a:rPr>
              <a:t>PI and BPI interference scales both provide reliable and</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valid measures of the interference of pain with physical</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functioning and have</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distinct advantages and disadvantages, and use of both maybe considered as long as it is not burdensome on the respondent.</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Regardless of whether a disease-specific measure of</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physical functioning or the MPI or BPI interference scale is</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used in a clinical trial, administration of a generic measure</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of physical functioning should be considered to obtain data</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that will allow comparisons with other disorders and that</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could be used in cost-effectiveness analyses. </a:t>
            </a:r>
          </a:p>
          <a:p>
            <a:pPr rtl="0"/>
            <a:r>
              <a:rPr lang="en-GB" sz="1200" kern="1200" dirty="0" smtClean="0">
                <a:solidFill>
                  <a:schemeClr val="tx1"/>
                </a:solidFill>
                <a:latin typeface="+mn-lt"/>
                <a:ea typeface="+mn-ea"/>
                <a:cs typeface="+mn-cs"/>
              </a:rPr>
              <a:t>In many chronic pain conditions, increased activity is</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accompanied by increased pain. Some patients limit their</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physical functioning because of pain, and their response to</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decreased pain may be to increase their activity until pain</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increases to its tolerated intensity. Other patients will tolerate</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increased pain to maintain a desired level of function and their</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response to decreased pain may be to report less pain as long as</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their level of function remains satisfactory. Although both</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situations represent true relief of pain, pain relief is reflected in</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increased activity with little change in pain intensity in the</a:t>
            </a:r>
          </a:p>
          <a:p>
            <a:pPr rtl="0"/>
            <a:r>
              <a:rPr lang="en-GB" sz="1200" kern="1200" dirty="0" smtClean="0">
                <a:solidFill>
                  <a:schemeClr val="tx1"/>
                </a:solidFill>
                <a:latin typeface="+mn-lt"/>
                <a:ea typeface="+mn-ea"/>
                <a:cs typeface="+mn-cs"/>
              </a:rPr>
              <a:t>first, and in decreased pain intensity with little change in</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activity in the second. This issue has been addressed in some</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studies by examining combined measures of activity level and</a:t>
            </a:r>
            <a:r>
              <a:rPr lang="en-GB" sz="1200" kern="1200" baseline="0" dirty="0" smtClean="0">
                <a:solidFill>
                  <a:schemeClr val="tx1"/>
                </a:solidFill>
                <a:latin typeface="+mn-lt"/>
                <a:ea typeface="+mn-ea"/>
                <a:cs typeface="+mn-cs"/>
              </a:rPr>
              <a:t> p</a:t>
            </a:r>
            <a:r>
              <a:rPr lang="en-GB" sz="1200" kern="1200" dirty="0" smtClean="0">
                <a:solidFill>
                  <a:schemeClr val="tx1"/>
                </a:solidFill>
                <a:latin typeface="+mn-lt"/>
                <a:ea typeface="+mn-ea"/>
                <a:cs typeface="+mn-cs"/>
              </a:rPr>
              <a:t>ain intensity to assess outcome.</a:t>
            </a:r>
          </a:p>
          <a:p>
            <a:pPr rtl="0"/>
            <a:endParaRPr lang="en-GB" sz="1200" kern="1200" dirty="0" smtClean="0">
              <a:solidFill>
                <a:schemeClr val="tx1"/>
              </a:solidFill>
              <a:latin typeface="+mn-lt"/>
              <a:ea typeface="+mn-ea"/>
              <a:cs typeface="+mn-cs"/>
            </a:endParaRPr>
          </a:p>
          <a:p>
            <a:pPr rtl="0"/>
            <a:endParaRPr lang="en-GB"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D3D6DE8-D380-48C7-B213-722010649A4A}" type="slidenum">
              <a:rPr lang="en-GB" smtClean="0"/>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GB" sz="1200" kern="1200" dirty="0" smtClean="0">
                <a:solidFill>
                  <a:schemeClr val="tx1"/>
                </a:solidFill>
                <a:latin typeface="+mn-lt"/>
                <a:ea typeface="+mn-ea"/>
                <a:cs typeface="+mn-cs"/>
              </a:rPr>
              <a:t>General physical</a:t>
            </a:r>
            <a:r>
              <a:rPr lang="en-GB" sz="1200" kern="1200" baseline="0" dirty="0" smtClean="0">
                <a:solidFill>
                  <a:schemeClr val="tx1"/>
                </a:solidFill>
                <a:latin typeface="+mn-lt"/>
                <a:ea typeface="+mn-ea"/>
                <a:cs typeface="+mn-cs"/>
              </a:rPr>
              <a:t> function outcome measures can be useful in attempting to document the range of disability in a general population or a patient group, however general health profiles may be unresponsive to changes in specific conditions. </a:t>
            </a:r>
            <a:r>
              <a:rPr lang="en-GB" sz="1200" kern="1200" dirty="0" smtClean="0">
                <a:solidFill>
                  <a:schemeClr val="tx1"/>
                </a:solidFill>
                <a:latin typeface="+mn-lt"/>
                <a:ea typeface="+mn-ea"/>
                <a:cs typeface="+mn-cs"/>
              </a:rPr>
              <a:t>The</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SF-36 Health Survey is the most commonly used generic measures of HRQOL and it has been used in studies of</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diverse medical and psychiatric disorders and in numerous</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clinical trials. IMMPACT recommends the SF-36 as a</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generic measure of physical functioning because of the large</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amount of data available that permit comparisons among</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different disorders and treatments. While</a:t>
            </a:r>
            <a:r>
              <a:rPr lang="en-GB" sz="1200" kern="1200" baseline="0" dirty="0" smtClean="0">
                <a:solidFill>
                  <a:schemeClr val="tx1"/>
                </a:solidFill>
                <a:latin typeface="+mn-lt"/>
                <a:ea typeface="+mn-ea"/>
                <a:cs typeface="+mn-cs"/>
              </a:rPr>
              <a:t> this tool casts a wide net, it does lack in sensitivity and specificity. </a:t>
            </a:r>
            <a:r>
              <a:rPr lang="en-GB" sz="1200" kern="1200" dirty="0" smtClean="0">
                <a:solidFill>
                  <a:schemeClr val="tx1"/>
                </a:solidFill>
                <a:latin typeface="+mn-lt"/>
                <a:ea typeface="+mn-ea"/>
                <a:cs typeface="+mn-cs"/>
              </a:rPr>
              <a:t>The development of new</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HRQOL measures is an active area of research and these</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may offer improvements over the SF-36 and ultimately</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replace it.</a:t>
            </a:r>
          </a:p>
          <a:p>
            <a:pPr rtl="0"/>
            <a:endParaRPr lang="en-GB" sz="1200" kern="1200" dirty="0" smtClean="0">
              <a:solidFill>
                <a:schemeClr val="tx1"/>
              </a:solidFill>
              <a:latin typeface="+mn-lt"/>
              <a:ea typeface="+mn-ea"/>
              <a:cs typeface="+mn-cs"/>
            </a:endParaRPr>
          </a:p>
          <a:p>
            <a:pPr rtl="0"/>
            <a:endParaRPr lang="en-GB" sz="1200" kern="1200" dirty="0" smtClean="0">
              <a:solidFill>
                <a:schemeClr val="tx1"/>
              </a:solidFill>
              <a:latin typeface="+mn-lt"/>
              <a:ea typeface="+mn-ea"/>
              <a:cs typeface="+mn-cs"/>
            </a:endParaRPr>
          </a:p>
          <a:p>
            <a:pPr rtl="0"/>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endParaRPr lang="en-GB" dirty="0" smtClean="0"/>
          </a:p>
          <a:p>
            <a:pPr rtl="0"/>
            <a:endParaRPr lang="en-GB" dirty="0" smtClean="0"/>
          </a:p>
          <a:p>
            <a:endParaRPr lang="en-GB" baseline="0" dirty="0" smtClean="0"/>
          </a:p>
        </p:txBody>
      </p:sp>
      <p:sp>
        <p:nvSpPr>
          <p:cNvPr id="4" name="Slide Number Placeholder 3"/>
          <p:cNvSpPr>
            <a:spLocks noGrp="1"/>
          </p:cNvSpPr>
          <p:nvPr>
            <p:ph type="sldNum" sz="quarter" idx="10"/>
          </p:nvPr>
        </p:nvSpPr>
        <p:spPr/>
        <p:txBody>
          <a:bodyPr/>
          <a:lstStyle/>
          <a:p>
            <a:fld id="{2D3D6DE8-D380-48C7-B213-722010649A4A}"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2763197-768F-439D-8B83-08E37EC20339}" type="datetimeFigureOut">
              <a:rPr lang="en-GB" smtClean="0"/>
              <a:pPr/>
              <a:t>13/04/2014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3C15F3-DF16-4DB1-8E72-31A6725226A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763197-768F-439D-8B83-08E37EC20339}" type="datetimeFigureOut">
              <a:rPr lang="en-GB" smtClean="0"/>
              <a:pPr/>
              <a:t>13/04/2014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3C15F3-DF16-4DB1-8E72-31A6725226A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763197-768F-439D-8B83-08E37EC20339}" type="datetimeFigureOut">
              <a:rPr lang="en-GB" smtClean="0"/>
              <a:pPr/>
              <a:t>13/04/2014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3C15F3-DF16-4DB1-8E72-31A6725226A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763197-768F-439D-8B83-08E37EC20339}" type="datetimeFigureOut">
              <a:rPr lang="en-GB" smtClean="0"/>
              <a:pPr/>
              <a:t>13/04/2014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3C15F3-DF16-4DB1-8E72-31A6725226A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763197-768F-439D-8B83-08E37EC20339}" type="datetimeFigureOut">
              <a:rPr lang="en-GB" smtClean="0"/>
              <a:pPr/>
              <a:t>13/04/2014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3C15F3-DF16-4DB1-8E72-31A6725226A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2763197-768F-439D-8B83-08E37EC20339}" type="datetimeFigureOut">
              <a:rPr lang="en-GB" smtClean="0"/>
              <a:pPr/>
              <a:t>13/04/2014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3C15F3-DF16-4DB1-8E72-31A6725226A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2763197-768F-439D-8B83-08E37EC20339}" type="datetimeFigureOut">
              <a:rPr lang="en-GB" smtClean="0"/>
              <a:pPr/>
              <a:t>13/04/2014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C3C15F3-DF16-4DB1-8E72-31A6725226A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2763197-768F-439D-8B83-08E37EC20339}" type="datetimeFigureOut">
              <a:rPr lang="en-GB" smtClean="0"/>
              <a:pPr/>
              <a:t>13/04/2014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C3C15F3-DF16-4DB1-8E72-31A6725226A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63197-768F-439D-8B83-08E37EC20339}" type="datetimeFigureOut">
              <a:rPr lang="en-GB" smtClean="0"/>
              <a:pPr/>
              <a:t>13/04/2014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C3C15F3-DF16-4DB1-8E72-31A6725226A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763197-768F-439D-8B83-08E37EC20339}" type="datetimeFigureOut">
              <a:rPr lang="en-GB" smtClean="0"/>
              <a:pPr/>
              <a:t>13/04/2014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3C15F3-DF16-4DB1-8E72-31A6725226A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763197-768F-439D-8B83-08E37EC20339}" type="datetimeFigureOut">
              <a:rPr lang="en-GB" smtClean="0"/>
              <a:pPr/>
              <a:t>13/04/2014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3C15F3-DF16-4DB1-8E72-31A6725226A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63197-768F-439D-8B83-08E37EC20339}" type="datetimeFigureOut">
              <a:rPr lang="en-GB" smtClean="0"/>
              <a:pPr/>
              <a:t>13/04/2014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3C15F3-DF16-4DB1-8E72-31A6725226A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who.int/topics/physical_activity/e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fda.gov/downloads/Drugs/GuidanceComplianceRegulatoryInformation/Guidances/UCM193282.pd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8801"/>
            <a:ext cx="7772400" cy="1971650"/>
          </a:xfrm>
        </p:spPr>
        <p:txBody>
          <a:bodyPr>
            <a:normAutofit fontScale="90000"/>
          </a:bodyPr>
          <a:lstStyle/>
          <a:p>
            <a:r>
              <a:rPr lang="en-GB" dirty="0" smtClean="0"/>
              <a:t>Patient Reported Physical </a:t>
            </a:r>
            <a:r>
              <a:rPr lang="en-GB" dirty="0" smtClean="0"/>
              <a:t>Activity/Function </a:t>
            </a:r>
            <a:r>
              <a:rPr lang="en-GB" dirty="0" smtClean="0"/>
              <a:t>Outcome Measures</a:t>
            </a:r>
            <a:endParaRPr lang="en-GB" dirty="0"/>
          </a:p>
        </p:txBody>
      </p:sp>
      <p:sp>
        <p:nvSpPr>
          <p:cNvPr id="3" name="Subtitle 2"/>
          <p:cNvSpPr>
            <a:spLocks noGrp="1"/>
          </p:cNvSpPr>
          <p:nvPr>
            <p:ph type="subTitle" idx="1"/>
          </p:nvPr>
        </p:nvSpPr>
        <p:spPr/>
        <p:txBody>
          <a:bodyPr/>
          <a:lstStyle/>
          <a:p>
            <a:r>
              <a:rPr lang="en-GB" dirty="0" smtClean="0"/>
              <a:t>Dr Ann Taylor</a:t>
            </a:r>
          </a:p>
          <a:p>
            <a:r>
              <a:rPr lang="en-GB" dirty="0" smtClean="0"/>
              <a:t>Prof Ernest Choy</a:t>
            </a:r>
            <a:endParaRPr lang="en-GB" dirty="0"/>
          </a:p>
        </p:txBody>
      </p:sp>
      <p:pic>
        <p:nvPicPr>
          <p:cNvPr id="4" name="Picture 13" descr="Pain-Community-Centre-Logo-transparent.png"/>
          <p:cNvPicPr>
            <a:picLocks noChangeAspect="1"/>
          </p:cNvPicPr>
          <p:nvPr/>
        </p:nvPicPr>
        <p:blipFill>
          <a:blip r:embed="rId3" cstate="print"/>
          <a:srcRect/>
          <a:stretch>
            <a:fillRect/>
          </a:stretch>
        </p:blipFill>
        <p:spPr bwMode="auto">
          <a:xfrm>
            <a:off x="5867400" y="441325"/>
            <a:ext cx="1765300" cy="881063"/>
          </a:xfrm>
          <a:prstGeom prst="rect">
            <a:avLst/>
          </a:prstGeom>
          <a:noFill/>
          <a:ln w="9525">
            <a:noFill/>
            <a:miter lim="800000"/>
            <a:headEnd/>
            <a:tailEnd/>
          </a:ln>
        </p:spPr>
      </p:pic>
      <p:pic>
        <p:nvPicPr>
          <p:cNvPr id="5" name="Picture 14" descr="cardiff-uni.jpg"/>
          <p:cNvPicPr>
            <a:picLocks noChangeAspect="1"/>
          </p:cNvPicPr>
          <p:nvPr/>
        </p:nvPicPr>
        <p:blipFill>
          <a:blip r:embed="rId4" cstate="print"/>
          <a:srcRect/>
          <a:stretch>
            <a:fillRect/>
          </a:stretch>
        </p:blipFill>
        <p:spPr bwMode="auto">
          <a:xfrm>
            <a:off x="7885113" y="368300"/>
            <a:ext cx="1066800" cy="1020763"/>
          </a:xfrm>
          <a:prstGeom prst="rect">
            <a:avLst/>
          </a:prstGeom>
          <a:noFill/>
          <a:ln w="9525">
            <a:noFill/>
            <a:miter lim="800000"/>
            <a:headEnd/>
            <a:tailEnd/>
          </a:ln>
        </p:spPr>
      </p:pic>
      <p:sp>
        <p:nvSpPr>
          <p:cNvPr id="6" name="Rectangle 3"/>
          <p:cNvSpPr txBox="1">
            <a:spLocks noChangeArrowheads="1"/>
          </p:cNvSpPr>
          <p:nvPr/>
        </p:nvSpPr>
        <p:spPr bwMode="auto">
          <a:xfrm>
            <a:off x="1223963" y="6057900"/>
            <a:ext cx="7920037" cy="800100"/>
          </a:xfrm>
          <a:prstGeom prst="rect">
            <a:avLst/>
          </a:prstGeom>
          <a:noFill/>
          <a:ln w="9525">
            <a:noFill/>
            <a:miter lim="800000"/>
            <a:headEnd/>
            <a:tailEnd/>
          </a:ln>
          <a:effectLst/>
        </p:spPr>
        <p:txBody>
          <a:bodyPr/>
          <a:lstStyle/>
          <a:p>
            <a:pPr algn="r">
              <a:spcBef>
                <a:spcPct val="20000"/>
              </a:spcBef>
              <a:defRPr/>
            </a:pPr>
            <a:r>
              <a:rPr lang="en-GB" sz="1200" b="1" kern="0" dirty="0">
                <a:solidFill>
                  <a:schemeClr val="tx2"/>
                </a:solidFill>
                <a:latin typeface="+mn-lt"/>
                <a:cs typeface="+mn-cs"/>
              </a:rPr>
              <a:t>http://www.paincommunitycentre.org/</a:t>
            </a:r>
          </a:p>
          <a:p>
            <a:pPr algn="r">
              <a:spcBef>
                <a:spcPct val="20000"/>
              </a:spcBef>
              <a:defRPr/>
            </a:pPr>
            <a:r>
              <a:rPr lang="en-GB" sz="1200" b="1" kern="0" dirty="0">
                <a:solidFill>
                  <a:schemeClr val="tx2"/>
                </a:solidFill>
                <a:latin typeface="+mn-lt"/>
                <a:cs typeface="+mn-cs"/>
              </a:rPr>
              <a:t>http://</a:t>
            </a:r>
            <a:r>
              <a:rPr lang="en-GB" sz="1200" b="1" kern="0" dirty="0" smtClean="0">
                <a:solidFill>
                  <a:schemeClr val="tx2"/>
                </a:solidFill>
                <a:latin typeface="+mn-lt"/>
                <a:cs typeface="+mn-cs"/>
              </a:rPr>
              <a:t>twitter.com/paincommunity</a:t>
            </a:r>
            <a:endParaRPr lang="en-GB" sz="1200" b="1" kern="0" dirty="0">
              <a:solidFill>
                <a:schemeClr val="tx2"/>
              </a:solidFill>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1143000"/>
          </a:xfrm>
        </p:spPr>
        <p:txBody>
          <a:bodyPr>
            <a:normAutofit fontScale="90000"/>
          </a:bodyPr>
          <a:lstStyle/>
          <a:p>
            <a:r>
              <a:rPr lang="en-GB" dirty="0" smtClean="0"/>
              <a:t>General  physical outcome measures</a:t>
            </a:r>
            <a:endParaRPr lang="en-GB" dirty="0"/>
          </a:p>
        </p:txBody>
      </p:sp>
      <p:sp>
        <p:nvSpPr>
          <p:cNvPr id="3" name="Content Placeholder 2"/>
          <p:cNvSpPr>
            <a:spLocks noGrp="1"/>
          </p:cNvSpPr>
          <p:nvPr>
            <p:ph idx="1"/>
          </p:nvPr>
        </p:nvSpPr>
        <p:spPr>
          <a:xfrm>
            <a:off x="215008" y="1340768"/>
            <a:ext cx="8928992" cy="5877272"/>
          </a:xfrm>
        </p:spPr>
        <p:txBody>
          <a:bodyPr>
            <a:noAutofit/>
          </a:bodyPr>
          <a:lstStyle/>
          <a:p>
            <a:r>
              <a:rPr lang="en-GB" sz="2000" dirty="0" smtClean="0"/>
              <a:t>London Handicap Scale (Harwood et al 1994)</a:t>
            </a:r>
          </a:p>
          <a:p>
            <a:r>
              <a:rPr lang="en-GB" sz="2000" dirty="0" smtClean="0"/>
              <a:t>MOS 36-Item Short From Health Survey (SF36) (Ware and </a:t>
            </a:r>
            <a:r>
              <a:rPr lang="en-GB" sz="2000" dirty="0" err="1" smtClean="0"/>
              <a:t>Sherbourne</a:t>
            </a:r>
            <a:r>
              <a:rPr lang="en-GB" sz="2000" dirty="0" smtClean="0"/>
              <a:t>, 1992)</a:t>
            </a:r>
          </a:p>
          <a:p>
            <a:r>
              <a:rPr lang="en-GB" sz="2000" dirty="0" smtClean="0"/>
              <a:t>The Impact on Participation and Autonomy (IPA) (</a:t>
            </a:r>
            <a:r>
              <a:rPr lang="en-GB" sz="2000" dirty="0" err="1" smtClean="0"/>
              <a:t>Cardol</a:t>
            </a:r>
            <a:r>
              <a:rPr lang="en-GB" sz="2000" dirty="0" smtClean="0"/>
              <a:t> et al 1999)</a:t>
            </a:r>
          </a:p>
          <a:p>
            <a:r>
              <a:rPr lang="en-GB" sz="2000" dirty="0" smtClean="0"/>
              <a:t>The Impact on Participation and Autonomy Questionnaire (IPAQ) (</a:t>
            </a:r>
            <a:r>
              <a:rPr lang="en-GB" sz="2000" dirty="0" err="1" smtClean="0"/>
              <a:t>Cardol</a:t>
            </a:r>
            <a:r>
              <a:rPr lang="en-GB" sz="2000" dirty="0" smtClean="0"/>
              <a:t> et al 2001)</a:t>
            </a:r>
          </a:p>
          <a:p>
            <a:r>
              <a:rPr lang="en-GB" sz="2000" dirty="0" smtClean="0"/>
              <a:t>The Physical Activity and Disability Survey (PADS) (</a:t>
            </a:r>
            <a:r>
              <a:rPr lang="en-GB" sz="2000" dirty="0" err="1" smtClean="0"/>
              <a:t>Rimmer</a:t>
            </a:r>
            <a:r>
              <a:rPr lang="en-GB" sz="2000" dirty="0" smtClean="0"/>
              <a:t> et al 2001)</a:t>
            </a:r>
          </a:p>
          <a:p>
            <a:r>
              <a:rPr lang="en-GB" sz="2000" dirty="0" smtClean="0"/>
              <a:t>The Physical Activity Questionnaire (Liu et al 2001)</a:t>
            </a:r>
          </a:p>
          <a:p>
            <a:r>
              <a:rPr lang="en-GB" sz="2000" dirty="0" smtClean="0"/>
              <a:t>The Quality of Well-Being Scale, Version 1.04 (QWB) (Kaplan et al 1997)</a:t>
            </a:r>
          </a:p>
          <a:p>
            <a:r>
              <a:rPr lang="en-GB" sz="2000" dirty="0" smtClean="0"/>
              <a:t>The Sickness Impact Profile (SIP) (Bergner et al 1981)</a:t>
            </a:r>
          </a:p>
          <a:p>
            <a:r>
              <a:rPr lang="en-GB" sz="2000" dirty="0" smtClean="0"/>
              <a:t>Work Limitations Questionnaire (WLQ) (Lerner et al 2001)</a:t>
            </a:r>
          </a:p>
          <a:p>
            <a:r>
              <a:rPr lang="en-GB" sz="2000" dirty="0" smtClean="0"/>
              <a:t>Human Activity Profile (</a:t>
            </a:r>
            <a:r>
              <a:rPr lang="en-GB" sz="2000" dirty="0" err="1" smtClean="0"/>
              <a:t>Daughton</a:t>
            </a:r>
            <a:r>
              <a:rPr lang="en-GB" sz="2000" dirty="0" smtClean="0"/>
              <a:t> et al 1982)</a:t>
            </a:r>
          </a:p>
          <a:p>
            <a:r>
              <a:rPr lang="en-GB" sz="2000" dirty="0" smtClean="0"/>
              <a:t>Motor Fitness Scale (</a:t>
            </a:r>
            <a:r>
              <a:rPr lang="en-GB" sz="2000" dirty="0" err="1" smtClean="0"/>
              <a:t>Kinugasa</a:t>
            </a:r>
            <a:r>
              <a:rPr lang="en-GB" sz="2000" dirty="0" smtClean="0"/>
              <a:t> &amp; Nagasaki 1998)</a:t>
            </a:r>
          </a:p>
          <a:p>
            <a:r>
              <a:rPr lang="en-GB" sz="2000" dirty="0" smtClean="0"/>
              <a:t>Short Questionnaire to Assess Health-Enhancing Physical Activity (SQUASH) (</a:t>
            </a:r>
            <a:r>
              <a:rPr lang="en-GB" sz="2000" dirty="0" err="1" smtClean="0"/>
              <a:t>Wendel-Vos</a:t>
            </a:r>
            <a:r>
              <a:rPr lang="en-GB" sz="2000" dirty="0" smtClean="0"/>
              <a:t> et al 2003)</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Activity of daily living outcome measures</a:t>
            </a:r>
            <a:endParaRPr lang="en-GB" dirty="0"/>
          </a:p>
        </p:txBody>
      </p:sp>
      <p:sp>
        <p:nvSpPr>
          <p:cNvPr id="3" name="Content Placeholder 2"/>
          <p:cNvSpPr>
            <a:spLocks noGrp="1"/>
          </p:cNvSpPr>
          <p:nvPr>
            <p:ph idx="1"/>
          </p:nvPr>
        </p:nvSpPr>
        <p:spPr>
          <a:xfrm>
            <a:off x="457200" y="1600200"/>
            <a:ext cx="8003232" cy="4421088"/>
          </a:xfrm>
        </p:spPr>
        <p:txBody>
          <a:bodyPr>
            <a:normAutofit/>
          </a:bodyPr>
          <a:lstStyle/>
          <a:p>
            <a:r>
              <a:rPr lang="en-GB" sz="2400" dirty="0" smtClean="0"/>
              <a:t>Population Surveys of Chronic Disease and Disability (Section 1) (</a:t>
            </a:r>
            <a:r>
              <a:rPr lang="en-GB" sz="2400" dirty="0" err="1" smtClean="0"/>
              <a:t>Garrad</a:t>
            </a:r>
            <a:r>
              <a:rPr lang="en-GB" sz="2400" dirty="0" smtClean="0"/>
              <a:t> and Bennett 1971)</a:t>
            </a:r>
          </a:p>
          <a:p>
            <a:r>
              <a:rPr lang="en-GB" sz="2400" dirty="0" smtClean="0"/>
              <a:t>The Centres for Disease Control and Prevention’s Healthy Days Measures (the CDC HRQOL-14) (Moriarty et al 2003)</a:t>
            </a:r>
          </a:p>
          <a:p>
            <a:r>
              <a:rPr lang="en-GB" sz="2400" dirty="0" smtClean="0"/>
              <a:t>The Duke-UNC Health Profile (</a:t>
            </a:r>
            <a:r>
              <a:rPr lang="en-GB" sz="2400" dirty="0" err="1" smtClean="0"/>
              <a:t>Parkerson</a:t>
            </a:r>
            <a:r>
              <a:rPr lang="en-GB" sz="2400" dirty="0" smtClean="0"/>
              <a:t> et al 1981)</a:t>
            </a:r>
          </a:p>
          <a:p>
            <a:r>
              <a:rPr lang="en-GB" sz="2400" dirty="0" smtClean="0"/>
              <a:t>Katz Index of Independence in Activities of Daily Living (Katz et al 1970)</a:t>
            </a:r>
          </a:p>
          <a:p>
            <a:r>
              <a:rPr lang="en-GB" sz="2400" dirty="0" err="1" smtClean="0"/>
              <a:t>Rosow</a:t>
            </a:r>
            <a:r>
              <a:rPr lang="en-GB" sz="2400" dirty="0" smtClean="0"/>
              <a:t> Breslau Index of Mobility (</a:t>
            </a:r>
            <a:r>
              <a:rPr lang="en-GB" sz="2400" dirty="0" err="1" smtClean="0"/>
              <a:t>Rosow</a:t>
            </a:r>
            <a:r>
              <a:rPr lang="en-GB" sz="2400" dirty="0" smtClean="0"/>
              <a:t> &amp; Breslau 1966)</a:t>
            </a:r>
          </a:p>
          <a:p>
            <a:r>
              <a:rPr lang="en-GB" sz="2400" dirty="0" err="1" smtClean="0"/>
              <a:t>Nagi’s</a:t>
            </a:r>
            <a:r>
              <a:rPr lang="en-GB" sz="2400" dirty="0" smtClean="0"/>
              <a:t> Upper or Lower Extremity Functional Index (</a:t>
            </a:r>
            <a:r>
              <a:rPr lang="en-GB" sz="2400" dirty="0" err="1" smtClean="0"/>
              <a:t>Nagi</a:t>
            </a:r>
            <a:r>
              <a:rPr lang="en-GB" sz="2400" dirty="0" smtClean="0"/>
              <a:t> 1976)</a:t>
            </a:r>
          </a:p>
          <a:p>
            <a:endParaRPr lang="en-GB" sz="2400" dirty="0" smtClean="0"/>
          </a:p>
          <a:p>
            <a:endParaRPr lang="en-GB" sz="2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normAutofit/>
          </a:bodyPr>
          <a:lstStyle/>
          <a:p>
            <a:r>
              <a:rPr lang="en-GB" dirty="0" smtClean="0"/>
              <a:t>Disease-specific physical activity</a:t>
            </a:r>
            <a:endParaRPr lang="en-GB" dirty="0"/>
          </a:p>
        </p:txBody>
      </p:sp>
      <p:sp>
        <p:nvSpPr>
          <p:cNvPr id="3" name="Content Placeholder 2"/>
          <p:cNvSpPr>
            <a:spLocks noGrp="1"/>
          </p:cNvSpPr>
          <p:nvPr>
            <p:ph idx="1"/>
          </p:nvPr>
        </p:nvSpPr>
        <p:spPr>
          <a:xfrm>
            <a:off x="287016" y="836712"/>
            <a:ext cx="8856984" cy="5145435"/>
          </a:xfrm>
        </p:spPr>
        <p:txBody>
          <a:bodyPr>
            <a:noAutofit/>
          </a:bodyPr>
          <a:lstStyle/>
          <a:p>
            <a:r>
              <a:rPr lang="en-GB" sz="1800" dirty="0" smtClean="0"/>
              <a:t>Bath </a:t>
            </a:r>
            <a:r>
              <a:rPr lang="en-GB" sz="1800" dirty="0" err="1" smtClean="0"/>
              <a:t>Ankylosing</a:t>
            </a:r>
            <a:r>
              <a:rPr lang="en-GB" sz="1800" dirty="0" smtClean="0"/>
              <a:t> </a:t>
            </a:r>
            <a:r>
              <a:rPr lang="en-GB" sz="1800" dirty="0" err="1" smtClean="0"/>
              <a:t>Spondylitis</a:t>
            </a:r>
            <a:r>
              <a:rPr lang="en-GB" sz="1800" dirty="0" smtClean="0"/>
              <a:t> Functional Index (</a:t>
            </a:r>
            <a:r>
              <a:rPr lang="en-GB" sz="1800" dirty="0" err="1" smtClean="0"/>
              <a:t>Calin</a:t>
            </a:r>
            <a:r>
              <a:rPr lang="en-GB" sz="1800" dirty="0" smtClean="0"/>
              <a:t> et al 1994)</a:t>
            </a:r>
          </a:p>
          <a:p>
            <a:r>
              <a:rPr lang="en-GB" sz="1800" dirty="0" smtClean="0"/>
              <a:t>Disability Questionnaire (Roland and Morris 1983)</a:t>
            </a:r>
          </a:p>
          <a:p>
            <a:r>
              <a:rPr lang="en-GB" sz="1800" dirty="0" smtClean="0"/>
              <a:t>Fibromyalgia Impact Questionnaire (Burckhardt et al 1991)</a:t>
            </a:r>
          </a:p>
          <a:p>
            <a:r>
              <a:rPr lang="en-GB" sz="1800" dirty="0" smtClean="0"/>
              <a:t>Health Assessment Questionnaire (Fries et al 1982)</a:t>
            </a:r>
          </a:p>
          <a:p>
            <a:r>
              <a:rPr lang="en-GB" sz="1800" dirty="0" smtClean="0"/>
              <a:t>Western Ontario and McMaster Universities Osteoarthritis Index (WOMAC) (Bellamy 2002)</a:t>
            </a:r>
          </a:p>
          <a:p>
            <a:r>
              <a:rPr lang="en-GB" sz="1800" dirty="0" smtClean="0"/>
              <a:t>Functional Status Assessment Instrument (</a:t>
            </a:r>
            <a:r>
              <a:rPr lang="en-GB" sz="1800" dirty="0" err="1" smtClean="0"/>
              <a:t>Jette</a:t>
            </a:r>
            <a:r>
              <a:rPr lang="en-GB" sz="1800" dirty="0" smtClean="0"/>
              <a:t> 1978)</a:t>
            </a:r>
          </a:p>
          <a:p>
            <a:r>
              <a:rPr lang="en-GB" sz="1800" dirty="0" smtClean="0"/>
              <a:t>The FAST Functional Performance Inventory (</a:t>
            </a:r>
            <a:r>
              <a:rPr lang="en-GB" sz="1800" dirty="0" err="1" smtClean="0"/>
              <a:t>Rejeski</a:t>
            </a:r>
            <a:r>
              <a:rPr lang="en-GB" sz="1800" dirty="0" smtClean="0"/>
              <a:t> et al 1995)</a:t>
            </a:r>
          </a:p>
          <a:p>
            <a:r>
              <a:rPr lang="en-GB" sz="1800" dirty="0" smtClean="0"/>
              <a:t>The Leisure Time Physical Activity Instrument (LPAI) (</a:t>
            </a:r>
            <a:r>
              <a:rPr lang="en-GB" sz="1800" dirty="0" err="1" smtClean="0"/>
              <a:t>Mennerkorpi</a:t>
            </a:r>
            <a:r>
              <a:rPr lang="en-GB" sz="1800" dirty="0" smtClean="0"/>
              <a:t> et al 2005)</a:t>
            </a:r>
          </a:p>
          <a:p>
            <a:r>
              <a:rPr lang="en-GB" sz="1800" dirty="0" smtClean="0"/>
              <a:t>The McMaster Toronto Arthritis (MACTAR) Patient Preference Disability Questionnaire (</a:t>
            </a:r>
            <a:r>
              <a:rPr lang="en-GB" sz="1800" dirty="0" err="1" smtClean="0"/>
              <a:t>Tugwell</a:t>
            </a:r>
            <a:r>
              <a:rPr lang="en-GB" sz="1800" dirty="0" smtClean="0"/>
              <a:t> et al 1987)</a:t>
            </a:r>
          </a:p>
          <a:p>
            <a:r>
              <a:rPr lang="en-GB" sz="1800" dirty="0" smtClean="0"/>
              <a:t>The Physical Activity at Home or at Work Instrument (PAHWI) (</a:t>
            </a:r>
            <a:r>
              <a:rPr lang="en-GB" sz="1800" dirty="0" err="1" smtClean="0"/>
              <a:t>Mannerkorpi</a:t>
            </a:r>
            <a:r>
              <a:rPr lang="en-GB" sz="1800" dirty="0" smtClean="0"/>
              <a:t> et al 2005)</a:t>
            </a:r>
          </a:p>
          <a:p>
            <a:r>
              <a:rPr lang="en-GB" sz="1800" dirty="0" smtClean="0"/>
              <a:t>Short Musculoskeletal Function Assessment Questionnaire (</a:t>
            </a:r>
            <a:r>
              <a:rPr lang="en-GB" sz="1800" dirty="0" err="1" smtClean="0"/>
              <a:t>Swiontkowski</a:t>
            </a:r>
            <a:r>
              <a:rPr lang="en-GB" sz="1800" dirty="0" smtClean="0"/>
              <a:t> et al 1999)</a:t>
            </a:r>
          </a:p>
          <a:p>
            <a:r>
              <a:rPr lang="en-GB" sz="1800" dirty="0" smtClean="0"/>
              <a:t>Modified Health Assessment Questionnaire (MHAQ) (</a:t>
            </a:r>
            <a:r>
              <a:rPr lang="en-GB" sz="1800" dirty="0" err="1" smtClean="0"/>
              <a:t>Pincus</a:t>
            </a:r>
            <a:r>
              <a:rPr lang="en-GB" sz="1800" dirty="0" smtClean="0"/>
              <a:t> et al 2005)</a:t>
            </a:r>
          </a:p>
          <a:p>
            <a:r>
              <a:rPr lang="en-GB" sz="1800" dirty="0" smtClean="0"/>
              <a:t>Musculoskeletal Functional Limitation Index (Katz et al 2009)</a:t>
            </a:r>
          </a:p>
          <a:p>
            <a:r>
              <a:rPr lang="en-GB" sz="1800" dirty="0" smtClean="0"/>
              <a:t>Patient-specific activity scoring scheme (</a:t>
            </a:r>
            <a:r>
              <a:rPr lang="en-GB" sz="1800" dirty="0" err="1" smtClean="0"/>
              <a:t>Statford</a:t>
            </a:r>
            <a:r>
              <a:rPr lang="en-GB" sz="1800" dirty="0" smtClean="0"/>
              <a:t> et al 1995)</a:t>
            </a:r>
          </a:p>
          <a:p>
            <a:endParaRPr lang="en-GB" sz="1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Site specific physical activity</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Disabilities of the Arm, Shoulder and Head (DASH) (</a:t>
            </a:r>
            <a:r>
              <a:rPr lang="en-GB" dirty="0" err="1" smtClean="0"/>
              <a:t>Hudak</a:t>
            </a:r>
            <a:r>
              <a:rPr lang="en-GB" dirty="0" smtClean="0"/>
              <a:t> et al 1996)</a:t>
            </a:r>
          </a:p>
          <a:p>
            <a:r>
              <a:rPr lang="en-GB" dirty="0" err="1" smtClean="0"/>
              <a:t>QuickDASH</a:t>
            </a:r>
            <a:r>
              <a:rPr lang="en-GB" dirty="0" smtClean="0"/>
              <a:t> (</a:t>
            </a:r>
            <a:r>
              <a:rPr lang="en-GB" dirty="0" err="1" smtClean="0"/>
              <a:t>Cummesson</a:t>
            </a:r>
            <a:r>
              <a:rPr lang="en-GB" dirty="0" smtClean="0"/>
              <a:t> et al 2006)</a:t>
            </a:r>
          </a:p>
          <a:p>
            <a:r>
              <a:rPr lang="en-GB" dirty="0" smtClean="0"/>
              <a:t>Boston Carpal Tunnel Questionnaire (Levine et al 1993)</a:t>
            </a:r>
          </a:p>
          <a:p>
            <a:r>
              <a:rPr lang="en-GB" dirty="0" smtClean="0"/>
              <a:t>Bournemouth Questionnaire (Bolton &amp; Breen 1999, Bolton &amp; Humphries 2002)</a:t>
            </a:r>
          </a:p>
          <a:p>
            <a:r>
              <a:rPr lang="en-GB" dirty="0" smtClean="0"/>
              <a:t>Hip Injury and Osteoarthritis Outcome Score (HOOS) (</a:t>
            </a:r>
            <a:r>
              <a:rPr lang="en-GB" dirty="0" err="1" smtClean="0"/>
              <a:t>Nilsdotter</a:t>
            </a:r>
            <a:r>
              <a:rPr lang="en-GB" dirty="0" smtClean="0"/>
              <a:t> et al 2003)</a:t>
            </a:r>
          </a:p>
          <a:p>
            <a:r>
              <a:rPr lang="en-GB" dirty="0" smtClean="0"/>
              <a:t>Knee Injury and Osteoarthritis Outcome Score (KOOS) (</a:t>
            </a:r>
            <a:r>
              <a:rPr lang="en-GB" dirty="0" err="1" smtClean="0"/>
              <a:t>Roos</a:t>
            </a:r>
            <a:r>
              <a:rPr lang="en-GB" dirty="0" smtClean="0"/>
              <a:t> et al 1998)</a:t>
            </a:r>
          </a:p>
          <a:p>
            <a:r>
              <a:rPr lang="en-GB" dirty="0" err="1" smtClean="0"/>
              <a:t>Lequesne</a:t>
            </a:r>
            <a:r>
              <a:rPr lang="en-GB" dirty="0" smtClean="0"/>
              <a:t> Hip and Knee Scores (</a:t>
            </a:r>
            <a:r>
              <a:rPr lang="en-GB" dirty="0" err="1" smtClean="0"/>
              <a:t>Lequesne</a:t>
            </a:r>
            <a:r>
              <a:rPr lang="en-GB" dirty="0" smtClean="0"/>
              <a:t> 1997)</a:t>
            </a:r>
          </a:p>
          <a:p>
            <a:r>
              <a:rPr lang="en-GB" dirty="0" smtClean="0"/>
              <a:t>Neck Disability Index (Vernon &amp; </a:t>
            </a:r>
            <a:r>
              <a:rPr lang="en-GB" dirty="0" err="1" smtClean="0"/>
              <a:t>Mior</a:t>
            </a:r>
            <a:r>
              <a:rPr lang="en-GB" dirty="0" smtClean="0"/>
              <a:t> 1991)</a:t>
            </a:r>
          </a:p>
          <a:p>
            <a:r>
              <a:rPr lang="en-GB" dirty="0" smtClean="0"/>
              <a:t>The Western Ontario Rotator Cuff Index (</a:t>
            </a:r>
            <a:r>
              <a:rPr lang="en-GB" dirty="0" err="1" smtClean="0"/>
              <a:t>Kirkley</a:t>
            </a:r>
            <a:r>
              <a:rPr lang="en-GB" dirty="0" smtClean="0"/>
              <a:t> et al 2003)</a:t>
            </a:r>
          </a:p>
          <a:p>
            <a:r>
              <a:rPr lang="en-GB" dirty="0" smtClean="0"/>
              <a:t>The </a:t>
            </a:r>
            <a:r>
              <a:rPr lang="en-GB" dirty="0" err="1" smtClean="0"/>
              <a:t>Oswestry</a:t>
            </a:r>
            <a:r>
              <a:rPr lang="en-GB" dirty="0" smtClean="0"/>
              <a:t> Disability Index (Fairbank &amp; </a:t>
            </a:r>
            <a:r>
              <a:rPr lang="en-GB" dirty="0" err="1" smtClean="0"/>
              <a:t>Pynsent</a:t>
            </a:r>
            <a:r>
              <a:rPr lang="en-GB" dirty="0" smtClean="0"/>
              <a:t> 2000)</a:t>
            </a:r>
          </a:p>
          <a:p>
            <a:r>
              <a:rPr lang="en-GB" dirty="0" smtClean="0"/>
              <a:t>Patient-rated Tennis Elbow Evaluation (</a:t>
            </a:r>
            <a:r>
              <a:rPr lang="en-GB" dirty="0" err="1" smtClean="0"/>
              <a:t>MacDermid</a:t>
            </a:r>
            <a:r>
              <a:rPr lang="en-GB" dirty="0" smtClean="0"/>
              <a:t> 2005)</a:t>
            </a:r>
          </a:p>
          <a:p>
            <a:r>
              <a:rPr lang="en-GB" dirty="0" smtClean="0"/>
              <a:t>Foot and Ankle Ability Measure (FAAM) (</a:t>
            </a:r>
            <a:r>
              <a:rPr lang="en-GB" dirty="0" err="1" smtClean="0"/>
              <a:t>RobRoy</a:t>
            </a:r>
            <a:r>
              <a:rPr lang="en-GB" dirty="0" smtClean="0"/>
              <a:t> et al 2005).</a:t>
            </a:r>
          </a:p>
          <a:p>
            <a:endParaRPr lang="en-GB" dirty="0" smtClean="0"/>
          </a:p>
          <a:p>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490066"/>
          </a:xfrm>
        </p:spPr>
        <p:txBody>
          <a:bodyPr>
            <a:normAutofit/>
          </a:bodyPr>
          <a:lstStyle/>
          <a:p>
            <a:r>
              <a:rPr lang="en-GB" sz="2400" dirty="0" smtClean="0"/>
              <a:t>Systematic reviews patient reported physical function/activities</a:t>
            </a:r>
            <a:endParaRPr lang="en-GB" sz="2400" dirty="0"/>
          </a:p>
        </p:txBody>
      </p:sp>
      <p:pic>
        <p:nvPicPr>
          <p:cNvPr id="1026" name="Picture 2"/>
          <p:cNvPicPr>
            <a:picLocks noChangeAspect="1" noChangeArrowheads="1"/>
          </p:cNvPicPr>
          <p:nvPr/>
        </p:nvPicPr>
        <p:blipFill>
          <a:blip r:embed="rId3" cstate="print"/>
          <a:srcRect l="20209" t="17320" r="20992" b="46560"/>
          <a:stretch>
            <a:fillRect/>
          </a:stretch>
        </p:blipFill>
        <p:spPr bwMode="auto">
          <a:xfrm>
            <a:off x="323528" y="692696"/>
            <a:ext cx="4032448" cy="1548172"/>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22700" t="14721" r="22700" b="55880"/>
          <a:stretch>
            <a:fillRect/>
          </a:stretch>
        </p:blipFill>
        <p:spPr bwMode="auto">
          <a:xfrm>
            <a:off x="467544" y="2499128"/>
            <a:ext cx="4104456" cy="1381307"/>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l="22700" t="14721" r="23225" b="47480"/>
          <a:stretch>
            <a:fillRect/>
          </a:stretch>
        </p:blipFill>
        <p:spPr bwMode="auto">
          <a:xfrm>
            <a:off x="5220072" y="1988840"/>
            <a:ext cx="3600400" cy="1572990"/>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l="20076" t="16400" r="22175" b="50000"/>
          <a:stretch>
            <a:fillRect/>
          </a:stretch>
        </p:blipFill>
        <p:spPr bwMode="auto">
          <a:xfrm>
            <a:off x="3923928" y="4797152"/>
            <a:ext cx="5040560" cy="1675823"/>
          </a:xfrm>
          <a:prstGeom prst="rect">
            <a:avLst/>
          </a:prstGeom>
          <a:noFill/>
          <a:ln w="9525">
            <a:noFill/>
            <a:miter lim="800000"/>
            <a:headEnd/>
            <a:tailEnd/>
          </a:ln>
        </p:spPr>
      </p:pic>
      <p:pic>
        <p:nvPicPr>
          <p:cNvPr id="1030" name="Picture 6"/>
          <p:cNvPicPr>
            <a:picLocks noChangeAspect="1" noChangeArrowheads="1"/>
          </p:cNvPicPr>
          <p:nvPr/>
        </p:nvPicPr>
        <p:blipFill>
          <a:blip r:embed="rId7" cstate="print"/>
          <a:srcRect l="8001" t="17240" r="21650" b="50000"/>
          <a:stretch>
            <a:fillRect/>
          </a:stretch>
        </p:blipFill>
        <p:spPr bwMode="auto">
          <a:xfrm>
            <a:off x="323528" y="4077072"/>
            <a:ext cx="3711180" cy="1080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Grp="1" noChangeAspect="1" noChangeArrowheads="1"/>
          </p:cNvPicPr>
          <p:nvPr>
            <p:ph idx="1"/>
          </p:nvPr>
        </p:nvPicPr>
        <p:blipFill>
          <a:blip r:embed="rId3" cstate="print"/>
          <a:srcRect l="21126" t="14720" r="21125" b="55040"/>
          <a:stretch>
            <a:fillRect/>
          </a:stretch>
        </p:blipFill>
        <p:spPr bwMode="auto">
          <a:xfrm>
            <a:off x="539552" y="5013176"/>
            <a:ext cx="4584518" cy="1500414"/>
          </a:xfrm>
          <a:prstGeom prst="rect">
            <a:avLst/>
          </a:prstGeom>
          <a:noFill/>
          <a:ln w="9525">
            <a:noFill/>
            <a:miter lim="800000"/>
            <a:headEnd/>
            <a:tailEnd/>
          </a:ln>
        </p:spPr>
      </p:pic>
      <p:pic>
        <p:nvPicPr>
          <p:cNvPr id="6" name="Picture 9"/>
          <p:cNvPicPr>
            <a:picLocks noChangeAspect="1" noChangeArrowheads="1"/>
          </p:cNvPicPr>
          <p:nvPr/>
        </p:nvPicPr>
        <p:blipFill>
          <a:blip r:embed="rId4" cstate="print"/>
          <a:srcRect l="22050" t="21840" r="23876" b="49601"/>
          <a:stretch>
            <a:fillRect/>
          </a:stretch>
        </p:blipFill>
        <p:spPr bwMode="auto">
          <a:xfrm>
            <a:off x="755576" y="836712"/>
            <a:ext cx="5184576" cy="1711413"/>
          </a:xfrm>
          <a:prstGeom prst="rect">
            <a:avLst/>
          </a:prstGeom>
          <a:noFill/>
          <a:ln w="9525">
            <a:noFill/>
            <a:miter lim="800000"/>
            <a:headEnd/>
            <a:tailEnd/>
          </a:ln>
        </p:spPr>
      </p:pic>
      <p:pic>
        <p:nvPicPr>
          <p:cNvPr id="7" name="Picture 8"/>
          <p:cNvPicPr>
            <a:picLocks noChangeAspect="1" noChangeArrowheads="1"/>
          </p:cNvPicPr>
          <p:nvPr/>
        </p:nvPicPr>
        <p:blipFill>
          <a:blip r:embed="rId5" cstate="print"/>
          <a:srcRect l="21126" t="15560" r="22175" b="48320"/>
          <a:stretch>
            <a:fillRect/>
          </a:stretch>
        </p:blipFill>
        <p:spPr bwMode="auto">
          <a:xfrm>
            <a:off x="467544" y="2996952"/>
            <a:ext cx="4340575" cy="1728192"/>
          </a:xfrm>
          <a:prstGeom prst="rect">
            <a:avLst/>
          </a:prstGeom>
          <a:noFill/>
          <a:ln w="9525">
            <a:noFill/>
            <a:miter lim="800000"/>
            <a:headEnd/>
            <a:tailEnd/>
          </a:ln>
        </p:spPr>
      </p:pic>
      <p:pic>
        <p:nvPicPr>
          <p:cNvPr id="8" name="Picture 7"/>
          <p:cNvPicPr>
            <a:picLocks noChangeAspect="1" noChangeArrowheads="1"/>
          </p:cNvPicPr>
          <p:nvPr/>
        </p:nvPicPr>
        <p:blipFill>
          <a:blip r:embed="rId6" cstate="print"/>
          <a:srcRect l="23750" t="19760" r="32675" b="52520"/>
          <a:stretch>
            <a:fillRect/>
          </a:stretch>
        </p:blipFill>
        <p:spPr bwMode="auto">
          <a:xfrm>
            <a:off x="5292080" y="3212976"/>
            <a:ext cx="3600400" cy="1431484"/>
          </a:xfrm>
          <a:prstGeom prst="rect">
            <a:avLst/>
          </a:prstGeom>
          <a:noFill/>
          <a:ln w="9525">
            <a:noFill/>
            <a:miter lim="800000"/>
            <a:headEnd/>
            <a:tailEnd/>
          </a:ln>
        </p:spPr>
      </p:pic>
      <p:sp>
        <p:nvSpPr>
          <p:cNvPr id="9" name="Title 1"/>
          <p:cNvSpPr>
            <a:spLocks noGrp="1"/>
          </p:cNvSpPr>
          <p:nvPr>
            <p:ph type="title"/>
          </p:nvPr>
        </p:nvSpPr>
        <p:spPr>
          <a:xfrm>
            <a:off x="0" y="116632"/>
            <a:ext cx="9144000" cy="490066"/>
          </a:xfrm>
        </p:spPr>
        <p:txBody>
          <a:bodyPr>
            <a:normAutofit/>
          </a:bodyPr>
          <a:lstStyle/>
          <a:p>
            <a:r>
              <a:rPr lang="en-GB" sz="2400" dirty="0" smtClean="0"/>
              <a:t>Systematic reviews patient reported physical function/activities (cont)</a:t>
            </a:r>
            <a:endParaRPr lang="en-GB"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908720"/>
          </a:xfrm>
        </p:spPr>
        <p:txBody>
          <a:bodyPr/>
          <a:lstStyle/>
          <a:p>
            <a:r>
              <a:rPr lang="en-GB" dirty="0" smtClean="0"/>
              <a:t>Key points</a:t>
            </a:r>
            <a:endParaRPr lang="en-GB" dirty="0"/>
          </a:p>
        </p:txBody>
      </p:sp>
      <p:sp>
        <p:nvSpPr>
          <p:cNvPr id="3" name="Content Placeholder 2"/>
          <p:cNvSpPr>
            <a:spLocks noGrp="1"/>
          </p:cNvSpPr>
          <p:nvPr>
            <p:ph idx="1"/>
          </p:nvPr>
        </p:nvSpPr>
        <p:spPr>
          <a:xfrm>
            <a:off x="457200" y="908720"/>
            <a:ext cx="8229600" cy="5616624"/>
          </a:xfrm>
        </p:spPr>
        <p:txBody>
          <a:bodyPr>
            <a:normAutofit fontScale="62500" lnSpcReduction="20000"/>
          </a:bodyPr>
          <a:lstStyle/>
          <a:p>
            <a:r>
              <a:rPr lang="en-GB" dirty="0" smtClean="0"/>
              <a:t>No outcome measured all key domains.</a:t>
            </a:r>
          </a:p>
          <a:p>
            <a:r>
              <a:rPr lang="en-GB" dirty="0" smtClean="0"/>
              <a:t>Some questionnaires focused on physical activity alone but others included multiple domains of which physical activity was one and/or was a subscale.</a:t>
            </a:r>
          </a:p>
          <a:p>
            <a:r>
              <a:rPr lang="en-GB" dirty="0" smtClean="0"/>
              <a:t>While questionnaires tended to be developed for patients with long term conditions, many focused on the older adult group.</a:t>
            </a:r>
          </a:p>
          <a:p>
            <a:r>
              <a:rPr lang="en-GB" dirty="0" smtClean="0"/>
              <a:t>The format of the questionnaires varied considerably but most were unidirectional, self-administered and scored by calculating the sum of the domain or total scores.</a:t>
            </a:r>
          </a:p>
          <a:p>
            <a:r>
              <a:rPr lang="en-GB" dirty="0" smtClean="0"/>
              <a:t>Many of the questionnaires </a:t>
            </a:r>
            <a:r>
              <a:rPr lang="en-GB" dirty="0"/>
              <a:t>were developed for a range of </a:t>
            </a:r>
            <a:r>
              <a:rPr lang="en-GB" dirty="0" smtClean="0"/>
              <a:t>populations and </a:t>
            </a:r>
            <a:r>
              <a:rPr lang="en-GB" dirty="0"/>
              <a:t>limitations experienced by some groups may not </a:t>
            </a:r>
            <a:r>
              <a:rPr lang="en-GB" dirty="0" smtClean="0"/>
              <a:t>be universal.</a:t>
            </a:r>
          </a:p>
          <a:p>
            <a:r>
              <a:rPr lang="en-GB" dirty="0" smtClean="0"/>
              <a:t>There appears to be no consensus on what should be included in terms of content and format in PRO measures for physical activity, especially associated with painful conditions, </a:t>
            </a:r>
          </a:p>
          <a:p>
            <a:pPr lvl="1"/>
            <a:r>
              <a:rPr lang="en-GB" dirty="0" smtClean="0"/>
              <a:t>previous </a:t>
            </a:r>
            <a:r>
              <a:rPr lang="en-GB" dirty="0"/>
              <a:t>reviews </a:t>
            </a:r>
            <a:r>
              <a:rPr lang="en-GB" dirty="0" smtClean="0"/>
              <a:t>have </a:t>
            </a:r>
            <a:r>
              <a:rPr lang="en-GB" dirty="0"/>
              <a:t>found variation in </a:t>
            </a:r>
            <a:r>
              <a:rPr lang="en-GB" dirty="0" smtClean="0"/>
              <a:t>the number </a:t>
            </a:r>
            <a:r>
              <a:rPr lang="en-GB" dirty="0"/>
              <a:t>of recall periods used </a:t>
            </a:r>
            <a:r>
              <a:rPr lang="en-GB" dirty="0" smtClean="0"/>
              <a:t>(</a:t>
            </a:r>
            <a:r>
              <a:rPr lang="en-GB" dirty="0" err="1" smtClean="0"/>
              <a:t>Forsen</a:t>
            </a:r>
            <a:r>
              <a:rPr lang="en-GB" dirty="0" smtClean="0"/>
              <a:t> et al 2010)</a:t>
            </a:r>
          </a:p>
          <a:p>
            <a:pPr lvl="1"/>
            <a:r>
              <a:rPr lang="en-GB" dirty="0" smtClean="0"/>
              <a:t>inconsistencies in the </a:t>
            </a:r>
            <a:r>
              <a:rPr lang="en-GB" dirty="0"/>
              <a:t>development and validation methods </a:t>
            </a:r>
            <a:r>
              <a:rPr lang="en-GB" dirty="0" smtClean="0"/>
              <a:t>questionnaires (</a:t>
            </a:r>
            <a:r>
              <a:rPr lang="en-GB" dirty="0" err="1" smtClean="0"/>
              <a:t>Forsen</a:t>
            </a:r>
            <a:r>
              <a:rPr lang="en-GB" dirty="0" smtClean="0"/>
              <a:t> et al 2010, </a:t>
            </a:r>
            <a:r>
              <a:rPr lang="en-GB" dirty="0" err="1" smtClean="0"/>
              <a:t>Frei</a:t>
            </a:r>
            <a:r>
              <a:rPr lang="en-GB" dirty="0" smtClean="0"/>
              <a:t> et al 2011)</a:t>
            </a:r>
          </a:p>
          <a:p>
            <a:pPr lvl="1"/>
            <a:r>
              <a:rPr lang="en-GB" dirty="0" smtClean="0"/>
              <a:t>conceptual </a:t>
            </a:r>
            <a:r>
              <a:rPr lang="en-GB" dirty="0"/>
              <a:t>frameworks for physical </a:t>
            </a:r>
            <a:r>
              <a:rPr lang="en-GB" dirty="0" smtClean="0"/>
              <a:t>activity are scarce which may explain the lack of consensus (</a:t>
            </a:r>
            <a:r>
              <a:rPr lang="it-IT" dirty="0" smtClean="0"/>
              <a:t>Gimeno-Santos et al 2011)</a:t>
            </a:r>
            <a:endParaRPr lang="en-GB"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Checklist for describing and assessing PROs in clinical trials (</a:t>
            </a:r>
            <a:r>
              <a:rPr lang="en-GB" sz="3200" dirty="0" err="1" smtClean="0"/>
              <a:t>Guyatt</a:t>
            </a:r>
            <a:r>
              <a:rPr lang="en-GB" sz="3200" dirty="0" smtClean="0"/>
              <a:t> et al 1997)</a:t>
            </a:r>
            <a:endParaRPr lang="en-GB" sz="3200" dirty="0"/>
          </a:p>
        </p:txBody>
      </p:sp>
      <p:sp>
        <p:nvSpPr>
          <p:cNvPr id="3" name="Content Placeholder 2"/>
          <p:cNvSpPr>
            <a:spLocks noGrp="1"/>
          </p:cNvSpPr>
          <p:nvPr>
            <p:ph idx="1"/>
          </p:nvPr>
        </p:nvSpPr>
        <p:spPr>
          <a:xfrm>
            <a:off x="467544" y="1457400"/>
            <a:ext cx="8435280" cy="4851920"/>
          </a:xfrm>
        </p:spPr>
        <p:txBody>
          <a:bodyPr>
            <a:noAutofit/>
          </a:bodyPr>
          <a:lstStyle/>
          <a:p>
            <a:r>
              <a:rPr lang="en-GB" sz="1600" dirty="0" smtClean="0"/>
              <a:t>1. What were the PROs measuring?</a:t>
            </a:r>
          </a:p>
          <a:p>
            <a:pPr lvl="1"/>
            <a:r>
              <a:rPr lang="en-GB" sz="1200" dirty="0" smtClean="0"/>
              <a:t>1.1. What concepts or constructs were the PROs used in the study measuring?</a:t>
            </a:r>
          </a:p>
          <a:p>
            <a:pPr lvl="1"/>
            <a:r>
              <a:rPr lang="en-GB" sz="1200" dirty="0" smtClean="0"/>
              <a:t>1.2. What rationale (if any) for selection of concepts or constructs did the authors provide? </a:t>
            </a:r>
          </a:p>
          <a:p>
            <a:pPr lvl="1"/>
            <a:r>
              <a:rPr lang="en-GB" sz="1200" dirty="0" smtClean="0"/>
              <a:t>1.3. Were patients involved in the selection (e.g. focus groups, surveys) of PROs?</a:t>
            </a:r>
          </a:p>
          <a:p>
            <a:r>
              <a:rPr lang="en-GB" sz="1600" dirty="0" smtClean="0"/>
              <a:t>2. Omissions</a:t>
            </a:r>
          </a:p>
          <a:p>
            <a:pPr lvl="1"/>
            <a:r>
              <a:rPr lang="en-GB" sz="1200" dirty="0" smtClean="0"/>
              <a:t>2.1. Were there any important aspects of patient’s health (e.g., symptoms, function, perceptions) or quality of life (e.g. overall evaluation, satisfaction with life) that were not reported in this study? </a:t>
            </a:r>
          </a:p>
          <a:p>
            <a:r>
              <a:rPr lang="en-GB" sz="1600" dirty="0" smtClean="0"/>
              <a:t>3. If RCTs measured PROs, what were the instruments measurement strategies?</a:t>
            </a:r>
          </a:p>
          <a:p>
            <a:pPr lvl="1"/>
            <a:r>
              <a:rPr lang="en-GB" sz="1200" dirty="0" smtClean="0"/>
              <a:t>3.1. Did investigators use instruments that yield a single indicator or index number, a profile, or a battery of instruments? </a:t>
            </a:r>
          </a:p>
          <a:p>
            <a:pPr lvl="1"/>
            <a:r>
              <a:rPr lang="en-GB" sz="1200" dirty="0" smtClean="0"/>
              <a:t>3.2. If investigators measure PROs, did they use specific or generic measures, or both? </a:t>
            </a:r>
          </a:p>
          <a:p>
            <a:r>
              <a:rPr lang="en-GB" sz="1600" dirty="0" smtClean="0"/>
              <a:t>4. Did the instruments work in the way they were supposed to work – validity?</a:t>
            </a:r>
          </a:p>
          <a:p>
            <a:pPr lvl="1"/>
            <a:r>
              <a:rPr lang="en-GB" sz="1200" dirty="0" smtClean="0"/>
              <a:t>4.1. Was evidence of prior validation for use in the current population presented?</a:t>
            </a:r>
          </a:p>
          <a:p>
            <a:pPr lvl="1"/>
            <a:r>
              <a:rPr lang="en-GB" sz="1200" dirty="0" smtClean="0"/>
              <a:t>4.2. Were the instruments re-validated in this study?</a:t>
            </a:r>
          </a:p>
          <a:p>
            <a:r>
              <a:rPr lang="en-GB" sz="1600" dirty="0" smtClean="0"/>
              <a:t>5. Did the instruments work in the way they were supposed to work – ability to measure change? </a:t>
            </a:r>
          </a:p>
          <a:p>
            <a:pPr lvl="1"/>
            <a:r>
              <a:rPr lang="en-GB" sz="1200" dirty="0" smtClean="0"/>
              <a:t>5.1. Are the PROs able to detect change in patient status, even if those changes are small? </a:t>
            </a:r>
          </a:p>
          <a:p>
            <a:r>
              <a:rPr lang="en-GB" sz="1600" dirty="0" smtClean="0"/>
              <a:t>6. Can you make the magnitude of effect (if any) understandable to readers?</a:t>
            </a:r>
          </a:p>
          <a:p>
            <a:pPr lvl="1"/>
            <a:r>
              <a:rPr lang="en-GB" sz="1200" dirty="0" smtClean="0"/>
              <a:t>6.1. Can you provide an estimate of the difference in patients achieving a threshold of function or improvement, and the associated number needed to treat (NNT)? </a:t>
            </a:r>
          </a:p>
          <a:p>
            <a:endParaRPr lang="en-GB"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FDA Guidance on PRO Development</a:t>
            </a:r>
            <a:endParaRPr lang="en-GB" dirty="0"/>
          </a:p>
        </p:txBody>
      </p:sp>
      <p:pic>
        <p:nvPicPr>
          <p:cNvPr id="3074" name="Picture 2"/>
          <p:cNvPicPr>
            <a:picLocks noChangeAspect="1" noChangeArrowheads="1"/>
          </p:cNvPicPr>
          <p:nvPr/>
        </p:nvPicPr>
        <p:blipFill>
          <a:blip r:embed="rId3" cstate="print"/>
          <a:srcRect l="17419" t="15350" r="28244" b="12201"/>
          <a:stretch>
            <a:fillRect/>
          </a:stretch>
        </p:blipFill>
        <p:spPr bwMode="auto">
          <a:xfrm>
            <a:off x="1403648" y="1196752"/>
            <a:ext cx="6624736" cy="4968552"/>
          </a:xfrm>
          <a:prstGeom prst="rect">
            <a:avLst/>
          </a:prstGeom>
          <a:noFill/>
          <a:ln w="9525">
            <a:noFill/>
            <a:miter lim="800000"/>
            <a:headEnd/>
            <a:tailEnd/>
          </a:ln>
        </p:spPr>
      </p:pic>
    </p:spTree>
    <p:extLst>
      <p:ext uri="{BB962C8B-B14F-4D97-AF65-F5344CB8AC3E}">
        <p14:creationId xmlns:p14="http://schemas.microsoft.com/office/powerpoint/2010/main" xmlns="" val="40800898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490066"/>
          </a:xfrm>
        </p:spPr>
        <p:txBody>
          <a:bodyPr>
            <a:normAutofit fontScale="90000"/>
          </a:bodyPr>
          <a:lstStyle/>
          <a:p>
            <a:r>
              <a:rPr lang="en-GB" dirty="0" smtClean="0"/>
              <a:t>Questions?</a:t>
            </a:r>
            <a:endParaRPr lang="en-GB" dirty="0"/>
          </a:p>
        </p:txBody>
      </p:sp>
      <p:sp>
        <p:nvSpPr>
          <p:cNvPr id="3" name="Content Placeholder 2"/>
          <p:cNvSpPr>
            <a:spLocks noGrp="1"/>
          </p:cNvSpPr>
          <p:nvPr>
            <p:ph idx="1"/>
          </p:nvPr>
        </p:nvSpPr>
        <p:spPr>
          <a:xfrm>
            <a:off x="395536" y="620688"/>
            <a:ext cx="8568952" cy="5760640"/>
          </a:xfrm>
        </p:spPr>
        <p:txBody>
          <a:bodyPr>
            <a:normAutofit fontScale="62500" lnSpcReduction="20000"/>
          </a:bodyPr>
          <a:lstStyle/>
          <a:p>
            <a:r>
              <a:rPr lang="en-GB" dirty="0" smtClean="0"/>
              <a:t>What are we going to review in terms of patient reported outcomes?</a:t>
            </a:r>
          </a:p>
          <a:p>
            <a:pPr lvl="1"/>
            <a:r>
              <a:rPr lang="en-GB" dirty="0" smtClean="0"/>
              <a:t>Physical activity?</a:t>
            </a:r>
          </a:p>
          <a:p>
            <a:pPr lvl="1"/>
            <a:r>
              <a:rPr lang="en-GB" dirty="0" smtClean="0"/>
              <a:t>Physical function?</a:t>
            </a:r>
          </a:p>
          <a:p>
            <a:pPr lvl="1"/>
            <a:r>
              <a:rPr lang="en-GB" dirty="0" smtClean="0"/>
              <a:t>Physical fitness?</a:t>
            </a:r>
          </a:p>
          <a:p>
            <a:pPr lvl="1"/>
            <a:r>
              <a:rPr lang="en-GB" dirty="0" smtClean="0"/>
              <a:t>Some or all of the above?</a:t>
            </a:r>
          </a:p>
          <a:p>
            <a:r>
              <a:rPr lang="en-GB" dirty="0" smtClean="0"/>
              <a:t>What domains do we need to examine?</a:t>
            </a:r>
          </a:p>
          <a:p>
            <a:pPr lvl="1"/>
            <a:r>
              <a:rPr lang="en-GB" dirty="0" smtClean="0"/>
              <a:t>How are we going to narrow the focus</a:t>
            </a:r>
          </a:p>
          <a:p>
            <a:pPr lvl="1"/>
            <a:r>
              <a:rPr lang="en-GB" dirty="0" smtClean="0"/>
              <a:t>Can we justify the narrowing of the focus</a:t>
            </a:r>
          </a:p>
          <a:p>
            <a:r>
              <a:rPr lang="en-GB" dirty="0" smtClean="0"/>
              <a:t>Should we change the domains to categories?</a:t>
            </a:r>
          </a:p>
          <a:p>
            <a:pPr lvl="1"/>
            <a:r>
              <a:rPr lang="en-GB" dirty="0" smtClean="0"/>
              <a:t>"evaluative" (detection of changes over time, typically for evaluation of treatments), </a:t>
            </a:r>
          </a:p>
          <a:p>
            <a:pPr lvl="1"/>
            <a:r>
              <a:rPr lang="en-GB" dirty="0" smtClean="0"/>
              <a:t>"discriminative" (detection of differences between patients, e.g. for </a:t>
            </a:r>
            <a:r>
              <a:rPr lang="en-GB" dirty="0" err="1" smtClean="0"/>
              <a:t>phenotyping</a:t>
            </a:r>
            <a:r>
              <a:rPr lang="en-GB" dirty="0" smtClean="0"/>
              <a:t>), </a:t>
            </a:r>
          </a:p>
          <a:p>
            <a:pPr lvl="1"/>
            <a:r>
              <a:rPr lang="en-GB" dirty="0" smtClean="0"/>
              <a:t>"predictive" (prediction of future health outcomes, e.g. hospital admissions or death) </a:t>
            </a:r>
          </a:p>
          <a:p>
            <a:pPr lvl="1"/>
            <a:r>
              <a:rPr lang="en-GB" dirty="0" smtClean="0"/>
              <a:t>"planning" (planning of treatment, e.g. detection of areas with low scorings to target patient education accordingly).</a:t>
            </a:r>
          </a:p>
          <a:p>
            <a:r>
              <a:rPr lang="en-GB" dirty="0" smtClean="0"/>
              <a:t>How can we include what has already been undertaken using COSMIN?</a:t>
            </a:r>
          </a:p>
          <a:p>
            <a:r>
              <a:rPr lang="en-GB" dirty="0" smtClean="0"/>
              <a:t>Should we use ICF codes to assess for relevance</a:t>
            </a:r>
          </a:p>
          <a:p>
            <a:pPr lvl="1"/>
            <a:r>
              <a:rPr lang="en-GB" dirty="0" smtClean="0"/>
              <a:t>Many studies were completed prior to ICF</a:t>
            </a:r>
          </a:p>
          <a:p>
            <a:pPr lvl="1"/>
            <a:r>
              <a:rPr lang="en-GB" dirty="0" smtClean="0"/>
              <a:t>Is it exhaustive as a comprehensive classification?</a:t>
            </a:r>
          </a:p>
          <a:p>
            <a:pPr lvl="1"/>
            <a:endParaRPr lang="en-GB" dirty="0" smtClean="0"/>
          </a:p>
          <a:p>
            <a:pPr lvl="1"/>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a:xfrm>
            <a:off x="457200" y="1268760"/>
            <a:ext cx="8229600" cy="4857403"/>
          </a:xfrm>
        </p:spPr>
        <p:txBody>
          <a:bodyPr>
            <a:normAutofit fontScale="62500" lnSpcReduction="20000"/>
          </a:bodyPr>
          <a:lstStyle/>
          <a:p>
            <a:r>
              <a:rPr lang="en-GB" dirty="0" smtClean="0"/>
              <a:t>People living with long term conditions can experience  physical activity limitations or suffer from increase symptoms during activity</a:t>
            </a:r>
          </a:p>
          <a:p>
            <a:r>
              <a:rPr lang="en-GB" dirty="0" smtClean="0"/>
              <a:t>Physical activity is important in preventing and managing many long term conditions, especially chronic non-malignant chronic pain</a:t>
            </a:r>
          </a:p>
          <a:p>
            <a:r>
              <a:rPr lang="en-GB" dirty="0" smtClean="0"/>
              <a:t>Physical activity outcome measures are useful in clinical trials as it enables researchers to effectively evaluate the impact of treatment options; what it actually means in clinical terms if pain is reduced </a:t>
            </a:r>
          </a:p>
          <a:p>
            <a:r>
              <a:rPr lang="en-GB" dirty="0" smtClean="0"/>
              <a:t>There are a myriad of objective and subjective outcome tools to choose from when deciding to assess physical activity</a:t>
            </a:r>
          </a:p>
          <a:p>
            <a:r>
              <a:rPr lang="en-GB" dirty="0" smtClean="0"/>
              <a:t>The aim of this presentation is to examine patient reported outcome measures that can be used in clinical analgesic trials in patients with chronic non-malignant/chronic musculoskeletal pain</a:t>
            </a:r>
          </a:p>
          <a:p>
            <a:pPr lvl="1"/>
            <a:r>
              <a:rPr lang="en-GB" dirty="0" smtClean="0"/>
              <a:t>Brief overview of the domains covered</a:t>
            </a:r>
          </a:p>
          <a:p>
            <a:pPr lvl="1"/>
            <a:r>
              <a:rPr lang="en-GB" dirty="0" smtClean="0"/>
              <a:t>Overview of the differences and similarities in the content and methods of outcome measures in each domain</a:t>
            </a:r>
          </a:p>
          <a:p>
            <a:pPr lvl="1"/>
            <a:r>
              <a:rPr lang="en-GB" dirty="0" smtClean="0"/>
              <a:t>Brief discussion of the strength and weaknesses of the questionnaires in each domain </a:t>
            </a:r>
          </a:p>
          <a:p>
            <a:pPr lvl="1"/>
            <a:r>
              <a:rPr lang="en-GB" dirty="0" smtClean="0"/>
              <a:t>Key issues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a:xfrm>
            <a:off x="457200" y="1268760"/>
            <a:ext cx="8291264" cy="5184576"/>
          </a:xfrm>
        </p:spPr>
        <p:txBody>
          <a:bodyPr>
            <a:normAutofit fontScale="25000" lnSpcReduction="20000"/>
          </a:bodyPr>
          <a:lstStyle/>
          <a:p>
            <a:r>
              <a:rPr lang="en-GB" sz="6400" dirty="0" err="1" smtClean="0"/>
              <a:t>Guyatt</a:t>
            </a:r>
            <a:r>
              <a:rPr lang="en-GB" sz="6400" dirty="0" smtClean="0"/>
              <a:t> GH, Naylor CD, Juniper E, et </a:t>
            </a:r>
            <a:r>
              <a:rPr lang="en-GB" sz="6400" dirty="0" err="1" smtClean="0"/>
              <a:t>al:Evidence</a:t>
            </a:r>
            <a:r>
              <a:rPr lang="en-GB" sz="6400" dirty="0" smtClean="0"/>
              <a:t>-Based Medicine Working Group: Users’ guides to the medical literature: XII. How to use articles about health-related quality of life. </a:t>
            </a:r>
            <a:r>
              <a:rPr lang="en-GB" sz="6400" i="1" dirty="0" smtClean="0"/>
              <a:t>JAMA</a:t>
            </a:r>
            <a:r>
              <a:rPr lang="en-GB" sz="6400" dirty="0" smtClean="0"/>
              <a:t> 1997, 277(15):1232-1237.</a:t>
            </a:r>
          </a:p>
          <a:p>
            <a:r>
              <a:rPr lang="en-GB" sz="6400" dirty="0" smtClean="0"/>
              <a:t>WHO (2013) Physical Activity </a:t>
            </a:r>
            <a:r>
              <a:rPr lang="en-GB" sz="6400" dirty="0" smtClean="0">
                <a:hlinkClick r:id="rId3"/>
              </a:rPr>
              <a:t>http://www.who.int/topics/physical_activity/en/</a:t>
            </a:r>
            <a:r>
              <a:rPr lang="en-GB" sz="6400" dirty="0" smtClean="0"/>
              <a:t> (accessed 18</a:t>
            </a:r>
            <a:r>
              <a:rPr lang="en-GB" sz="6400" baseline="30000" dirty="0" smtClean="0"/>
              <a:t>th</a:t>
            </a:r>
            <a:r>
              <a:rPr lang="en-GB" sz="6400" dirty="0" smtClean="0"/>
              <a:t> Dec 2013)</a:t>
            </a:r>
          </a:p>
          <a:p>
            <a:r>
              <a:rPr lang="en-GB" sz="6400" dirty="0" smtClean="0"/>
              <a:t>US Food and Drug Administration (FDA) Guidance for Industry: </a:t>
            </a:r>
            <a:r>
              <a:rPr lang="en-GB" sz="6400" i="1" dirty="0" smtClean="0"/>
              <a:t>Patient-Reported Outcome Measures: Use in Medical Product Development to Support </a:t>
            </a:r>
            <a:r>
              <a:rPr lang="en-GB" sz="6400" i="1" dirty="0" err="1" smtClean="0"/>
              <a:t>Labeling</a:t>
            </a:r>
            <a:r>
              <a:rPr lang="en-GB" sz="6400" i="1" dirty="0" smtClean="0"/>
              <a:t> Claims</a:t>
            </a:r>
            <a:r>
              <a:rPr lang="en-GB" sz="6400" dirty="0" smtClean="0"/>
              <a:t>. Rockville, MD: Department of Health and Human Services (US), Food and Drug Administration, </a:t>
            </a:r>
            <a:r>
              <a:rPr lang="en-GB" sz="6400" dirty="0" err="1" smtClean="0"/>
              <a:t>Center</a:t>
            </a:r>
            <a:r>
              <a:rPr lang="en-GB" sz="6400" dirty="0" smtClean="0"/>
              <a:t> for Drug Evaluation and Research (CDER); 2009</a:t>
            </a:r>
            <a:r>
              <a:rPr lang="en-GB" sz="6400" smtClean="0"/>
              <a:t>. </a:t>
            </a:r>
            <a:r>
              <a:rPr lang="en-GB" sz="6000" smtClean="0"/>
              <a:t>[</a:t>
            </a:r>
            <a:r>
              <a:rPr lang="en-GB" sz="6000" dirty="0" smtClean="0">
                <a:hlinkClick r:id="rId4"/>
              </a:rPr>
              <a:t>http://www.fda.gov/downloads/Drugs/GuidanceComplianceRegulatoryInformation/Guidances/UCM193282.pdf</a:t>
            </a:r>
            <a:endParaRPr lang="en-GB" sz="6000" dirty="0" smtClean="0"/>
          </a:p>
          <a:p>
            <a:r>
              <a:rPr lang="en-GB" sz="6400" dirty="0" err="1"/>
              <a:t>Forsen</a:t>
            </a:r>
            <a:r>
              <a:rPr lang="en-GB" sz="6400" dirty="0"/>
              <a:t> LLN, </a:t>
            </a:r>
            <a:r>
              <a:rPr lang="en-GB" sz="6400" dirty="0" err="1"/>
              <a:t>Vuillemin</a:t>
            </a:r>
            <a:r>
              <a:rPr lang="en-GB" sz="6400" dirty="0"/>
              <a:t> A, </a:t>
            </a:r>
            <a:r>
              <a:rPr lang="en-GB" sz="6400" dirty="0" err="1"/>
              <a:t>Chinapaw</a:t>
            </a:r>
            <a:r>
              <a:rPr lang="en-GB" sz="6400" dirty="0"/>
              <a:t> MJM, </a:t>
            </a:r>
            <a:r>
              <a:rPr lang="en-GB" sz="6400" dirty="0" smtClean="0"/>
              <a:t>et al: </a:t>
            </a:r>
            <a:r>
              <a:rPr lang="en-GB" sz="6400" dirty="0"/>
              <a:t>Self-administered physical activity q. Sports </a:t>
            </a:r>
            <a:r>
              <a:rPr lang="en-GB" sz="6400" dirty="0" smtClean="0"/>
              <a:t>Med 2010</a:t>
            </a:r>
            <a:r>
              <a:rPr lang="en-GB" sz="6400" dirty="0"/>
              <a:t>, 40:601-623.</a:t>
            </a:r>
            <a:endParaRPr lang="en-GB" sz="6400" dirty="0" smtClean="0"/>
          </a:p>
          <a:p>
            <a:r>
              <a:rPr lang="en-GB" sz="6400" dirty="0" err="1"/>
              <a:t>Frei</a:t>
            </a:r>
            <a:r>
              <a:rPr lang="en-GB" sz="6400" dirty="0"/>
              <a:t> A, Williams K, </a:t>
            </a:r>
            <a:r>
              <a:rPr lang="en-GB" sz="6400" dirty="0" err="1"/>
              <a:t>Vetsch</a:t>
            </a:r>
            <a:r>
              <a:rPr lang="en-GB" sz="6400" dirty="0"/>
              <a:t> </a:t>
            </a:r>
            <a:r>
              <a:rPr lang="en-GB" sz="6400" dirty="0" smtClean="0"/>
              <a:t>A, et al : A comprehensive </a:t>
            </a:r>
            <a:r>
              <a:rPr lang="en-GB" sz="6400" dirty="0"/>
              <a:t>systematic review of the development process of </a:t>
            </a:r>
            <a:r>
              <a:rPr lang="en-GB" sz="6400" dirty="0" smtClean="0"/>
              <a:t>104 patient-reported </a:t>
            </a:r>
            <a:r>
              <a:rPr lang="en-GB" sz="6400" dirty="0"/>
              <a:t>outcomes (PROs) for physical activity in chronically </a:t>
            </a:r>
            <a:r>
              <a:rPr lang="en-GB" sz="6400" dirty="0" smtClean="0"/>
              <a:t>ill and </a:t>
            </a:r>
            <a:r>
              <a:rPr lang="en-GB" sz="6400" dirty="0"/>
              <a:t>elderly people. Health </a:t>
            </a:r>
            <a:r>
              <a:rPr lang="en-GB" sz="6400" dirty="0" err="1"/>
              <a:t>Qual</a:t>
            </a:r>
            <a:r>
              <a:rPr lang="en-GB" sz="6400" dirty="0"/>
              <a:t> Life Outcomes 2011, 9(1):116</a:t>
            </a:r>
            <a:r>
              <a:rPr lang="en-GB" sz="6400" dirty="0" smtClean="0"/>
              <a:t>.</a:t>
            </a:r>
          </a:p>
          <a:p>
            <a:r>
              <a:rPr lang="it-IT" sz="6400" dirty="0"/>
              <a:t>Gimeno-Santos E, Frei A, Dobbels F, </a:t>
            </a:r>
            <a:r>
              <a:rPr lang="it-IT" sz="6400" dirty="0" smtClean="0"/>
              <a:t>et al: </a:t>
            </a:r>
            <a:r>
              <a:rPr lang="en-GB" sz="6400" dirty="0" smtClean="0"/>
              <a:t>Validity </a:t>
            </a:r>
            <a:r>
              <a:rPr lang="en-GB" sz="6400" dirty="0"/>
              <a:t>of instruments to measure physical activity may be </a:t>
            </a:r>
            <a:r>
              <a:rPr lang="en-GB" sz="6400" dirty="0" err="1" smtClean="0"/>
              <a:t>questionabledue</a:t>
            </a:r>
            <a:r>
              <a:rPr lang="en-GB" sz="6400" dirty="0" smtClean="0"/>
              <a:t> </a:t>
            </a:r>
            <a:r>
              <a:rPr lang="en-GB" sz="6400" dirty="0"/>
              <a:t>to a lack of conceptual frameworks: a systematic review. Health </a:t>
            </a:r>
            <a:r>
              <a:rPr lang="en-GB" sz="6400" dirty="0" err="1" smtClean="0"/>
              <a:t>Qual</a:t>
            </a:r>
            <a:r>
              <a:rPr lang="en-GB" sz="6400" dirty="0" smtClean="0"/>
              <a:t> Life </a:t>
            </a:r>
            <a:r>
              <a:rPr lang="en-GB" sz="6400" dirty="0"/>
              <a:t>Outcomes 2011, 9:86.</a:t>
            </a:r>
            <a:endParaRPr lang="en-GB" sz="6400" dirty="0" smtClean="0"/>
          </a:p>
          <a:p>
            <a:r>
              <a:rPr lang="en-GB" sz="6400" dirty="0" err="1"/>
              <a:t>Anagnostis</a:t>
            </a:r>
            <a:r>
              <a:rPr lang="en-GB" sz="6400" dirty="0"/>
              <a:t> C, </a:t>
            </a:r>
            <a:r>
              <a:rPr lang="en-GB" sz="6400" dirty="0" err="1"/>
              <a:t>Gatchel</a:t>
            </a:r>
            <a:r>
              <a:rPr lang="en-GB" sz="6400" dirty="0"/>
              <a:t> RJ, Mayer TG: The pain disability questionnaire: </a:t>
            </a:r>
            <a:r>
              <a:rPr lang="en-GB" sz="6400" dirty="0" smtClean="0"/>
              <a:t>a new </a:t>
            </a:r>
            <a:r>
              <a:rPr lang="en-GB" sz="6400" dirty="0"/>
              <a:t>psychometrically sound measure for chronic </a:t>
            </a:r>
            <a:r>
              <a:rPr lang="en-GB" sz="6400" dirty="0" smtClean="0"/>
              <a:t>musculoskeletal </a:t>
            </a:r>
            <a:r>
              <a:rPr lang="nb-NO" sz="6400" dirty="0" smtClean="0"/>
              <a:t>disorders</a:t>
            </a:r>
            <a:r>
              <a:rPr lang="nb-NO" sz="6400" dirty="0"/>
              <a:t>. Spine 2004, 29(20):2290-2302</a:t>
            </a:r>
            <a:r>
              <a:rPr lang="nb-NO" sz="6400" dirty="0" smtClean="0"/>
              <a:t>.</a:t>
            </a:r>
          </a:p>
          <a:p>
            <a:r>
              <a:rPr lang="en-GB" sz="6400" dirty="0" err="1"/>
              <a:t>Anagnostis</a:t>
            </a:r>
            <a:r>
              <a:rPr lang="en-GB" sz="6400" dirty="0"/>
              <a:t> C, </a:t>
            </a:r>
            <a:r>
              <a:rPr lang="en-GB" sz="6400" dirty="0" err="1"/>
              <a:t>Gatchel</a:t>
            </a:r>
            <a:r>
              <a:rPr lang="en-GB" sz="6400" dirty="0"/>
              <a:t> RJ, Mayer TG: The pain disability questionnaire: </a:t>
            </a:r>
            <a:r>
              <a:rPr lang="en-GB" sz="6400" dirty="0" smtClean="0"/>
              <a:t>a new </a:t>
            </a:r>
            <a:r>
              <a:rPr lang="en-GB" sz="6400" dirty="0"/>
              <a:t>psychometrically sound measure for chronic </a:t>
            </a:r>
            <a:r>
              <a:rPr lang="en-GB" sz="6400" dirty="0" smtClean="0"/>
              <a:t>musculoskeletal </a:t>
            </a:r>
            <a:r>
              <a:rPr lang="nb-NO" sz="6400" dirty="0" smtClean="0"/>
              <a:t>disorders</a:t>
            </a:r>
            <a:r>
              <a:rPr lang="nb-NO" sz="6400" dirty="0"/>
              <a:t>. Spine 2004, 29(20):2290-2302</a:t>
            </a:r>
            <a:r>
              <a:rPr lang="nb-NO" sz="6400" dirty="0" smtClean="0"/>
              <a:t>.</a:t>
            </a:r>
          </a:p>
          <a:p>
            <a:endParaRPr lang="en-GB" sz="4900" dirty="0" smtClean="0"/>
          </a:p>
          <a:p>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04664"/>
            <a:ext cx="8352928" cy="6048672"/>
          </a:xfrm>
        </p:spPr>
        <p:txBody>
          <a:bodyPr>
            <a:noAutofit/>
          </a:bodyPr>
          <a:lstStyle/>
          <a:p>
            <a:r>
              <a:rPr lang="en-GB" sz="1600" dirty="0" smtClean="0"/>
              <a:t>Linton SJ: Activities of daily living scale for patients with chronic pain. </a:t>
            </a:r>
            <a:r>
              <a:rPr lang="sv-SE" sz="1600" dirty="0" smtClean="0"/>
              <a:t>Percept Mot Skills 1990, 71(3 Pt 1):722.</a:t>
            </a:r>
          </a:p>
          <a:p>
            <a:r>
              <a:rPr lang="en-GB" sz="1600" dirty="0" err="1" smtClean="0"/>
              <a:t>Calin</a:t>
            </a:r>
            <a:r>
              <a:rPr lang="en-GB" sz="1600" dirty="0" smtClean="0"/>
              <a:t> A, Garrett S, </a:t>
            </a:r>
            <a:r>
              <a:rPr lang="en-GB" sz="1600" dirty="0" err="1" smtClean="0"/>
              <a:t>Whitelock</a:t>
            </a:r>
            <a:r>
              <a:rPr lang="en-GB" sz="1600" dirty="0" smtClean="0"/>
              <a:t> H, et al: A new approach to defining functional ability in </a:t>
            </a:r>
            <a:r>
              <a:rPr lang="en-GB" sz="1600" dirty="0" err="1" smtClean="0"/>
              <a:t>ankylosing</a:t>
            </a:r>
            <a:r>
              <a:rPr lang="en-GB" sz="1600" dirty="0" smtClean="0"/>
              <a:t> </a:t>
            </a:r>
            <a:r>
              <a:rPr lang="en-GB" sz="1600" dirty="0" err="1" smtClean="0"/>
              <a:t>spondylitis</a:t>
            </a:r>
            <a:r>
              <a:rPr lang="en-GB" sz="1600" dirty="0" smtClean="0"/>
              <a:t>: the development of the Bath </a:t>
            </a:r>
            <a:r>
              <a:rPr lang="en-GB" sz="1600" dirty="0" err="1" smtClean="0"/>
              <a:t>Ankylosing</a:t>
            </a:r>
            <a:r>
              <a:rPr lang="en-GB" sz="1600" dirty="0" smtClean="0"/>
              <a:t> </a:t>
            </a:r>
            <a:r>
              <a:rPr lang="en-GB" sz="1600" dirty="0" err="1" smtClean="0"/>
              <a:t>Spondylitis</a:t>
            </a:r>
            <a:r>
              <a:rPr lang="en-GB" sz="1600" dirty="0" smtClean="0"/>
              <a:t> Functional Index. J </a:t>
            </a:r>
            <a:r>
              <a:rPr lang="en-GB" sz="1600" dirty="0" err="1" smtClean="0"/>
              <a:t>Rheumatol</a:t>
            </a:r>
            <a:r>
              <a:rPr lang="en-GB" sz="1600" dirty="0" smtClean="0"/>
              <a:t> 1994, 21(12):2281-2285</a:t>
            </a:r>
          </a:p>
          <a:p>
            <a:r>
              <a:rPr lang="en-GB" sz="1600" dirty="0" smtClean="0"/>
              <a:t>Roland M, Morris R: A study of the natural history of back pain. Part I: development of a reliable and sensitive measure of disability in low back pain. Spine 1983, 8(2):141-144.</a:t>
            </a:r>
          </a:p>
          <a:p>
            <a:r>
              <a:rPr lang="en-GB" sz="1600" dirty="0" err="1" smtClean="0"/>
              <a:t>Jette</a:t>
            </a:r>
            <a:r>
              <a:rPr lang="en-GB" sz="1600" dirty="0" smtClean="0"/>
              <a:t> </a:t>
            </a:r>
            <a:r>
              <a:rPr lang="en-GB" sz="1600" dirty="0"/>
              <a:t>AM, </a:t>
            </a:r>
            <a:r>
              <a:rPr lang="en-GB" sz="1600" dirty="0" err="1"/>
              <a:t>Deniston</a:t>
            </a:r>
            <a:r>
              <a:rPr lang="en-GB" sz="1600" dirty="0"/>
              <a:t> OL: Inter-observer reliability of a functional </a:t>
            </a:r>
            <a:r>
              <a:rPr lang="en-GB" sz="1600" dirty="0" smtClean="0"/>
              <a:t>status assessment </a:t>
            </a:r>
            <a:r>
              <a:rPr lang="en-GB" sz="1600" dirty="0"/>
              <a:t>instrument. J Chronic </a:t>
            </a:r>
            <a:r>
              <a:rPr lang="en-GB" sz="1600" dirty="0" err="1"/>
              <a:t>Dis</a:t>
            </a:r>
            <a:r>
              <a:rPr lang="en-GB" sz="1600" dirty="0"/>
              <a:t> 1978, 31(9-10):573-580</a:t>
            </a:r>
            <a:r>
              <a:rPr lang="en-GB" sz="1600" dirty="0" smtClean="0"/>
              <a:t>.</a:t>
            </a:r>
          </a:p>
          <a:p>
            <a:r>
              <a:rPr lang="en-GB" sz="1600" dirty="0" smtClean="0"/>
              <a:t>Fries JF, Spitz PW, Young DY: The dimensions of health outcomes: the health assessment questionnaire, disability and pain scales. J </a:t>
            </a:r>
            <a:r>
              <a:rPr lang="en-GB" sz="1600" dirty="0" err="1" smtClean="0"/>
              <a:t>Rheumatol</a:t>
            </a:r>
            <a:r>
              <a:rPr lang="en-GB" sz="1600" dirty="0" smtClean="0"/>
              <a:t> 1982, 9(5):789-793.</a:t>
            </a:r>
          </a:p>
          <a:p>
            <a:r>
              <a:rPr lang="en-GB" sz="1600" dirty="0" smtClean="0"/>
              <a:t>Harwood RH, Rogers A, Dickinson E, </a:t>
            </a:r>
            <a:r>
              <a:rPr lang="en-GB" sz="1600" dirty="0" err="1" smtClean="0"/>
              <a:t>Ebrahim</a:t>
            </a:r>
            <a:r>
              <a:rPr lang="en-GB" sz="1600" dirty="0" smtClean="0"/>
              <a:t> S: Measuring handicap: the London Handicap Scale, a new outcome measure for chronic disease. </a:t>
            </a:r>
            <a:r>
              <a:rPr lang="en-GB" sz="1600" dirty="0" err="1" smtClean="0"/>
              <a:t>Qual</a:t>
            </a:r>
            <a:r>
              <a:rPr lang="en-GB" sz="1600" dirty="0" smtClean="0"/>
              <a:t> Health Care 1994, 3(1):11-16.</a:t>
            </a:r>
          </a:p>
          <a:p>
            <a:r>
              <a:rPr lang="en-GB" sz="1600" dirty="0" err="1" smtClean="0"/>
              <a:t>McHorney</a:t>
            </a:r>
            <a:r>
              <a:rPr lang="en-GB" sz="1600" dirty="0" smtClean="0"/>
              <a:t> CA, Ware JE </a:t>
            </a:r>
            <a:r>
              <a:rPr lang="en-GB" sz="1600" dirty="0" err="1" smtClean="0"/>
              <a:t>Jr</a:t>
            </a:r>
            <a:r>
              <a:rPr lang="en-GB" sz="1600" dirty="0" smtClean="0"/>
              <a:t>, Lu JF, </a:t>
            </a:r>
            <a:r>
              <a:rPr lang="en-GB" sz="1600" dirty="0" err="1" smtClean="0"/>
              <a:t>Sherbourne</a:t>
            </a:r>
            <a:r>
              <a:rPr lang="en-GB" sz="1600" dirty="0" smtClean="0"/>
              <a:t> CD: The MOS 36-item Short-Form Health Survey (SF-36): III. Tests of data quality, scaling assumptions, and reliability across diverse patient groups. Medical care 1994, 32(1):40-66.</a:t>
            </a:r>
          </a:p>
          <a:p>
            <a:r>
              <a:rPr lang="en-GB" sz="1600" dirty="0" err="1" smtClean="0"/>
              <a:t>Garrad</a:t>
            </a:r>
            <a:r>
              <a:rPr lang="en-GB" sz="1600" dirty="0" smtClean="0"/>
              <a:t> J, Bennett AE: A validated interview schedule for use in population surveys of chronic disease and disability. Br J </a:t>
            </a:r>
            <a:r>
              <a:rPr lang="en-GB" sz="1600" dirty="0" err="1" smtClean="0"/>
              <a:t>Prev</a:t>
            </a:r>
            <a:r>
              <a:rPr lang="en-GB" sz="1600" dirty="0" smtClean="0"/>
              <a:t> Soc Med 1971, 25(2):97-104.</a:t>
            </a:r>
          </a:p>
          <a:p>
            <a:r>
              <a:rPr lang="en-GB" sz="1600" dirty="0" err="1" smtClean="0"/>
              <a:t>Verbunt</a:t>
            </a:r>
            <a:r>
              <a:rPr lang="en-GB" sz="1600" dirty="0" smtClean="0"/>
              <a:t> JA: Reliability and validity of the PAD questionnaire: a measure to assess pain-related decline in physical activity. J </a:t>
            </a:r>
            <a:r>
              <a:rPr lang="en-GB" sz="1600" dirty="0" err="1" smtClean="0"/>
              <a:t>Rehabil</a:t>
            </a:r>
            <a:r>
              <a:rPr lang="en-GB" sz="1600" dirty="0" smtClean="0"/>
              <a:t> Med 2008, 40(1):9-14.</a:t>
            </a:r>
          </a:p>
          <a:p>
            <a:r>
              <a:rPr lang="en-GB" sz="1600" dirty="0" smtClean="0"/>
              <a:t>Liu B, Woo J, Tang N, et al : Assessment of total energy expenditure in a Chinese population by a physical activity questionnaire: examination of validity. </a:t>
            </a:r>
            <a:r>
              <a:rPr lang="en-GB" sz="1600" dirty="0" err="1" smtClean="0"/>
              <a:t>Int</a:t>
            </a:r>
            <a:r>
              <a:rPr lang="en-GB" sz="1600" dirty="0" smtClean="0"/>
              <a:t> J Food </a:t>
            </a:r>
            <a:r>
              <a:rPr lang="en-GB" sz="1600" dirty="0" err="1" smtClean="0"/>
              <a:t>Sci</a:t>
            </a:r>
            <a:r>
              <a:rPr lang="en-GB" sz="1600" dirty="0" smtClean="0"/>
              <a:t> </a:t>
            </a:r>
            <a:r>
              <a:rPr lang="en-GB" sz="1600" dirty="0" err="1" smtClean="0"/>
              <a:t>Nutr</a:t>
            </a:r>
            <a:r>
              <a:rPr lang="en-GB" sz="1600" dirty="0" smtClean="0"/>
              <a:t> 2001, 52(3):269-282.</a:t>
            </a:r>
            <a:endParaRPr lang="en-GB"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568952" cy="5904656"/>
          </a:xfrm>
        </p:spPr>
        <p:txBody>
          <a:bodyPr>
            <a:noAutofit/>
          </a:bodyPr>
          <a:lstStyle/>
          <a:p>
            <a:r>
              <a:rPr lang="en-GB" sz="1600" dirty="0" err="1" smtClean="0"/>
              <a:t>Parkerson</a:t>
            </a:r>
            <a:r>
              <a:rPr lang="en-GB" sz="1600" dirty="0" smtClean="0"/>
              <a:t> GRJMDMPH, </a:t>
            </a:r>
            <a:r>
              <a:rPr lang="en-GB" sz="1600" dirty="0" err="1" smtClean="0"/>
              <a:t>Gehlbach</a:t>
            </a:r>
            <a:r>
              <a:rPr lang="en-GB" sz="1600" dirty="0" smtClean="0"/>
              <a:t> SHMDMPH, Wagner EHMDMPH, et al: The Duke-UNC Health Profile: An Adult Health Status Instrument for Primary Care. Medical care 1981, 19(8):806-828.</a:t>
            </a:r>
          </a:p>
          <a:p>
            <a:r>
              <a:rPr lang="en-GB" sz="1600" dirty="0" err="1" smtClean="0"/>
              <a:t>Rejeski</a:t>
            </a:r>
            <a:r>
              <a:rPr lang="en-GB" sz="1600" dirty="0" smtClean="0"/>
              <a:t> WJ, </a:t>
            </a:r>
            <a:r>
              <a:rPr lang="en-GB" sz="1600" dirty="0" err="1" smtClean="0"/>
              <a:t>Ettinger</a:t>
            </a:r>
            <a:r>
              <a:rPr lang="en-GB" sz="1600" dirty="0" smtClean="0"/>
              <a:t> JWH, </a:t>
            </a:r>
            <a:r>
              <a:rPr lang="en-GB" sz="1600" dirty="0" err="1" smtClean="0"/>
              <a:t>Schumaker</a:t>
            </a:r>
            <a:r>
              <a:rPr lang="en-GB" sz="1600" dirty="0" smtClean="0"/>
              <a:t> S, et al: Assessing performance-related disability in patients with knee osteoarthritis. Osteoarthritis Cartilage 1995, 3(3):157-167.</a:t>
            </a:r>
          </a:p>
          <a:p>
            <a:r>
              <a:rPr lang="nl-NL" sz="1600" dirty="0" smtClean="0"/>
              <a:t>Cardol M, de Haan RJ, van den Bos GA, et al: The </a:t>
            </a:r>
            <a:r>
              <a:rPr lang="en-GB" sz="1600" dirty="0" smtClean="0"/>
              <a:t>development of a handicap assessment questionnaire: the Impact on Participation and Autonomy (IPA). </a:t>
            </a:r>
            <a:r>
              <a:rPr lang="en-GB" sz="1600" dirty="0" err="1" smtClean="0"/>
              <a:t>Clin</a:t>
            </a:r>
            <a:r>
              <a:rPr lang="en-GB" sz="1600" dirty="0" smtClean="0"/>
              <a:t> </a:t>
            </a:r>
            <a:r>
              <a:rPr lang="en-GB" sz="1600" dirty="0" err="1" smtClean="0"/>
              <a:t>Rehabil</a:t>
            </a:r>
            <a:r>
              <a:rPr lang="en-GB" sz="1600" dirty="0" smtClean="0"/>
              <a:t> 1999, 13(5):411-419.</a:t>
            </a:r>
          </a:p>
          <a:p>
            <a:r>
              <a:rPr lang="nl-NL" sz="1600" dirty="0" smtClean="0"/>
              <a:t>Cardol M, de Haan RJ, de Jong BA, et al: </a:t>
            </a:r>
            <a:r>
              <a:rPr lang="en-GB" sz="1600" dirty="0" smtClean="0"/>
              <a:t>Psychometric properties of the Impact on Participation and Autonomy </a:t>
            </a:r>
            <a:r>
              <a:rPr lang="fr-FR" sz="1600" dirty="0" smtClean="0"/>
              <a:t>Questionnaire. </a:t>
            </a:r>
            <a:r>
              <a:rPr lang="fr-FR" sz="1600" dirty="0" err="1" smtClean="0"/>
              <a:t>Arch</a:t>
            </a:r>
            <a:r>
              <a:rPr lang="fr-FR" sz="1600" dirty="0" smtClean="0"/>
              <a:t> </a:t>
            </a:r>
            <a:r>
              <a:rPr lang="fr-FR" sz="1600" dirty="0" err="1" smtClean="0"/>
              <a:t>Phys</a:t>
            </a:r>
            <a:r>
              <a:rPr lang="fr-FR" sz="1600" dirty="0" smtClean="0"/>
              <a:t> Med </a:t>
            </a:r>
            <a:r>
              <a:rPr lang="fr-FR" sz="1600" dirty="0" err="1" smtClean="0"/>
              <a:t>Rehabil</a:t>
            </a:r>
            <a:r>
              <a:rPr lang="fr-FR" sz="1600" dirty="0" smtClean="0"/>
              <a:t> 2001, 82(2):210-216.</a:t>
            </a:r>
          </a:p>
          <a:p>
            <a:r>
              <a:rPr lang="en-GB" sz="1600" dirty="0" err="1" smtClean="0"/>
              <a:t>Mannerkorpi</a:t>
            </a:r>
            <a:r>
              <a:rPr lang="en-GB" sz="1600" dirty="0" smtClean="0"/>
              <a:t> K, </a:t>
            </a:r>
            <a:r>
              <a:rPr lang="en-GB" sz="1600" dirty="0" err="1" smtClean="0"/>
              <a:t>Hernelid</a:t>
            </a:r>
            <a:r>
              <a:rPr lang="en-GB" sz="1600" dirty="0" smtClean="0"/>
              <a:t> C: Leisure Time Physical Activity Instrument and Physical Activity at Home and Work Instrument. Development, face validity, construct validity and test-retest reliability for subjects with </a:t>
            </a:r>
            <a:r>
              <a:rPr lang="it-IT" sz="1600" dirty="0" smtClean="0"/>
              <a:t>fibromyalgia. Disabil Rehabil 2005, 27(12):695-701.</a:t>
            </a:r>
          </a:p>
          <a:p>
            <a:r>
              <a:rPr lang="en-GB" sz="1600" dirty="0" err="1" smtClean="0"/>
              <a:t>Tugwell</a:t>
            </a:r>
            <a:r>
              <a:rPr lang="en-GB" sz="1600" dirty="0" smtClean="0"/>
              <a:t> P, Bombardier C, Buchanan WW, et al: The MACTAR Patient Preference Disability Questionnaire-an individualized functional priority approach for assessing improvement in physical disability in clinical trials in rheumatoid arthritis. J </a:t>
            </a:r>
            <a:r>
              <a:rPr lang="en-GB" sz="1600" dirty="0" err="1" smtClean="0"/>
              <a:t>Rheumatol</a:t>
            </a:r>
            <a:r>
              <a:rPr lang="en-GB" sz="1600" dirty="0" smtClean="0"/>
              <a:t> 1987, 14(3):446-451.</a:t>
            </a:r>
          </a:p>
          <a:p>
            <a:r>
              <a:rPr lang="en-GB" sz="1600" dirty="0" err="1" smtClean="0"/>
              <a:t>Rimmer</a:t>
            </a:r>
            <a:r>
              <a:rPr lang="en-GB" sz="1600" dirty="0" smtClean="0"/>
              <a:t> JH, Riley BB, Rubin SS: A new measure for assessing the physical activity </a:t>
            </a:r>
            <a:r>
              <a:rPr lang="en-GB" sz="1600" dirty="0" err="1" smtClean="0"/>
              <a:t>behaviors</a:t>
            </a:r>
            <a:r>
              <a:rPr lang="en-GB" sz="1600" dirty="0" smtClean="0"/>
              <a:t> of persons with disabilities and chronic health conditions: the Physical Activity and Disability Survey. Am J Health </a:t>
            </a:r>
            <a:r>
              <a:rPr lang="en-GB" sz="1600" dirty="0" err="1" smtClean="0"/>
              <a:t>Promot</a:t>
            </a:r>
            <a:r>
              <a:rPr lang="en-GB" sz="1600" dirty="0" smtClean="0"/>
              <a:t> 2001, 16(1):34-42</a:t>
            </a:r>
          </a:p>
          <a:p>
            <a:r>
              <a:rPr lang="en-GB" sz="1600" dirty="0" smtClean="0"/>
              <a:t>Kaplan RM, </a:t>
            </a:r>
            <a:r>
              <a:rPr lang="en-GB" sz="1600" dirty="0" err="1" smtClean="0"/>
              <a:t>Sieber</a:t>
            </a:r>
            <a:r>
              <a:rPr lang="en-GB" sz="1600" dirty="0" smtClean="0"/>
              <a:t> WJ, </a:t>
            </a:r>
            <a:r>
              <a:rPr lang="en-GB" sz="1600" dirty="0" err="1" smtClean="0"/>
              <a:t>Ganiats</a:t>
            </a:r>
            <a:r>
              <a:rPr lang="en-GB" sz="1600" dirty="0" smtClean="0"/>
              <a:t> TG: The quality of well-being scale: comparison of the interviewer-administered version with a self administered </a:t>
            </a:r>
            <a:r>
              <a:rPr lang="fr-FR" sz="1600" dirty="0" smtClean="0"/>
              <a:t>questionnaire. </a:t>
            </a:r>
            <a:r>
              <a:rPr lang="fr-FR" sz="1600" dirty="0" err="1" smtClean="0"/>
              <a:t>Psychol</a:t>
            </a:r>
            <a:r>
              <a:rPr lang="fr-FR" sz="1600" dirty="0" smtClean="0"/>
              <a:t> </a:t>
            </a:r>
            <a:r>
              <a:rPr lang="fr-FR" sz="1600" dirty="0" err="1" smtClean="0"/>
              <a:t>Health</a:t>
            </a:r>
            <a:r>
              <a:rPr lang="fr-FR" sz="1600" dirty="0" smtClean="0"/>
              <a:t> 1997, 12:783-791.</a:t>
            </a:r>
          </a:p>
          <a:p>
            <a:r>
              <a:rPr lang="en-GB" sz="1600" dirty="0" smtClean="0"/>
              <a:t>Bergner MPD, Bobbitt RAPD, Carter WBPD, Gilson BSMD: The Sickness Impact Profile: Development and Final Revision of a Health Status Measure. Medical care 1981, 19(8):787-805.</a:t>
            </a:r>
          </a:p>
          <a:p>
            <a:r>
              <a:rPr lang="en-GB" sz="1600" dirty="0" smtClean="0"/>
              <a:t>Lerner D, </a:t>
            </a:r>
            <a:r>
              <a:rPr lang="en-GB" sz="1600" dirty="0" err="1" smtClean="0"/>
              <a:t>Amick</a:t>
            </a:r>
            <a:r>
              <a:rPr lang="en-GB" sz="1600" dirty="0" smtClean="0"/>
              <a:t> BC III, Rogers WH, et al: The Work </a:t>
            </a:r>
            <a:r>
              <a:rPr lang="fr-FR" sz="1600" dirty="0" smtClean="0"/>
              <a:t>Limitations Questionnaire. </a:t>
            </a:r>
            <a:r>
              <a:rPr lang="fr-FR" sz="1600" dirty="0" err="1" smtClean="0"/>
              <a:t>Medical</a:t>
            </a:r>
            <a:r>
              <a:rPr lang="fr-FR" sz="1600" dirty="0" smtClean="0"/>
              <a:t> care 2001, 39(1):72-85.</a:t>
            </a:r>
          </a:p>
          <a:p>
            <a:endParaRPr lang="en-GB"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640960" cy="6120680"/>
          </a:xfrm>
        </p:spPr>
        <p:txBody>
          <a:bodyPr>
            <a:noAutofit/>
          </a:bodyPr>
          <a:lstStyle/>
          <a:p>
            <a:r>
              <a:rPr lang="fr-FR" sz="1600" dirty="0" err="1" smtClean="0"/>
              <a:t>Hudak</a:t>
            </a:r>
            <a:r>
              <a:rPr lang="fr-FR" sz="1600" dirty="0" smtClean="0"/>
              <a:t> P, </a:t>
            </a:r>
            <a:r>
              <a:rPr lang="fr-FR" sz="1600" dirty="0" err="1" smtClean="0"/>
              <a:t>Amdio</a:t>
            </a:r>
            <a:r>
              <a:rPr lang="fr-FR" sz="1600" dirty="0" smtClean="0"/>
              <a:t> PC, Bombardier C, et al : </a:t>
            </a:r>
            <a:r>
              <a:rPr lang="fr-FR" sz="1600" dirty="0" err="1" smtClean="0"/>
              <a:t>Development</a:t>
            </a:r>
            <a:r>
              <a:rPr lang="fr-FR" sz="1600" dirty="0" smtClean="0"/>
              <a:t> of an </a:t>
            </a:r>
            <a:r>
              <a:rPr lang="fr-FR" sz="1600" dirty="0" err="1" smtClean="0"/>
              <a:t>upper</a:t>
            </a:r>
            <a:r>
              <a:rPr lang="fr-FR" sz="1600" dirty="0" smtClean="0"/>
              <a:t> </a:t>
            </a:r>
            <a:r>
              <a:rPr lang="fr-FR" sz="1600" dirty="0" err="1" smtClean="0"/>
              <a:t>extremity</a:t>
            </a:r>
            <a:r>
              <a:rPr lang="fr-FR" sz="1600" dirty="0" smtClean="0"/>
              <a:t> </a:t>
            </a:r>
            <a:r>
              <a:rPr lang="fr-FR" sz="1600" dirty="0" err="1" smtClean="0"/>
              <a:t>outcome</a:t>
            </a:r>
            <a:r>
              <a:rPr lang="fr-FR" sz="1600" dirty="0" smtClean="0"/>
              <a:t> </a:t>
            </a:r>
            <a:r>
              <a:rPr lang="fr-FR" sz="1600" dirty="0" err="1" smtClean="0"/>
              <a:t>measure</a:t>
            </a:r>
            <a:r>
              <a:rPr lang="fr-FR" sz="1600" dirty="0" smtClean="0"/>
              <a:t>: The DASH (</a:t>
            </a:r>
            <a:r>
              <a:rPr lang="fr-FR" sz="1600" dirty="0" err="1" smtClean="0"/>
              <a:t>Disabilities</a:t>
            </a:r>
            <a:r>
              <a:rPr lang="fr-FR" sz="1600" dirty="0" smtClean="0"/>
              <a:t> of the </a:t>
            </a:r>
            <a:r>
              <a:rPr lang="fr-FR" sz="1600" dirty="0" err="1" smtClean="0"/>
              <a:t>Airm</a:t>
            </a:r>
            <a:r>
              <a:rPr lang="fr-FR" sz="1600" dirty="0" smtClean="0"/>
              <a:t>, </a:t>
            </a:r>
            <a:r>
              <a:rPr lang="fr-FR" sz="1600" dirty="0" err="1" smtClean="0"/>
              <a:t>Shoudler</a:t>
            </a:r>
            <a:r>
              <a:rPr lang="fr-FR" sz="1600" dirty="0" smtClean="0"/>
              <a:t> and Head). Am J </a:t>
            </a:r>
            <a:r>
              <a:rPr lang="fr-FR" sz="1600" dirty="0" err="1" smtClean="0"/>
              <a:t>Industrial</a:t>
            </a:r>
            <a:r>
              <a:rPr lang="fr-FR" sz="1600" dirty="0" smtClean="0"/>
              <a:t> Med 1996, 29: 602-608.</a:t>
            </a:r>
          </a:p>
          <a:p>
            <a:r>
              <a:rPr lang="en-GB" sz="1600" dirty="0" smtClean="0"/>
              <a:t>Levine DW, Simmons BP, </a:t>
            </a:r>
            <a:r>
              <a:rPr lang="en-GB" sz="1600" dirty="0" err="1" smtClean="0"/>
              <a:t>Koris</a:t>
            </a:r>
            <a:r>
              <a:rPr lang="en-GB" sz="1600" dirty="0" smtClean="0"/>
              <a:t> MJ, et al: A self-administered questionnaire for the assessment of severity of symptoms and functional status in carpal tunnel syndrome. J Bone Joint </a:t>
            </a:r>
            <a:r>
              <a:rPr lang="en-GB" sz="1600" dirty="0" err="1" smtClean="0"/>
              <a:t>Surg</a:t>
            </a:r>
            <a:r>
              <a:rPr lang="en-GB" sz="1600" dirty="0" smtClean="0"/>
              <a:t> 1993, 75-A(11): 1585-1592.</a:t>
            </a:r>
          </a:p>
          <a:p>
            <a:r>
              <a:rPr lang="en-GB" sz="1600" dirty="0" smtClean="0"/>
              <a:t>Bolton JE, Breen AC. The Bournemouth Questionnaire: a short form comprehensive outcome measure. I. Psychometric properties in back pain patients. J Manipulative </a:t>
            </a:r>
            <a:r>
              <a:rPr lang="en-GB" sz="1600" dirty="0" err="1" smtClean="0"/>
              <a:t>Physiol</a:t>
            </a:r>
            <a:r>
              <a:rPr lang="en-GB" sz="1600" dirty="0" smtClean="0"/>
              <a:t> </a:t>
            </a:r>
            <a:r>
              <a:rPr lang="en-GB" sz="1600" dirty="0" err="1" smtClean="0"/>
              <a:t>Ther</a:t>
            </a:r>
            <a:r>
              <a:rPr lang="en-GB" sz="1600" dirty="0" smtClean="0"/>
              <a:t>. 1999;22(8):503</a:t>
            </a:r>
          </a:p>
          <a:p>
            <a:r>
              <a:rPr lang="en-GB" sz="1600" dirty="0" smtClean="0"/>
              <a:t>Bolton JE, Humphreys BK. The Bournemouth Questionnaire: a short-form comprehensive outcome measure. II. Psychometric properties in neck pain patients. J Manipulative </a:t>
            </a:r>
            <a:r>
              <a:rPr lang="en-GB" sz="1600" dirty="0" err="1" smtClean="0"/>
              <a:t>Physiol</a:t>
            </a:r>
            <a:r>
              <a:rPr lang="en-GB" sz="1600" dirty="0" smtClean="0"/>
              <a:t> </a:t>
            </a:r>
            <a:r>
              <a:rPr lang="en-GB" sz="1600" dirty="0" err="1" smtClean="0"/>
              <a:t>Ther</a:t>
            </a:r>
            <a:r>
              <a:rPr lang="en-GB" sz="1600" dirty="0" smtClean="0"/>
              <a:t>. 2002;25(3):141-8</a:t>
            </a:r>
          </a:p>
          <a:p>
            <a:r>
              <a:rPr lang="en-GB" sz="1600" dirty="0" smtClean="0"/>
              <a:t>Pollard CA. Preliminary validity study of the pain disability index. Percept Motor Skills, 1984; 59: 974. </a:t>
            </a:r>
          </a:p>
          <a:p>
            <a:r>
              <a:rPr lang="en-GB" sz="1600" dirty="0" err="1" smtClean="0"/>
              <a:t>Swiontkowski</a:t>
            </a:r>
            <a:r>
              <a:rPr lang="en-GB" sz="1600" dirty="0" smtClean="0"/>
              <a:t> MF, </a:t>
            </a:r>
            <a:r>
              <a:rPr lang="en-GB" sz="1600" dirty="0" err="1" smtClean="0"/>
              <a:t>Engelberg</a:t>
            </a:r>
            <a:r>
              <a:rPr lang="en-GB" sz="1600" dirty="0" smtClean="0"/>
              <a:t> R, Martin DP, et al: Short  </a:t>
            </a:r>
            <a:r>
              <a:rPr lang="en-GB" sz="1600" dirty="0" err="1" smtClean="0"/>
              <a:t>Musculoskeletla</a:t>
            </a:r>
            <a:r>
              <a:rPr lang="en-GB" sz="1600" dirty="0" smtClean="0"/>
              <a:t> Function Assessment Questionnaire: Validity, </a:t>
            </a:r>
            <a:r>
              <a:rPr lang="en-GB" sz="1600" dirty="0" err="1" smtClean="0"/>
              <a:t>realibaility</a:t>
            </a:r>
            <a:r>
              <a:rPr lang="en-GB" sz="1600" dirty="0" smtClean="0"/>
              <a:t> and responsiveness,. J </a:t>
            </a:r>
            <a:r>
              <a:rPr lang="en-GB" sz="1600" dirty="0" err="1" smtClean="0"/>
              <a:t>Bpme</a:t>
            </a:r>
            <a:r>
              <a:rPr lang="en-GB" sz="1600" dirty="0" smtClean="0"/>
              <a:t> Joint </a:t>
            </a:r>
            <a:r>
              <a:rPr lang="en-GB" sz="1600" dirty="0" err="1" smtClean="0"/>
              <a:t>Surg</a:t>
            </a:r>
            <a:r>
              <a:rPr lang="en-GB" sz="1600" dirty="0" smtClean="0"/>
              <a:t>, 1999; 81(9): 1245-60.</a:t>
            </a:r>
          </a:p>
          <a:p>
            <a:r>
              <a:rPr lang="en-GB" sz="1600" dirty="0" err="1" smtClean="0"/>
              <a:t>Nilsdotter</a:t>
            </a:r>
            <a:r>
              <a:rPr lang="en-GB" sz="1600" dirty="0" smtClean="0"/>
              <a:t> AK, </a:t>
            </a:r>
            <a:r>
              <a:rPr lang="en-GB" sz="1600" dirty="0" err="1" smtClean="0"/>
              <a:t>Lohmander</a:t>
            </a:r>
            <a:r>
              <a:rPr lang="en-GB" sz="1600" dirty="0" smtClean="0"/>
              <a:t> LS, </a:t>
            </a:r>
            <a:r>
              <a:rPr lang="en-GB" sz="1600" dirty="0" err="1" smtClean="0"/>
              <a:t>Klassbo</a:t>
            </a:r>
            <a:r>
              <a:rPr lang="en-GB" sz="1600" dirty="0" smtClean="0"/>
              <a:t> M, </a:t>
            </a:r>
            <a:r>
              <a:rPr lang="en-GB" sz="1600" dirty="0" err="1" smtClean="0"/>
              <a:t>Roos</a:t>
            </a:r>
            <a:r>
              <a:rPr lang="en-GB" sz="1600" dirty="0" smtClean="0"/>
              <a:t> EW: Hip disability and </a:t>
            </a:r>
            <a:r>
              <a:rPr lang="en-GB" sz="1600" dirty="0" err="1" smtClean="0"/>
              <a:t>osteoarthritish</a:t>
            </a:r>
            <a:r>
              <a:rPr lang="en-GB" sz="1600" dirty="0" smtClean="0"/>
              <a:t> outcome score (HOOS) – validity and responsiveness in total hip replacement. BMC Musculoskeletal </a:t>
            </a:r>
            <a:r>
              <a:rPr lang="en-GB" sz="1600" dirty="0" err="1" smtClean="0"/>
              <a:t>Dis</a:t>
            </a:r>
            <a:r>
              <a:rPr lang="en-GB" sz="1600" dirty="0" smtClean="0"/>
              <a:t> 2003;  4: 10.</a:t>
            </a:r>
          </a:p>
          <a:p>
            <a:r>
              <a:rPr lang="en-GB" sz="1600" dirty="0" err="1" smtClean="0"/>
              <a:t>Daughton</a:t>
            </a:r>
            <a:r>
              <a:rPr lang="en-GB" sz="1600" dirty="0" smtClean="0"/>
              <a:t> D, Fix A, </a:t>
            </a:r>
            <a:r>
              <a:rPr lang="en-GB" sz="1600" dirty="0" err="1" smtClean="0"/>
              <a:t>Kass</a:t>
            </a:r>
            <a:r>
              <a:rPr lang="en-GB" sz="1600" dirty="0" smtClean="0"/>
              <a:t> I, et al: </a:t>
            </a:r>
            <a:r>
              <a:rPr lang="en-GB" sz="1600" dirty="0" err="1" smtClean="0"/>
              <a:t>Maximumoxygen</a:t>
            </a:r>
            <a:r>
              <a:rPr lang="en-GB" sz="1600" dirty="0" smtClean="0"/>
              <a:t> consumption and the ADAPT Quality-of-Life Scale. Arch Phys Med </a:t>
            </a:r>
            <a:r>
              <a:rPr lang="en-GB" sz="1600" dirty="0" err="1" smtClean="0"/>
              <a:t>Rehabil</a:t>
            </a:r>
            <a:r>
              <a:rPr lang="en-GB" sz="1600" dirty="0" smtClean="0"/>
              <a:t>. 1982;63:620–22.</a:t>
            </a:r>
          </a:p>
          <a:p>
            <a:r>
              <a:rPr lang="en-GB" sz="1600" dirty="0" smtClean="0"/>
              <a:t>Katz, S., Down, T.D., Cash, H.R., &amp; </a:t>
            </a:r>
            <a:r>
              <a:rPr lang="en-GB" sz="1600" dirty="0" err="1" smtClean="0"/>
              <a:t>Grotz</a:t>
            </a:r>
            <a:r>
              <a:rPr lang="en-GB" sz="1600" dirty="0" smtClean="0"/>
              <a:t>, R.C. (1970) Progress in the development of the index of ADL. </a:t>
            </a:r>
            <a:r>
              <a:rPr lang="en-GB" sz="1600" dirty="0" err="1" smtClean="0"/>
              <a:t>Gerontol</a:t>
            </a:r>
            <a:r>
              <a:rPr lang="en-GB" sz="1600" dirty="0" smtClean="0"/>
              <a:t>; 10 (1): 20-30. </a:t>
            </a:r>
          </a:p>
          <a:p>
            <a:pPr>
              <a:buNone/>
            </a:pPr>
            <a:endParaRPr lang="en-GB" sz="1600" dirty="0" smtClean="0"/>
          </a:p>
          <a:p>
            <a:endParaRPr lang="en-GB" sz="1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Autofit/>
          </a:bodyPr>
          <a:lstStyle/>
          <a:p>
            <a:r>
              <a:rPr lang="en-GB" sz="1600" dirty="0" err="1" smtClean="0"/>
              <a:t>Roos</a:t>
            </a:r>
            <a:r>
              <a:rPr lang="en-GB" sz="1600" dirty="0" smtClean="0"/>
              <a:t> EM, </a:t>
            </a:r>
            <a:r>
              <a:rPr lang="en-GB" sz="1600" dirty="0" err="1" smtClean="0"/>
              <a:t>Roos</a:t>
            </a:r>
            <a:r>
              <a:rPr lang="en-GB" sz="1600" dirty="0" smtClean="0"/>
              <a:t> HP, </a:t>
            </a:r>
            <a:r>
              <a:rPr lang="en-GB" sz="1600" dirty="0" err="1" smtClean="0"/>
              <a:t>Lohmander</a:t>
            </a:r>
            <a:r>
              <a:rPr lang="en-GB" sz="1600" dirty="0" smtClean="0"/>
              <a:t> LS, et al: Knee Injury and </a:t>
            </a:r>
            <a:r>
              <a:rPr lang="en-GB" sz="1600" dirty="0" err="1" smtClean="0"/>
              <a:t>Ostoearthritis</a:t>
            </a:r>
            <a:r>
              <a:rPr lang="en-GB" sz="1600" dirty="0" smtClean="0"/>
              <a:t> Outcome Score (KOOS) – development of a self-administered outcome measure. J </a:t>
            </a:r>
            <a:r>
              <a:rPr lang="en-GB" sz="1600" dirty="0" err="1" smtClean="0"/>
              <a:t>Orthop</a:t>
            </a:r>
            <a:r>
              <a:rPr lang="en-GB" sz="1600" dirty="0" smtClean="0"/>
              <a:t> Sports Phys </a:t>
            </a:r>
            <a:r>
              <a:rPr lang="en-GB" sz="1600" dirty="0" err="1" smtClean="0"/>
              <a:t>Ther</a:t>
            </a:r>
            <a:r>
              <a:rPr lang="en-GB" sz="1600" dirty="0" smtClean="0"/>
              <a:t>, 1998; 28(2): 88-96.</a:t>
            </a:r>
          </a:p>
          <a:p>
            <a:r>
              <a:rPr lang="en-GB" sz="1600" dirty="0" err="1" smtClean="0"/>
              <a:t>Lequesne</a:t>
            </a:r>
            <a:r>
              <a:rPr lang="en-GB" sz="1600" dirty="0" smtClean="0"/>
              <a:t> MG. The </a:t>
            </a:r>
            <a:r>
              <a:rPr lang="en-GB" sz="1600" dirty="0" err="1" smtClean="0"/>
              <a:t>algofunctional</a:t>
            </a:r>
            <a:r>
              <a:rPr lang="en-GB" sz="1600" dirty="0" smtClean="0"/>
              <a:t> indices for hip and knee osteoarthritis. J </a:t>
            </a:r>
            <a:r>
              <a:rPr lang="en-GB" sz="1600" dirty="0" err="1" smtClean="0"/>
              <a:t>Rheumatol</a:t>
            </a:r>
            <a:r>
              <a:rPr lang="en-GB" sz="1600" dirty="0" smtClean="0"/>
              <a:t>. 1997; 24: 779-781. </a:t>
            </a:r>
          </a:p>
          <a:p>
            <a:r>
              <a:rPr lang="en-GB" sz="1600" dirty="0" err="1" smtClean="0"/>
              <a:t>Pincus</a:t>
            </a:r>
            <a:r>
              <a:rPr lang="en-GB" sz="1600" dirty="0" smtClean="0"/>
              <a:t> T, </a:t>
            </a:r>
            <a:r>
              <a:rPr lang="en-GB" sz="1600" dirty="0" err="1" smtClean="0"/>
              <a:t>Yazici</a:t>
            </a:r>
            <a:r>
              <a:rPr lang="en-GB" sz="1600" dirty="0" smtClean="0"/>
              <a:t> Y, Bergman M. Development of a multi-dimensional health assessment questionnaire (MD-HAQ) for the infrastructure of standard clinical care. </a:t>
            </a:r>
            <a:r>
              <a:rPr lang="en-GB" sz="1600" dirty="0" err="1" smtClean="0"/>
              <a:t>Clin</a:t>
            </a:r>
            <a:r>
              <a:rPr lang="en-GB" sz="1600" dirty="0" smtClean="0"/>
              <a:t> Exp </a:t>
            </a:r>
            <a:r>
              <a:rPr lang="en-GB" sz="1600" dirty="0" err="1" smtClean="0"/>
              <a:t>Rheumatol</a:t>
            </a:r>
            <a:r>
              <a:rPr lang="en-GB" sz="1600" dirty="0" smtClean="0"/>
              <a:t> . 2005;23(</a:t>
            </a:r>
            <a:r>
              <a:rPr lang="en-GB" sz="1600" dirty="0" err="1" smtClean="0"/>
              <a:t>Suppl</a:t>
            </a:r>
            <a:r>
              <a:rPr lang="en-GB" sz="1600" dirty="0" smtClean="0"/>
              <a:t> 39):S19-S28.</a:t>
            </a:r>
          </a:p>
          <a:p>
            <a:r>
              <a:rPr lang="en-GB" sz="1600" dirty="0" err="1" smtClean="0"/>
              <a:t>Kinugasa</a:t>
            </a:r>
            <a:r>
              <a:rPr lang="en-GB" sz="1600" dirty="0" smtClean="0"/>
              <a:t> T, Nagasaki H: Reliability and validity of the Motor Fitness Scale for older adults in the community. Aging (Milano), 1998; 10(4): 295-302</a:t>
            </a:r>
          </a:p>
          <a:p>
            <a:r>
              <a:rPr lang="en-GB" sz="1600" dirty="0" smtClean="0"/>
              <a:t>Katz JN, Wright EA, Baron JA, </a:t>
            </a:r>
            <a:r>
              <a:rPr lang="en-GB" sz="1600" dirty="0" err="1" smtClean="0"/>
              <a:t>Losina</a:t>
            </a:r>
            <a:r>
              <a:rPr lang="en-GB" sz="1600" dirty="0" smtClean="0"/>
              <a:t> E: Development and validation of an index of musculoskeletal functional limitations. BMC </a:t>
            </a:r>
            <a:r>
              <a:rPr lang="en-GB" sz="1600" dirty="0" err="1" smtClean="0"/>
              <a:t>Musculoskelet</a:t>
            </a:r>
            <a:r>
              <a:rPr lang="en-GB" sz="1600" dirty="0" smtClean="0"/>
              <a:t> </a:t>
            </a:r>
            <a:r>
              <a:rPr lang="en-GB" sz="1600" dirty="0" err="1" smtClean="0"/>
              <a:t>Disord</a:t>
            </a:r>
            <a:r>
              <a:rPr lang="en-GB" sz="1600" dirty="0" smtClean="0"/>
              <a:t>, 2009; 10: 62.</a:t>
            </a:r>
          </a:p>
          <a:p>
            <a:r>
              <a:rPr lang="en-GB" sz="1600" dirty="0" smtClean="0"/>
              <a:t>Vernon H, </a:t>
            </a:r>
            <a:r>
              <a:rPr lang="en-GB" sz="1600" dirty="0" err="1" smtClean="0"/>
              <a:t>Mior</a:t>
            </a:r>
            <a:r>
              <a:rPr lang="en-GB" sz="1600" dirty="0" smtClean="0"/>
              <a:t> S: The Neck Disability Index: a study of reliability and validity. J Manipulative </a:t>
            </a:r>
            <a:r>
              <a:rPr lang="en-GB" sz="1600" dirty="0" err="1" smtClean="0"/>
              <a:t>Physiol</a:t>
            </a:r>
            <a:r>
              <a:rPr lang="en-GB" sz="1600" dirty="0" smtClean="0"/>
              <a:t> </a:t>
            </a:r>
            <a:r>
              <a:rPr lang="en-GB" sz="1600" dirty="0" err="1" smtClean="0"/>
              <a:t>Therap</a:t>
            </a:r>
            <a:r>
              <a:rPr lang="en-GB" sz="1600" dirty="0" smtClean="0"/>
              <a:t>, 1991; 14(7): 409-415.</a:t>
            </a:r>
          </a:p>
          <a:p>
            <a:r>
              <a:rPr lang="en-GB" sz="1600" dirty="0" smtClean="0"/>
              <a:t>Fairbank JCT, </a:t>
            </a:r>
            <a:r>
              <a:rPr lang="en-GB" sz="1600" dirty="0" err="1" smtClean="0"/>
              <a:t>Pynsent</a:t>
            </a:r>
            <a:r>
              <a:rPr lang="en-GB" sz="1600" dirty="0" smtClean="0"/>
              <a:t> PB: The </a:t>
            </a:r>
            <a:r>
              <a:rPr lang="en-GB" sz="1600" dirty="0" err="1" smtClean="0"/>
              <a:t>Oswestry</a:t>
            </a:r>
            <a:r>
              <a:rPr lang="en-GB" sz="1600" dirty="0" smtClean="0"/>
              <a:t> Disability Index. Spine, 2000; 25(22): 2940-2953.</a:t>
            </a:r>
          </a:p>
          <a:p>
            <a:r>
              <a:rPr lang="en-GB" sz="1600" dirty="0" err="1" smtClean="0"/>
              <a:t>MacDermid</a:t>
            </a:r>
            <a:r>
              <a:rPr lang="en-GB" sz="1600" dirty="0" smtClean="0"/>
              <a:t>, J., Update: The Patient-rated Forearm Evaluation Questionnaire is now the Patient-rated Tennis Elbow Evaluation. J Hand </a:t>
            </a:r>
            <a:r>
              <a:rPr lang="en-GB" sz="1600" dirty="0" err="1" smtClean="0"/>
              <a:t>Ther</a:t>
            </a:r>
            <a:r>
              <a:rPr lang="en-GB" sz="1600" dirty="0" smtClean="0"/>
              <a:t>, 2005; 18 (4): p. 407-10 </a:t>
            </a:r>
          </a:p>
          <a:p>
            <a:r>
              <a:rPr lang="en-GB" sz="1600" dirty="0" smtClean="0"/>
              <a:t>Stratford, P., Gill, C., </a:t>
            </a:r>
            <a:r>
              <a:rPr lang="en-GB" sz="1600" dirty="0" err="1" smtClean="0"/>
              <a:t>Westaway</a:t>
            </a:r>
            <a:r>
              <a:rPr lang="en-GB" sz="1600" dirty="0" smtClean="0"/>
              <a:t>, M., &amp; Binkley, J. (1995). Assessing disability and change on individual patients: a report of a patient specific measure. Physiotherapy Canada, 47, 258-263</a:t>
            </a:r>
          </a:p>
          <a:p>
            <a:r>
              <a:rPr lang="en-GB" sz="1600" dirty="0" err="1" smtClean="0"/>
              <a:t>Gummesson</a:t>
            </a:r>
            <a:r>
              <a:rPr lang="en-GB" sz="1600" dirty="0" smtClean="0"/>
              <a:t> C, Ward MW, </a:t>
            </a:r>
            <a:r>
              <a:rPr lang="en-GB" sz="1600" dirty="0" err="1" smtClean="0"/>
              <a:t>Atroshi</a:t>
            </a:r>
            <a:r>
              <a:rPr lang="en-GB" sz="1600" dirty="0" smtClean="0"/>
              <a:t> I: The shortened disability of the arm, shoulder and hand questionnaire (</a:t>
            </a:r>
            <a:r>
              <a:rPr lang="en-GB" sz="1600" dirty="0" err="1" smtClean="0"/>
              <a:t>QuickDASH</a:t>
            </a:r>
            <a:r>
              <a:rPr lang="en-GB" sz="1600" dirty="0" smtClean="0"/>
              <a:t>): validity and reliability based on responses within the full-</a:t>
            </a:r>
            <a:r>
              <a:rPr lang="en-GB" sz="1600" dirty="0" err="1" smtClean="0"/>
              <a:t>lenght</a:t>
            </a:r>
            <a:r>
              <a:rPr lang="en-GB" sz="1600" dirty="0" smtClean="0"/>
              <a:t> DASH. BMC </a:t>
            </a:r>
            <a:r>
              <a:rPr lang="en-GB" sz="1600" dirty="0" err="1" smtClean="0"/>
              <a:t>Musculoskelet</a:t>
            </a:r>
            <a:r>
              <a:rPr lang="en-GB" sz="1600" dirty="0" smtClean="0"/>
              <a:t> </a:t>
            </a:r>
            <a:r>
              <a:rPr lang="en-GB" sz="1600" dirty="0" err="1" smtClean="0"/>
              <a:t>Disord</a:t>
            </a:r>
            <a:r>
              <a:rPr lang="en-GB" sz="1600" dirty="0" smtClean="0"/>
              <a:t>, 2006; 7: 44.</a:t>
            </a:r>
          </a:p>
          <a:p>
            <a:pPr>
              <a:buNone/>
            </a:pPr>
            <a:endParaRPr lang="en-GB" sz="1600" dirty="0" smtClean="0"/>
          </a:p>
          <a:p>
            <a:endParaRPr lang="en-GB" sz="1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20688"/>
            <a:ext cx="8229600" cy="4968552"/>
          </a:xfrm>
        </p:spPr>
        <p:txBody>
          <a:bodyPr>
            <a:normAutofit/>
          </a:bodyPr>
          <a:lstStyle/>
          <a:p>
            <a:r>
              <a:rPr lang="en-GB" sz="1600" dirty="0" smtClean="0"/>
              <a:t>Bellamy N. </a:t>
            </a:r>
            <a:r>
              <a:rPr lang="en-GB" sz="1600" i="1" dirty="0" smtClean="0"/>
              <a:t>WOMAC Osteoarthritis Index User Guide. Version V.</a:t>
            </a:r>
            <a:r>
              <a:rPr lang="en-GB" sz="1600" dirty="0" smtClean="0"/>
              <a:t> Brisbane, Australia 2002.</a:t>
            </a:r>
          </a:p>
          <a:p>
            <a:r>
              <a:rPr lang="en-GB" sz="1600" dirty="0" err="1" smtClean="0"/>
              <a:t>Rosow</a:t>
            </a:r>
            <a:r>
              <a:rPr lang="en-GB" sz="1600" dirty="0" smtClean="0"/>
              <a:t> I, Breslau N. A </a:t>
            </a:r>
            <a:r>
              <a:rPr lang="en-GB" sz="1600" dirty="0" err="1" smtClean="0"/>
              <a:t>Guttman</a:t>
            </a:r>
            <a:r>
              <a:rPr lang="en-GB" sz="1600" dirty="0" smtClean="0"/>
              <a:t> health scale for the aged. J </a:t>
            </a:r>
            <a:r>
              <a:rPr lang="en-GB" sz="1600" dirty="0" err="1" smtClean="0"/>
              <a:t>Gerontol</a:t>
            </a:r>
            <a:r>
              <a:rPr lang="en-GB" sz="1600" dirty="0" smtClean="0"/>
              <a:t>. 1966;21(4):556–559.</a:t>
            </a:r>
          </a:p>
          <a:p>
            <a:r>
              <a:rPr lang="en-GB" sz="1600" dirty="0" err="1" smtClean="0"/>
              <a:t>Nagi</a:t>
            </a:r>
            <a:r>
              <a:rPr lang="en-GB" sz="1600" dirty="0" smtClean="0"/>
              <a:t> SZ. An epidemiology of disability among adults in the United States. Milbank </a:t>
            </a:r>
            <a:r>
              <a:rPr lang="en-GB" sz="1600" dirty="0" err="1" smtClean="0"/>
              <a:t>Mem</a:t>
            </a:r>
            <a:r>
              <a:rPr lang="en-GB" sz="1600" dirty="0" smtClean="0"/>
              <a:t> Fund Q Health Soc. 1976;54:439–467.</a:t>
            </a:r>
          </a:p>
          <a:p>
            <a:r>
              <a:rPr lang="en-GB" sz="1600" dirty="0" err="1" smtClean="0"/>
              <a:t>Wendel-Vos</a:t>
            </a:r>
            <a:r>
              <a:rPr lang="en-GB" sz="1600" dirty="0" smtClean="0"/>
              <a:t> WGC, </a:t>
            </a:r>
            <a:r>
              <a:rPr lang="en-GB" sz="1600" dirty="0" err="1" smtClean="0"/>
              <a:t>Schuit</a:t>
            </a:r>
            <a:r>
              <a:rPr lang="en-GB" sz="1600" dirty="0" smtClean="0"/>
              <a:t> JA, Saris WHM, </a:t>
            </a:r>
            <a:r>
              <a:rPr lang="en-GB" sz="1600" dirty="0" err="1" smtClean="0"/>
              <a:t>Kromhout</a:t>
            </a:r>
            <a:r>
              <a:rPr lang="en-GB" sz="1600" dirty="0" smtClean="0"/>
              <a:t> D: Reproducibility and relative validity of the short questionnaire to assess health-enhancing physical activity. </a:t>
            </a:r>
            <a:r>
              <a:rPr lang="en-GB" sz="1600" i="1" dirty="0" smtClean="0"/>
              <a:t>J </a:t>
            </a:r>
            <a:r>
              <a:rPr lang="en-GB" sz="1600" i="1" dirty="0" err="1" smtClean="0"/>
              <a:t>Clin</a:t>
            </a:r>
            <a:r>
              <a:rPr lang="en-GB" sz="1600" i="1" dirty="0" smtClean="0"/>
              <a:t> </a:t>
            </a:r>
            <a:r>
              <a:rPr lang="en-GB" sz="1600" i="1" dirty="0" err="1" smtClean="0"/>
              <a:t>Epidemiol</a:t>
            </a:r>
            <a:r>
              <a:rPr lang="en-GB" sz="1600" dirty="0" smtClean="0"/>
              <a:t> 2003, 56:1163-1169.</a:t>
            </a:r>
          </a:p>
          <a:p>
            <a:r>
              <a:rPr lang="en-GB" sz="1600" dirty="0" err="1" smtClean="0"/>
              <a:t>RobRoy</a:t>
            </a:r>
            <a:r>
              <a:rPr lang="en-GB" sz="1600" dirty="0" smtClean="0"/>
              <a:t> ML, </a:t>
            </a:r>
            <a:r>
              <a:rPr lang="en-GB" sz="1600" dirty="0" err="1" smtClean="0"/>
              <a:t>Irrgang</a:t>
            </a:r>
            <a:r>
              <a:rPr lang="en-GB" sz="1600" dirty="0" smtClean="0"/>
              <a:t> JJ, Burdett RG, et al: </a:t>
            </a:r>
            <a:r>
              <a:rPr lang="en-GB" sz="1600" dirty="0" err="1" smtClean="0"/>
              <a:t>Evdience</a:t>
            </a:r>
            <a:r>
              <a:rPr lang="en-GB" sz="1600" dirty="0" smtClean="0"/>
              <a:t> of validity for the Foot and Angle Ability Measure (FAAM). Foot Ankle Intern 2005, 26(1): 268-283.</a:t>
            </a:r>
          </a:p>
          <a:p>
            <a:r>
              <a:rPr lang="en-GB" sz="1600" dirty="0" err="1" smtClean="0"/>
              <a:t>Kirkley</a:t>
            </a:r>
            <a:r>
              <a:rPr lang="en-GB" sz="1600" dirty="0" smtClean="0"/>
              <a:t> A, Alvarez C, Griffin S; the development and evaluation of a disease-specific </a:t>
            </a:r>
            <a:r>
              <a:rPr lang="en-GB" sz="1600" dirty="0" err="1" smtClean="0"/>
              <a:t>qualtiy</a:t>
            </a:r>
            <a:r>
              <a:rPr lang="en-GB" sz="1600" dirty="0" smtClean="0"/>
              <a:t> of life questionnaire for disorders of the rotator cuff: The Western Ontario Rotator Cuff Index. </a:t>
            </a:r>
            <a:r>
              <a:rPr lang="en-GB" sz="1600" dirty="0" err="1" smtClean="0"/>
              <a:t>Clin</a:t>
            </a:r>
            <a:r>
              <a:rPr lang="en-GB" sz="1600" dirty="0" smtClean="0"/>
              <a:t> J Sport Med, 2003; 13(2): 84-92.</a:t>
            </a:r>
          </a:p>
          <a:p>
            <a:endParaRPr lang="en-GB"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OMERACT Filter 1.0</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Truth</a:t>
            </a:r>
          </a:p>
          <a:p>
            <a:pPr lvl="1"/>
            <a:r>
              <a:rPr lang="en-GB" dirty="0" smtClean="0"/>
              <a:t>Is the measure truthful, does it measure what it intends to measure? </a:t>
            </a:r>
          </a:p>
          <a:p>
            <a:pPr lvl="1"/>
            <a:r>
              <a:rPr lang="en-GB" dirty="0" smtClean="0"/>
              <a:t>Is the result unbiased and relevant? </a:t>
            </a:r>
          </a:p>
          <a:p>
            <a:pPr lvl="1"/>
            <a:r>
              <a:rPr lang="en-GB" dirty="0" smtClean="0"/>
              <a:t>This criterion captures the issues of face, content, construct and criterion validity.</a:t>
            </a:r>
          </a:p>
          <a:p>
            <a:r>
              <a:rPr lang="en-GB" dirty="0" smtClean="0"/>
              <a:t>Discrimination</a:t>
            </a:r>
          </a:p>
          <a:p>
            <a:pPr lvl="1"/>
            <a:r>
              <a:rPr lang="en-GB" dirty="0" smtClean="0"/>
              <a:t>Does the measure discriminate between situations that are of interest? </a:t>
            </a:r>
          </a:p>
          <a:p>
            <a:pPr lvl="1"/>
            <a:r>
              <a:rPr lang="en-GB" dirty="0" smtClean="0"/>
              <a:t>The situations can be states at one time (for classification or prognosis) or states at different times (to measure change). </a:t>
            </a:r>
          </a:p>
          <a:p>
            <a:pPr lvl="1"/>
            <a:r>
              <a:rPr lang="en-GB" dirty="0" smtClean="0"/>
              <a:t>This criterion captures the issues of reliability and sensitivity to change.</a:t>
            </a:r>
          </a:p>
          <a:p>
            <a:r>
              <a:rPr lang="en-GB" dirty="0" smtClean="0"/>
              <a:t>Feasibility</a:t>
            </a:r>
          </a:p>
          <a:p>
            <a:pPr lvl="1"/>
            <a:r>
              <a:rPr lang="en-GB" dirty="0" smtClean="0"/>
              <a:t>Can the measure be applied easily, given constraints of time, money, and</a:t>
            </a:r>
          </a:p>
          <a:p>
            <a:pPr lvl="1"/>
            <a:r>
              <a:rPr lang="en-GB" dirty="0" smtClean="0"/>
              <a:t>interpretability? </a:t>
            </a:r>
          </a:p>
          <a:p>
            <a:pPr lvl="1"/>
            <a:r>
              <a:rPr lang="en-GB" dirty="0" smtClean="0"/>
              <a:t>This criterion addresses the pragmatic reality of the use of the measure, one that may be decisive in determining a measure’s success. </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OMERACT Filter 2.0</a:t>
            </a:r>
            <a:endParaRPr lang="en-GB"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xmlns="" val="3447313414"/>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endParaRPr lang="en-GB">
              <a:latin typeface="Arial" charset="0"/>
            </a:endParaRPr>
          </a:p>
        </p:txBody>
      </p:sp>
      <p:pic>
        <p:nvPicPr>
          <p:cNvPr id="4710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76200"/>
            <a:ext cx="8229600" cy="6583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275951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endParaRPr lang="en-GB">
              <a:latin typeface="Arial" charset="0"/>
            </a:endParaRPr>
          </a:p>
        </p:txBody>
      </p:sp>
      <p:pic>
        <p:nvPicPr>
          <p:cNvPr id="4813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2938" y="173038"/>
            <a:ext cx="7967662" cy="653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0525116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Definitions</a:t>
            </a:r>
            <a:endParaRPr lang="en-GB" dirty="0"/>
          </a:p>
        </p:txBody>
      </p:sp>
      <p:sp>
        <p:nvSpPr>
          <p:cNvPr id="3" name="Content Placeholder 2"/>
          <p:cNvSpPr>
            <a:spLocks noGrp="1"/>
          </p:cNvSpPr>
          <p:nvPr>
            <p:ph idx="1"/>
          </p:nvPr>
        </p:nvSpPr>
        <p:spPr>
          <a:xfrm>
            <a:off x="457200" y="1268760"/>
            <a:ext cx="8229600" cy="5256584"/>
          </a:xfrm>
        </p:spPr>
        <p:txBody>
          <a:bodyPr>
            <a:normAutofit fontScale="77500" lnSpcReduction="20000"/>
          </a:bodyPr>
          <a:lstStyle/>
          <a:p>
            <a:r>
              <a:rPr lang="en-GB" b="1" dirty="0" smtClean="0"/>
              <a:t>Physical </a:t>
            </a:r>
            <a:r>
              <a:rPr lang="en-GB" b="1" dirty="0"/>
              <a:t>activity </a:t>
            </a:r>
            <a:r>
              <a:rPr lang="en-GB" dirty="0" smtClean="0"/>
              <a:t>can be considered as </a:t>
            </a:r>
            <a:r>
              <a:rPr lang="en-GB" dirty="0"/>
              <a:t>‘any bodily movement produced by the </a:t>
            </a:r>
            <a:r>
              <a:rPr lang="en-GB" dirty="0" smtClean="0"/>
              <a:t>contraction of </a:t>
            </a:r>
            <a:r>
              <a:rPr lang="en-GB" dirty="0"/>
              <a:t>skeletal muscle that increases energy </a:t>
            </a:r>
            <a:r>
              <a:rPr lang="en-GB" dirty="0" smtClean="0"/>
              <a:t>expenditure above </a:t>
            </a:r>
            <a:r>
              <a:rPr lang="en-GB" dirty="0"/>
              <a:t>a basal level’ </a:t>
            </a:r>
            <a:r>
              <a:rPr lang="en-GB" dirty="0" smtClean="0"/>
              <a:t>(WHO 2013).</a:t>
            </a:r>
          </a:p>
          <a:p>
            <a:r>
              <a:rPr lang="en-GB" b="1" dirty="0" smtClean="0"/>
              <a:t>Physical function </a:t>
            </a:r>
            <a:r>
              <a:rPr lang="en-GB" dirty="0" smtClean="0"/>
              <a:t>has been defined as the ‘ability to carry out various activities that require physical capability, ranging from self-care (basic activities of daily living (ADL)) to more-vigorous activities that require increasing degrees of mobility, strength, or endurance’ (</a:t>
            </a:r>
            <a:r>
              <a:rPr lang="en-GB" dirty="0" err="1" smtClean="0"/>
              <a:t>DeWalt</a:t>
            </a:r>
            <a:r>
              <a:rPr lang="en-GB" dirty="0" smtClean="0"/>
              <a:t> et al 2007)</a:t>
            </a:r>
          </a:p>
          <a:p>
            <a:r>
              <a:rPr lang="en-GB" b="1" dirty="0" smtClean="0"/>
              <a:t>Patient-Reported Outcome Measures</a:t>
            </a:r>
            <a:r>
              <a:rPr lang="en-GB" dirty="0" smtClean="0"/>
              <a:t>: a PRO is ‘any report of the status of a patient’s health condition that comes directly from the patient without interpretation of the patient’s response by a clinician or anyone else”. It can be measured in absolute terms (e.g., severity of a sign, symptom or state of a disease) or as a change from a previous measure’ (FDA 2009)</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Search</a:t>
            </a:r>
            <a:endParaRPr lang="en-GB" dirty="0"/>
          </a:p>
        </p:txBody>
      </p:sp>
      <p:sp>
        <p:nvSpPr>
          <p:cNvPr id="3" name="Content Placeholder 2"/>
          <p:cNvSpPr>
            <a:spLocks noGrp="1"/>
          </p:cNvSpPr>
          <p:nvPr>
            <p:ph idx="1"/>
          </p:nvPr>
        </p:nvSpPr>
        <p:spPr>
          <a:xfrm>
            <a:off x="457200" y="1268760"/>
            <a:ext cx="8229600" cy="5184576"/>
          </a:xfrm>
        </p:spPr>
        <p:txBody>
          <a:bodyPr>
            <a:normAutofit fontScale="62500" lnSpcReduction="20000"/>
          </a:bodyPr>
          <a:lstStyle/>
          <a:p>
            <a:r>
              <a:rPr lang="en-GB" dirty="0" smtClean="0"/>
              <a:t>Outcome measures will be </a:t>
            </a:r>
            <a:r>
              <a:rPr lang="en-GB" dirty="0"/>
              <a:t>identified </a:t>
            </a:r>
            <a:r>
              <a:rPr lang="en-GB" dirty="0" smtClean="0"/>
              <a:t>searching electronic databases</a:t>
            </a:r>
          </a:p>
          <a:p>
            <a:pPr lvl="1"/>
            <a:r>
              <a:rPr lang="en-GB" dirty="0" smtClean="0"/>
              <a:t>Medline</a:t>
            </a:r>
          </a:p>
          <a:p>
            <a:pPr lvl="1"/>
            <a:r>
              <a:rPr lang="en-GB" dirty="0" err="1" smtClean="0"/>
              <a:t>Embase</a:t>
            </a:r>
            <a:r>
              <a:rPr lang="en-GB" dirty="0" smtClean="0"/>
              <a:t> </a:t>
            </a:r>
          </a:p>
          <a:p>
            <a:pPr lvl="1"/>
            <a:r>
              <a:rPr lang="en-GB" dirty="0" err="1" smtClean="0"/>
              <a:t>PsychINFO</a:t>
            </a:r>
            <a:r>
              <a:rPr lang="en-GB" dirty="0" smtClean="0"/>
              <a:t> </a:t>
            </a:r>
          </a:p>
          <a:p>
            <a:pPr lvl="1"/>
            <a:r>
              <a:rPr lang="en-GB" dirty="0" smtClean="0"/>
              <a:t>CINAHL, etc</a:t>
            </a:r>
          </a:p>
          <a:p>
            <a:r>
              <a:rPr lang="en-GB" dirty="0"/>
              <a:t>H</a:t>
            </a:r>
            <a:r>
              <a:rPr lang="en-GB" dirty="0" smtClean="0"/>
              <a:t>and searching and backward chaining</a:t>
            </a:r>
          </a:p>
          <a:p>
            <a:r>
              <a:rPr lang="en-GB" dirty="0" smtClean="0"/>
              <a:t>Key words:</a:t>
            </a:r>
          </a:p>
          <a:p>
            <a:pPr lvl="1"/>
            <a:r>
              <a:rPr lang="en-GB" dirty="0"/>
              <a:t>physical </a:t>
            </a:r>
            <a:r>
              <a:rPr lang="en-GB" dirty="0" smtClean="0"/>
              <a:t>activity, functioning, function, motor activity, activities </a:t>
            </a:r>
            <a:r>
              <a:rPr lang="en-GB" dirty="0"/>
              <a:t>of daily </a:t>
            </a:r>
            <a:r>
              <a:rPr lang="en-GB" dirty="0" smtClean="0"/>
              <a:t>living, activity, exercise</a:t>
            </a:r>
          </a:p>
          <a:p>
            <a:pPr lvl="1"/>
            <a:r>
              <a:rPr lang="en-GB" dirty="0" smtClean="0"/>
              <a:t>questionnaire*, scale, tool, assessment, self-report, measure*</a:t>
            </a:r>
            <a:endParaRPr lang="en-GB" dirty="0"/>
          </a:p>
          <a:p>
            <a:pPr lvl="1"/>
            <a:r>
              <a:rPr lang="en-GB" dirty="0" smtClean="0"/>
              <a:t>chronic disease, chronic condition, pain, chronic pain, musculoskeletal, </a:t>
            </a:r>
            <a:r>
              <a:rPr lang="en-GB" dirty="0" err="1" smtClean="0"/>
              <a:t>rheumat</a:t>
            </a:r>
            <a:r>
              <a:rPr lang="en-GB" dirty="0" smtClean="0"/>
              <a:t>*, long term conditions, older adults </a:t>
            </a:r>
          </a:p>
          <a:p>
            <a:r>
              <a:rPr lang="en-GB" dirty="0" smtClean="0"/>
              <a:t>Inclusion: research from 1996 to present day, in English, published in peer review journals</a:t>
            </a:r>
          </a:p>
          <a:p>
            <a:r>
              <a:rPr lang="en-GB" dirty="0" smtClean="0"/>
              <a:t>Exclusion: pre 1996 unless a seminal or key paper, studies looking at athletic performance, sports, children and adolescents, studies looking at the aging process devoid of long term conditions and in post acute care </a:t>
            </a:r>
            <a:r>
              <a:rPr lang="en-GB" dirty="0" err="1" smtClean="0"/>
              <a:t>rehabillitation</a:t>
            </a:r>
            <a:endParaRPr lang="en-GB"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Pain related physical outcome measures</a:t>
            </a:r>
            <a:endParaRPr lang="en-GB" dirty="0"/>
          </a:p>
        </p:txBody>
      </p:sp>
      <p:sp>
        <p:nvSpPr>
          <p:cNvPr id="3" name="Content Placeholder 2"/>
          <p:cNvSpPr>
            <a:spLocks noGrp="1"/>
          </p:cNvSpPr>
          <p:nvPr>
            <p:ph idx="1"/>
          </p:nvPr>
        </p:nvSpPr>
        <p:spPr>
          <a:xfrm>
            <a:off x="467544" y="1700808"/>
            <a:ext cx="8229600" cy="4525963"/>
          </a:xfrm>
        </p:spPr>
        <p:txBody>
          <a:bodyPr>
            <a:normAutofit/>
          </a:bodyPr>
          <a:lstStyle/>
          <a:p>
            <a:r>
              <a:rPr lang="en-GB" sz="2400" dirty="0" smtClean="0"/>
              <a:t>The Pain Disability Questionnaire (</a:t>
            </a:r>
            <a:r>
              <a:rPr lang="en-GB" sz="2400" dirty="0" err="1" smtClean="0"/>
              <a:t>Anagnostis</a:t>
            </a:r>
            <a:r>
              <a:rPr lang="en-GB" sz="2400" dirty="0" smtClean="0"/>
              <a:t> et al 2004) </a:t>
            </a:r>
          </a:p>
          <a:p>
            <a:r>
              <a:rPr lang="en-GB" sz="2400" dirty="0" smtClean="0"/>
              <a:t>Chronic Pain Self Efficacy Scale (Anderson et al 1995)</a:t>
            </a:r>
          </a:p>
          <a:p>
            <a:r>
              <a:rPr lang="en-GB" sz="2400" dirty="0" smtClean="0"/>
              <a:t>Questionnaire for Physical Activity Decline in Pain (PAD) (</a:t>
            </a:r>
            <a:r>
              <a:rPr lang="en-GB" sz="2400" dirty="0" err="1" smtClean="0"/>
              <a:t>Verbunt</a:t>
            </a:r>
            <a:r>
              <a:rPr lang="en-GB" sz="2400" dirty="0" smtClean="0"/>
              <a:t> 2008)</a:t>
            </a:r>
          </a:p>
          <a:p>
            <a:r>
              <a:rPr lang="en-GB" sz="2400" dirty="0" smtClean="0"/>
              <a:t>Activities of Daily Living Scale (ADL-scale) (Linton et al 1990)</a:t>
            </a:r>
          </a:p>
          <a:p>
            <a:r>
              <a:rPr lang="en-GB" sz="2400" dirty="0" smtClean="0"/>
              <a:t>Daily Activity Diary for Chronic Pain Patients (</a:t>
            </a:r>
            <a:r>
              <a:rPr lang="en-GB" sz="2400" dirty="0" err="1" smtClean="0"/>
              <a:t>Follick</a:t>
            </a:r>
            <a:r>
              <a:rPr lang="en-GB" sz="2400" dirty="0" smtClean="0"/>
              <a:t> et al 1984)</a:t>
            </a:r>
          </a:p>
          <a:p>
            <a:r>
              <a:rPr lang="en-GB" sz="2400" dirty="0" smtClean="0"/>
              <a:t>The Pain Disability Index (Pollard 1984)</a:t>
            </a:r>
          </a:p>
          <a:p>
            <a:r>
              <a:rPr lang="en-GB" sz="2400" dirty="0" smtClean="0"/>
              <a:t>The Multidimensional Pain Inventory (Kerns et al 1985)</a:t>
            </a:r>
          </a:p>
          <a:p>
            <a:r>
              <a:rPr lang="en-GB" sz="2400" dirty="0" smtClean="0"/>
              <a:t>The Brief Pain Inventory (</a:t>
            </a:r>
            <a:r>
              <a:rPr lang="en-GB" sz="2400" dirty="0" err="1" smtClean="0"/>
              <a:t>Cleeland</a:t>
            </a:r>
            <a:r>
              <a:rPr lang="en-GB" sz="2400" dirty="0" smtClean="0"/>
              <a:t> and Ryan 1994)</a:t>
            </a:r>
          </a:p>
          <a:p>
            <a:endParaRPr lang="en-GB" sz="2400" dirty="0" smtClean="0"/>
          </a:p>
          <a:p>
            <a:endParaRPr lang="en-GB"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1950</TotalTime>
  <Words>5712</Words>
  <Application>Microsoft Office PowerPoint</Application>
  <PresentationFormat>On-screen Show (4:3)</PresentationFormat>
  <Paragraphs>252</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Patient Reported Physical Activity/Function Outcome Measures</vt:lpstr>
      <vt:lpstr>Background</vt:lpstr>
      <vt:lpstr>OMERACT Filter 1.0</vt:lpstr>
      <vt:lpstr>OMERACT Filter 2.0</vt:lpstr>
      <vt:lpstr>Slide 5</vt:lpstr>
      <vt:lpstr>Slide 6</vt:lpstr>
      <vt:lpstr>Definitions</vt:lpstr>
      <vt:lpstr>Search</vt:lpstr>
      <vt:lpstr>Pain related physical outcome measures</vt:lpstr>
      <vt:lpstr>General  physical outcome measures</vt:lpstr>
      <vt:lpstr>Activity of daily living outcome measures</vt:lpstr>
      <vt:lpstr>Disease-specific physical activity</vt:lpstr>
      <vt:lpstr>Site specific physical activity</vt:lpstr>
      <vt:lpstr>Systematic reviews patient reported physical function/activities</vt:lpstr>
      <vt:lpstr>Systematic reviews patient reported physical function/activities (cont)</vt:lpstr>
      <vt:lpstr>Key points</vt:lpstr>
      <vt:lpstr>Checklist for describing and assessing PROs in clinical trials (Guyatt et al 1997)</vt:lpstr>
      <vt:lpstr>FDA Guidance on PRO Development</vt:lpstr>
      <vt:lpstr>Questions?</vt:lpstr>
      <vt:lpstr>References</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Pain Reported Physical Activity Outcome Measures</dc:title>
  <dc:creator>AMT</dc:creator>
  <cp:lastModifiedBy>Ann and Justin</cp:lastModifiedBy>
  <cp:revision>108</cp:revision>
  <dcterms:created xsi:type="dcterms:W3CDTF">2013-12-18T12:48:18Z</dcterms:created>
  <dcterms:modified xsi:type="dcterms:W3CDTF">2014-04-13T09:06:31Z</dcterms:modified>
</cp:coreProperties>
</file>