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78" r:id="rId1"/>
    <p:sldMasterId id="2147483661" r:id="rId2"/>
    <p:sldMasterId id="2147483792" r:id="rId3"/>
    <p:sldMasterId id="2147483804" r:id="rId4"/>
  </p:sldMasterIdLst>
  <p:notesMasterIdLst>
    <p:notesMasterId r:id="rId47"/>
  </p:notesMasterIdLst>
  <p:handoutMasterIdLst>
    <p:handoutMasterId r:id="rId48"/>
  </p:handoutMasterIdLst>
  <p:sldIdLst>
    <p:sldId id="410" r:id="rId5"/>
    <p:sldId id="411" r:id="rId6"/>
    <p:sldId id="412" r:id="rId7"/>
    <p:sldId id="413" r:id="rId8"/>
    <p:sldId id="414" r:id="rId9"/>
    <p:sldId id="415" r:id="rId10"/>
    <p:sldId id="416" r:id="rId11"/>
    <p:sldId id="417" r:id="rId12"/>
    <p:sldId id="418" r:id="rId13"/>
    <p:sldId id="419" r:id="rId14"/>
    <p:sldId id="420" r:id="rId15"/>
    <p:sldId id="421" r:id="rId16"/>
    <p:sldId id="422" r:id="rId17"/>
    <p:sldId id="423" r:id="rId18"/>
    <p:sldId id="424" r:id="rId19"/>
    <p:sldId id="425" r:id="rId20"/>
    <p:sldId id="426" r:id="rId21"/>
    <p:sldId id="427" r:id="rId22"/>
    <p:sldId id="428" r:id="rId23"/>
    <p:sldId id="429" r:id="rId24"/>
    <p:sldId id="430" r:id="rId25"/>
    <p:sldId id="431" r:id="rId26"/>
    <p:sldId id="432" r:id="rId27"/>
    <p:sldId id="433" r:id="rId28"/>
    <p:sldId id="434" r:id="rId29"/>
    <p:sldId id="435" r:id="rId30"/>
    <p:sldId id="436" r:id="rId31"/>
    <p:sldId id="437" r:id="rId32"/>
    <p:sldId id="438" r:id="rId33"/>
    <p:sldId id="439" r:id="rId34"/>
    <p:sldId id="440" r:id="rId35"/>
    <p:sldId id="441" r:id="rId36"/>
    <p:sldId id="442" r:id="rId37"/>
    <p:sldId id="443" r:id="rId38"/>
    <p:sldId id="444" r:id="rId39"/>
    <p:sldId id="445" r:id="rId40"/>
    <p:sldId id="446" r:id="rId41"/>
    <p:sldId id="447" r:id="rId42"/>
    <p:sldId id="448" r:id="rId43"/>
    <p:sldId id="449" r:id="rId44"/>
    <p:sldId id="450" r:id="rId45"/>
    <p:sldId id="451" r:id="rId46"/>
  </p:sldIdLst>
  <p:sldSz cx="9144000" cy="6858000" type="screen4x3"/>
  <p:notesSz cx="7010400" cy="9296400"/>
  <p:custDataLst>
    <p:tags r:id="rId50"/>
  </p:custDataLst>
  <p:defaultTextStyle>
    <a:defPPr>
      <a:defRPr lang="en-US"/>
    </a:defPPr>
    <a:lvl1pPr algn="l" rtl="0" eaLnBrk="0" fontAlgn="base" hangingPunct="0">
      <a:spcBef>
        <a:spcPct val="0"/>
      </a:spcBef>
      <a:spcAft>
        <a:spcPct val="0"/>
      </a:spcAft>
      <a:defRPr sz="1600" kern="1200">
        <a:solidFill>
          <a:schemeClr val="tx1"/>
        </a:solidFill>
        <a:latin typeface="Memphis LT Std Medium" pitchFamily="1" charset="0"/>
        <a:ea typeface="ＭＳ Ｐゴシック" pitchFamily="1" charset="-128"/>
        <a:cs typeface="+mn-cs"/>
      </a:defRPr>
    </a:lvl1pPr>
    <a:lvl2pPr marL="457200" algn="l" rtl="0" eaLnBrk="0" fontAlgn="base" hangingPunct="0">
      <a:spcBef>
        <a:spcPct val="0"/>
      </a:spcBef>
      <a:spcAft>
        <a:spcPct val="0"/>
      </a:spcAft>
      <a:defRPr sz="1600" kern="1200">
        <a:solidFill>
          <a:schemeClr val="tx1"/>
        </a:solidFill>
        <a:latin typeface="Memphis LT Std Medium" pitchFamily="1" charset="0"/>
        <a:ea typeface="ＭＳ Ｐゴシック" pitchFamily="1" charset="-128"/>
        <a:cs typeface="+mn-cs"/>
      </a:defRPr>
    </a:lvl2pPr>
    <a:lvl3pPr marL="914400" algn="l" rtl="0" eaLnBrk="0" fontAlgn="base" hangingPunct="0">
      <a:spcBef>
        <a:spcPct val="0"/>
      </a:spcBef>
      <a:spcAft>
        <a:spcPct val="0"/>
      </a:spcAft>
      <a:defRPr sz="1600" kern="1200">
        <a:solidFill>
          <a:schemeClr val="tx1"/>
        </a:solidFill>
        <a:latin typeface="Memphis LT Std Medium" pitchFamily="1" charset="0"/>
        <a:ea typeface="ＭＳ Ｐゴシック" pitchFamily="1" charset="-128"/>
        <a:cs typeface="+mn-cs"/>
      </a:defRPr>
    </a:lvl3pPr>
    <a:lvl4pPr marL="1371600" algn="l" rtl="0" eaLnBrk="0" fontAlgn="base" hangingPunct="0">
      <a:spcBef>
        <a:spcPct val="0"/>
      </a:spcBef>
      <a:spcAft>
        <a:spcPct val="0"/>
      </a:spcAft>
      <a:defRPr sz="1600" kern="1200">
        <a:solidFill>
          <a:schemeClr val="tx1"/>
        </a:solidFill>
        <a:latin typeface="Memphis LT Std Medium" pitchFamily="1" charset="0"/>
        <a:ea typeface="ＭＳ Ｐゴシック" pitchFamily="1" charset="-128"/>
        <a:cs typeface="+mn-cs"/>
      </a:defRPr>
    </a:lvl4pPr>
    <a:lvl5pPr marL="1828800" algn="l" rtl="0" eaLnBrk="0" fontAlgn="base" hangingPunct="0">
      <a:spcBef>
        <a:spcPct val="0"/>
      </a:spcBef>
      <a:spcAft>
        <a:spcPct val="0"/>
      </a:spcAft>
      <a:defRPr sz="1600" kern="1200">
        <a:solidFill>
          <a:schemeClr val="tx1"/>
        </a:solidFill>
        <a:latin typeface="Memphis LT Std Medium" pitchFamily="1" charset="0"/>
        <a:ea typeface="ＭＳ Ｐゴシック" pitchFamily="1" charset="-128"/>
        <a:cs typeface="+mn-cs"/>
      </a:defRPr>
    </a:lvl5pPr>
    <a:lvl6pPr marL="2286000" algn="l" defTabSz="914400" rtl="0" eaLnBrk="1" latinLnBrk="0" hangingPunct="1">
      <a:defRPr sz="1600" kern="1200">
        <a:solidFill>
          <a:schemeClr val="tx1"/>
        </a:solidFill>
        <a:latin typeface="Memphis LT Std Medium" pitchFamily="1" charset="0"/>
        <a:ea typeface="ＭＳ Ｐゴシック" pitchFamily="1" charset="-128"/>
        <a:cs typeface="+mn-cs"/>
      </a:defRPr>
    </a:lvl6pPr>
    <a:lvl7pPr marL="2743200" algn="l" defTabSz="914400" rtl="0" eaLnBrk="1" latinLnBrk="0" hangingPunct="1">
      <a:defRPr sz="1600" kern="1200">
        <a:solidFill>
          <a:schemeClr val="tx1"/>
        </a:solidFill>
        <a:latin typeface="Memphis LT Std Medium" pitchFamily="1" charset="0"/>
        <a:ea typeface="ＭＳ Ｐゴシック" pitchFamily="1" charset="-128"/>
        <a:cs typeface="+mn-cs"/>
      </a:defRPr>
    </a:lvl7pPr>
    <a:lvl8pPr marL="3200400" algn="l" defTabSz="914400" rtl="0" eaLnBrk="1" latinLnBrk="0" hangingPunct="1">
      <a:defRPr sz="1600" kern="1200">
        <a:solidFill>
          <a:schemeClr val="tx1"/>
        </a:solidFill>
        <a:latin typeface="Memphis LT Std Medium" pitchFamily="1" charset="0"/>
        <a:ea typeface="ＭＳ Ｐゴシック" pitchFamily="1" charset="-128"/>
        <a:cs typeface="+mn-cs"/>
      </a:defRPr>
    </a:lvl8pPr>
    <a:lvl9pPr marL="3657600" algn="l" defTabSz="914400" rtl="0" eaLnBrk="1" latinLnBrk="0" hangingPunct="1">
      <a:defRPr sz="1600" kern="1200">
        <a:solidFill>
          <a:schemeClr val="tx1"/>
        </a:solidFill>
        <a:latin typeface="Memphis LT Std Medium" pitchFamily="1" charset="0"/>
        <a:ea typeface="ＭＳ Ｐゴシック" pitchFamily="1"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4AB"/>
    <a:srgbClr val="003399"/>
    <a:srgbClr val="00349A"/>
    <a:srgbClr val="F89A31"/>
    <a:srgbClr val="656565"/>
    <a:srgbClr val="7C1251"/>
    <a:srgbClr val="00269D"/>
    <a:srgbClr val="EBA3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200" autoAdjust="0"/>
    <p:restoredTop sz="90941" autoAdjust="0"/>
  </p:normalViewPr>
  <p:slideViewPr>
    <p:cSldViewPr>
      <p:cViewPr varScale="1">
        <p:scale>
          <a:sx n="64" d="100"/>
          <a:sy n="64" d="100"/>
        </p:scale>
        <p:origin x="-298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4192"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50" Type="http://schemas.openxmlformats.org/officeDocument/2006/relationships/tags" Target="tags/tag1.xml"/><Relationship Id="rId51" Type="http://schemas.openxmlformats.org/officeDocument/2006/relationships/presProps" Target="presProps.xml"/><Relationship Id="rId52" Type="http://schemas.openxmlformats.org/officeDocument/2006/relationships/viewProps" Target="viewProps.xml"/><Relationship Id="rId53" Type="http://schemas.openxmlformats.org/officeDocument/2006/relationships/theme" Target="theme/theme1.xml"/><Relationship Id="rId54" Type="http://schemas.openxmlformats.org/officeDocument/2006/relationships/tableStyles" Target="tableStyles.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notesMaster" Target="notesMasters/notesMaster1.xml"/><Relationship Id="rId48" Type="http://schemas.openxmlformats.org/officeDocument/2006/relationships/handoutMaster" Target="handoutMasters/handoutMaster1.xml"/><Relationship Id="rId4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87F9B9-BD7E-1640-B270-BFFD0629FE36}"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9A6FD93A-0EE9-8E44-91C5-049E538BD3D3}">
      <dgm:prSet phldrT="[Text]" custT="1"/>
      <dgm:spPr>
        <a:solidFill>
          <a:srgbClr val="953735"/>
        </a:solidFill>
      </dgm:spPr>
      <dgm:t>
        <a:bodyPr/>
        <a:lstStyle/>
        <a:p>
          <a:r>
            <a:rPr lang="en-US" sz="3200" dirty="0" smtClean="0"/>
            <a:t>Core Domains</a:t>
          </a:r>
          <a:endParaRPr lang="en-US" sz="3200" dirty="0"/>
        </a:p>
      </dgm:t>
    </dgm:pt>
    <dgm:pt modelId="{0FAF6111-5E3A-F049-9B6B-A5CE97B99B2B}" type="parTrans" cxnId="{B105A087-7262-E240-8AA9-A72DEE5791AF}">
      <dgm:prSet/>
      <dgm:spPr/>
      <dgm:t>
        <a:bodyPr/>
        <a:lstStyle/>
        <a:p>
          <a:endParaRPr lang="en-US"/>
        </a:p>
      </dgm:t>
    </dgm:pt>
    <dgm:pt modelId="{A59C46E1-8FF3-9E44-A8A2-4E5495ECB572}" type="sibTrans" cxnId="{B105A087-7262-E240-8AA9-A72DEE5791AF}">
      <dgm:prSet/>
      <dgm:spPr/>
      <dgm:t>
        <a:bodyPr/>
        <a:lstStyle/>
        <a:p>
          <a:endParaRPr lang="en-US"/>
        </a:p>
      </dgm:t>
    </dgm:pt>
    <dgm:pt modelId="{BA26F3B5-B651-C544-9CE3-2066E8DA7FCB}" type="asst">
      <dgm:prSet phldrT="[Text]" custT="1"/>
      <dgm:spPr>
        <a:solidFill>
          <a:srgbClr val="953735"/>
        </a:solidFill>
      </dgm:spPr>
      <dgm:t>
        <a:bodyPr/>
        <a:lstStyle/>
        <a:p>
          <a:r>
            <a:rPr lang="en-US" sz="2800" dirty="0" smtClean="0"/>
            <a:t>Literature Review</a:t>
          </a:r>
          <a:endParaRPr lang="en-US" sz="2800" dirty="0"/>
        </a:p>
      </dgm:t>
    </dgm:pt>
    <dgm:pt modelId="{864E1E50-E24E-A449-B762-9411AE68E60A}" type="parTrans" cxnId="{11984BD7-F52A-6242-94B4-6D24EA7B9409}">
      <dgm:prSet/>
      <dgm:spPr/>
      <dgm:t>
        <a:bodyPr/>
        <a:lstStyle/>
        <a:p>
          <a:endParaRPr lang="en-US"/>
        </a:p>
      </dgm:t>
    </dgm:pt>
    <dgm:pt modelId="{F8DBDE02-A86F-3741-800B-F5B5AA6B5094}" type="sibTrans" cxnId="{11984BD7-F52A-6242-94B4-6D24EA7B9409}">
      <dgm:prSet/>
      <dgm:spPr/>
      <dgm:t>
        <a:bodyPr/>
        <a:lstStyle/>
        <a:p>
          <a:endParaRPr lang="en-US"/>
        </a:p>
      </dgm:t>
    </dgm:pt>
    <dgm:pt modelId="{86BF1997-5802-F843-A6C8-E11DB11EE517}">
      <dgm:prSet phldrT="[Text]" custT="1"/>
      <dgm:spPr>
        <a:solidFill>
          <a:schemeClr val="accent2">
            <a:lumMod val="75000"/>
          </a:schemeClr>
        </a:solidFill>
      </dgm:spPr>
      <dgm:t>
        <a:bodyPr/>
        <a:lstStyle/>
        <a:p>
          <a:r>
            <a:rPr lang="en-US" sz="2800" dirty="0" smtClean="0"/>
            <a:t>Applicability:</a:t>
          </a:r>
        </a:p>
        <a:p>
          <a:r>
            <a:rPr lang="en-US" sz="2800" dirty="0" smtClean="0"/>
            <a:t>Truthful Discriminative</a:t>
          </a:r>
        </a:p>
        <a:p>
          <a:r>
            <a:rPr lang="en-US" sz="2800" dirty="0" smtClean="0"/>
            <a:t>Feasible</a:t>
          </a:r>
        </a:p>
      </dgm:t>
    </dgm:pt>
    <dgm:pt modelId="{862780D4-9FB7-2D45-A10F-46D33784516A}" type="parTrans" cxnId="{A3465B53-13AB-E945-B941-45C348EDABB4}">
      <dgm:prSet/>
      <dgm:spPr/>
      <dgm:t>
        <a:bodyPr/>
        <a:lstStyle/>
        <a:p>
          <a:endParaRPr lang="en-US"/>
        </a:p>
      </dgm:t>
    </dgm:pt>
    <dgm:pt modelId="{5221AB01-0516-C547-86F7-87549A0E4B01}" type="sibTrans" cxnId="{A3465B53-13AB-E945-B941-45C348EDABB4}">
      <dgm:prSet/>
      <dgm:spPr/>
      <dgm:t>
        <a:bodyPr/>
        <a:lstStyle/>
        <a:p>
          <a:endParaRPr lang="en-US"/>
        </a:p>
      </dgm:t>
    </dgm:pt>
    <dgm:pt modelId="{D9AFFB7E-75C1-5548-8F0A-A149F0A0DDB7}">
      <dgm:prSet phldrT="[Text]" custT="1"/>
      <dgm:spPr>
        <a:solidFill>
          <a:srgbClr val="953735"/>
        </a:solidFill>
      </dgm:spPr>
      <dgm:t>
        <a:bodyPr/>
        <a:lstStyle/>
        <a:p>
          <a:r>
            <a:rPr lang="en-US" sz="2800" dirty="0" smtClean="0"/>
            <a:t>Preliminary Core Outcome Measurement Set</a:t>
          </a:r>
          <a:endParaRPr lang="en-US" sz="2800" dirty="0"/>
        </a:p>
      </dgm:t>
    </dgm:pt>
    <dgm:pt modelId="{978B3AD7-B549-9841-85C7-ADF64BE59291}" type="parTrans" cxnId="{C586C5E2-A863-C042-8DD5-A2B8F724B32D}">
      <dgm:prSet/>
      <dgm:spPr/>
      <dgm:t>
        <a:bodyPr/>
        <a:lstStyle/>
        <a:p>
          <a:endParaRPr lang="en-US"/>
        </a:p>
      </dgm:t>
    </dgm:pt>
    <dgm:pt modelId="{51565060-69CD-9045-B832-EA72D90597A5}" type="sibTrans" cxnId="{C586C5E2-A863-C042-8DD5-A2B8F724B32D}">
      <dgm:prSet/>
      <dgm:spPr/>
      <dgm:t>
        <a:bodyPr/>
        <a:lstStyle/>
        <a:p>
          <a:endParaRPr lang="en-US"/>
        </a:p>
      </dgm:t>
    </dgm:pt>
    <dgm:pt modelId="{99C5A2B5-F989-A548-B9FB-5560E4B24F40}" type="pres">
      <dgm:prSet presAssocID="{5187F9B9-BD7E-1640-B270-BFFD0629FE36}" presName="hierChild1" presStyleCnt="0">
        <dgm:presLayoutVars>
          <dgm:orgChart val="1"/>
          <dgm:chPref val="1"/>
          <dgm:dir/>
          <dgm:animOne val="branch"/>
          <dgm:animLvl val="lvl"/>
          <dgm:resizeHandles/>
        </dgm:presLayoutVars>
      </dgm:prSet>
      <dgm:spPr/>
      <dgm:t>
        <a:bodyPr/>
        <a:lstStyle/>
        <a:p>
          <a:endParaRPr lang="en-US"/>
        </a:p>
      </dgm:t>
    </dgm:pt>
    <dgm:pt modelId="{E03AF207-52E4-8241-9421-83C138EF4602}" type="pres">
      <dgm:prSet presAssocID="{9A6FD93A-0EE9-8E44-91C5-049E538BD3D3}" presName="hierRoot1" presStyleCnt="0">
        <dgm:presLayoutVars>
          <dgm:hierBranch val="init"/>
        </dgm:presLayoutVars>
      </dgm:prSet>
      <dgm:spPr/>
    </dgm:pt>
    <dgm:pt modelId="{177B24AC-2E88-C745-9190-F9DB6C14050F}" type="pres">
      <dgm:prSet presAssocID="{9A6FD93A-0EE9-8E44-91C5-049E538BD3D3}" presName="rootComposite1" presStyleCnt="0"/>
      <dgm:spPr/>
    </dgm:pt>
    <dgm:pt modelId="{54D9E609-A45D-6C41-80D9-EFAE67301AA1}" type="pres">
      <dgm:prSet presAssocID="{9A6FD93A-0EE9-8E44-91C5-049E538BD3D3}" presName="rootText1" presStyleLbl="node0" presStyleIdx="0" presStyleCnt="1" custScaleX="95912" custScaleY="27367">
        <dgm:presLayoutVars>
          <dgm:chPref val="3"/>
        </dgm:presLayoutVars>
      </dgm:prSet>
      <dgm:spPr/>
      <dgm:t>
        <a:bodyPr/>
        <a:lstStyle/>
        <a:p>
          <a:endParaRPr lang="en-US"/>
        </a:p>
      </dgm:t>
    </dgm:pt>
    <dgm:pt modelId="{0BD06167-B135-F84C-B15F-05301F9F9BC2}" type="pres">
      <dgm:prSet presAssocID="{9A6FD93A-0EE9-8E44-91C5-049E538BD3D3}" presName="rootConnector1" presStyleLbl="node1" presStyleIdx="0" presStyleCnt="0"/>
      <dgm:spPr/>
      <dgm:t>
        <a:bodyPr/>
        <a:lstStyle/>
        <a:p>
          <a:endParaRPr lang="en-US"/>
        </a:p>
      </dgm:t>
    </dgm:pt>
    <dgm:pt modelId="{429CC88F-C796-3F4C-9781-7FDC68BE7E66}" type="pres">
      <dgm:prSet presAssocID="{9A6FD93A-0EE9-8E44-91C5-049E538BD3D3}" presName="hierChild2" presStyleCnt="0"/>
      <dgm:spPr/>
    </dgm:pt>
    <dgm:pt modelId="{E9309AA1-C7D5-F343-95E8-F5DE756C329F}" type="pres">
      <dgm:prSet presAssocID="{862780D4-9FB7-2D45-A10F-46D33784516A}" presName="Name37" presStyleLbl="parChTrans1D2" presStyleIdx="0" presStyleCnt="3"/>
      <dgm:spPr/>
      <dgm:t>
        <a:bodyPr/>
        <a:lstStyle/>
        <a:p>
          <a:endParaRPr lang="en-US"/>
        </a:p>
      </dgm:t>
    </dgm:pt>
    <dgm:pt modelId="{31E09BF6-791D-274B-BD9D-883DA544B10E}" type="pres">
      <dgm:prSet presAssocID="{86BF1997-5802-F843-A6C8-E11DB11EE517}" presName="hierRoot2" presStyleCnt="0">
        <dgm:presLayoutVars>
          <dgm:hierBranch val="init"/>
        </dgm:presLayoutVars>
      </dgm:prSet>
      <dgm:spPr/>
    </dgm:pt>
    <dgm:pt modelId="{680E402F-DD7D-B545-AB7F-E68F29EE9397}" type="pres">
      <dgm:prSet presAssocID="{86BF1997-5802-F843-A6C8-E11DB11EE517}" presName="rootComposite" presStyleCnt="0"/>
      <dgm:spPr/>
    </dgm:pt>
    <dgm:pt modelId="{455CCE60-25C7-B341-80A8-5EDDCBADFE36}" type="pres">
      <dgm:prSet presAssocID="{86BF1997-5802-F843-A6C8-E11DB11EE517}" presName="rootText" presStyleLbl="node2" presStyleIdx="0" presStyleCnt="2" custScaleX="73518" custScaleY="136950" custLinFactNeighborX="-30977" custLinFactNeighborY="-8269">
        <dgm:presLayoutVars>
          <dgm:chPref val="3"/>
        </dgm:presLayoutVars>
      </dgm:prSet>
      <dgm:spPr/>
      <dgm:t>
        <a:bodyPr/>
        <a:lstStyle/>
        <a:p>
          <a:endParaRPr lang="en-US"/>
        </a:p>
      </dgm:t>
    </dgm:pt>
    <dgm:pt modelId="{76F0962C-8C2C-5F45-8E0A-CEB41D1B5ACD}" type="pres">
      <dgm:prSet presAssocID="{86BF1997-5802-F843-A6C8-E11DB11EE517}" presName="rootConnector" presStyleLbl="node2" presStyleIdx="0" presStyleCnt="2"/>
      <dgm:spPr/>
      <dgm:t>
        <a:bodyPr/>
        <a:lstStyle/>
        <a:p>
          <a:endParaRPr lang="en-US"/>
        </a:p>
      </dgm:t>
    </dgm:pt>
    <dgm:pt modelId="{EE8FC6D4-9A68-3A42-A739-4597F2986470}" type="pres">
      <dgm:prSet presAssocID="{86BF1997-5802-F843-A6C8-E11DB11EE517}" presName="hierChild4" presStyleCnt="0"/>
      <dgm:spPr/>
    </dgm:pt>
    <dgm:pt modelId="{DFA3D61E-F54F-2947-97D8-799F012860F6}" type="pres">
      <dgm:prSet presAssocID="{86BF1997-5802-F843-A6C8-E11DB11EE517}" presName="hierChild5" presStyleCnt="0"/>
      <dgm:spPr/>
    </dgm:pt>
    <dgm:pt modelId="{9FCEA001-98B7-4443-907D-220859AE8DAC}" type="pres">
      <dgm:prSet presAssocID="{978B3AD7-B549-9841-85C7-ADF64BE59291}" presName="Name37" presStyleLbl="parChTrans1D2" presStyleIdx="1" presStyleCnt="3"/>
      <dgm:spPr/>
      <dgm:t>
        <a:bodyPr/>
        <a:lstStyle/>
        <a:p>
          <a:endParaRPr lang="en-US"/>
        </a:p>
      </dgm:t>
    </dgm:pt>
    <dgm:pt modelId="{1B62E868-2353-AC4A-9913-19A302B41841}" type="pres">
      <dgm:prSet presAssocID="{D9AFFB7E-75C1-5548-8F0A-A149F0A0DDB7}" presName="hierRoot2" presStyleCnt="0">
        <dgm:presLayoutVars>
          <dgm:hierBranch val="init"/>
        </dgm:presLayoutVars>
      </dgm:prSet>
      <dgm:spPr/>
    </dgm:pt>
    <dgm:pt modelId="{282DDD60-2756-0D4F-92AB-A67CFB2F0F83}" type="pres">
      <dgm:prSet presAssocID="{D9AFFB7E-75C1-5548-8F0A-A149F0A0DDB7}" presName="rootComposite" presStyleCnt="0"/>
      <dgm:spPr/>
    </dgm:pt>
    <dgm:pt modelId="{C7D6CBB1-0389-B24A-AF2F-40B82F50703A}" type="pres">
      <dgm:prSet presAssocID="{D9AFFB7E-75C1-5548-8F0A-A149F0A0DDB7}" presName="rootText" presStyleLbl="node2" presStyleIdx="1" presStyleCnt="2" custScaleX="88725" custScaleY="107608" custLinFactNeighborX="35231" custLinFactNeighborY="78471">
        <dgm:presLayoutVars>
          <dgm:chPref val="3"/>
        </dgm:presLayoutVars>
      </dgm:prSet>
      <dgm:spPr/>
      <dgm:t>
        <a:bodyPr/>
        <a:lstStyle/>
        <a:p>
          <a:endParaRPr lang="en-US"/>
        </a:p>
      </dgm:t>
    </dgm:pt>
    <dgm:pt modelId="{4B79234F-1EED-6B4E-A61E-0C42A07B5DAA}" type="pres">
      <dgm:prSet presAssocID="{D9AFFB7E-75C1-5548-8F0A-A149F0A0DDB7}" presName="rootConnector" presStyleLbl="node2" presStyleIdx="1" presStyleCnt="2"/>
      <dgm:spPr/>
      <dgm:t>
        <a:bodyPr/>
        <a:lstStyle/>
        <a:p>
          <a:endParaRPr lang="en-US"/>
        </a:p>
      </dgm:t>
    </dgm:pt>
    <dgm:pt modelId="{FF92AA2B-8629-E145-99D3-D5A05C4D2FB9}" type="pres">
      <dgm:prSet presAssocID="{D9AFFB7E-75C1-5548-8F0A-A149F0A0DDB7}" presName="hierChild4" presStyleCnt="0"/>
      <dgm:spPr/>
    </dgm:pt>
    <dgm:pt modelId="{E165B760-DAA9-A248-8261-1DAC9469D77C}" type="pres">
      <dgm:prSet presAssocID="{D9AFFB7E-75C1-5548-8F0A-A149F0A0DDB7}" presName="hierChild5" presStyleCnt="0"/>
      <dgm:spPr/>
    </dgm:pt>
    <dgm:pt modelId="{0C572896-2EF6-024C-A71F-42CDEFB2B03C}" type="pres">
      <dgm:prSet presAssocID="{9A6FD93A-0EE9-8E44-91C5-049E538BD3D3}" presName="hierChild3" presStyleCnt="0"/>
      <dgm:spPr/>
    </dgm:pt>
    <dgm:pt modelId="{223DBFA3-732B-064B-84D5-66DFD6B860EA}" type="pres">
      <dgm:prSet presAssocID="{864E1E50-E24E-A449-B762-9411AE68E60A}" presName="Name111" presStyleLbl="parChTrans1D2" presStyleIdx="2" presStyleCnt="3"/>
      <dgm:spPr/>
      <dgm:t>
        <a:bodyPr/>
        <a:lstStyle/>
        <a:p>
          <a:endParaRPr lang="en-US"/>
        </a:p>
      </dgm:t>
    </dgm:pt>
    <dgm:pt modelId="{EC6A7D8B-892A-0C4B-89B6-280CFB905808}" type="pres">
      <dgm:prSet presAssocID="{BA26F3B5-B651-C544-9CE3-2066E8DA7FCB}" presName="hierRoot3" presStyleCnt="0">
        <dgm:presLayoutVars>
          <dgm:hierBranch val="init"/>
        </dgm:presLayoutVars>
      </dgm:prSet>
      <dgm:spPr/>
    </dgm:pt>
    <dgm:pt modelId="{7EC8414E-E097-EC43-B579-5C1B5727FDE5}" type="pres">
      <dgm:prSet presAssocID="{BA26F3B5-B651-C544-9CE3-2066E8DA7FCB}" presName="rootComposite3" presStyleCnt="0"/>
      <dgm:spPr/>
    </dgm:pt>
    <dgm:pt modelId="{AF0AAF1B-B92F-5A4B-BCC1-E68307EC6558}" type="pres">
      <dgm:prSet presAssocID="{BA26F3B5-B651-C544-9CE3-2066E8DA7FCB}" presName="rootText3" presStyleLbl="asst1" presStyleIdx="0" presStyleCnt="1" custScaleX="61345" custScaleY="48802" custLinFactNeighborX="5456" custLinFactNeighborY="-51841">
        <dgm:presLayoutVars>
          <dgm:chPref val="3"/>
        </dgm:presLayoutVars>
      </dgm:prSet>
      <dgm:spPr/>
      <dgm:t>
        <a:bodyPr/>
        <a:lstStyle/>
        <a:p>
          <a:endParaRPr lang="en-US"/>
        </a:p>
      </dgm:t>
    </dgm:pt>
    <dgm:pt modelId="{3901B664-0395-AE4E-9095-E13BF3CE75E5}" type="pres">
      <dgm:prSet presAssocID="{BA26F3B5-B651-C544-9CE3-2066E8DA7FCB}" presName="rootConnector3" presStyleLbl="asst1" presStyleIdx="0" presStyleCnt="1"/>
      <dgm:spPr/>
      <dgm:t>
        <a:bodyPr/>
        <a:lstStyle/>
        <a:p>
          <a:endParaRPr lang="en-US"/>
        </a:p>
      </dgm:t>
    </dgm:pt>
    <dgm:pt modelId="{E6128224-6933-354B-BB1D-D7AC1E62DBBC}" type="pres">
      <dgm:prSet presAssocID="{BA26F3B5-B651-C544-9CE3-2066E8DA7FCB}" presName="hierChild6" presStyleCnt="0"/>
      <dgm:spPr/>
    </dgm:pt>
    <dgm:pt modelId="{8B9B2640-D073-B145-ADCF-DE7A38AEE605}" type="pres">
      <dgm:prSet presAssocID="{BA26F3B5-B651-C544-9CE3-2066E8DA7FCB}" presName="hierChild7" presStyleCnt="0"/>
      <dgm:spPr/>
    </dgm:pt>
  </dgm:ptLst>
  <dgm:cxnLst>
    <dgm:cxn modelId="{3D6E40B4-B234-4A3B-8CEB-5A080726BA98}" type="presOf" srcId="{5187F9B9-BD7E-1640-B270-BFFD0629FE36}" destId="{99C5A2B5-F989-A548-B9FB-5560E4B24F40}" srcOrd="0" destOrd="0" presId="urn:microsoft.com/office/officeart/2005/8/layout/orgChart1"/>
    <dgm:cxn modelId="{F08205FF-5BE5-4451-8656-7CE0E4068E9F}" type="presOf" srcId="{9A6FD93A-0EE9-8E44-91C5-049E538BD3D3}" destId="{54D9E609-A45D-6C41-80D9-EFAE67301AA1}" srcOrd="0" destOrd="0" presId="urn:microsoft.com/office/officeart/2005/8/layout/orgChart1"/>
    <dgm:cxn modelId="{B105A087-7262-E240-8AA9-A72DEE5791AF}" srcId="{5187F9B9-BD7E-1640-B270-BFFD0629FE36}" destId="{9A6FD93A-0EE9-8E44-91C5-049E538BD3D3}" srcOrd="0" destOrd="0" parTransId="{0FAF6111-5E3A-F049-9B6B-A5CE97B99B2B}" sibTransId="{A59C46E1-8FF3-9E44-A8A2-4E5495ECB572}"/>
    <dgm:cxn modelId="{3F187389-9A52-42DD-9ED4-44ACF57C07E1}" type="presOf" srcId="{9A6FD93A-0EE9-8E44-91C5-049E538BD3D3}" destId="{0BD06167-B135-F84C-B15F-05301F9F9BC2}" srcOrd="1" destOrd="0" presId="urn:microsoft.com/office/officeart/2005/8/layout/orgChart1"/>
    <dgm:cxn modelId="{54D49B41-59D3-4898-A43A-C63878C0CE30}" type="presOf" srcId="{86BF1997-5802-F843-A6C8-E11DB11EE517}" destId="{455CCE60-25C7-B341-80A8-5EDDCBADFE36}" srcOrd="0" destOrd="0" presId="urn:microsoft.com/office/officeart/2005/8/layout/orgChart1"/>
    <dgm:cxn modelId="{0F250D10-2484-4122-87DE-BFF587BE2F2E}" type="presOf" srcId="{864E1E50-E24E-A449-B762-9411AE68E60A}" destId="{223DBFA3-732B-064B-84D5-66DFD6B860EA}" srcOrd="0" destOrd="0" presId="urn:microsoft.com/office/officeart/2005/8/layout/orgChart1"/>
    <dgm:cxn modelId="{11984BD7-F52A-6242-94B4-6D24EA7B9409}" srcId="{9A6FD93A-0EE9-8E44-91C5-049E538BD3D3}" destId="{BA26F3B5-B651-C544-9CE3-2066E8DA7FCB}" srcOrd="0" destOrd="0" parTransId="{864E1E50-E24E-A449-B762-9411AE68E60A}" sibTransId="{F8DBDE02-A86F-3741-800B-F5B5AA6B5094}"/>
    <dgm:cxn modelId="{25985E9C-24D7-4C8B-8751-F59263C14A12}" type="presOf" srcId="{D9AFFB7E-75C1-5548-8F0A-A149F0A0DDB7}" destId="{C7D6CBB1-0389-B24A-AF2F-40B82F50703A}" srcOrd="0" destOrd="0" presId="urn:microsoft.com/office/officeart/2005/8/layout/orgChart1"/>
    <dgm:cxn modelId="{705E273F-05E7-4F6C-8963-A54F36DFF054}" type="presOf" srcId="{BA26F3B5-B651-C544-9CE3-2066E8DA7FCB}" destId="{3901B664-0395-AE4E-9095-E13BF3CE75E5}" srcOrd="1" destOrd="0" presId="urn:microsoft.com/office/officeart/2005/8/layout/orgChart1"/>
    <dgm:cxn modelId="{AE3E418D-93C6-41D5-99E3-DC88989034DC}" type="presOf" srcId="{D9AFFB7E-75C1-5548-8F0A-A149F0A0DDB7}" destId="{4B79234F-1EED-6B4E-A61E-0C42A07B5DAA}" srcOrd="1" destOrd="0" presId="urn:microsoft.com/office/officeart/2005/8/layout/orgChart1"/>
    <dgm:cxn modelId="{07E19758-8909-4D12-AA51-3DB862BA29EE}" type="presOf" srcId="{BA26F3B5-B651-C544-9CE3-2066E8DA7FCB}" destId="{AF0AAF1B-B92F-5A4B-BCC1-E68307EC6558}" srcOrd="0" destOrd="0" presId="urn:microsoft.com/office/officeart/2005/8/layout/orgChart1"/>
    <dgm:cxn modelId="{1FB3E0B5-4CDB-4F28-A3F6-B88191A7F620}" type="presOf" srcId="{86BF1997-5802-F843-A6C8-E11DB11EE517}" destId="{76F0962C-8C2C-5F45-8E0A-CEB41D1B5ACD}" srcOrd="1" destOrd="0" presId="urn:microsoft.com/office/officeart/2005/8/layout/orgChart1"/>
    <dgm:cxn modelId="{BA1BD140-D91F-45BE-B553-A1CFF9609C0C}" type="presOf" srcId="{978B3AD7-B549-9841-85C7-ADF64BE59291}" destId="{9FCEA001-98B7-4443-907D-220859AE8DAC}" srcOrd="0" destOrd="0" presId="urn:microsoft.com/office/officeart/2005/8/layout/orgChart1"/>
    <dgm:cxn modelId="{B30F78E5-52BA-49FC-8F81-6C8A1A4F0508}" type="presOf" srcId="{862780D4-9FB7-2D45-A10F-46D33784516A}" destId="{E9309AA1-C7D5-F343-95E8-F5DE756C329F}" srcOrd="0" destOrd="0" presId="urn:microsoft.com/office/officeart/2005/8/layout/orgChart1"/>
    <dgm:cxn modelId="{A3465B53-13AB-E945-B941-45C348EDABB4}" srcId="{9A6FD93A-0EE9-8E44-91C5-049E538BD3D3}" destId="{86BF1997-5802-F843-A6C8-E11DB11EE517}" srcOrd="1" destOrd="0" parTransId="{862780D4-9FB7-2D45-A10F-46D33784516A}" sibTransId="{5221AB01-0516-C547-86F7-87549A0E4B01}"/>
    <dgm:cxn modelId="{C586C5E2-A863-C042-8DD5-A2B8F724B32D}" srcId="{9A6FD93A-0EE9-8E44-91C5-049E538BD3D3}" destId="{D9AFFB7E-75C1-5548-8F0A-A149F0A0DDB7}" srcOrd="2" destOrd="0" parTransId="{978B3AD7-B549-9841-85C7-ADF64BE59291}" sibTransId="{51565060-69CD-9045-B832-EA72D90597A5}"/>
    <dgm:cxn modelId="{B3D62F27-784B-44EC-A646-75337BD86610}" type="presParOf" srcId="{99C5A2B5-F989-A548-B9FB-5560E4B24F40}" destId="{E03AF207-52E4-8241-9421-83C138EF4602}" srcOrd="0" destOrd="0" presId="urn:microsoft.com/office/officeart/2005/8/layout/orgChart1"/>
    <dgm:cxn modelId="{0472DD41-6F5E-476C-BF9A-1DE07D397A01}" type="presParOf" srcId="{E03AF207-52E4-8241-9421-83C138EF4602}" destId="{177B24AC-2E88-C745-9190-F9DB6C14050F}" srcOrd="0" destOrd="0" presId="urn:microsoft.com/office/officeart/2005/8/layout/orgChart1"/>
    <dgm:cxn modelId="{36EBDDA3-0B8A-4A3E-842A-DE89D1C307C9}" type="presParOf" srcId="{177B24AC-2E88-C745-9190-F9DB6C14050F}" destId="{54D9E609-A45D-6C41-80D9-EFAE67301AA1}" srcOrd="0" destOrd="0" presId="urn:microsoft.com/office/officeart/2005/8/layout/orgChart1"/>
    <dgm:cxn modelId="{9FEEDCC2-B46E-44E8-BA76-7689928DC2C8}" type="presParOf" srcId="{177B24AC-2E88-C745-9190-F9DB6C14050F}" destId="{0BD06167-B135-F84C-B15F-05301F9F9BC2}" srcOrd="1" destOrd="0" presId="urn:microsoft.com/office/officeart/2005/8/layout/orgChart1"/>
    <dgm:cxn modelId="{DCF49A10-0D8D-445B-94B2-EFD2D78A3905}" type="presParOf" srcId="{E03AF207-52E4-8241-9421-83C138EF4602}" destId="{429CC88F-C796-3F4C-9781-7FDC68BE7E66}" srcOrd="1" destOrd="0" presId="urn:microsoft.com/office/officeart/2005/8/layout/orgChart1"/>
    <dgm:cxn modelId="{5DA78ABF-2C69-4550-B424-484A2ABBBA79}" type="presParOf" srcId="{429CC88F-C796-3F4C-9781-7FDC68BE7E66}" destId="{E9309AA1-C7D5-F343-95E8-F5DE756C329F}" srcOrd="0" destOrd="0" presId="urn:microsoft.com/office/officeart/2005/8/layout/orgChart1"/>
    <dgm:cxn modelId="{CA21D915-745E-41BB-901F-F4338761A3F7}" type="presParOf" srcId="{429CC88F-C796-3F4C-9781-7FDC68BE7E66}" destId="{31E09BF6-791D-274B-BD9D-883DA544B10E}" srcOrd="1" destOrd="0" presId="urn:microsoft.com/office/officeart/2005/8/layout/orgChart1"/>
    <dgm:cxn modelId="{1CFAA6CE-14C6-44E5-B6CB-2F79FD6A08D7}" type="presParOf" srcId="{31E09BF6-791D-274B-BD9D-883DA544B10E}" destId="{680E402F-DD7D-B545-AB7F-E68F29EE9397}" srcOrd="0" destOrd="0" presId="urn:microsoft.com/office/officeart/2005/8/layout/orgChart1"/>
    <dgm:cxn modelId="{C033F270-F7D6-487B-8E40-5E92EC28162A}" type="presParOf" srcId="{680E402F-DD7D-B545-AB7F-E68F29EE9397}" destId="{455CCE60-25C7-B341-80A8-5EDDCBADFE36}" srcOrd="0" destOrd="0" presId="urn:microsoft.com/office/officeart/2005/8/layout/orgChart1"/>
    <dgm:cxn modelId="{8A5AB5C2-4420-4CEA-A92C-F04B412C4EA3}" type="presParOf" srcId="{680E402F-DD7D-B545-AB7F-E68F29EE9397}" destId="{76F0962C-8C2C-5F45-8E0A-CEB41D1B5ACD}" srcOrd="1" destOrd="0" presId="urn:microsoft.com/office/officeart/2005/8/layout/orgChart1"/>
    <dgm:cxn modelId="{7BC1170B-7109-46D8-82E6-E550AA9D4E16}" type="presParOf" srcId="{31E09BF6-791D-274B-BD9D-883DA544B10E}" destId="{EE8FC6D4-9A68-3A42-A739-4597F2986470}" srcOrd="1" destOrd="0" presId="urn:microsoft.com/office/officeart/2005/8/layout/orgChart1"/>
    <dgm:cxn modelId="{F74DB480-E513-4593-BB29-9464A771C353}" type="presParOf" srcId="{31E09BF6-791D-274B-BD9D-883DA544B10E}" destId="{DFA3D61E-F54F-2947-97D8-799F012860F6}" srcOrd="2" destOrd="0" presId="urn:microsoft.com/office/officeart/2005/8/layout/orgChart1"/>
    <dgm:cxn modelId="{CB2C8E39-5512-4EBF-94AC-97D920BA1599}" type="presParOf" srcId="{429CC88F-C796-3F4C-9781-7FDC68BE7E66}" destId="{9FCEA001-98B7-4443-907D-220859AE8DAC}" srcOrd="2" destOrd="0" presId="urn:microsoft.com/office/officeart/2005/8/layout/orgChart1"/>
    <dgm:cxn modelId="{3302FFA7-FAC0-4B65-B83E-BA36ED8CAEBD}" type="presParOf" srcId="{429CC88F-C796-3F4C-9781-7FDC68BE7E66}" destId="{1B62E868-2353-AC4A-9913-19A302B41841}" srcOrd="3" destOrd="0" presId="urn:microsoft.com/office/officeart/2005/8/layout/orgChart1"/>
    <dgm:cxn modelId="{8D6F2497-2F13-492F-9D42-802A1E1EC987}" type="presParOf" srcId="{1B62E868-2353-AC4A-9913-19A302B41841}" destId="{282DDD60-2756-0D4F-92AB-A67CFB2F0F83}" srcOrd="0" destOrd="0" presId="urn:microsoft.com/office/officeart/2005/8/layout/orgChart1"/>
    <dgm:cxn modelId="{7AC8F88E-D92F-4594-A37B-10F470533D80}" type="presParOf" srcId="{282DDD60-2756-0D4F-92AB-A67CFB2F0F83}" destId="{C7D6CBB1-0389-B24A-AF2F-40B82F50703A}" srcOrd="0" destOrd="0" presId="urn:microsoft.com/office/officeart/2005/8/layout/orgChart1"/>
    <dgm:cxn modelId="{E4A1A61B-B605-43ED-815D-A9693801BE2E}" type="presParOf" srcId="{282DDD60-2756-0D4F-92AB-A67CFB2F0F83}" destId="{4B79234F-1EED-6B4E-A61E-0C42A07B5DAA}" srcOrd="1" destOrd="0" presId="urn:microsoft.com/office/officeart/2005/8/layout/orgChart1"/>
    <dgm:cxn modelId="{E659BD47-551A-4B7A-8A05-2C16D5449AFF}" type="presParOf" srcId="{1B62E868-2353-AC4A-9913-19A302B41841}" destId="{FF92AA2B-8629-E145-99D3-D5A05C4D2FB9}" srcOrd="1" destOrd="0" presId="urn:microsoft.com/office/officeart/2005/8/layout/orgChart1"/>
    <dgm:cxn modelId="{6EC44899-DDA7-40BA-8C69-C7EBBA949757}" type="presParOf" srcId="{1B62E868-2353-AC4A-9913-19A302B41841}" destId="{E165B760-DAA9-A248-8261-1DAC9469D77C}" srcOrd="2" destOrd="0" presId="urn:microsoft.com/office/officeart/2005/8/layout/orgChart1"/>
    <dgm:cxn modelId="{DEF52EA2-95F9-44CB-9505-28DF4234B0B8}" type="presParOf" srcId="{E03AF207-52E4-8241-9421-83C138EF4602}" destId="{0C572896-2EF6-024C-A71F-42CDEFB2B03C}" srcOrd="2" destOrd="0" presId="urn:microsoft.com/office/officeart/2005/8/layout/orgChart1"/>
    <dgm:cxn modelId="{ABC451DA-78F8-459C-84A8-DB054B5B56CB}" type="presParOf" srcId="{0C572896-2EF6-024C-A71F-42CDEFB2B03C}" destId="{223DBFA3-732B-064B-84D5-66DFD6B860EA}" srcOrd="0" destOrd="0" presId="urn:microsoft.com/office/officeart/2005/8/layout/orgChart1"/>
    <dgm:cxn modelId="{CB2BC45F-5189-4957-AFFD-8667BBE768DE}" type="presParOf" srcId="{0C572896-2EF6-024C-A71F-42CDEFB2B03C}" destId="{EC6A7D8B-892A-0C4B-89B6-280CFB905808}" srcOrd="1" destOrd="0" presId="urn:microsoft.com/office/officeart/2005/8/layout/orgChart1"/>
    <dgm:cxn modelId="{B38DB228-644F-4CEC-87E2-A2595A5451E1}" type="presParOf" srcId="{EC6A7D8B-892A-0C4B-89B6-280CFB905808}" destId="{7EC8414E-E097-EC43-B579-5C1B5727FDE5}" srcOrd="0" destOrd="0" presId="urn:microsoft.com/office/officeart/2005/8/layout/orgChart1"/>
    <dgm:cxn modelId="{F00BDB36-1783-4C16-B229-8B7EA91F16B2}" type="presParOf" srcId="{7EC8414E-E097-EC43-B579-5C1B5727FDE5}" destId="{AF0AAF1B-B92F-5A4B-BCC1-E68307EC6558}" srcOrd="0" destOrd="0" presId="urn:microsoft.com/office/officeart/2005/8/layout/orgChart1"/>
    <dgm:cxn modelId="{4CA6D689-3E2D-4782-9AD2-AFC34C4EA66D}" type="presParOf" srcId="{7EC8414E-E097-EC43-B579-5C1B5727FDE5}" destId="{3901B664-0395-AE4E-9095-E13BF3CE75E5}" srcOrd="1" destOrd="0" presId="urn:microsoft.com/office/officeart/2005/8/layout/orgChart1"/>
    <dgm:cxn modelId="{7D395C5E-63E3-4790-87D2-9A613EE8E6F0}" type="presParOf" srcId="{EC6A7D8B-892A-0C4B-89B6-280CFB905808}" destId="{E6128224-6933-354B-BB1D-D7AC1E62DBBC}" srcOrd="1" destOrd="0" presId="urn:microsoft.com/office/officeart/2005/8/layout/orgChart1"/>
    <dgm:cxn modelId="{E9F25632-5CCC-4E71-A5B3-939949EF3192}" type="presParOf" srcId="{EC6A7D8B-892A-0C4B-89B6-280CFB905808}" destId="{8B9B2640-D073-B145-ADCF-DE7A38AEE60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3DBFA3-732B-064B-84D5-66DFD6B860EA}">
      <dsp:nvSpPr>
        <dsp:cNvPr id="0" name=""/>
        <dsp:cNvSpPr/>
      </dsp:nvSpPr>
      <dsp:spPr>
        <a:xfrm>
          <a:off x="4016141" y="460283"/>
          <a:ext cx="168508" cy="670810"/>
        </a:xfrm>
        <a:custGeom>
          <a:avLst/>
          <a:gdLst/>
          <a:ahLst/>
          <a:cxnLst/>
          <a:rect l="0" t="0" r="0" b="0"/>
          <a:pathLst>
            <a:path>
              <a:moveTo>
                <a:pt x="168508" y="0"/>
              </a:moveTo>
              <a:lnTo>
                <a:pt x="168508" y="670810"/>
              </a:lnTo>
              <a:lnTo>
                <a:pt x="0" y="67081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FCEA001-98B7-4443-907D-220859AE8DAC}">
      <dsp:nvSpPr>
        <dsp:cNvPr id="0" name=""/>
        <dsp:cNvSpPr/>
      </dsp:nvSpPr>
      <dsp:spPr>
        <a:xfrm>
          <a:off x="4184650" y="460283"/>
          <a:ext cx="2702599" cy="3566784"/>
        </a:xfrm>
        <a:custGeom>
          <a:avLst/>
          <a:gdLst/>
          <a:ahLst/>
          <a:cxnLst/>
          <a:rect l="0" t="0" r="0" b="0"/>
          <a:pathLst>
            <a:path>
              <a:moveTo>
                <a:pt x="0" y="0"/>
              </a:moveTo>
              <a:lnTo>
                <a:pt x="0" y="3216003"/>
              </a:lnTo>
              <a:lnTo>
                <a:pt x="2702599" y="3216003"/>
              </a:lnTo>
              <a:lnTo>
                <a:pt x="2702599" y="3566784"/>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9309AA1-C7D5-F343-95E8-F5DE756C329F}">
      <dsp:nvSpPr>
        <dsp:cNvPr id="0" name=""/>
        <dsp:cNvSpPr/>
      </dsp:nvSpPr>
      <dsp:spPr>
        <a:xfrm>
          <a:off x="1316947" y="460283"/>
          <a:ext cx="2867702" cy="2935386"/>
        </a:xfrm>
        <a:custGeom>
          <a:avLst/>
          <a:gdLst/>
          <a:ahLst/>
          <a:cxnLst/>
          <a:rect l="0" t="0" r="0" b="0"/>
          <a:pathLst>
            <a:path>
              <a:moveTo>
                <a:pt x="2867702" y="0"/>
              </a:moveTo>
              <a:lnTo>
                <a:pt x="2867702" y="2584605"/>
              </a:lnTo>
              <a:lnTo>
                <a:pt x="0" y="2584605"/>
              </a:lnTo>
              <a:lnTo>
                <a:pt x="0" y="293538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4D9E609-A45D-6C41-80D9-EFAE67301AA1}">
      <dsp:nvSpPr>
        <dsp:cNvPr id="0" name=""/>
        <dsp:cNvSpPr/>
      </dsp:nvSpPr>
      <dsp:spPr>
        <a:xfrm>
          <a:off x="2582548" y="3148"/>
          <a:ext cx="3204202" cy="457134"/>
        </a:xfrm>
        <a:prstGeom prst="rect">
          <a:avLst/>
        </a:prstGeom>
        <a:solidFill>
          <a:srgbClr val="953735"/>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Core Domains</a:t>
          </a:r>
          <a:endParaRPr lang="en-US" sz="3200" kern="1200" dirty="0"/>
        </a:p>
      </dsp:txBody>
      <dsp:txXfrm>
        <a:off x="2582548" y="3148"/>
        <a:ext cx="3204202" cy="457134"/>
      </dsp:txXfrm>
    </dsp:sp>
    <dsp:sp modelId="{455CCE60-25C7-B341-80A8-5EDDCBADFE36}">
      <dsp:nvSpPr>
        <dsp:cNvPr id="0" name=""/>
        <dsp:cNvSpPr/>
      </dsp:nvSpPr>
      <dsp:spPr>
        <a:xfrm>
          <a:off x="88912" y="3395669"/>
          <a:ext cx="2456069" cy="2287594"/>
        </a:xfrm>
        <a:prstGeom prst="rect">
          <a:avLst/>
        </a:prstGeom>
        <a:solidFill>
          <a:schemeClr val="accent2">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Applicability:</a:t>
          </a:r>
        </a:p>
        <a:p>
          <a:pPr lvl="0" algn="ctr" defTabSz="1244600">
            <a:lnSpc>
              <a:spcPct val="90000"/>
            </a:lnSpc>
            <a:spcBef>
              <a:spcPct val="0"/>
            </a:spcBef>
            <a:spcAft>
              <a:spcPct val="35000"/>
            </a:spcAft>
          </a:pPr>
          <a:r>
            <a:rPr lang="en-US" sz="2800" kern="1200" dirty="0" smtClean="0"/>
            <a:t>Truthful Discriminative</a:t>
          </a:r>
        </a:p>
        <a:p>
          <a:pPr lvl="0" algn="ctr" defTabSz="1244600">
            <a:lnSpc>
              <a:spcPct val="90000"/>
            </a:lnSpc>
            <a:spcBef>
              <a:spcPct val="0"/>
            </a:spcBef>
            <a:spcAft>
              <a:spcPct val="35000"/>
            </a:spcAft>
          </a:pPr>
          <a:r>
            <a:rPr lang="en-US" sz="2800" kern="1200" dirty="0" smtClean="0"/>
            <a:t>Feasible</a:t>
          </a:r>
        </a:p>
      </dsp:txBody>
      <dsp:txXfrm>
        <a:off x="88912" y="3395669"/>
        <a:ext cx="2456069" cy="2287594"/>
      </dsp:txXfrm>
    </dsp:sp>
    <dsp:sp modelId="{C7D6CBB1-0389-B24A-AF2F-40B82F50703A}">
      <dsp:nvSpPr>
        <dsp:cNvPr id="0" name=""/>
        <dsp:cNvSpPr/>
      </dsp:nvSpPr>
      <dsp:spPr>
        <a:xfrm>
          <a:off x="5405199" y="4027067"/>
          <a:ext cx="2964100" cy="1797469"/>
        </a:xfrm>
        <a:prstGeom prst="rect">
          <a:avLst/>
        </a:prstGeom>
        <a:solidFill>
          <a:srgbClr val="953735"/>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Preliminary Core Outcome Measurement Set</a:t>
          </a:r>
          <a:endParaRPr lang="en-US" sz="2800" kern="1200" dirty="0"/>
        </a:p>
      </dsp:txBody>
      <dsp:txXfrm>
        <a:off x="5405199" y="4027067"/>
        <a:ext cx="2964100" cy="1797469"/>
      </dsp:txXfrm>
    </dsp:sp>
    <dsp:sp modelId="{AF0AAF1B-B92F-5A4B-BCC1-E68307EC6558}">
      <dsp:nvSpPr>
        <dsp:cNvPr id="0" name=""/>
        <dsp:cNvSpPr/>
      </dsp:nvSpPr>
      <dsp:spPr>
        <a:xfrm>
          <a:off x="1966744" y="723502"/>
          <a:ext cx="2049397" cy="815181"/>
        </a:xfrm>
        <a:prstGeom prst="rect">
          <a:avLst/>
        </a:prstGeom>
        <a:solidFill>
          <a:srgbClr val="953735"/>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Literature Review</a:t>
          </a:r>
          <a:endParaRPr lang="en-US" sz="2800" kern="1200" dirty="0"/>
        </a:p>
      </dsp:txBody>
      <dsp:txXfrm>
        <a:off x="1966744" y="723502"/>
        <a:ext cx="2049397" cy="81518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730748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7840" cy="4648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dirty="0"/>
          </a:p>
        </p:txBody>
      </p:sp>
      <p:sp>
        <p:nvSpPr>
          <p:cNvPr id="6147" name="Rectangle 3"/>
          <p:cNvSpPr>
            <a:spLocks noGrp="1" noChangeArrowheads="1"/>
          </p:cNvSpPr>
          <p:nvPr>
            <p:ph type="dt" idx="1"/>
          </p:nvPr>
        </p:nvSpPr>
        <p:spPr bwMode="auto">
          <a:xfrm>
            <a:off x="3972560" y="0"/>
            <a:ext cx="3037840" cy="4648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dirty="0"/>
          </a:p>
        </p:txBody>
      </p:sp>
      <p:sp>
        <p:nvSpPr>
          <p:cNvPr id="614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34720" y="4415790"/>
            <a:ext cx="5140960" cy="41833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dirty="0"/>
          </a:p>
        </p:txBody>
      </p:sp>
      <p:sp>
        <p:nvSpPr>
          <p:cNvPr id="6151"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1BCA01F3-F363-4798-88D4-4A09DA334BF4}" type="slidenum">
              <a:rPr lang="en-US"/>
              <a:pPr/>
              <a:t>‹#›</a:t>
            </a:fld>
            <a:endParaRPr lang="en-US" dirty="0"/>
          </a:p>
        </p:txBody>
      </p:sp>
    </p:spTree>
    <p:extLst>
      <p:ext uri="{BB962C8B-B14F-4D97-AF65-F5344CB8AC3E}">
        <p14:creationId xmlns:p14="http://schemas.microsoft.com/office/powerpoint/2010/main" val="270100351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CA01F3-F363-4798-88D4-4A09DA334BF4}" type="slidenum">
              <a:rPr lang="en-US" smtClean="0"/>
              <a:pPr/>
              <a:t>1</a:t>
            </a:fld>
            <a:endParaRPr lang="en-US" dirty="0"/>
          </a:p>
        </p:txBody>
      </p:sp>
    </p:spTree>
    <p:extLst>
      <p:ext uri="{BB962C8B-B14F-4D97-AF65-F5344CB8AC3E}">
        <p14:creationId xmlns:p14="http://schemas.microsoft.com/office/powerpoint/2010/main" val="2831849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hasCustomPrompt="1"/>
          </p:nvPr>
        </p:nvSpPr>
        <p:spPr>
          <a:xfrm>
            <a:off x="762000" y="3886200"/>
            <a:ext cx="7772400" cy="1752600"/>
          </a:xfrm>
        </p:spPr>
        <p:txBody>
          <a:bodyPr/>
          <a:lstStyle>
            <a:lvl1pPr marL="0" indent="0" algn="l">
              <a:buNone/>
              <a:defRPr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Name</a:t>
            </a:r>
          </a:p>
          <a:p>
            <a:endParaRPr lang="en-US" dirty="0" smtClean="0"/>
          </a:p>
          <a:p>
            <a:r>
              <a:rPr lang="en-US" dirty="0" smtClean="0"/>
              <a:t>Scientific Advisory Committee Meeting</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www.iwh.on.ca</a:t>
            </a:r>
            <a:endParaRPr lang="en-US"/>
          </a:p>
        </p:txBody>
      </p:sp>
      <p:sp>
        <p:nvSpPr>
          <p:cNvPr id="6" name="Slide Number Placeholder 5"/>
          <p:cNvSpPr>
            <a:spLocks noGrp="1"/>
          </p:cNvSpPr>
          <p:nvPr>
            <p:ph type="sldNum" sz="quarter" idx="12"/>
          </p:nvPr>
        </p:nvSpPr>
        <p:spPr/>
        <p:txBody>
          <a:bodyPr/>
          <a:lstStyle/>
          <a:p>
            <a:fld id="{20779DD7-2BA2-4128-BBFB-E6A80CCC8F2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www.iwh.on.ca</a:t>
            </a:r>
            <a:endParaRPr lang="en-US"/>
          </a:p>
        </p:txBody>
      </p:sp>
      <p:sp>
        <p:nvSpPr>
          <p:cNvPr id="6" name="Slide Number Placeholder 5"/>
          <p:cNvSpPr>
            <a:spLocks noGrp="1"/>
          </p:cNvSpPr>
          <p:nvPr>
            <p:ph type="sldNum" sz="quarter" idx="12"/>
          </p:nvPr>
        </p:nvSpPr>
        <p:spPr/>
        <p:txBody>
          <a:bodyPr/>
          <a:lstStyle/>
          <a:p>
            <a:fld id="{20779DD7-2BA2-4128-BBFB-E6A80CCC8F2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www.iwh.on.ca</a:t>
            </a:r>
            <a:endParaRPr lang="en-US"/>
          </a:p>
        </p:txBody>
      </p:sp>
      <p:sp>
        <p:nvSpPr>
          <p:cNvPr id="6" name="Slide Number Placeholder 5"/>
          <p:cNvSpPr>
            <a:spLocks noGrp="1"/>
          </p:cNvSpPr>
          <p:nvPr>
            <p:ph type="sldNum" sz="quarter" idx="12"/>
          </p:nvPr>
        </p:nvSpPr>
        <p:spPr/>
        <p:txBody>
          <a:bodyPr/>
          <a:lstStyle/>
          <a:p>
            <a:fld id="{20779DD7-2BA2-4128-BBFB-E6A80CCC8F2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www.iwh.on.ca</a:t>
            </a:r>
            <a:endParaRPr lang="en-US"/>
          </a:p>
        </p:txBody>
      </p:sp>
      <p:sp>
        <p:nvSpPr>
          <p:cNvPr id="6" name="Slide Number Placeholder 5"/>
          <p:cNvSpPr>
            <a:spLocks noGrp="1"/>
          </p:cNvSpPr>
          <p:nvPr>
            <p:ph type="sldNum" sz="quarter" idx="12"/>
          </p:nvPr>
        </p:nvSpPr>
        <p:spPr/>
        <p:txBody>
          <a:bodyPr/>
          <a:lstStyle/>
          <a:p>
            <a:fld id="{E9C4D5AA-FE77-4E61-B135-8A5D007B6E50}"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www.iwh.on.ca</a:t>
            </a:r>
            <a:endParaRPr lang="en-US"/>
          </a:p>
        </p:txBody>
      </p:sp>
      <p:sp>
        <p:nvSpPr>
          <p:cNvPr id="6" name="Slide Number Placeholder 5"/>
          <p:cNvSpPr>
            <a:spLocks noGrp="1"/>
          </p:cNvSpPr>
          <p:nvPr>
            <p:ph type="sldNum" sz="quarter" idx="12"/>
          </p:nvPr>
        </p:nvSpPr>
        <p:spPr/>
        <p:txBody>
          <a:bodyPr/>
          <a:lstStyle/>
          <a:p>
            <a:fld id="{E9C4D5AA-FE77-4E61-B135-8A5D007B6E50}"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www.iwh.on.ca</a:t>
            </a:r>
            <a:endParaRPr lang="en-US"/>
          </a:p>
        </p:txBody>
      </p:sp>
      <p:sp>
        <p:nvSpPr>
          <p:cNvPr id="6" name="Slide Number Placeholder 5"/>
          <p:cNvSpPr>
            <a:spLocks noGrp="1"/>
          </p:cNvSpPr>
          <p:nvPr>
            <p:ph type="sldNum" sz="quarter" idx="12"/>
          </p:nvPr>
        </p:nvSpPr>
        <p:spPr/>
        <p:txBody>
          <a:bodyPr/>
          <a:lstStyle/>
          <a:p>
            <a:fld id="{E9C4D5AA-FE77-4E61-B135-8A5D007B6E50}"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www.iwh.on.ca</a:t>
            </a:r>
            <a:endParaRPr lang="en-US"/>
          </a:p>
        </p:txBody>
      </p:sp>
      <p:sp>
        <p:nvSpPr>
          <p:cNvPr id="7" name="Slide Number Placeholder 6"/>
          <p:cNvSpPr>
            <a:spLocks noGrp="1"/>
          </p:cNvSpPr>
          <p:nvPr>
            <p:ph type="sldNum" sz="quarter" idx="12"/>
          </p:nvPr>
        </p:nvSpPr>
        <p:spPr/>
        <p:txBody>
          <a:bodyPr/>
          <a:lstStyle/>
          <a:p>
            <a:fld id="{E9C4D5AA-FE77-4E61-B135-8A5D007B6E50}"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www.iwh.on.ca</a:t>
            </a:r>
            <a:endParaRPr lang="en-US"/>
          </a:p>
        </p:txBody>
      </p:sp>
      <p:sp>
        <p:nvSpPr>
          <p:cNvPr id="9" name="Slide Number Placeholder 8"/>
          <p:cNvSpPr>
            <a:spLocks noGrp="1"/>
          </p:cNvSpPr>
          <p:nvPr>
            <p:ph type="sldNum" sz="quarter" idx="12"/>
          </p:nvPr>
        </p:nvSpPr>
        <p:spPr/>
        <p:txBody>
          <a:bodyPr/>
          <a:lstStyle/>
          <a:p>
            <a:fld id="{E9C4D5AA-FE77-4E61-B135-8A5D007B6E50}"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www.iwh.on.ca</a:t>
            </a:r>
            <a:endParaRPr lang="en-US"/>
          </a:p>
        </p:txBody>
      </p:sp>
      <p:sp>
        <p:nvSpPr>
          <p:cNvPr id="5" name="Slide Number Placeholder 4"/>
          <p:cNvSpPr>
            <a:spLocks noGrp="1"/>
          </p:cNvSpPr>
          <p:nvPr>
            <p:ph type="sldNum" sz="quarter" idx="12"/>
          </p:nvPr>
        </p:nvSpPr>
        <p:spPr/>
        <p:txBody>
          <a:bodyPr/>
          <a:lstStyle/>
          <a:p>
            <a:fld id="{E9C4D5AA-FE77-4E61-B135-8A5D007B6E50}"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www.iwh.on.ca</a:t>
            </a:r>
            <a:endParaRPr lang="en-US"/>
          </a:p>
        </p:txBody>
      </p:sp>
      <p:sp>
        <p:nvSpPr>
          <p:cNvPr id="4" name="Slide Number Placeholder 3"/>
          <p:cNvSpPr>
            <a:spLocks noGrp="1"/>
          </p:cNvSpPr>
          <p:nvPr>
            <p:ph type="sldNum" sz="quarter" idx="12"/>
          </p:nvPr>
        </p:nvSpPr>
        <p:spPr/>
        <p:txBody>
          <a:bodyPr/>
          <a:lstStyle/>
          <a:p>
            <a:fld id="{E9C4D5AA-FE77-4E61-B135-8A5D007B6E50}"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www.iwh.on.ca</a:t>
            </a:r>
            <a:endParaRPr lang="en-US"/>
          </a:p>
        </p:txBody>
      </p:sp>
      <p:sp>
        <p:nvSpPr>
          <p:cNvPr id="7" name="Slide Number Placeholder 6"/>
          <p:cNvSpPr>
            <a:spLocks noGrp="1"/>
          </p:cNvSpPr>
          <p:nvPr>
            <p:ph type="sldNum" sz="quarter" idx="12"/>
          </p:nvPr>
        </p:nvSpPr>
        <p:spPr/>
        <p:txBody>
          <a:bodyPr/>
          <a:lstStyle/>
          <a:p>
            <a:fld id="{E9C4D5AA-FE77-4E61-B135-8A5D007B6E5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www.iwh.on.ca</a:t>
            </a:r>
            <a:endParaRPr lang="en-US"/>
          </a:p>
        </p:txBody>
      </p:sp>
      <p:sp>
        <p:nvSpPr>
          <p:cNvPr id="6" name="Slide Number Placeholder 5"/>
          <p:cNvSpPr>
            <a:spLocks noGrp="1"/>
          </p:cNvSpPr>
          <p:nvPr>
            <p:ph type="sldNum" sz="quarter" idx="12"/>
          </p:nvPr>
        </p:nvSpPr>
        <p:spPr/>
        <p:txBody>
          <a:bodyPr/>
          <a:lstStyle/>
          <a:p>
            <a:fld id="{20779DD7-2BA2-4128-BBFB-E6A80CCC8F20}"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www.iwh.on.ca</a:t>
            </a:r>
            <a:endParaRPr lang="en-US"/>
          </a:p>
        </p:txBody>
      </p:sp>
      <p:sp>
        <p:nvSpPr>
          <p:cNvPr id="7" name="Slide Number Placeholder 6"/>
          <p:cNvSpPr>
            <a:spLocks noGrp="1"/>
          </p:cNvSpPr>
          <p:nvPr>
            <p:ph type="sldNum" sz="quarter" idx="12"/>
          </p:nvPr>
        </p:nvSpPr>
        <p:spPr/>
        <p:txBody>
          <a:bodyPr/>
          <a:lstStyle/>
          <a:p>
            <a:fld id="{E9C4D5AA-FE77-4E61-B135-8A5D007B6E50}"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www.iwh.on.ca</a:t>
            </a:r>
            <a:endParaRPr lang="en-US"/>
          </a:p>
        </p:txBody>
      </p:sp>
      <p:sp>
        <p:nvSpPr>
          <p:cNvPr id="6" name="Slide Number Placeholder 5"/>
          <p:cNvSpPr>
            <a:spLocks noGrp="1"/>
          </p:cNvSpPr>
          <p:nvPr>
            <p:ph type="sldNum" sz="quarter" idx="12"/>
          </p:nvPr>
        </p:nvSpPr>
        <p:spPr/>
        <p:txBody>
          <a:bodyPr/>
          <a:lstStyle/>
          <a:p>
            <a:fld id="{E9C4D5AA-FE77-4E61-B135-8A5D007B6E50}"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www.iwh.on.ca</a:t>
            </a:r>
            <a:endParaRPr lang="en-US"/>
          </a:p>
        </p:txBody>
      </p:sp>
      <p:sp>
        <p:nvSpPr>
          <p:cNvPr id="6" name="Slide Number Placeholder 5"/>
          <p:cNvSpPr>
            <a:spLocks noGrp="1"/>
          </p:cNvSpPr>
          <p:nvPr>
            <p:ph type="sldNum" sz="quarter" idx="12"/>
          </p:nvPr>
        </p:nvSpPr>
        <p:spPr/>
        <p:txBody>
          <a:bodyPr/>
          <a:lstStyle/>
          <a:p>
            <a:fld id="{E9C4D5AA-FE77-4E61-B135-8A5D007B6E50}"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6405" y="2130426"/>
            <a:ext cx="777119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298" y="3886200"/>
            <a:ext cx="6401405"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3632264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6595" y="274638"/>
            <a:ext cx="823081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6595" y="1600201"/>
            <a:ext cx="823081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34066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690" y="4406901"/>
            <a:ext cx="7772703"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690" y="2906713"/>
            <a:ext cx="7772703"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906642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6595" y="274638"/>
            <a:ext cx="823081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6596" y="1600201"/>
            <a:ext cx="4042833"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4572" y="1600201"/>
            <a:ext cx="4042833"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404179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595" y="274638"/>
            <a:ext cx="823081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6595" y="1535113"/>
            <a:ext cx="4041322"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6595" y="2174875"/>
            <a:ext cx="4041322"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4572" y="1535113"/>
            <a:ext cx="40428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572" y="2174875"/>
            <a:ext cx="40428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859395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6595" y="274638"/>
            <a:ext cx="823081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3631028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55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www.iwh.on.ca</a:t>
            </a:r>
            <a:endParaRPr lang="en-US"/>
          </a:p>
        </p:txBody>
      </p:sp>
      <p:sp>
        <p:nvSpPr>
          <p:cNvPr id="6" name="Slide Number Placeholder 5"/>
          <p:cNvSpPr>
            <a:spLocks noGrp="1"/>
          </p:cNvSpPr>
          <p:nvPr>
            <p:ph type="sldNum" sz="quarter" idx="12"/>
          </p:nvPr>
        </p:nvSpPr>
        <p:spPr/>
        <p:txBody>
          <a:bodyPr/>
          <a:lstStyle/>
          <a:p>
            <a:fld id="{20779DD7-2BA2-4128-BBFB-E6A80CCC8F20}"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596" y="273050"/>
            <a:ext cx="3008690"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655" y="273051"/>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596" y="1435101"/>
            <a:ext cx="3008690"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036790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608" y="4800600"/>
            <a:ext cx="5486702"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1608" y="612775"/>
            <a:ext cx="5486702"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1608" y="5367338"/>
            <a:ext cx="5486702"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047161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6595" y="274638"/>
            <a:ext cx="823081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6595" y="1600201"/>
            <a:ext cx="823081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282883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703" y="274639"/>
            <a:ext cx="2057702"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6596" y="274639"/>
            <a:ext cx="6027965"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9137364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1D9051-509E-0B44-B2E4-54C6986BFAFF}" type="datetimeFigureOut">
              <a:rPr lang="en-US" smtClean="0">
                <a:solidFill>
                  <a:prstClr val="black">
                    <a:tint val="75000"/>
                  </a:prstClr>
                </a:solidFill>
              </a:rPr>
              <a:pPr/>
              <a:t>5/27/14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76E39B3-2E2E-3743-B640-8099981D7B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47126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D9051-509E-0B44-B2E4-54C6986BFAFF}" type="datetimeFigureOut">
              <a:rPr lang="en-US" smtClean="0">
                <a:solidFill>
                  <a:prstClr val="black">
                    <a:tint val="75000"/>
                  </a:prstClr>
                </a:solidFill>
              </a:rPr>
              <a:pPr/>
              <a:t>5/27/14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76E39B3-2E2E-3743-B640-8099981D7B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77185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1D9051-509E-0B44-B2E4-54C6986BFAFF}" type="datetimeFigureOut">
              <a:rPr lang="en-US" smtClean="0">
                <a:solidFill>
                  <a:prstClr val="black">
                    <a:tint val="75000"/>
                  </a:prstClr>
                </a:solidFill>
              </a:rPr>
              <a:pPr/>
              <a:t>5/27/14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76E39B3-2E2E-3743-B640-8099981D7B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4465825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1D9051-509E-0B44-B2E4-54C6986BFAFF}" type="datetimeFigureOut">
              <a:rPr lang="en-US" smtClean="0">
                <a:solidFill>
                  <a:prstClr val="black">
                    <a:tint val="75000"/>
                  </a:prstClr>
                </a:solidFill>
              </a:rPr>
              <a:pPr/>
              <a:t>5/27/14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76E39B3-2E2E-3743-B640-8099981D7B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7742826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1D9051-509E-0B44-B2E4-54C6986BFAFF}" type="datetimeFigureOut">
              <a:rPr lang="en-US" smtClean="0">
                <a:solidFill>
                  <a:prstClr val="black">
                    <a:tint val="75000"/>
                  </a:prstClr>
                </a:solidFill>
              </a:rPr>
              <a:pPr/>
              <a:t>5/27/14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76E39B3-2E2E-3743-B640-8099981D7B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7617496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1D9051-509E-0B44-B2E4-54C6986BFAFF}" type="datetimeFigureOut">
              <a:rPr lang="en-US" smtClean="0">
                <a:solidFill>
                  <a:prstClr val="black">
                    <a:tint val="75000"/>
                  </a:prstClr>
                </a:solidFill>
              </a:rPr>
              <a:pPr/>
              <a:t>5/27/14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76E39B3-2E2E-3743-B640-8099981D7B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91985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www.iwh.on.ca</a:t>
            </a:r>
            <a:endParaRPr lang="en-US"/>
          </a:p>
        </p:txBody>
      </p:sp>
      <p:sp>
        <p:nvSpPr>
          <p:cNvPr id="7" name="Slide Number Placeholder 6"/>
          <p:cNvSpPr>
            <a:spLocks noGrp="1"/>
          </p:cNvSpPr>
          <p:nvPr>
            <p:ph type="sldNum" sz="quarter" idx="12"/>
          </p:nvPr>
        </p:nvSpPr>
        <p:spPr/>
        <p:txBody>
          <a:bodyPr/>
          <a:lstStyle/>
          <a:p>
            <a:fld id="{20779DD7-2BA2-4128-BBFB-E6A80CCC8F20}"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1D9051-509E-0B44-B2E4-54C6986BFAFF}" type="datetimeFigureOut">
              <a:rPr lang="en-US" smtClean="0">
                <a:solidFill>
                  <a:prstClr val="black">
                    <a:tint val="75000"/>
                  </a:prstClr>
                </a:solidFill>
              </a:rPr>
              <a:pPr/>
              <a:t>5/27/14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76E39B3-2E2E-3743-B640-8099981D7B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5923558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1D9051-509E-0B44-B2E4-54C6986BFAFF}" type="datetimeFigureOut">
              <a:rPr lang="en-US" smtClean="0">
                <a:solidFill>
                  <a:prstClr val="black">
                    <a:tint val="75000"/>
                  </a:prstClr>
                </a:solidFill>
              </a:rPr>
              <a:pPr/>
              <a:t>5/27/14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76E39B3-2E2E-3743-B640-8099981D7B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46252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1D9051-509E-0B44-B2E4-54C6986BFAFF}" type="datetimeFigureOut">
              <a:rPr lang="en-US" smtClean="0">
                <a:solidFill>
                  <a:prstClr val="black">
                    <a:tint val="75000"/>
                  </a:prstClr>
                </a:solidFill>
              </a:rPr>
              <a:pPr/>
              <a:t>5/27/14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76E39B3-2E2E-3743-B640-8099981D7B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038934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D9051-509E-0B44-B2E4-54C6986BFAFF}" type="datetimeFigureOut">
              <a:rPr lang="en-US" smtClean="0">
                <a:solidFill>
                  <a:prstClr val="black">
                    <a:tint val="75000"/>
                  </a:prstClr>
                </a:solidFill>
              </a:rPr>
              <a:pPr/>
              <a:t>5/27/14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76E39B3-2E2E-3743-B640-8099981D7B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539582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D9051-509E-0B44-B2E4-54C6986BFAFF}" type="datetimeFigureOut">
              <a:rPr lang="en-US" smtClean="0">
                <a:solidFill>
                  <a:prstClr val="black">
                    <a:tint val="75000"/>
                  </a:prstClr>
                </a:solidFill>
              </a:rPr>
              <a:pPr/>
              <a:t>5/27/14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76E39B3-2E2E-3743-B640-8099981D7B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134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www.iwh.on.ca</a:t>
            </a:r>
            <a:endParaRPr lang="en-US"/>
          </a:p>
        </p:txBody>
      </p:sp>
      <p:sp>
        <p:nvSpPr>
          <p:cNvPr id="9" name="Slide Number Placeholder 8"/>
          <p:cNvSpPr>
            <a:spLocks noGrp="1"/>
          </p:cNvSpPr>
          <p:nvPr>
            <p:ph type="sldNum" sz="quarter" idx="12"/>
          </p:nvPr>
        </p:nvSpPr>
        <p:spPr/>
        <p:txBody>
          <a:bodyPr/>
          <a:lstStyle/>
          <a:p>
            <a:fld id="{20779DD7-2BA2-4128-BBFB-E6A80CCC8F2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www.iwh.on.ca</a:t>
            </a:r>
            <a:endParaRPr lang="en-US"/>
          </a:p>
        </p:txBody>
      </p:sp>
      <p:sp>
        <p:nvSpPr>
          <p:cNvPr id="5" name="Slide Number Placeholder 4"/>
          <p:cNvSpPr>
            <a:spLocks noGrp="1"/>
          </p:cNvSpPr>
          <p:nvPr>
            <p:ph type="sldNum" sz="quarter" idx="12"/>
          </p:nvPr>
        </p:nvSpPr>
        <p:spPr/>
        <p:txBody>
          <a:bodyPr/>
          <a:lstStyle/>
          <a:p>
            <a:fld id="{20779DD7-2BA2-4128-BBFB-E6A80CCC8F2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www.iwh.on.ca</a:t>
            </a:r>
            <a:endParaRPr lang="en-US"/>
          </a:p>
        </p:txBody>
      </p:sp>
      <p:sp>
        <p:nvSpPr>
          <p:cNvPr id="4" name="Slide Number Placeholder 3"/>
          <p:cNvSpPr>
            <a:spLocks noGrp="1"/>
          </p:cNvSpPr>
          <p:nvPr>
            <p:ph type="sldNum" sz="quarter" idx="12"/>
          </p:nvPr>
        </p:nvSpPr>
        <p:spPr/>
        <p:txBody>
          <a:bodyPr/>
          <a:lstStyle/>
          <a:p>
            <a:fld id="{20779DD7-2BA2-4128-BBFB-E6A80CCC8F2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www.iwh.on.ca</a:t>
            </a:r>
            <a:endParaRPr lang="en-US"/>
          </a:p>
        </p:txBody>
      </p:sp>
      <p:sp>
        <p:nvSpPr>
          <p:cNvPr id="7" name="Slide Number Placeholder 6"/>
          <p:cNvSpPr>
            <a:spLocks noGrp="1"/>
          </p:cNvSpPr>
          <p:nvPr>
            <p:ph type="sldNum" sz="quarter" idx="12"/>
          </p:nvPr>
        </p:nvSpPr>
        <p:spPr/>
        <p:txBody>
          <a:bodyPr/>
          <a:lstStyle/>
          <a:p>
            <a:fld id="{20779DD7-2BA2-4128-BBFB-E6A80CCC8F2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www.iwh.on.ca</a:t>
            </a:r>
            <a:endParaRPr lang="en-US"/>
          </a:p>
        </p:txBody>
      </p:sp>
      <p:sp>
        <p:nvSpPr>
          <p:cNvPr id="7" name="Slide Number Placeholder 6"/>
          <p:cNvSpPr>
            <a:spLocks noGrp="1"/>
          </p:cNvSpPr>
          <p:nvPr>
            <p:ph type="sldNum" sz="quarter" idx="12"/>
          </p:nvPr>
        </p:nvSpPr>
        <p:spPr/>
        <p:txBody>
          <a:bodyPr/>
          <a:lstStyle/>
          <a:p>
            <a:fld id="{20779DD7-2BA2-4128-BBFB-E6A80CCC8F2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3" Type="http://schemas.openxmlformats.org/officeDocument/2006/relationships/image" Target="../media/image1.jpeg"/><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4.xml"/><Relationship Id="rId12" Type="http://schemas.openxmlformats.org/officeDocument/2006/relationships/theme" Target="../theme/theme4.xml"/><Relationship Id="rId1" Type="http://schemas.openxmlformats.org/officeDocument/2006/relationships/slideLayout" Target="../slideLayouts/slideLayout34.xml"/><Relationship Id="rId2" Type="http://schemas.openxmlformats.org/officeDocument/2006/relationships/slideLayout" Target="../slideLayouts/slideLayout35.xml"/><Relationship Id="rId3" Type="http://schemas.openxmlformats.org/officeDocument/2006/relationships/slideLayout" Target="../slideLayouts/slideLayout36.xml"/><Relationship Id="rId4" Type="http://schemas.openxmlformats.org/officeDocument/2006/relationships/slideLayout" Target="../slideLayouts/slideLayout37.xml"/><Relationship Id="rId5" Type="http://schemas.openxmlformats.org/officeDocument/2006/relationships/slideLayout" Target="../slideLayouts/slideLayout38.xml"/><Relationship Id="rId6" Type="http://schemas.openxmlformats.org/officeDocument/2006/relationships/slideLayout" Target="../slideLayouts/slideLayout39.xml"/><Relationship Id="rId7" Type="http://schemas.openxmlformats.org/officeDocument/2006/relationships/slideLayout" Target="../slideLayouts/slideLayout40.xml"/><Relationship Id="rId8" Type="http://schemas.openxmlformats.org/officeDocument/2006/relationships/slideLayout" Target="../slideLayouts/slideLayout41.xml"/><Relationship Id="rId9" Type="http://schemas.openxmlformats.org/officeDocument/2006/relationships/slideLayout" Target="../slideLayouts/slideLayout42.xml"/><Relationship Id="rId10"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www.iwh.on.ca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779DD7-2BA2-4128-BBFB-E6A80CCC8F2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www.iwh.on.ca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C4D5AA-FE77-4E61-B135-8A5D007B6E5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folHlink"/>
        </a:solidFill>
        <a:effectLst/>
      </p:bgPr>
    </p:bg>
    <p:spTree>
      <p:nvGrpSpPr>
        <p:cNvPr id="1" name=""/>
        <p:cNvGrpSpPr/>
        <p:nvPr/>
      </p:nvGrpSpPr>
      <p:grpSpPr>
        <a:xfrm>
          <a:off x="0" y="0"/>
          <a:ext cx="0" cy="0"/>
          <a:chOff x="0" y="0"/>
          <a:chExt cx="0" cy="0"/>
        </a:xfrm>
      </p:grpSpPr>
      <p:pic>
        <p:nvPicPr>
          <p:cNvPr id="1026" name="Picture 10" descr="UMMS Slide 6-jp.jpg                                            00012AFFMacintosh HD                   ABA78158:"/>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5512"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4078150"/>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0" fontAlgn="base" hangingPunct="0">
        <a:spcBef>
          <a:spcPct val="0"/>
        </a:spcBef>
        <a:spcAft>
          <a:spcPct val="0"/>
        </a:spcAft>
        <a:defRPr sz="4600" b="1" i="1">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4600" b="1" i="1">
          <a:solidFill>
            <a:schemeClr val="bg1"/>
          </a:solidFill>
          <a:latin typeface="Times New Roman" pitchFamily="18" charset="0"/>
          <a:ea typeface="ＭＳ Ｐゴシック" charset="0"/>
          <a:cs typeface="ＭＳ Ｐゴシック" charset="0"/>
        </a:defRPr>
      </a:lvl2pPr>
      <a:lvl3pPr algn="l" rtl="0" eaLnBrk="0" fontAlgn="base" hangingPunct="0">
        <a:spcBef>
          <a:spcPct val="0"/>
        </a:spcBef>
        <a:spcAft>
          <a:spcPct val="0"/>
        </a:spcAft>
        <a:defRPr sz="4600" b="1" i="1">
          <a:solidFill>
            <a:schemeClr val="bg1"/>
          </a:solidFill>
          <a:latin typeface="Times New Roman" pitchFamily="18" charset="0"/>
          <a:ea typeface="ＭＳ Ｐゴシック" charset="0"/>
          <a:cs typeface="ＭＳ Ｐゴシック" charset="0"/>
        </a:defRPr>
      </a:lvl3pPr>
      <a:lvl4pPr algn="l" rtl="0" eaLnBrk="0" fontAlgn="base" hangingPunct="0">
        <a:spcBef>
          <a:spcPct val="0"/>
        </a:spcBef>
        <a:spcAft>
          <a:spcPct val="0"/>
        </a:spcAft>
        <a:defRPr sz="4600" b="1" i="1">
          <a:solidFill>
            <a:schemeClr val="bg1"/>
          </a:solidFill>
          <a:latin typeface="Times New Roman" pitchFamily="18" charset="0"/>
          <a:ea typeface="ＭＳ Ｐゴシック" charset="0"/>
          <a:cs typeface="ＭＳ Ｐゴシック" charset="0"/>
        </a:defRPr>
      </a:lvl4pPr>
      <a:lvl5pPr algn="l" rtl="0" eaLnBrk="0" fontAlgn="base" hangingPunct="0">
        <a:spcBef>
          <a:spcPct val="0"/>
        </a:spcBef>
        <a:spcAft>
          <a:spcPct val="0"/>
        </a:spcAft>
        <a:defRPr sz="4600" b="1" i="1">
          <a:solidFill>
            <a:schemeClr val="bg1"/>
          </a:solidFill>
          <a:latin typeface="Times New Roman" pitchFamily="18" charset="0"/>
          <a:ea typeface="ＭＳ Ｐゴシック" charset="0"/>
          <a:cs typeface="ＭＳ Ｐゴシック" charset="0"/>
        </a:defRPr>
      </a:lvl5pPr>
      <a:lvl6pPr marL="457200" algn="l" rtl="0" eaLnBrk="0" fontAlgn="base" hangingPunct="0">
        <a:spcBef>
          <a:spcPct val="0"/>
        </a:spcBef>
        <a:spcAft>
          <a:spcPct val="0"/>
        </a:spcAft>
        <a:defRPr sz="4600" b="1" i="1">
          <a:solidFill>
            <a:schemeClr val="bg1"/>
          </a:solidFill>
          <a:latin typeface="Times New Roman" pitchFamily="18" charset="0"/>
        </a:defRPr>
      </a:lvl6pPr>
      <a:lvl7pPr marL="914400" algn="l" rtl="0" eaLnBrk="0" fontAlgn="base" hangingPunct="0">
        <a:spcBef>
          <a:spcPct val="0"/>
        </a:spcBef>
        <a:spcAft>
          <a:spcPct val="0"/>
        </a:spcAft>
        <a:defRPr sz="4600" b="1" i="1">
          <a:solidFill>
            <a:schemeClr val="bg1"/>
          </a:solidFill>
          <a:latin typeface="Times New Roman" pitchFamily="18" charset="0"/>
        </a:defRPr>
      </a:lvl7pPr>
      <a:lvl8pPr marL="1371600" algn="l" rtl="0" eaLnBrk="0" fontAlgn="base" hangingPunct="0">
        <a:spcBef>
          <a:spcPct val="0"/>
        </a:spcBef>
        <a:spcAft>
          <a:spcPct val="0"/>
        </a:spcAft>
        <a:defRPr sz="4600" b="1" i="1">
          <a:solidFill>
            <a:schemeClr val="bg1"/>
          </a:solidFill>
          <a:latin typeface="Times New Roman" pitchFamily="18" charset="0"/>
        </a:defRPr>
      </a:lvl8pPr>
      <a:lvl9pPr marL="1828800" algn="l" rtl="0" eaLnBrk="0" fontAlgn="base" hangingPunct="0">
        <a:spcBef>
          <a:spcPct val="0"/>
        </a:spcBef>
        <a:spcAft>
          <a:spcPct val="0"/>
        </a:spcAft>
        <a:defRPr sz="4600" b="1" i="1">
          <a:solidFill>
            <a:schemeClr val="bg1"/>
          </a:solidFill>
          <a:latin typeface="Times New Roman" pitchFamily="18" charset="0"/>
        </a:defRPr>
      </a:lvl9pPr>
    </p:titleStyle>
    <p:bodyStyle>
      <a:lvl1pPr marL="342900" indent="-342900" algn="l" rtl="0" eaLnBrk="0" fontAlgn="base" hangingPunct="0">
        <a:spcBef>
          <a:spcPct val="20000"/>
        </a:spcBef>
        <a:spcAft>
          <a:spcPct val="0"/>
        </a:spcAft>
        <a:buChar char="•"/>
        <a:defRPr sz="3600">
          <a:solidFill>
            <a:schemeClr val="bg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3600">
          <a:solidFill>
            <a:schemeClr val="bg1"/>
          </a:solidFill>
          <a:latin typeface="+mn-lt"/>
          <a:ea typeface="ＭＳ Ｐゴシック" charset="0"/>
        </a:defRPr>
      </a:lvl2pPr>
      <a:lvl3pPr marL="1143000" indent="-228600" algn="l" rtl="0" eaLnBrk="0" fontAlgn="base" hangingPunct="0">
        <a:spcBef>
          <a:spcPct val="20000"/>
        </a:spcBef>
        <a:spcAft>
          <a:spcPct val="0"/>
        </a:spcAft>
        <a:buChar char="•"/>
        <a:defRPr sz="3600">
          <a:solidFill>
            <a:schemeClr val="bg1"/>
          </a:solidFill>
          <a:latin typeface="+mn-lt"/>
          <a:ea typeface="ＭＳ Ｐゴシック" charset="0"/>
        </a:defRPr>
      </a:lvl3pPr>
      <a:lvl4pPr marL="1600200" indent="-228600" algn="l" rtl="0" eaLnBrk="0" fontAlgn="base" hangingPunct="0">
        <a:spcBef>
          <a:spcPct val="20000"/>
        </a:spcBef>
        <a:spcAft>
          <a:spcPct val="0"/>
        </a:spcAft>
        <a:buChar char="–"/>
        <a:defRPr sz="3600">
          <a:solidFill>
            <a:schemeClr val="bg1"/>
          </a:solidFill>
          <a:latin typeface="+mn-lt"/>
          <a:ea typeface="ＭＳ Ｐゴシック" charset="0"/>
        </a:defRPr>
      </a:lvl4pPr>
      <a:lvl5pPr marL="2057400" indent="-228600" algn="l" rtl="0" eaLnBrk="0" fontAlgn="base" hangingPunct="0">
        <a:spcBef>
          <a:spcPct val="20000"/>
        </a:spcBef>
        <a:spcAft>
          <a:spcPct val="0"/>
        </a:spcAft>
        <a:buChar char="»"/>
        <a:defRPr sz="3600">
          <a:solidFill>
            <a:schemeClr val="bg1"/>
          </a:solidFill>
          <a:latin typeface="+mn-lt"/>
          <a:ea typeface="ＭＳ Ｐゴシック" charset="0"/>
        </a:defRPr>
      </a:lvl5pPr>
      <a:lvl6pPr marL="2514600" indent="-228600" algn="l" rtl="0" eaLnBrk="0" fontAlgn="base" hangingPunct="0">
        <a:spcBef>
          <a:spcPct val="20000"/>
        </a:spcBef>
        <a:spcAft>
          <a:spcPct val="0"/>
        </a:spcAft>
        <a:buChar char="»"/>
        <a:defRPr sz="3600">
          <a:solidFill>
            <a:schemeClr val="bg1"/>
          </a:solidFill>
          <a:latin typeface="+mn-lt"/>
        </a:defRPr>
      </a:lvl6pPr>
      <a:lvl7pPr marL="2971800" indent="-228600" algn="l" rtl="0" eaLnBrk="0" fontAlgn="base" hangingPunct="0">
        <a:spcBef>
          <a:spcPct val="20000"/>
        </a:spcBef>
        <a:spcAft>
          <a:spcPct val="0"/>
        </a:spcAft>
        <a:buChar char="»"/>
        <a:defRPr sz="3600">
          <a:solidFill>
            <a:schemeClr val="bg1"/>
          </a:solidFill>
          <a:latin typeface="+mn-lt"/>
        </a:defRPr>
      </a:lvl7pPr>
      <a:lvl8pPr marL="3429000" indent="-228600" algn="l" rtl="0" eaLnBrk="0" fontAlgn="base" hangingPunct="0">
        <a:spcBef>
          <a:spcPct val="20000"/>
        </a:spcBef>
        <a:spcAft>
          <a:spcPct val="0"/>
        </a:spcAft>
        <a:buChar char="»"/>
        <a:defRPr sz="3600">
          <a:solidFill>
            <a:schemeClr val="bg1"/>
          </a:solidFill>
          <a:latin typeface="+mn-lt"/>
        </a:defRPr>
      </a:lvl8pPr>
      <a:lvl9pPr marL="3886200" indent="-228600" algn="l" rtl="0" eaLnBrk="0" fontAlgn="base" hangingPunct="0">
        <a:spcBef>
          <a:spcPct val="20000"/>
        </a:spcBef>
        <a:spcAft>
          <a:spcPct val="0"/>
        </a:spcAft>
        <a:buChar char="»"/>
        <a:defRPr sz="36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eaLnBrk="1" fontAlgn="auto" hangingPunct="1">
              <a:spcBef>
                <a:spcPts val="0"/>
              </a:spcBef>
              <a:spcAft>
                <a:spcPts val="0"/>
              </a:spcAft>
            </a:pPr>
            <a:fld id="{4E1D9051-509E-0B44-B2E4-54C6986BFAFF}" type="datetimeFigureOut">
              <a:rPr lang="en-US" smtClean="0">
                <a:solidFill>
                  <a:prstClr val="black">
                    <a:tint val="75000"/>
                  </a:prstClr>
                </a:solidFill>
                <a:latin typeface="Calibri"/>
              </a:rPr>
              <a:pPr defTabSz="457200" eaLnBrk="1" fontAlgn="auto" hangingPunct="1">
                <a:spcBef>
                  <a:spcPts val="0"/>
                </a:spcBef>
                <a:spcAft>
                  <a:spcPts val="0"/>
                </a:spcAft>
              </a:pPr>
              <a:t>5/27/14</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eaLnBrk="1" fontAlgn="auto" hangingPunct="1">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eaLnBrk="1" fontAlgn="auto" hangingPunct="1">
              <a:spcBef>
                <a:spcPts val="0"/>
              </a:spcBef>
              <a:spcAft>
                <a:spcPts val="0"/>
              </a:spcAft>
            </a:pPr>
            <a:fld id="{276E39B3-2E2E-3743-B640-8099981D7BBD}" type="slidenum">
              <a:rPr lang="en-US" smtClean="0">
                <a:solidFill>
                  <a:prstClr val="black">
                    <a:tint val="75000"/>
                  </a:prstClr>
                </a:solidFill>
                <a:latin typeface="Calibri"/>
              </a:rPr>
              <a:pPr defTabSz="457200"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85895834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www-ncbi-nlm-nih-gov.proxy.lib.umich.edu/pubmed?term=Hinman%20RS%5BAuthor%5D&amp;cauthor=true&amp;cauthor_uid=22944525" TargetMode="External"/><Relationship Id="rId4" Type="http://schemas.openxmlformats.org/officeDocument/2006/relationships/hyperlink" Target="http://www-ncbi-nlm-nih-gov.proxy.lib.umich.edu/pubmed?term=Hall%20M%5BAuthor%5D&amp;cauthor=true&amp;cauthor_uid=22944525" TargetMode="External"/><Relationship Id="rId5" Type="http://schemas.openxmlformats.org/officeDocument/2006/relationships/hyperlink" Target="http://www-ncbi-nlm-nih-gov.proxy.lib.umich.edu/pubmed?term=Terwee%20CB%5BAuthor%5D&amp;cauthor=true&amp;cauthor_uid=22944525" TargetMode="External"/><Relationship Id="rId6" Type="http://schemas.openxmlformats.org/officeDocument/2006/relationships/hyperlink" Target="http://www-ncbi-nlm-nih-gov.proxy.lib.umich.edu/pubmed?term=Roos%20EM%5BAuthor%5D&amp;cauthor=true&amp;cauthor_uid=22944525" TargetMode="External"/><Relationship Id="rId7" Type="http://schemas.openxmlformats.org/officeDocument/2006/relationships/hyperlink" Target="http://www-ncbi-nlm-nih-gov.proxy.lib.umich.edu/pubmed?term=Bennell%20KL%5BAuthor%5D&amp;cauthor=true&amp;cauthor_uid=22944525" TargetMode="External"/><Relationship Id="rId1" Type="http://schemas.openxmlformats.org/officeDocument/2006/relationships/slideLayout" Target="../slideLayouts/slideLayout35.xml"/><Relationship Id="rId2" Type="http://schemas.openxmlformats.org/officeDocument/2006/relationships/hyperlink" Target="http://www-ncbi-nlm-nih-gov.proxy.lib.umich.edu/pubmed?term=Dobson%20F%5BAuthor%5D&amp;cauthor=true&amp;cauthor_uid=22944525"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5.xml"/><Relationship Id="rId2"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5.xml"/><Relationship Id="rId2" Type="http://schemas.openxmlformats.org/officeDocument/2006/relationships/image" Target="../media/image4.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 Id="rId2" Type="http://schemas.openxmlformats.org/officeDocument/2006/relationships/image" Target="../media/image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1.xml"/><Relationship Id="rId2" Type="http://schemas.openxmlformats.org/officeDocument/2006/relationships/image" Target="../media/image6.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5.xml"/><Relationship Id="rId2" Type="http://schemas.openxmlformats.org/officeDocument/2006/relationships/image" Target="../media/image7.png"/><Relationship Id="rId3" Type="http://schemas.openxmlformats.org/officeDocument/2006/relationships/image" Target="../media/image8.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5.xml"/><Relationship Id="rId2" Type="http://schemas.openxmlformats.org/officeDocument/2006/relationships/image" Target="../media/image9.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8.xml"/><Relationship Id="rId2" Type="http://schemas.openxmlformats.org/officeDocument/2006/relationships/image" Target="../media/image10.jpeg"/><Relationship Id="rId3" Type="http://schemas.openxmlformats.org/officeDocument/2006/relationships/image" Target="../media/image11.jpe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image" Target="../media/image1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35.xml"/><Relationship Id="rId2"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6405" y="1177926"/>
            <a:ext cx="7771190" cy="1470025"/>
          </a:xfrm>
        </p:spPr>
        <p:txBody>
          <a:bodyPr/>
          <a:lstStyle/>
          <a:p>
            <a:r>
              <a:rPr lang="en-US" i="0" dirty="0" smtClean="0">
                <a:solidFill>
                  <a:srgbClr val="000000"/>
                </a:solidFill>
                <a:latin typeface="Arial"/>
                <a:cs typeface="Arial"/>
              </a:rPr>
              <a:t>Performance-based measures </a:t>
            </a:r>
            <a:br>
              <a:rPr lang="en-US" i="0" dirty="0" smtClean="0">
                <a:solidFill>
                  <a:srgbClr val="000000"/>
                </a:solidFill>
                <a:latin typeface="Arial"/>
                <a:cs typeface="Arial"/>
              </a:rPr>
            </a:br>
            <a:r>
              <a:rPr lang="en-US" i="0" dirty="0" smtClean="0">
                <a:solidFill>
                  <a:srgbClr val="000000"/>
                </a:solidFill>
                <a:latin typeface="Arial"/>
                <a:cs typeface="Arial"/>
              </a:rPr>
              <a:t>of physical function</a:t>
            </a:r>
            <a:br>
              <a:rPr lang="en-US" i="0" dirty="0" smtClean="0">
                <a:solidFill>
                  <a:srgbClr val="000000"/>
                </a:solidFill>
                <a:latin typeface="Arial"/>
                <a:cs typeface="Arial"/>
              </a:rPr>
            </a:br>
            <a:r>
              <a:rPr lang="en-US" i="0" dirty="0">
                <a:solidFill>
                  <a:srgbClr val="000000"/>
                </a:solidFill>
                <a:latin typeface="Arial"/>
                <a:cs typeface="Arial"/>
              </a:rPr>
              <a:t/>
            </a:r>
            <a:br>
              <a:rPr lang="en-US" i="0" dirty="0">
                <a:solidFill>
                  <a:srgbClr val="000000"/>
                </a:solidFill>
                <a:latin typeface="Arial"/>
                <a:cs typeface="Arial"/>
              </a:rPr>
            </a:br>
            <a:r>
              <a:rPr lang="en-US" b="0" i="0" dirty="0" smtClean="0">
                <a:solidFill>
                  <a:srgbClr val="000000"/>
                </a:solidFill>
                <a:latin typeface="Arial"/>
                <a:cs typeface="Arial"/>
              </a:rPr>
              <a:t/>
            </a:r>
            <a:br>
              <a:rPr lang="en-US" b="0" i="0" dirty="0" smtClean="0">
                <a:solidFill>
                  <a:srgbClr val="000000"/>
                </a:solidFill>
                <a:latin typeface="Arial"/>
                <a:cs typeface="Arial"/>
              </a:rPr>
            </a:br>
            <a:r>
              <a:rPr lang="en-US" b="0" i="0" dirty="0">
                <a:solidFill>
                  <a:srgbClr val="000000"/>
                </a:solidFill>
                <a:latin typeface="Arial"/>
                <a:cs typeface="Arial"/>
              </a:rPr>
              <a:t/>
            </a:r>
            <a:br>
              <a:rPr lang="en-US" b="0" i="0" dirty="0">
                <a:solidFill>
                  <a:srgbClr val="000000"/>
                </a:solidFill>
                <a:latin typeface="Arial"/>
                <a:cs typeface="Arial"/>
              </a:rPr>
            </a:br>
            <a:r>
              <a:rPr lang="en-US" i="0" dirty="0">
                <a:solidFill>
                  <a:srgbClr val="000000"/>
                </a:solidFill>
                <a:latin typeface="Arial"/>
                <a:cs typeface="Arial"/>
              </a:rPr>
              <a:t/>
            </a:r>
            <a:br>
              <a:rPr lang="en-US" i="0" dirty="0">
                <a:solidFill>
                  <a:srgbClr val="000000"/>
                </a:solidFill>
                <a:latin typeface="Arial"/>
                <a:cs typeface="Arial"/>
              </a:rPr>
            </a:br>
            <a:endParaRPr lang="en-US" i="0" dirty="0">
              <a:solidFill>
                <a:srgbClr val="000000"/>
              </a:solidFill>
              <a:latin typeface="Arial"/>
              <a:cs typeface="Arial"/>
            </a:endParaRPr>
          </a:p>
        </p:txBody>
      </p:sp>
      <p:sp>
        <p:nvSpPr>
          <p:cNvPr id="4" name="Subtitle 3"/>
          <p:cNvSpPr>
            <a:spLocks noGrp="1"/>
          </p:cNvSpPr>
          <p:nvPr>
            <p:ph type="subTitle" idx="1"/>
          </p:nvPr>
        </p:nvSpPr>
        <p:spPr>
          <a:xfrm>
            <a:off x="686405" y="4652435"/>
            <a:ext cx="6401405" cy="1752600"/>
          </a:xfrm>
        </p:spPr>
        <p:txBody>
          <a:bodyPr/>
          <a:lstStyle/>
          <a:p>
            <a:pPr algn="l"/>
            <a:r>
              <a:rPr lang="en-US" dirty="0" smtClean="0">
                <a:solidFill>
                  <a:srgbClr val="000000"/>
                </a:solidFill>
              </a:rPr>
              <a:t>Kristine Phillips, MD, PhD</a:t>
            </a:r>
          </a:p>
          <a:p>
            <a:pPr algn="l"/>
            <a:endParaRPr lang="en-US" dirty="0">
              <a:solidFill>
                <a:srgbClr val="000000"/>
              </a:solidFill>
            </a:endParaRPr>
          </a:p>
          <a:p>
            <a:pPr algn="l"/>
            <a:r>
              <a:rPr lang="en-US" sz="2400" dirty="0" smtClean="0">
                <a:solidFill>
                  <a:srgbClr val="000000"/>
                </a:solidFill>
              </a:rPr>
              <a:t>Disclosures:  None</a:t>
            </a:r>
            <a:endParaRPr lang="en-US" sz="2400" dirty="0">
              <a:solidFill>
                <a:srgbClr val="000000"/>
              </a:solidFill>
            </a:endParaRPr>
          </a:p>
        </p:txBody>
      </p:sp>
    </p:spTree>
    <p:extLst>
      <p:ext uri="{BB962C8B-B14F-4D97-AF65-F5344CB8AC3E}">
        <p14:creationId xmlns:p14="http://schemas.microsoft.com/office/powerpoint/2010/main" val="329132327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OA systematic review</a:t>
            </a:r>
            <a:endParaRPr lang="en-US" dirty="0"/>
          </a:p>
        </p:txBody>
      </p:sp>
      <p:sp>
        <p:nvSpPr>
          <p:cNvPr id="3" name="Content Placeholder 2"/>
          <p:cNvSpPr>
            <a:spLocks noGrp="1"/>
          </p:cNvSpPr>
          <p:nvPr>
            <p:ph idx="1"/>
          </p:nvPr>
        </p:nvSpPr>
        <p:spPr/>
        <p:txBody>
          <a:bodyPr/>
          <a:lstStyle/>
          <a:p>
            <a:pPr marL="0" indent="0">
              <a:buNone/>
            </a:pPr>
            <a:r>
              <a:rPr lang="en-US" b="1" dirty="0"/>
              <a:t>Measurement properties of performance-based measures to assess physical function in hip and knee osteoarthritis: a systematic review.</a:t>
            </a:r>
          </a:p>
          <a:p>
            <a:pPr marL="0" indent="0">
              <a:buNone/>
            </a:pPr>
            <a:r>
              <a:rPr lang="nl-NL" dirty="0" smtClean="0">
                <a:hlinkClick r:id="rId2"/>
              </a:rPr>
              <a:t>Dobson</a:t>
            </a:r>
            <a:r>
              <a:rPr lang="nl-NL" u="sng" dirty="0" smtClean="0">
                <a:hlinkClick r:id="rId2"/>
              </a:rPr>
              <a:t> </a:t>
            </a:r>
            <a:r>
              <a:rPr lang="nl-NL" u="sng" dirty="0">
                <a:hlinkClick r:id="rId2"/>
              </a:rPr>
              <a:t>F1, </a:t>
            </a:r>
            <a:r>
              <a:rPr lang="nl-NL" u="sng" dirty="0">
                <a:hlinkClick r:id="rId3"/>
              </a:rPr>
              <a:t>Hinman RS, </a:t>
            </a:r>
            <a:r>
              <a:rPr lang="nl-NL" u="sng" dirty="0">
                <a:hlinkClick r:id="rId4"/>
              </a:rPr>
              <a:t>Hall M, </a:t>
            </a:r>
            <a:r>
              <a:rPr lang="nl-NL" u="sng" dirty="0">
                <a:hlinkClick r:id="rId5"/>
              </a:rPr>
              <a:t>Terwee CB, </a:t>
            </a:r>
            <a:r>
              <a:rPr lang="nl-NL" u="sng" dirty="0">
                <a:hlinkClick r:id="rId6"/>
              </a:rPr>
              <a:t>Roos EM, </a:t>
            </a:r>
            <a:r>
              <a:rPr lang="nl-NL" u="sng" dirty="0">
                <a:hlinkClick r:id="rId7"/>
              </a:rPr>
              <a:t>Bennell KL.</a:t>
            </a:r>
            <a:endParaRPr lang="en-US" dirty="0"/>
          </a:p>
        </p:txBody>
      </p:sp>
    </p:spTree>
    <p:extLst>
      <p:ext uri="{BB962C8B-B14F-4D97-AF65-F5344CB8AC3E}">
        <p14:creationId xmlns:p14="http://schemas.microsoft.com/office/powerpoint/2010/main" val="91855840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Example:  OA Literature Review  Methods</a:t>
            </a:r>
            <a:endParaRPr lang="en-US" dirty="0"/>
          </a:p>
        </p:txBody>
      </p:sp>
      <p:sp>
        <p:nvSpPr>
          <p:cNvPr id="5" name="Content Placeholder 4"/>
          <p:cNvSpPr>
            <a:spLocks noGrp="1"/>
          </p:cNvSpPr>
          <p:nvPr>
            <p:ph idx="1"/>
          </p:nvPr>
        </p:nvSpPr>
        <p:spPr/>
        <p:txBody>
          <a:bodyPr>
            <a:normAutofit fontScale="92500" lnSpcReduction="20000"/>
          </a:bodyPr>
          <a:lstStyle/>
          <a:p>
            <a:r>
              <a:rPr lang="en-US" dirty="0" smtClean="0"/>
              <a:t>Keywords used</a:t>
            </a:r>
          </a:p>
          <a:p>
            <a:r>
              <a:rPr lang="en-US" dirty="0" smtClean="0"/>
              <a:t>Exclusion criteria</a:t>
            </a:r>
          </a:p>
          <a:p>
            <a:endParaRPr lang="en-US" dirty="0"/>
          </a:p>
          <a:p>
            <a:r>
              <a:rPr lang="en-US" dirty="0"/>
              <a:t>O</a:t>
            </a:r>
            <a:r>
              <a:rPr lang="en-US" dirty="0" smtClean="0"/>
              <a:t>nline databases used</a:t>
            </a:r>
          </a:p>
          <a:p>
            <a:pPr lvl="1"/>
            <a:r>
              <a:rPr lang="en-US" dirty="0" smtClean="0"/>
              <a:t>CINAHL, etc</a:t>
            </a:r>
          </a:p>
          <a:p>
            <a:pPr lvl="1"/>
            <a:r>
              <a:rPr lang="en-US" dirty="0" smtClean="0"/>
              <a:t>Cochrane</a:t>
            </a:r>
          </a:p>
          <a:p>
            <a:pPr lvl="1"/>
            <a:r>
              <a:rPr lang="en-US" dirty="0" err="1" smtClean="0"/>
              <a:t>Embase</a:t>
            </a:r>
            <a:endParaRPr lang="en-US" dirty="0" smtClean="0"/>
          </a:p>
          <a:p>
            <a:pPr lvl="1"/>
            <a:r>
              <a:rPr lang="en-US" dirty="0" smtClean="0"/>
              <a:t>Medline / PubMed</a:t>
            </a:r>
          </a:p>
          <a:p>
            <a:pPr lvl="1"/>
            <a:r>
              <a:rPr lang="en-US" dirty="0" err="1" smtClean="0"/>
              <a:t>PsychINFO</a:t>
            </a:r>
            <a:endParaRPr lang="en-US" dirty="0" smtClean="0"/>
          </a:p>
          <a:p>
            <a:pPr lvl="1"/>
            <a:r>
              <a:rPr lang="en-US" dirty="0" smtClean="0"/>
              <a:t>References of all articles</a:t>
            </a:r>
          </a:p>
          <a:p>
            <a:pPr lvl="1"/>
            <a:endParaRPr lang="en-US" dirty="0"/>
          </a:p>
          <a:p>
            <a:pPr lvl="1"/>
            <a:endParaRPr lang="en-US" dirty="0"/>
          </a:p>
          <a:p>
            <a:pPr marL="457200" lvl="1" indent="0">
              <a:buNone/>
            </a:pPr>
            <a:endParaRPr lang="en-US" dirty="0" smtClean="0"/>
          </a:p>
          <a:p>
            <a:pPr lvl="1"/>
            <a:endParaRPr lang="en-US" dirty="0" smtClean="0"/>
          </a:p>
          <a:p>
            <a:pPr lvl="1"/>
            <a:endParaRPr lang="en-US" dirty="0"/>
          </a:p>
        </p:txBody>
      </p:sp>
      <p:sp>
        <p:nvSpPr>
          <p:cNvPr id="2" name="TextBox 1"/>
          <p:cNvSpPr txBox="1"/>
          <p:nvPr/>
        </p:nvSpPr>
        <p:spPr>
          <a:xfrm>
            <a:off x="4995333" y="6126163"/>
            <a:ext cx="2727767" cy="369332"/>
          </a:xfrm>
          <a:prstGeom prst="rect">
            <a:avLst/>
          </a:prstGeom>
          <a:noFill/>
        </p:spPr>
        <p:txBody>
          <a:bodyPr wrap="none" rtlCol="0">
            <a:spAutoFit/>
          </a:bodyPr>
          <a:lstStyle/>
          <a:p>
            <a:pPr defTabSz="457200" eaLnBrk="1" fontAlgn="auto" hangingPunct="1">
              <a:spcBef>
                <a:spcPts val="0"/>
              </a:spcBef>
              <a:spcAft>
                <a:spcPts val="0"/>
              </a:spcAft>
            </a:pPr>
            <a:r>
              <a:rPr lang="en-US" sz="1800" b="1" dirty="0">
                <a:solidFill>
                  <a:srgbClr val="C0504D">
                    <a:lumMod val="75000"/>
                  </a:srgbClr>
                </a:solidFill>
                <a:latin typeface="Calibri"/>
              </a:rPr>
              <a:t>OMERACT-OARSI initiative</a:t>
            </a:r>
            <a:endParaRPr lang="en-US" sz="1800" dirty="0">
              <a:solidFill>
                <a:srgbClr val="C0504D">
                  <a:lumMod val="75000"/>
                </a:srgbClr>
              </a:solidFill>
              <a:latin typeface="Calibri"/>
            </a:endParaRPr>
          </a:p>
        </p:txBody>
      </p:sp>
    </p:spTree>
    <p:extLst>
      <p:ext uri="{BB962C8B-B14F-4D97-AF65-F5344CB8AC3E}">
        <p14:creationId xmlns:p14="http://schemas.microsoft.com/office/powerpoint/2010/main" val="398458024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stretch>
            <a:fillRect/>
          </a:stretch>
        </p:blipFill>
        <p:spPr>
          <a:xfrm>
            <a:off x="2819401" y="634999"/>
            <a:ext cx="3975100" cy="4784843"/>
          </a:xfrm>
          <a:prstGeom prst="rect">
            <a:avLst/>
          </a:prstGeom>
        </p:spPr>
      </p:pic>
      <p:sp>
        <p:nvSpPr>
          <p:cNvPr id="3" name="TextBox 2"/>
          <p:cNvSpPr txBox="1"/>
          <p:nvPr/>
        </p:nvSpPr>
        <p:spPr>
          <a:xfrm>
            <a:off x="635000" y="5568009"/>
            <a:ext cx="7620000" cy="317500"/>
          </a:xfrm>
          <a:prstGeom prst="rect">
            <a:avLst/>
          </a:prstGeom>
        </p:spPr>
        <p:txBody>
          <a:bodyPr/>
          <a:lstStyle/>
          <a:p>
            <a:pPr defTabSz="457200" eaLnBrk="1" fontAlgn="auto" hangingPunct="1">
              <a:spcBef>
                <a:spcPts val="0"/>
              </a:spcBef>
              <a:spcAft>
                <a:spcPts val="0"/>
              </a:spcAft>
            </a:pPr>
            <a:r>
              <a:rPr lang="en-US" sz="1000" dirty="0">
                <a:solidFill>
                  <a:prstClr val="black"/>
                </a:solidFill>
                <a:latin typeface="Arial"/>
              </a:rPr>
              <a:t> Fig. 1 Flowchart of the selection and inclusion of studies.</a:t>
            </a:r>
          </a:p>
        </p:txBody>
      </p:sp>
      <p:sp>
        <p:nvSpPr>
          <p:cNvPr id="4" name="TextBox 3"/>
          <p:cNvSpPr txBox="1"/>
          <p:nvPr/>
        </p:nvSpPr>
        <p:spPr>
          <a:xfrm>
            <a:off x="635000" y="5885509"/>
            <a:ext cx="7620000" cy="254000"/>
          </a:xfrm>
          <a:prstGeom prst="rect">
            <a:avLst/>
          </a:prstGeom>
        </p:spPr>
        <p:txBody>
          <a:bodyPr/>
          <a:lstStyle/>
          <a:p>
            <a:pPr defTabSz="457200" eaLnBrk="1" fontAlgn="auto" hangingPunct="1">
              <a:spcBef>
                <a:spcPts val="0"/>
              </a:spcBef>
              <a:spcAft>
                <a:spcPts val="0"/>
              </a:spcAft>
            </a:pPr>
            <a:r>
              <a:rPr lang="en-US" sz="1000" dirty="0">
                <a:solidFill>
                  <a:prstClr val="black"/>
                </a:solidFill>
                <a:latin typeface="Arial"/>
              </a:rPr>
              <a:t>F.  Dobson , R.S.  </a:t>
            </a:r>
            <a:r>
              <a:rPr lang="en-US" sz="1000" dirty="0" err="1">
                <a:solidFill>
                  <a:prstClr val="black"/>
                </a:solidFill>
                <a:latin typeface="Arial"/>
              </a:rPr>
              <a:t>Hinman</a:t>
            </a:r>
            <a:r>
              <a:rPr lang="en-US" sz="1000" dirty="0">
                <a:solidFill>
                  <a:prstClr val="black"/>
                </a:solidFill>
                <a:latin typeface="Arial"/>
              </a:rPr>
              <a:t> , M.  Hall , C.B.  </a:t>
            </a:r>
            <a:r>
              <a:rPr lang="en-US" sz="1000" dirty="0" err="1">
                <a:solidFill>
                  <a:prstClr val="black"/>
                </a:solidFill>
                <a:latin typeface="Arial"/>
              </a:rPr>
              <a:t>Terwee</a:t>
            </a:r>
            <a:r>
              <a:rPr lang="en-US" sz="1000" dirty="0">
                <a:solidFill>
                  <a:prstClr val="black"/>
                </a:solidFill>
                <a:latin typeface="Arial"/>
              </a:rPr>
              <a:t> , E.M.  </a:t>
            </a:r>
            <a:r>
              <a:rPr lang="en-US" sz="1000" dirty="0" err="1">
                <a:solidFill>
                  <a:prstClr val="black"/>
                </a:solidFill>
                <a:latin typeface="Arial"/>
              </a:rPr>
              <a:t>Roos</a:t>
            </a:r>
            <a:r>
              <a:rPr lang="en-US" sz="1000" dirty="0">
                <a:solidFill>
                  <a:prstClr val="black"/>
                </a:solidFill>
                <a:latin typeface="Arial"/>
              </a:rPr>
              <a:t> , K.L.  </a:t>
            </a:r>
            <a:r>
              <a:rPr lang="en-US" sz="1000" dirty="0" err="1">
                <a:solidFill>
                  <a:prstClr val="black"/>
                </a:solidFill>
                <a:latin typeface="Arial"/>
              </a:rPr>
              <a:t>Bennell</a:t>
            </a:r>
            <a:endParaRPr lang="en-US" sz="1000" dirty="0">
              <a:solidFill>
                <a:prstClr val="black"/>
              </a:solidFill>
              <a:latin typeface="Arial"/>
            </a:endParaRPr>
          </a:p>
        </p:txBody>
      </p:sp>
      <p:sp>
        <p:nvSpPr>
          <p:cNvPr id="5" name="TextBox 4"/>
          <p:cNvSpPr txBox="1"/>
          <p:nvPr/>
        </p:nvSpPr>
        <p:spPr>
          <a:xfrm>
            <a:off x="635000" y="6139509"/>
            <a:ext cx="7620000" cy="254000"/>
          </a:xfrm>
          <a:prstGeom prst="rect">
            <a:avLst/>
          </a:prstGeom>
        </p:spPr>
        <p:txBody>
          <a:bodyPr/>
          <a:lstStyle/>
          <a:p>
            <a:pPr defTabSz="457200" eaLnBrk="1" fontAlgn="auto" hangingPunct="1">
              <a:spcBef>
                <a:spcPts val="0"/>
              </a:spcBef>
              <a:spcAft>
                <a:spcPts val="0"/>
              </a:spcAft>
            </a:pPr>
            <a:r>
              <a:rPr lang="en-US" sz="1000" b="1" dirty="0">
                <a:solidFill>
                  <a:prstClr val="black"/>
                </a:solidFill>
                <a:latin typeface="Arial"/>
              </a:rPr>
              <a:t> Measurement properties of performance-based measures to assess physical function in hip and knee osteoarthritis: a systematic review</a:t>
            </a:r>
          </a:p>
        </p:txBody>
      </p:sp>
      <p:sp>
        <p:nvSpPr>
          <p:cNvPr id="6" name="TextBox 5"/>
          <p:cNvSpPr txBox="1"/>
          <p:nvPr/>
        </p:nvSpPr>
        <p:spPr>
          <a:xfrm>
            <a:off x="635000" y="6561667"/>
            <a:ext cx="7620000" cy="254000"/>
          </a:xfrm>
          <a:prstGeom prst="rect">
            <a:avLst/>
          </a:prstGeom>
        </p:spPr>
        <p:txBody>
          <a:bodyPr/>
          <a:lstStyle/>
          <a:p>
            <a:pPr defTabSz="457200" eaLnBrk="1" fontAlgn="auto" hangingPunct="1">
              <a:spcBef>
                <a:spcPts val="0"/>
              </a:spcBef>
              <a:spcAft>
                <a:spcPts val="0"/>
              </a:spcAft>
            </a:pPr>
            <a:r>
              <a:rPr lang="en-US" sz="1000" dirty="0">
                <a:solidFill>
                  <a:prstClr val="black"/>
                </a:solidFill>
                <a:latin typeface="Arial"/>
              </a:rPr>
              <a:t>Osteoarthritis and Cartilage, Volume 20, Issue 12, 2012, 1548 - 1562</a:t>
            </a:r>
          </a:p>
        </p:txBody>
      </p:sp>
    </p:spTree>
    <p:extLst>
      <p:ext uri="{BB962C8B-B14F-4D97-AF65-F5344CB8AC3E}">
        <p14:creationId xmlns:p14="http://schemas.microsoft.com/office/powerpoint/2010/main" val="45174650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Quality criteria for rating the results of the measurement properties</a:t>
            </a:r>
            <a:endParaRPr lang="en-US" dirty="0"/>
          </a:p>
        </p:txBody>
      </p:sp>
      <p:sp>
        <p:nvSpPr>
          <p:cNvPr id="3" name="Content Placeholder 2"/>
          <p:cNvSpPr>
            <a:spLocks noGrp="1"/>
          </p:cNvSpPr>
          <p:nvPr>
            <p:ph idx="1"/>
          </p:nvPr>
        </p:nvSpPr>
        <p:spPr>
          <a:xfrm>
            <a:off x="457200" y="1866371"/>
            <a:ext cx="8229600" cy="4843462"/>
          </a:xfrm>
        </p:spPr>
        <p:txBody>
          <a:bodyPr>
            <a:normAutofit fontScale="85000" lnSpcReduction="10000"/>
          </a:bodyPr>
          <a:lstStyle/>
          <a:p>
            <a:r>
              <a:rPr lang="en-US" dirty="0" smtClean="0"/>
              <a:t>Reliability</a:t>
            </a:r>
          </a:p>
          <a:p>
            <a:r>
              <a:rPr lang="en-US" dirty="0" smtClean="0"/>
              <a:t>Internal consistency</a:t>
            </a:r>
          </a:p>
          <a:p>
            <a:r>
              <a:rPr lang="en-US" dirty="0" smtClean="0"/>
              <a:t>Measurement error</a:t>
            </a:r>
          </a:p>
          <a:p>
            <a:r>
              <a:rPr lang="en-US" dirty="0" smtClean="0"/>
              <a:t>Responsiveness</a:t>
            </a:r>
          </a:p>
          <a:p>
            <a:r>
              <a:rPr lang="en-US" dirty="0" smtClean="0"/>
              <a:t>Validity</a:t>
            </a:r>
          </a:p>
          <a:p>
            <a:pPr lvl="1"/>
            <a:r>
              <a:rPr lang="en-US" dirty="0" smtClean="0"/>
              <a:t>Content</a:t>
            </a:r>
          </a:p>
          <a:p>
            <a:pPr lvl="1"/>
            <a:r>
              <a:rPr lang="en-US" dirty="0" smtClean="0"/>
              <a:t>Structural</a:t>
            </a:r>
          </a:p>
          <a:p>
            <a:pPr lvl="1"/>
            <a:r>
              <a:rPr lang="en-US" dirty="0" smtClean="0"/>
              <a:t>Construct (Hypothesis testing)</a:t>
            </a:r>
          </a:p>
          <a:p>
            <a:pPr lvl="1"/>
            <a:r>
              <a:rPr lang="en-US" dirty="0" smtClean="0"/>
              <a:t>Cross-cultural </a:t>
            </a:r>
          </a:p>
          <a:p>
            <a:pPr lvl="1"/>
            <a:r>
              <a:rPr lang="en-US" dirty="0" smtClean="0"/>
              <a:t>Criterion</a:t>
            </a:r>
          </a:p>
          <a:p>
            <a:pPr marL="914400" lvl="2" indent="0">
              <a:buNone/>
            </a:pPr>
            <a:r>
              <a:rPr lang="en-US" dirty="0" smtClean="0"/>
              <a:t>                               </a:t>
            </a:r>
            <a:r>
              <a:rPr lang="en-US" dirty="0" err="1" smtClean="0"/>
              <a:t>Terwee</a:t>
            </a:r>
            <a:r>
              <a:rPr lang="en-US" dirty="0" smtClean="0"/>
              <a:t> et al J </a:t>
            </a:r>
            <a:r>
              <a:rPr lang="en-US" dirty="0" err="1" smtClean="0"/>
              <a:t>Clin</a:t>
            </a:r>
            <a:r>
              <a:rPr lang="en-US" dirty="0" smtClean="0"/>
              <a:t> </a:t>
            </a:r>
            <a:r>
              <a:rPr lang="en-US" dirty="0" err="1" smtClean="0"/>
              <a:t>Epidemiol</a:t>
            </a:r>
            <a:r>
              <a:rPr lang="en-US" dirty="0" smtClean="0"/>
              <a:t> 2007;60(1):34-42</a:t>
            </a:r>
            <a:endParaRPr lang="en-US" dirty="0"/>
          </a:p>
          <a:p>
            <a:pPr marL="457200" lvl="1" indent="0">
              <a:buNone/>
            </a:pPr>
            <a:endParaRPr lang="en-US" dirty="0" smtClean="0"/>
          </a:p>
        </p:txBody>
      </p:sp>
    </p:spTree>
    <p:extLst>
      <p:ext uri="{BB962C8B-B14F-4D97-AF65-F5344CB8AC3E}">
        <p14:creationId xmlns:p14="http://schemas.microsoft.com/office/powerpoint/2010/main" val="185111384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Levels of evidence for the quality of the measurement property </a:t>
            </a:r>
            <a:endParaRPr lang="en-US" dirty="0"/>
          </a:p>
        </p:txBody>
      </p:sp>
      <p:sp>
        <p:nvSpPr>
          <p:cNvPr id="3" name="Content Placeholder 2"/>
          <p:cNvSpPr>
            <a:spLocks noGrp="1"/>
          </p:cNvSpPr>
          <p:nvPr>
            <p:ph idx="1"/>
          </p:nvPr>
        </p:nvSpPr>
        <p:spPr>
          <a:xfrm>
            <a:off x="457199" y="1600200"/>
            <a:ext cx="8453967" cy="5257800"/>
          </a:xfrm>
        </p:spPr>
        <p:txBody>
          <a:bodyPr>
            <a:normAutofit fontScale="70000" lnSpcReduction="20000"/>
          </a:bodyPr>
          <a:lstStyle/>
          <a:p>
            <a:pPr marL="0" indent="0">
              <a:buNone/>
            </a:pPr>
            <a:r>
              <a:rPr lang="en-US" dirty="0"/>
              <a:t>Level	</a:t>
            </a:r>
            <a:r>
              <a:rPr lang="en-US" dirty="0" smtClean="0"/>
              <a:t>	Rating</a:t>
            </a:r>
            <a:r>
              <a:rPr lang="en-US" baseline="30000" dirty="0"/>
              <a:t>∗</a:t>
            </a:r>
            <a:r>
              <a:rPr lang="en-US" dirty="0"/>
              <a:t>	</a:t>
            </a:r>
            <a:r>
              <a:rPr lang="en-US" dirty="0" smtClean="0"/>
              <a:t>		Criteria</a:t>
            </a:r>
            <a:r>
              <a:rPr lang="en-US" dirty="0"/>
              <a:t>	</a:t>
            </a:r>
            <a:endParaRPr lang="en-US" dirty="0" smtClean="0"/>
          </a:p>
          <a:p>
            <a:pPr marL="0" indent="0">
              <a:buNone/>
            </a:pPr>
            <a:r>
              <a:rPr lang="en-US" dirty="0" smtClean="0"/>
              <a:t>Strong</a:t>
            </a:r>
            <a:r>
              <a:rPr lang="en-US" dirty="0"/>
              <a:t>	</a:t>
            </a:r>
            <a:r>
              <a:rPr lang="en-US" dirty="0" smtClean="0"/>
              <a:t>	+</a:t>
            </a:r>
            <a:r>
              <a:rPr lang="en-US" dirty="0"/>
              <a:t>++ or −−−	</a:t>
            </a:r>
            <a:r>
              <a:rPr lang="en-US" dirty="0" smtClean="0"/>
              <a:t>	Consistent </a:t>
            </a:r>
            <a:r>
              <a:rPr lang="en-US" dirty="0"/>
              <a:t>findings in multiple studies </a:t>
            </a:r>
            <a:r>
              <a:rPr lang="en-US" dirty="0" smtClean="0"/>
              <a:t>of 			good methodological </a:t>
            </a:r>
            <a:r>
              <a:rPr lang="en-US" dirty="0"/>
              <a:t>quality OR in one study of </a:t>
            </a:r>
            <a:r>
              <a:rPr lang="en-US" dirty="0" smtClean="0"/>
              <a:t>excellent</a:t>
            </a:r>
            <a:r>
              <a:rPr lang="en-US" dirty="0"/>
              <a:t> </a:t>
            </a:r>
            <a:r>
              <a:rPr lang="en-US" dirty="0" smtClean="0"/>
              <a:t>			methodological </a:t>
            </a:r>
            <a:r>
              <a:rPr lang="en-US" dirty="0"/>
              <a:t>quality	</a:t>
            </a:r>
            <a:endParaRPr lang="en-US" dirty="0" smtClean="0"/>
          </a:p>
          <a:p>
            <a:pPr marL="0" indent="0">
              <a:buNone/>
            </a:pPr>
            <a:endParaRPr lang="en-US" dirty="0" smtClean="0"/>
          </a:p>
          <a:p>
            <a:pPr marL="0" indent="0">
              <a:buNone/>
            </a:pPr>
            <a:r>
              <a:rPr lang="en-US" dirty="0" smtClean="0"/>
              <a:t>Moderate</a:t>
            </a:r>
            <a:r>
              <a:rPr lang="en-US" dirty="0"/>
              <a:t>	++ or −−	Consistent findings in multiple studies of fair	</a:t>
            </a:r>
            <a:r>
              <a:rPr lang="en-US" dirty="0" smtClean="0"/>
              <a:t>				methodological </a:t>
            </a:r>
            <a:r>
              <a:rPr lang="en-US" dirty="0"/>
              <a:t>quality OR in one study of good	</a:t>
            </a:r>
          </a:p>
          <a:p>
            <a:pPr marL="0" indent="0">
              <a:buNone/>
            </a:pPr>
            <a:r>
              <a:rPr lang="en-US" dirty="0"/>
              <a:t>		</a:t>
            </a:r>
            <a:r>
              <a:rPr lang="en-US" dirty="0" smtClean="0"/>
              <a:t>			methodological </a:t>
            </a:r>
            <a:r>
              <a:rPr lang="en-US" dirty="0"/>
              <a:t>quality	</a:t>
            </a:r>
            <a:endParaRPr lang="en-US" dirty="0" smtClean="0"/>
          </a:p>
          <a:p>
            <a:pPr marL="0" indent="0">
              <a:buNone/>
            </a:pPr>
            <a:endParaRPr lang="en-US" dirty="0"/>
          </a:p>
          <a:p>
            <a:pPr marL="0" indent="0">
              <a:buNone/>
            </a:pPr>
            <a:r>
              <a:rPr lang="en-US" dirty="0" smtClean="0"/>
              <a:t>Limited	</a:t>
            </a:r>
            <a:r>
              <a:rPr lang="en-US" dirty="0"/>
              <a:t>	+ or −	One study of fair methodological quality	</a:t>
            </a:r>
            <a:endParaRPr lang="en-US" dirty="0" smtClean="0"/>
          </a:p>
          <a:p>
            <a:pPr marL="0" indent="0">
              <a:buNone/>
            </a:pPr>
            <a:endParaRPr lang="en-US" dirty="0"/>
          </a:p>
          <a:p>
            <a:pPr marL="0" indent="0">
              <a:buNone/>
            </a:pPr>
            <a:r>
              <a:rPr lang="da-DK" dirty="0" err="1" smtClean="0"/>
              <a:t>Conflicting</a:t>
            </a:r>
            <a:r>
              <a:rPr lang="da-DK" dirty="0" smtClean="0"/>
              <a:t>	</a:t>
            </a:r>
            <a:r>
              <a:rPr lang="da-DK" dirty="0"/>
              <a:t>	±	</a:t>
            </a:r>
            <a:r>
              <a:rPr lang="da-DK" dirty="0" err="1"/>
              <a:t>Conflicting</a:t>
            </a:r>
            <a:r>
              <a:rPr lang="da-DK" dirty="0"/>
              <a:t> </a:t>
            </a:r>
            <a:r>
              <a:rPr lang="da-DK" dirty="0" err="1"/>
              <a:t>findings</a:t>
            </a:r>
            <a:r>
              <a:rPr lang="da-DK" dirty="0"/>
              <a:t>	</a:t>
            </a:r>
            <a:endParaRPr lang="da-DK" dirty="0" smtClean="0"/>
          </a:p>
          <a:p>
            <a:pPr marL="0" indent="0">
              <a:buNone/>
            </a:pPr>
            <a:endParaRPr lang="da-DK" dirty="0"/>
          </a:p>
          <a:p>
            <a:pPr marL="0" indent="0">
              <a:buNone/>
            </a:pPr>
            <a:r>
              <a:rPr lang="en-US" dirty="0"/>
              <a:t>Unknown	</a:t>
            </a:r>
            <a:r>
              <a:rPr lang="en-US" dirty="0" smtClean="0"/>
              <a:t>	?</a:t>
            </a:r>
            <a:r>
              <a:rPr lang="en-US" dirty="0"/>
              <a:t>	Only studies of poor methodological quality	</a:t>
            </a:r>
          </a:p>
          <a:p>
            <a:pPr marL="0" indent="0">
              <a:buNone/>
            </a:pPr>
            <a:endParaRPr lang="en-US" dirty="0"/>
          </a:p>
          <a:p>
            <a:r>
              <a:rPr lang="en-US" dirty="0"/>
              <a:t>Adapted from </a:t>
            </a:r>
            <a:r>
              <a:rPr lang="en-US" dirty="0" err="1"/>
              <a:t>Terwee</a:t>
            </a:r>
            <a:r>
              <a:rPr lang="en-US" dirty="0"/>
              <a:t> et al. J </a:t>
            </a:r>
            <a:r>
              <a:rPr lang="en-US" dirty="0" err="1"/>
              <a:t>Clin</a:t>
            </a:r>
            <a:r>
              <a:rPr lang="en-US" dirty="0"/>
              <a:t> </a:t>
            </a:r>
            <a:r>
              <a:rPr lang="en-US" dirty="0" err="1"/>
              <a:t>Epidemiol</a:t>
            </a:r>
            <a:r>
              <a:rPr lang="en-US" dirty="0"/>
              <a:t> 2007;60(1):34–42.</a:t>
            </a:r>
          </a:p>
        </p:txBody>
      </p:sp>
    </p:spTree>
    <p:extLst>
      <p:ext uri="{BB962C8B-B14F-4D97-AF65-F5344CB8AC3E}">
        <p14:creationId xmlns:p14="http://schemas.microsoft.com/office/powerpoint/2010/main" val="248280793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study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Internal consistency N/A</a:t>
            </a:r>
            <a:endParaRPr lang="en-US" dirty="0"/>
          </a:p>
          <a:p>
            <a:r>
              <a:rPr lang="en-US" dirty="0" smtClean="0"/>
              <a:t>Reliability 0</a:t>
            </a:r>
          </a:p>
          <a:p>
            <a:r>
              <a:rPr lang="en-US" dirty="0" smtClean="0"/>
              <a:t>Measurement error </a:t>
            </a:r>
            <a:r>
              <a:rPr lang="en-US" dirty="0"/>
              <a:t>	?</a:t>
            </a:r>
            <a:endParaRPr lang="en-US" dirty="0" smtClean="0"/>
          </a:p>
          <a:p>
            <a:r>
              <a:rPr lang="en-US" dirty="0" smtClean="0"/>
              <a:t>Validity 0</a:t>
            </a:r>
            <a:r>
              <a:rPr lang="en-US" dirty="0"/>
              <a:t>	</a:t>
            </a:r>
            <a:endParaRPr lang="en-US" dirty="0" smtClean="0"/>
          </a:p>
          <a:p>
            <a:r>
              <a:rPr lang="en-US" dirty="0" smtClean="0"/>
              <a:t>Responsiveness 0</a:t>
            </a:r>
            <a:r>
              <a:rPr lang="en-US" dirty="0"/>
              <a:t>	</a:t>
            </a:r>
            <a:endParaRPr lang="en-US" dirty="0" smtClean="0"/>
          </a:p>
          <a:p>
            <a:r>
              <a:rPr lang="en-US" dirty="0" smtClean="0"/>
              <a:t>Interpretability 0</a:t>
            </a:r>
            <a:r>
              <a:rPr lang="en-US" dirty="0"/>
              <a:t>	</a:t>
            </a:r>
          </a:p>
          <a:p>
            <a:r>
              <a:rPr lang="hu-HU" dirty="0" smtClean="0"/>
              <a:t>Intra</a:t>
            </a:r>
            <a:r>
              <a:rPr lang="hu-HU" dirty="0"/>
              <a:t>	</a:t>
            </a:r>
            <a:r>
              <a:rPr lang="hu-HU" dirty="0" smtClean="0"/>
              <a:t>  +</a:t>
            </a:r>
          </a:p>
          <a:p>
            <a:r>
              <a:rPr lang="hu-HU" dirty="0" smtClean="0"/>
              <a:t>Inter</a:t>
            </a:r>
            <a:r>
              <a:rPr lang="hu-HU" dirty="0"/>
              <a:t>	</a:t>
            </a:r>
            <a:r>
              <a:rPr lang="hu-HU" dirty="0" smtClean="0"/>
              <a:t> +</a:t>
            </a:r>
          </a:p>
          <a:p>
            <a:r>
              <a:rPr lang="hu-HU" dirty="0" smtClean="0"/>
              <a:t>Retest 0</a:t>
            </a:r>
            <a:r>
              <a:rPr lang="hu-HU" dirty="0"/>
              <a:t>					</a:t>
            </a:r>
          </a:p>
          <a:p>
            <a:pPr marL="0" indent="0">
              <a:buNone/>
            </a:pPr>
            <a:r>
              <a:rPr lang="en-US" dirty="0"/>
              <a:t>							</a:t>
            </a:r>
          </a:p>
          <a:p>
            <a:r>
              <a:rPr lang="en-US" dirty="0"/>
              <a:t>50ft fast-</a:t>
            </a:r>
            <a:r>
              <a:rPr lang="en-US" dirty="0" smtClean="0"/>
              <a:t>pace </a:t>
            </a:r>
            <a:r>
              <a:rPr lang="en-US" dirty="0"/>
              <a:t>		</a:t>
            </a:r>
          </a:p>
          <a:p>
            <a:endParaRPr lang="en-US" dirty="0"/>
          </a:p>
        </p:txBody>
      </p:sp>
    </p:spTree>
    <p:extLst>
      <p:ext uri="{BB962C8B-B14F-4D97-AF65-F5344CB8AC3E}">
        <p14:creationId xmlns:p14="http://schemas.microsoft.com/office/powerpoint/2010/main" val="241119824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Are there performance-based physical function measures that are used across multiple musculoskeletal diseases?</a:t>
            </a:r>
          </a:p>
          <a:p>
            <a:endParaRPr lang="en-US" dirty="0"/>
          </a:p>
          <a:p>
            <a:r>
              <a:rPr lang="en-US" dirty="0" smtClean="0"/>
              <a:t>How do they compare?</a:t>
            </a:r>
          </a:p>
          <a:p>
            <a:endParaRPr lang="en-US" dirty="0" smtClean="0"/>
          </a:p>
        </p:txBody>
      </p:sp>
    </p:spTree>
    <p:extLst>
      <p:ext uri="{BB962C8B-B14F-4D97-AF65-F5344CB8AC3E}">
        <p14:creationId xmlns:p14="http://schemas.microsoft.com/office/powerpoint/2010/main" val="277787554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Timed Up and Go (TUG) Test</a:t>
            </a:r>
            <a:endParaRPr lang="en-US" dirty="0"/>
          </a:p>
        </p:txBody>
      </p:sp>
      <p:sp>
        <p:nvSpPr>
          <p:cNvPr id="3" name="Content Placeholder 2"/>
          <p:cNvSpPr>
            <a:spLocks noGrp="1"/>
          </p:cNvSpPr>
          <p:nvPr>
            <p:ph idx="1"/>
          </p:nvPr>
        </p:nvSpPr>
        <p:spPr/>
        <p:txBody>
          <a:bodyPr/>
          <a:lstStyle/>
          <a:p>
            <a:r>
              <a:rPr lang="en-US" dirty="0"/>
              <a:t>I</a:t>
            </a:r>
            <a:r>
              <a:rPr lang="en-US" dirty="0" smtClean="0"/>
              <a:t>ncorporates </a:t>
            </a:r>
            <a:r>
              <a:rPr lang="en-US" dirty="0"/>
              <a:t>walking 3 m, </a:t>
            </a:r>
            <a:r>
              <a:rPr lang="en-US" dirty="0" smtClean="0"/>
              <a:t>turning </a:t>
            </a:r>
            <a:r>
              <a:rPr lang="en-US" dirty="0"/>
              <a:t>and returning to sit down </a:t>
            </a:r>
            <a:endParaRPr lang="en-US" dirty="0" smtClean="0"/>
          </a:p>
          <a:p>
            <a:endParaRPr lang="en-US" dirty="0"/>
          </a:p>
          <a:p>
            <a:r>
              <a:rPr lang="en-US" dirty="0" smtClean="0"/>
              <a:t>Assessment of both walking and turning</a:t>
            </a:r>
          </a:p>
          <a:p>
            <a:endParaRPr lang="en-US" dirty="0"/>
          </a:p>
          <a:p>
            <a:r>
              <a:rPr lang="en-US" dirty="0" smtClean="0"/>
              <a:t>Another variation:  Get </a:t>
            </a:r>
            <a:r>
              <a:rPr lang="en-US" dirty="0"/>
              <a:t>up and go test, which incorporates walking 20 m with no return</a:t>
            </a:r>
          </a:p>
        </p:txBody>
      </p:sp>
    </p:spTree>
    <p:extLst>
      <p:ext uri="{BB962C8B-B14F-4D97-AF65-F5344CB8AC3E}">
        <p14:creationId xmlns:p14="http://schemas.microsoft.com/office/powerpoint/2010/main" val="342082483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Timed Up and Go (TUG) Test</a:t>
            </a:r>
            <a:endParaRPr lang="en-US" u="sng"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tretch>
            <a:fillRect/>
          </a:stretch>
        </p:blipFill>
        <p:spPr>
          <a:xfrm>
            <a:off x="723900" y="1727200"/>
            <a:ext cx="6794500" cy="4064000"/>
          </a:xfrm>
          <a:prstGeom prst="rect">
            <a:avLst/>
          </a:prstGeom>
        </p:spPr>
      </p:pic>
      <p:sp>
        <p:nvSpPr>
          <p:cNvPr id="6" name="TextBox 5"/>
          <p:cNvSpPr txBox="1"/>
          <p:nvPr/>
        </p:nvSpPr>
        <p:spPr>
          <a:xfrm>
            <a:off x="723900" y="6311900"/>
            <a:ext cx="4622800" cy="369332"/>
          </a:xfrm>
          <a:prstGeom prst="rect">
            <a:avLst/>
          </a:prstGeom>
          <a:noFill/>
        </p:spPr>
        <p:txBody>
          <a:bodyPr wrap="square" rtlCol="0">
            <a:spAutoFit/>
          </a:bodyPr>
          <a:lstStyle/>
          <a:p>
            <a:pPr defTabSz="457200" eaLnBrk="1" fontAlgn="auto" hangingPunct="1">
              <a:spcBef>
                <a:spcPts val="0"/>
              </a:spcBef>
              <a:spcAft>
                <a:spcPts val="0"/>
              </a:spcAft>
            </a:pPr>
            <a:r>
              <a:rPr lang="en-US" sz="1800" dirty="0" err="1" smtClean="0">
                <a:solidFill>
                  <a:prstClr val="black"/>
                </a:solidFill>
                <a:latin typeface="Calibri"/>
              </a:rPr>
              <a:t>Scanaill</a:t>
            </a:r>
            <a:r>
              <a:rPr lang="en-US" sz="1800" dirty="0" smtClean="0">
                <a:solidFill>
                  <a:prstClr val="black"/>
                </a:solidFill>
                <a:latin typeface="Calibri"/>
              </a:rPr>
              <a:t> et al, Ageing International, 36:2, 2011</a:t>
            </a:r>
            <a:endParaRPr lang="en-US" sz="1800" dirty="0">
              <a:solidFill>
                <a:prstClr val="black"/>
              </a:solidFill>
              <a:latin typeface="Calibri"/>
            </a:endParaRPr>
          </a:p>
        </p:txBody>
      </p:sp>
    </p:spTree>
    <p:extLst>
      <p:ext uri="{BB962C8B-B14F-4D97-AF65-F5344CB8AC3E}">
        <p14:creationId xmlns:p14="http://schemas.microsoft.com/office/powerpoint/2010/main" val="194333757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OA </a:t>
            </a:r>
            <a:r>
              <a:rPr lang="en-US" dirty="0"/>
              <a:t>S</a:t>
            </a:r>
            <a:r>
              <a:rPr lang="en-US" dirty="0" smtClean="0"/>
              <a:t>ystematic Review Results</a:t>
            </a:r>
            <a:endParaRPr lang="en-US" dirty="0"/>
          </a:p>
        </p:txBody>
      </p:sp>
      <p:sp>
        <p:nvSpPr>
          <p:cNvPr id="3" name="Content Placeholder 2"/>
          <p:cNvSpPr>
            <a:spLocks noGrp="1"/>
          </p:cNvSpPr>
          <p:nvPr>
            <p:ph idx="1"/>
          </p:nvPr>
        </p:nvSpPr>
        <p:spPr/>
        <p:txBody>
          <a:bodyPr>
            <a:normAutofit lnSpcReduction="10000"/>
          </a:bodyPr>
          <a:lstStyle/>
          <a:p>
            <a:r>
              <a:rPr lang="en-US" dirty="0"/>
              <a:t>S</a:t>
            </a:r>
            <a:r>
              <a:rPr lang="en-US" dirty="0" smtClean="0"/>
              <a:t>ix </a:t>
            </a:r>
            <a:r>
              <a:rPr lang="en-US" dirty="0"/>
              <a:t>different sit to stand tests with variations in (1) method of measurement (count over 30 s, time for five repetitions, total time and quality grading) and (2) height of chair (standard and high) and (3) incorporated walking and/or turning components </a:t>
            </a:r>
            <a:r>
              <a:rPr lang="en-US" dirty="0" smtClean="0"/>
              <a:t> </a:t>
            </a:r>
          </a:p>
          <a:p>
            <a:pPr marL="0" indent="0">
              <a:buNone/>
            </a:pPr>
            <a:endParaRPr lang="en-US" dirty="0" smtClean="0"/>
          </a:p>
          <a:p>
            <a:r>
              <a:rPr lang="en-US" dirty="0" smtClean="0"/>
              <a:t>Sit </a:t>
            </a:r>
            <a:r>
              <a:rPr lang="en-US" dirty="0"/>
              <a:t>to stand tests were included in three multi-activity measures</a:t>
            </a:r>
          </a:p>
        </p:txBody>
      </p:sp>
    </p:spTree>
    <p:extLst>
      <p:ext uri="{BB962C8B-B14F-4D97-AF65-F5344CB8AC3E}">
        <p14:creationId xmlns:p14="http://schemas.microsoft.com/office/powerpoint/2010/main" val="317432469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1867"/>
            <a:ext cx="8229600" cy="6104466"/>
          </a:xfrm>
        </p:spPr>
        <p:txBody>
          <a:bodyPr>
            <a:normAutofit/>
          </a:bodyPr>
          <a:lstStyle/>
          <a:p>
            <a:pPr marL="0" indent="0">
              <a:buNone/>
            </a:pPr>
            <a:r>
              <a:rPr lang="en-US" dirty="0" smtClean="0"/>
              <a:t>What are performance-based tests?</a:t>
            </a:r>
          </a:p>
          <a:p>
            <a:pPr marL="0" indent="0">
              <a:buNone/>
            </a:pPr>
            <a:r>
              <a:rPr lang="en-US" dirty="0" smtClean="0"/>
              <a:t>		</a:t>
            </a:r>
          </a:p>
          <a:p>
            <a:pPr marL="0" indent="0">
              <a:buNone/>
            </a:pPr>
            <a:r>
              <a:rPr lang="en-US" dirty="0" smtClean="0"/>
              <a:t>In performance-based tests, an </a:t>
            </a:r>
            <a:r>
              <a:rPr lang="en-US" dirty="0"/>
              <a:t>individual has to </a:t>
            </a:r>
            <a:r>
              <a:rPr lang="en-US" dirty="0" smtClean="0"/>
              <a:t>execute </a:t>
            </a:r>
            <a:r>
              <a:rPr lang="en-US" dirty="0"/>
              <a:t>one or more specific activities that are evaluated in a </a:t>
            </a:r>
            <a:r>
              <a:rPr lang="en-US" dirty="0" smtClean="0"/>
              <a:t>standardized manner</a:t>
            </a:r>
          </a:p>
          <a:p>
            <a:pPr marL="0" indent="0">
              <a:buNone/>
            </a:pPr>
            <a:endParaRPr lang="en-US" dirty="0"/>
          </a:p>
          <a:p>
            <a:pPr marL="0" indent="0">
              <a:buNone/>
            </a:pPr>
            <a:r>
              <a:rPr lang="en-US" dirty="0" smtClean="0"/>
              <a:t>Usually measured as time </a:t>
            </a:r>
            <a:r>
              <a:rPr lang="en-US" dirty="0"/>
              <a:t>to complete the </a:t>
            </a:r>
            <a:r>
              <a:rPr lang="en-US" dirty="0" smtClean="0"/>
              <a:t>activity or observer report of completion of task</a:t>
            </a:r>
          </a:p>
          <a:p>
            <a:pPr marL="0" indent="0">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394402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TUG test:  Rheumatoid Arthritis</a:t>
            </a:r>
            <a:endParaRPr lang="en-US" dirty="0"/>
          </a:p>
        </p:txBody>
      </p:sp>
      <p:sp>
        <p:nvSpPr>
          <p:cNvPr id="3" name="Content Placeholder 2"/>
          <p:cNvSpPr>
            <a:spLocks noGrp="1"/>
          </p:cNvSpPr>
          <p:nvPr>
            <p:ph idx="1"/>
          </p:nvPr>
        </p:nvSpPr>
        <p:spPr>
          <a:xfrm>
            <a:off x="457200" y="1417638"/>
            <a:ext cx="8411633" cy="2836863"/>
          </a:xfrm>
        </p:spPr>
        <p:txBody>
          <a:bodyPr>
            <a:normAutofit fontScale="55000" lnSpcReduction="20000"/>
          </a:bodyPr>
          <a:lstStyle/>
          <a:p>
            <a:r>
              <a:rPr lang="en-US" sz="3800" dirty="0" smtClean="0"/>
              <a:t>RA patients randomized to 4 weeks of rehabilitation in Norway or in a Mediterranean climate</a:t>
            </a:r>
          </a:p>
          <a:p>
            <a:endParaRPr lang="en-US" sz="3800" dirty="0"/>
          </a:p>
          <a:p>
            <a:r>
              <a:rPr lang="en-US" sz="3800" dirty="0" smtClean="0"/>
              <a:t>Comparable improvements in TUG tests.  No differences seen in TUG test between groups.</a:t>
            </a:r>
          </a:p>
          <a:p>
            <a:endParaRPr lang="en-US" sz="3800" dirty="0"/>
          </a:p>
          <a:p>
            <a:r>
              <a:rPr lang="en-US" sz="3800" dirty="0" smtClean="0"/>
              <a:t>ACR20: (</a:t>
            </a:r>
            <a:r>
              <a:rPr lang="en-US" sz="3800" dirty="0"/>
              <a:t>20% improvement in tender and swollen joint counts and 20% improvement in 3 of the </a:t>
            </a:r>
            <a:r>
              <a:rPr lang="en-US" sz="3800" dirty="0" smtClean="0"/>
              <a:t>5 </a:t>
            </a:r>
            <a:r>
              <a:rPr lang="en-US" sz="3800" dirty="0"/>
              <a:t>ACR-core set measures: patient and physician global assessments, pain, disability, and an </a:t>
            </a:r>
            <a:r>
              <a:rPr lang="en-US" sz="3800" dirty="0" err="1"/>
              <a:t>acutephase</a:t>
            </a:r>
            <a:r>
              <a:rPr lang="en-US" sz="3800" dirty="0"/>
              <a:t> </a:t>
            </a:r>
            <a:r>
              <a:rPr lang="en-US" sz="3800" dirty="0" smtClean="0"/>
              <a:t>reactant)</a:t>
            </a:r>
          </a:p>
          <a:p>
            <a:endParaRPr lang="en-US" dirty="0" smtClean="0"/>
          </a:p>
        </p:txBody>
      </p:sp>
      <p:pic>
        <p:nvPicPr>
          <p:cNvPr id="4" name="Picture 3" descr="maxresdefault.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04833" y="4482927"/>
            <a:ext cx="4339167" cy="2375073"/>
          </a:xfrm>
          <a:prstGeom prst="rect">
            <a:avLst/>
          </a:prstGeom>
        </p:spPr>
      </p:pic>
      <p:sp>
        <p:nvSpPr>
          <p:cNvPr id="5" name="TextBox 4"/>
          <p:cNvSpPr txBox="1"/>
          <p:nvPr/>
        </p:nvSpPr>
        <p:spPr>
          <a:xfrm>
            <a:off x="922866" y="4461760"/>
            <a:ext cx="3458633" cy="2308324"/>
          </a:xfrm>
          <a:prstGeom prst="rect">
            <a:avLst/>
          </a:prstGeom>
          <a:noFill/>
        </p:spPr>
        <p:txBody>
          <a:bodyPr wrap="square" rtlCol="0">
            <a:spAutoFit/>
          </a:bodyPr>
          <a:lstStyle/>
          <a:p>
            <a:pPr defTabSz="457200" eaLnBrk="1" fontAlgn="auto" hangingPunct="1">
              <a:spcBef>
                <a:spcPts val="0"/>
              </a:spcBef>
              <a:spcAft>
                <a:spcPts val="0"/>
              </a:spcAft>
            </a:pPr>
            <a:r>
              <a:rPr lang="en-US" sz="1800" dirty="0">
                <a:solidFill>
                  <a:prstClr val="black"/>
                </a:solidFill>
                <a:latin typeface="Calibri"/>
              </a:rPr>
              <a:t>25% achieved ACR20 in the Mediterranean climate and 15% achieved ACR20 in the Norwegian </a:t>
            </a:r>
            <a:r>
              <a:rPr lang="en-US" sz="1800" dirty="0" smtClean="0">
                <a:solidFill>
                  <a:prstClr val="black"/>
                </a:solidFill>
                <a:latin typeface="Calibri"/>
              </a:rPr>
              <a:t>climate</a:t>
            </a:r>
          </a:p>
          <a:p>
            <a:pPr defTabSz="457200" eaLnBrk="1" fontAlgn="auto" hangingPunct="1">
              <a:spcBef>
                <a:spcPts val="0"/>
              </a:spcBef>
              <a:spcAft>
                <a:spcPts val="0"/>
              </a:spcAft>
            </a:pPr>
            <a:endParaRPr lang="en-US" sz="1800" dirty="0">
              <a:solidFill>
                <a:prstClr val="black"/>
              </a:solidFill>
              <a:latin typeface="Calibri"/>
            </a:endParaRPr>
          </a:p>
          <a:p>
            <a:pPr defTabSz="457200" eaLnBrk="1" fontAlgn="auto" hangingPunct="1">
              <a:spcBef>
                <a:spcPts val="0"/>
              </a:spcBef>
              <a:spcAft>
                <a:spcPts val="0"/>
              </a:spcAft>
            </a:pPr>
            <a:r>
              <a:rPr lang="de-DE" sz="1800" u="sng" dirty="0" err="1">
                <a:solidFill>
                  <a:prstClr val="black"/>
                </a:solidFill>
                <a:latin typeface="Calibri"/>
              </a:rPr>
              <a:t>Scand</a:t>
            </a:r>
            <a:r>
              <a:rPr lang="de-DE" sz="1800" u="sng" dirty="0">
                <a:solidFill>
                  <a:prstClr val="black"/>
                </a:solidFill>
                <a:latin typeface="Calibri"/>
              </a:rPr>
              <a:t> J </a:t>
            </a:r>
            <a:r>
              <a:rPr lang="de-DE" sz="1800" u="sng" dirty="0" err="1">
                <a:solidFill>
                  <a:prstClr val="black"/>
                </a:solidFill>
                <a:latin typeface="Calibri"/>
              </a:rPr>
              <a:t>Rheumatol</a:t>
            </a:r>
            <a:r>
              <a:rPr lang="de-DE" sz="1800" u="sng" dirty="0">
                <a:solidFill>
                  <a:prstClr val="black"/>
                </a:solidFill>
                <a:latin typeface="Calibri"/>
              </a:rPr>
              <a:t>. 2009 Jan-Feb;38(1):28-37</a:t>
            </a:r>
            <a:endParaRPr lang="en-US" sz="1800" dirty="0">
              <a:solidFill>
                <a:prstClr val="black"/>
              </a:solidFill>
              <a:latin typeface="Calibri"/>
            </a:endParaRPr>
          </a:p>
          <a:p>
            <a:pPr defTabSz="457200" eaLnBrk="1" fontAlgn="auto" hangingPunct="1">
              <a:spcBef>
                <a:spcPts val="0"/>
              </a:spcBef>
              <a:spcAft>
                <a:spcPts val="0"/>
              </a:spcAft>
            </a:pPr>
            <a:endParaRPr lang="en-US" sz="1800" dirty="0">
              <a:solidFill>
                <a:prstClr val="black"/>
              </a:solidFill>
              <a:latin typeface="Calibri"/>
            </a:endParaRPr>
          </a:p>
        </p:txBody>
      </p:sp>
    </p:spTree>
    <p:extLst>
      <p:ext uri="{BB962C8B-B14F-4D97-AF65-F5344CB8AC3E}">
        <p14:creationId xmlns:p14="http://schemas.microsoft.com/office/powerpoint/2010/main" val="171798094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O</a:t>
            </a:r>
            <a:r>
              <a:rPr lang="en-US" dirty="0" smtClean="0"/>
              <a:t>ne of the potential pitfalls of performance measures:  not always associated with disease activity (RA, AS)</a:t>
            </a:r>
          </a:p>
          <a:p>
            <a:endParaRPr lang="en-US" dirty="0"/>
          </a:p>
          <a:p>
            <a:pPr marL="0" indent="0">
              <a:buNone/>
            </a:pPr>
            <a:r>
              <a:rPr lang="en-US" dirty="0" smtClean="0"/>
              <a:t> </a:t>
            </a:r>
            <a:endParaRPr lang="en-US" dirty="0"/>
          </a:p>
        </p:txBody>
      </p:sp>
    </p:spTree>
    <p:extLst>
      <p:ext uri="{BB962C8B-B14F-4D97-AF65-F5344CB8AC3E}">
        <p14:creationId xmlns:p14="http://schemas.microsoft.com/office/powerpoint/2010/main" val="27616740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Six minute walk test</a:t>
            </a:r>
            <a:endParaRPr lang="en-US" u="sng" dirty="0"/>
          </a:p>
        </p:txBody>
      </p:sp>
      <p:pic>
        <p:nvPicPr>
          <p:cNvPr id="4" name="Content Placeholder 3"/>
          <p:cNvPicPr>
            <a:picLocks noGrp="1" noChangeAspect="1"/>
          </p:cNvPicPr>
          <p:nvPr>
            <p:ph idx="1"/>
          </p:nvPr>
        </p:nvPicPr>
        <p:blipFill>
          <a:blip r:embed="rId2" cstate="print"/>
          <a:srcRect l="2507" r="2507"/>
          <a:stretch>
            <a:fillRect/>
          </a:stretch>
        </p:blipFill>
        <p:spPr>
          <a:prstGeom prst="rect">
            <a:avLst/>
          </a:prstGeom>
        </p:spPr>
      </p:pic>
    </p:spTree>
    <p:extLst>
      <p:ext uri="{BB962C8B-B14F-4D97-AF65-F5344CB8AC3E}">
        <p14:creationId xmlns:p14="http://schemas.microsoft.com/office/powerpoint/2010/main" val="409783648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Six minute walk test</a:t>
            </a:r>
            <a:endParaRPr lang="en-US" u="sng" dirty="0"/>
          </a:p>
        </p:txBody>
      </p:sp>
      <p:sp>
        <p:nvSpPr>
          <p:cNvPr id="3" name="Content Placeholder 2"/>
          <p:cNvSpPr>
            <a:spLocks noGrp="1"/>
          </p:cNvSpPr>
          <p:nvPr>
            <p:ph idx="1"/>
          </p:nvPr>
        </p:nvSpPr>
        <p:spPr>
          <a:xfrm>
            <a:off x="457200" y="1134534"/>
            <a:ext cx="8229600" cy="5257800"/>
          </a:xfrm>
        </p:spPr>
        <p:txBody>
          <a:bodyPr>
            <a:noAutofit/>
          </a:bodyPr>
          <a:lstStyle/>
          <a:p>
            <a:r>
              <a:rPr lang="en-US" sz="2400" dirty="0" smtClean="0"/>
              <a:t>Considerable normative data from the cardiology and pulmonary literature.  Guidelines on administration from American Thoracic Society</a:t>
            </a:r>
          </a:p>
          <a:p>
            <a:endParaRPr lang="en-US" sz="2400" dirty="0" smtClean="0"/>
          </a:p>
          <a:p>
            <a:r>
              <a:rPr lang="en-US" sz="2400" dirty="0"/>
              <a:t>Documentation should include the speed tested if fastest speed is not used (preferred vs. fast</a:t>
            </a:r>
            <a:r>
              <a:rPr lang="en-US" sz="2400" dirty="0" smtClean="0"/>
              <a:t>)</a:t>
            </a:r>
          </a:p>
          <a:p>
            <a:endParaRPr lang="en-US" sz="2400" dirty="0"/>
          </a:p>
          <a:p>
            <a:r>
              <a:rPr lang="en-US" sz="2400" dirty="0"/>
              <a:t>Assistive devices can be used but kept consistent from test to </a:t>
            </a:r>
            <a:r>
              <a:rPr lang="en-US" sz="2400" dirty="0" smtClean="0"/>
              <a:t>test</a:t>
            </a:r>
          </a:p>
          <a:p>
            <a:endParaRPr lang="en-US" sz="2400" dirty="0"/>
          </a:p>
          <a:p>
            <a:r>
              <a:rPr lang="en-US" sz="2400" dirty="0" smtClean="0"/>
              <a:t>Length of track taken into consideration (40 feet versus 50 feet)</a:t>
            </a:r>
          </a:p>
          <a:p>
            <a:pPr marL="0" indent="0">
              <a:buNone/>
            </a:pPr>
            <a:endParaRPr lang="en-US" sz="2400" dirty="0"/>
          </a:p>
        </p:txBody>
      </p:sp>
    </p:spTree>
    <p:extLst>
      <p:ext uri="{BB962C8B-B14F-4D97-AF65-F5344CB8AC3E}">
        <p14:creationId xmlns:p14="http://schemas.microsoft.com/office/powerpoint/2010/main" val="428050978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OA Systematic Review Results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Two </a:t>
            </a:r>
            <a:r>
              <a:rPr lang="en-US" dirty="0"/>
              <a:t>main types of walk </a:t>
            </a:r>
            <a:r>
              <a:rPr lang="en-US" dirty="0" smtClean="0"/>
              <a:t>tests:  short distances (</a:t>
            </a:r>
            <a:r>
              <a:rPr lang="en-US" dirty="0"/>
              <a:t>&lt;100 m) and </a:t>
            </a:r>
            <a:r>
              <a:rPr lang="en-US" dirty="0" smtClean="0"/>
              <a:t>long </a:t>
            </a:r>
            <a:r>
              <a:rPr lang="en-US" dirty="0"/>
              <a:t>distances (&gt;100 m</a:t>
            </a:r>
            <a:r>
              <a:rPr lang="en-US" dirty="0" smtClean="0"/>
              <a:t>)</a:t>
            </a:r>
          </a:p>
          <a:p>
            <a:r>
              <a:rPr lang="en-US" dirty="0" smtClean="0"/>
              <a:t>9 different </a:t>
            </a:r>
            <a:r>
              <a:rPr lang="en-US" dirty="0"/>
              <a:t>short-distance walk tests with variations in (1) set pace (self-paced, fast-paced); (2) distance walked (range 2.4–80 m); (3) functional measure (time, speed, distance, quality grading); and (4) incorporated turns (range 0–7</a:t>
            </a:r>
            <a:r>
              <a:rPr lang="en-US" dirty="0" smtClean="0"/>
              <a:t>)</a:t>
            </a:r>
            <a:endParaRPr lang="en-US" dirty="0"/>
          </a:p>
          <a:p>
            <a:r>
              <a:rPr lang="en-US" dirty="0" smtClean="0"/>
              <a:t>Short</a:t>
            </a:r>
            <a:r>
              <a:rPr lang="en-US" dirty="0"/>
              <a:t>-distance walk tests were included in </a:t>
            </a:r>
            <a:r>
              <a:rPr lang="en-US" dirty="0" smtClean="0"/>
              <a:t>six </a:t>
            </a:r>
            <a:r>
              <a:rPr lang="en-US" dirty="0"/>
              <a:t>multi-activity </a:t>
            </a:r>
            <a:r>
              <a:rPr lang="en-US" dirty="0" smtClean="0"/>
              <a:t>measures</a:t>
            </a:r>
          </a:p>
          <a:p>
            <a:r>
              <a:rPr lang="en-US" dirty="0" smtClean="0"/>
              <a:t>The </a:t>
            </a:r>
            <a:r>
              <a:rPr lang="en-US" dirty="0"/>
              <a:t>6-min walk test was the only long-distance walk test and was investigated in four </a:t>
            </a:r>
            <a:r>
              <a:rPr lang="en-US" dirty="0" smtClean="0"/>
              <a:t>studies and </a:t>
            </a:r>
            <a:r>
              <a:rPr lang="en-US" dirty="0"/>
              <a:t>included in two multi-activity </a:t>
            </a:r>
            <a:r>
              <a:rPr lang="en-US" dirty="0" smtClean="0"/>
              <a:t>measures.</a:t>
            </a:r>
            <a:endParaRPr lang="en-US" dirty="0"/>
          </a:p>
        </p:txBody>
      </p:sp>
    </p:spTree>
    <p:extLst>
      <p:ext uri="{BB962C8B-B14F-4D97-AF65-F5344CB8AC3E}">
        <p14:creationId xmlns:p14="http://schemas.microsoft.com/office/powerpoint/2010/main" val="287837620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Six minute walk:  Fibromyalgia</a:t>
            </a:r>
            <a:endParaRPr lang="en-US" dirty="0"/>
          </a:p>
        </p:txBody>
      </p:sp>
      <p:sp>
        <p:nvSpPr>
          <p:cNvPr id="3" name="Content Placeholder 2"/>
          <p:cNvSpPr>
            <a:spLocks noGrp="1"/>
          </p:cNvSpPr>
          <p:nvPr>
            <p:ph idx="1"/>
          </p:nvPr>
        </p:nvSpPr>
        <p:spPr/>
        <p:txBody>
          <a:bodyPr/>
          <a:lstStyle/>
          <a:p>
            <a:r>
              <a:rPr lang="en-US" dirty="0" smtClean="0"/>
              <a:t>Lean patients with fibromyalgia walked shorter distances during a six minute walk test compared with healthy controls</a:t>
            </a:r>
          </a:p>
          <a:p>
            <a:endParaRPr lang="en-US" dirty="0"/>
          </a:p>
          <a:p>
            <a:endParaRPr lang="en-US" dirty="0"/>
          </a:p>
          <a:p>
            <a:r>
              <a:rPr lang="de-DE" dirty="0" err="1"/>
              <a:t>Arch</a:t>
            </a:r>
            <a:r>
              <a:rPr lang="de-DE" dirty="0"/>
              <a:t> </a:t>
            </a:r>
            <a:r>
              <a:rPr lang="de-DE" dirty="0" err="1"/>
              <a:t>Phys</a:t>
            </a:r>
            <a:r>
              <a:rPr lang="de-DE" dirty="0"/>
              <a:t> </a:t>
            </a:r>
            <a:r>
              <a:rPr lang="de-DE" dirty="0" err="1"/>
              <a:t>Med</a:t>
            </a:r>
            <a:r>
              <a:rPr lang="de-DE" dirty="0"/>
              <a:t> </a:t>
            </a:r>
            <a:r>
              <a:rPr lang="de-DE" dirty="0" err="1"/>
              <a:t>Rehabil</a:t>
            </a:r>
            <a:r>
              <a:rPr lang="de-DE" dirty="0"/>
              <a:t> 87: 259–</a:t>
            </a:r>
            <a:r>
              <a:rPr lang="de-DE" dirty="0" smtClean="0"/>
              <a:t>264</a:t>
            </a:r>
          </a:p>
          <a:p>
            <a:r>
              <a:rPr lang="en-US" dirty="0"/>
              <a:t>Arthritis Care Res 12: 193–199</a:t>
            </a:r>
          </a:p>
        </p:txBody>
      </p:sp>
    </p:spTree>
    <p:extLst>
      <p:ext uri="{BB962C8B-B14F-4D97-AF65-F5344CB8AC3E}">
        <p14:creationId xmlns:p14="http://schemas.microsoft.com/office/powerpoint/2010/main" val="254596421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p:txBody>
          <a:bodyPr>
            <a:normAutofit/>
          </a:bodyPr>
          <a:lstStyle/>
          <a:p>
            <a:pPr marL="285750" indent="-285750">
              <a:buFont typeface="Arial"/>
              <a:buChar char="•"/>
            </a:pPr>
            <a:endParaRPr lang="en-US" sz="2800" dirty="0"/>
          </a:p>
          <a:p>
            <a:pPr marL="285750" indent="-285750">
              <a:buFont typeface="Arial"/>
              <a:buChar char="•"/>
            </a:pPr>
            <a:r>
              <a:rPr lang="en-US" sz="2800" dirty="0" smtClean="0"/>
              <a:t>12 stair up/down</a:t>
            </a:r>
          </a:p>
          <a:p>
            <a:pPr marL="285750" indent="-285750">
              <a:buFont typeface="Arial"/>
              <a:buChar char="•"/>
            </a:pPr>
            <a:endParaRPr lang="en-US" sz="2800" dirty="0"/>
          </a:p>
          <a:p>
            <a:pPr marL="285750" indent="-285750">
              <a:buFont typeface="Arial"/>
              <a:buChar char="•"/>
            </a:pPr>
            <a:r>
              <a:rPr lang="en-US" sz="2800" dirty="0" smtClean="0"/>
              <a:t>9 stair up/down</a:t>
            </a:r>
          </a:p>
          <a:p>
            <a:pPr marL="285750" indent="-285750">
              <a:buFont typeface="Arial"/>
              <a:buChar char="•"/>
            </a:pPr>
            <a:endParaRPr lang="en-US" sz="2800" dirty="0"/>
          </a:p>
          <a:p>
            <a:pPr marL="285750" indent="-285750">
              <a:buFont typeface="Arial"/>
              <a:buChar char="•"/>
            </a:pPr>
            <a:r>
              <a:rPr lang="en-US" sz="2800" dirty="0" smtClean="0"/>
              <a:t>4 stair up/down</a:t>
            </a:r>
          </a:p>
          <a:p>
            <a:pPr marL="285750" indent="-285750">
              <a:buFont typeface="Arial"/>
              <a:buChar char="•"/>
            </a:pPr>
            <a:endParaRPr lang="en-US" sz="2000" dirty="0"/>
          </a:p>
          <a:p>
            <a:pPr marL="285750" indent="-285750">
              <a:buFont typeface="Arial"/>
              <a:buChar char="•"/>
            </a:pPr>
            <a:endParaRPr lang="en-US" sz="2000" dirty="0"/>
          </a:p>
        </p:txBody>
      </p:sp>
      <p:pic>
        <p:nvPicPr>
          <p:cNvPr id="9" name="Picture 8"/>
          <p:cNvPicPr>
            <a:picLocks noChangeAspect="1"/>
          </p:cNvPicPr>
          <p:nvPr/>
        </p:nvPicPr>
        <p:blipFill>
          <a:blip r:embed="rId2" cstate="print"/>
          <a:stretch>
            <a:fillRect/>
          </a:stretch>
        </p:blipFill>
        <p:spPr>
          <a:xfrm>
            <a:off x="4237567" y="2298699"/>
            <a:ext cx="4303248" cy="4208463"/>
          </a:xfrm>
          <a:prstGeom prst="rect">
            <a:avLst/>
          </a:prstGeom>
        </p:spPr>
      </p:pic>
      <p:sp>
        <p:nvSpPr>
          <p:cNvPr id="12" name="Rectangle 11"/>
          <p:cNvSpPr/>
          <p:nvPr/>
        </p:nvSpPr>
        <p:spPr>
          <a:xfrm>
            <a:off x="498306" y="424934"/>
            <a:ext cx="7769394" cy="707886"/>
          </a:xfrm>
          <a:prstGeom prst="rect">
            <a:avLst/>
          </a:prstGeom>
        </p:spPr>
        <p:txBody>
          <a:bodyPr wrap="square">
            <a:spAutoFit/>
          </a:bodyPr>
          <a:lstStyle/>
          <a:p>
            <a:pPr algn="ctr" defTabSz="457200" eaLnBrk="1" fontAlgn="auto" hangingPunct="1">
              <a:spcBef>
                <a:spcPts val="0"/>
              </a:spcBef>
              <a:spcAft>
                <a:spcPts val="0"/>
              </a:spcAft>
            </a:pPr>
            <a:r>
              <a:rPr lang="en-US" sz="2800" dirty="0" smtClean="0">
                <a:solidFill>
                  <a:prstClr val="black"/>
                </a:solidFill>
                <a:latin typeface="Calibri"/>
              </a:rPr>
              <a:t>  </a:t>
            </a:r>
            <a:r>
              <a:rPr lang="en-US" sz="4000" dirty="0" smtClean="0">
                <a:solidFill>
                  <a:prstClr val="black"/>
                </a:solidFill>
                <a:latin typeface="Calibri"/>
              </a:rPr>
              <a:t> Stair negotiation</a:t>
            </a:r>
            <a:endParaRPr lang="en-US" sz="4000" dirty="0">
              <a:solidFill>
                <a:prstClr val="black"/>
              </a:solidFill>
              <a:latin typeface="Calibri"/>
            </a:endParaRPr>
          </a:p>
        </p:txBody>
      </p:sp>
    </p:spTree>
    <p:extLst>
      <p:ext uri="{BB962C8B-B14F-4D97-AF65-F5344CB8AC3E}">
        <p14:creationId xmlns:p14="http://schemas.microsoft.com/office/powerpoint/2010/main" val="98372003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OA Systematic Review Results</a:t>
            </a:r>
            <a:endParaRPr lang="en-US" dirty="0"/>
          </a:p>
        </p:txBody>
      </p:sp>
      <p:sp>
        <p:nvSpPr>
          <p:cNvPr id="3" name="Content Placeholder 2"/>
          <p:cNvSpPr>
            <a:spLocks noGrp="1"/>
          </p:cNvSpPr>
          <p:nvPr>
            <p:ph idx="1"/>
          </p:nvPr>
        </p:nvSpPr>
        <p:spPr/>
        <p:txBody>
          <a:bodyPr/>
          <a:lstStyle/>
          <a:p>
            <a:r>
              <a:rPr lang="en-US" dirty="0"/>
              <a:t>S</a:t>
            </a:r>
            <a:r>
              <a:rPr lang="en-US" dirty="0" smtClean="0"/>
              <a:t>even </a:t>
            </a:r>
            <a:r>
              <a:rPr lang="en-US" dirty="0"/>
              <a:t>different stair negotiation tests with variations in (1) number of stairs (range 4–12); (2) ascend only, descend only or both; (3) hand-rail support and (4) leading limb step </a:t>
            </a:r>
            <a:r>
              <a:rPr lang="en-US" dirty="0" smtClean="0"/>
              <a:t>pattern</a:t>
            </a:r>
          </a:p>
          <a:p>
            <a:endParaRPr lang="en-US" dirty="0" smtClean="0"/>
          </a:p>
          <a:p>
            <a:r>
              <a:rPr lang="en-US" dirty="0" smtClean="0"/>
              <a:t>Stair </a:t>
            </a:r>
            <a:r>
              <a:rPr lang="en-US" dirty="0"/>
              <a:t>negotiation tests were included in five/six multi-activity measures</a:t>
            </a:r>
          </a:p>
        </p:txBody>
      </p:sp>
    </p:spTree>
    <p:extLst>
      <p:ext uri="{BB962C8B-B14F-4D97-AF65-F5344CB8AC3E}">
        <p14:creationId xmlns:p14="http://schemas.microsoft.com/office/powerpoint/2010/main" val="180864626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Other Physical Function Measures </a:t>
            </a:r>
            <a:endParaRPr lang="en-US" sz="4000" dirty="0"/>
          </a:p>
        </p:txBody>
      </p:sp>
      <p:sp>
        <p:nvSpPr>
          <p:cNvPr id="3" name="Content Placeholder 2"/>
          <p:cNvSpPr>
            <a:spLocks noGrp="1"/>
          </p:cNvSpPr>
          <p:nvPr>
            <p:ph idx="1"/>
          </p:nvPr>
        </p:nvSpPr>
        <p:spPr/>
        <p:txBody>
          <a:bodyPr>
            <a:normAutofit lnSpcReduction="10000"/>
          </a:bodyPr>
          <a:lstStyle/>
          <a:p>
            <a:endParaRPr lang="en-US" dirty="0"/>
          </a:p>
          <a:p>
            <a:r>
              <a:rPr lang="en-US" sz="2600" dirty="0" smtClean="0"/>
              <a:t>Balance</a:t>
            </a:r>
          </a:p>
          <a:p>
            <a:pPr lvl="2"/>
            <a:r>
              <a:rPr lang="en-US" sz="2600" dirty="0" smtClean="0"/>
              <a:t>One leg hop</a:t>
            </a:r>
          </a:p>
          <a:p>
            <a:pPr lvl="2"/>
            <a:r>
              <a:rPr lang="en-US" sz="2600" dirty="0" smtClean="0"/>
              <a:t>Standing stork</a:t>
            </a:r>
          </a:p>
          <a:p>
            <a:endParaRPr lang="en-US" sz="2600" dirty="0"/>
          </a:p>
          <a:p>
            <a:endParaRPr lang="en-US" sz="2600" dirty="0" smtClean="0"/>
          </a:p>
          <a:p>
            <a:endParaRPr lang="en-US" sz="2600" dirty="0"/>
          </a:p>
          <a:p>
            <a:r>
              <a:rPr lang="en-US" sz="2600" dirty="0" smtClean="0"/>
              <a:t>Chair stand test</a:t>
            </a:r>
          </a:p>
          <a:p>
            <a:pPr lvl="2"/>
            <a:r>
              <a:rPr lang="en-US" sz="2600" dirty="0" smtClean="0"/>
              <a:t>X 5</a:t>
            </a:r>
          </a:p>
          <a:p>
            <a:pPr lvl="2"/>
            <a:r>
              <a:rPr lang="en-US" sz="2600" dirty="0" smtClean="0"/>
              <a:t>30 second</a:t>
            </a:r>
          </a:p>
          <a:p>
            <a:pPr lvl="2"/>
            <a:endParaRPr lang="en-US" sz="2600" dirty="0"/>
          </a:p>
          <a:p>
            <a:pPr marL="914400" lvl="2" indent="0">
              <a:buNone/>
            </a:pPr>
            <a:endParaRPr lang="en-US" sz="2600" dirty="0"/>
          </a:p>
          <a:p>
            <a:endParaRPr lang="en-US" sz="2600" dirty="0" smtClean="0"/>
          </a:p>
          <a:p>
            <a:endParaRPr lang="en-US" sz="2600" dirty="0"/>
          </a:p>
        </p:txBody>
      </p:sp>
      <p:pic>
        <p:nvPicPr>
          <p:cNvPr id="5" name="Picture 4"/>
          <p:cNvPicPr>
            <a:picLocks noChangeAspect="1"/>
          </p:cNvPicPr>
          <p:nvPr/>
        </p:nvPicPr>
        <p:blipFill>
          <a:blip r:embed="rId2" cstate="print"/>
          <a:stretch>
            <a:fillRect/>
          </a:stretch>
        </p:blipFill>
        <p:spPr>
          <a:xfrm>
            <a:off x="5334000" y="4533900"/>
            <a:ext cx="2540000" cy="1917700"/>
          </a:xfrm>
          <a:prstGeom prst="rect">
            <a:avLst/>
          </a:prstGeom>
        </p:spPr>
      </p:pic>
      <p:pic>
        <p:nvPicPr>
          <p:cNvPr id="6" name="Content Placeholder 7"/>
          <p:cNvPicPr>
            <a:picLocks noChangeAspect="1"/>
          </p:cNvPicPr>
          <p:nvPr/>
        </p:nvPicPr>
        <p:blipFill>
          <a:blip r:embed="rId3" cstate="print"/>
          <a:srcRect l="-22596" r="-22596"/>
          <a:stretch>
            <a:fillRect/>
          </a:stretch>
        </p:blipFill>
        <p:spPr>
          <a:xfrm>
            <a:off x="6146354" y="1839118"/>
            <a:ext cx="1956246" cy="2239963"/>
          </a:xfrm>
          <a:prstGeom prst="rect">
            <a:avLst/>
          </a:prstGeom>
        </p:spPr>
      </p:pic>
    </p:spTree>
    <p:extLst>
      <p:ext uri="{BB962C8B-B14F-4D97-AF65-F5344CB8AC3E}">
        <p14:creationId xmlns:p14="http://schemas.microsoft.com/office/powerpoint/2010/main" val="1543377845"/>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r>
            <a:br>
              <a:rPr lang="en-US" b="1" dirty="0"/>
            </a:br>
            <a:r>
              <a:rPr lang="en-US" b="1" dirty="0"/>
              <a:t>Fullerton Advanced Balance (FAB) Scale </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1</a:t>
            </a:r>
            <a:r>
              <a:rPr lang="en-US" b="1" dirty="0"/>
              <a:t>. Stand with feet together and eyes closed </a:t>
            </a:r>
            <a:endParaRPr lang="en-US" dirty="0"/>
          </a:p>
          <a:p>
            <a:pPr marL="0" indent="0">
              <a:buNone/>
            </a:pPr>
            <a:r>
              <a:rPr lang="en-US" dirty="0"/>
              <a:t>( ) 0 Unable to obtain the correct standing position independently </a:t>
            </a:r>
          </a:p>
          <a:p>
            <a:pPr marL="0" indent="0">
              <a:buNone/>
            </a:pPr>
            <a:r>
              <a:rPr lang="en-US" dirty="0"/>
              <a:t>( ) 1 Able to obtain the correct standing position independently but unable to maintain the position or keep the eyes closed for more than 10 seconds </a:t>
            </a:r>
          </a:p>
          <a:p>
            <a:pPr marL="0" indent="0">
              <a:buNone/>
            </a:pPr>
            <a:r>
              <a:rPr lang="en-US" dirty="0"/>
              <a:t>( ) 2 Able to maintain the correct standing position with eyes closed for more than 10 seconds but less than 30 seconds </a:t>
            </a:r>
          </a:p>
          <a:p>
            <a:pPr marL="0" indent="0">
              <a:buNone/>
            </a:pPr>
            <a:r>
              <a:rPr lang="en-US" dirty="0"/>
              <a:t>( ) 3 Able to maintain the correct standing position with eyes closed for 30 seconds but requires close supervision </a:t>
            </a:r>
          </a:p>
          <a:p>
            <a:pPr marL="0" indent="0">
              <a:buNone/>
            </a:pPr>
            <a:r>
              <a:rPr lang="en-US" dirty="0"/>
              <a:t>( ) 4 Able to maintain the correct standing position safely with eyes closed for 30 seconds </a:t>
            </a:r>
            <a:endParaRPr lang="en-US" dirty="0" smtClean="0"/>
          </a:p>
          <a:p>
            <a:pPr marL="0" indent="0">
              <a:buNone/>
            </a:pPr>
            <a:r>
              <a:rPr lang="en-US" b="1" dirty="0" smtClean="0"/>
              <a:t>10 measures total </a:t>
            </a:r>
            <a:endParaRPr lang="en-US" b="1" dirty="0"/>
          </a:p>
          <a:p>
            <a:pPr marL="0" indent="0">
              <a:buNone/>
            </a:pPr>
            <a:endParaRPr lang="en-US" dirty="0"/>
          </a:p>
        </p:txBody>
      </p:sp>
    </p:spTree>
    <p:extLst>
      <p:ext uri="{BB962C8B-B14F-4D97-AF65-F5344CB8AC3E}">
        <p14:creationId xmlns:p14="http://schemas.microsoft.com/office/powerpoint/2010/main" val="286950219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measure performance?</a:t>
            </a:r>
            <a:endParaRPr lang="en-US" dirty="0"/>
          </a:p>
        </p:txBody>
      </p:sp>
      <p:sp>
        <p:nvSpPr>
          <p:cNvPr id="3" name="Content Placeholder 2"/>
          <p:cNvSpPr>
            <a:spLocks noGrp="1"/>
          </p:cNvSpPr>
          <p:nvPr>
            <p:ph idx="1"/>
          </p:nvPr>
        </p:nvSpPr>
        <p:spPr/>
        <p:txBody>
          <a:bodyPr/>
          <a:lstStyle/>
          <a:p>
            <a:r>
              <a:rPr lang="en-US" dirty="0" smtClean="0"/>
              <a:t>Self-report may be subject to under or over estimation in musculoskeletal disease</a:t>
            </a:r>
          </a:p>
          <a:p>
            <a:r>
              <a:rPr lang="en-US" dirty="0" smtClean="0"/>
              <a:t>Only moderate relations between both measures, particularly in the elderly</a:t>
            </a:r>
          </a:p>
          <a:p>
            <a:r>
              <a:rPr lang="en-US" dirty="0" smtClean="0"/>
              <a:t>Time-based </a:t>
            </a:r>
            <a:r>
              <a:rPr lang="en-US" dirty="0"/>
              <a:t>performance and self-</a:t>
            </a:r>
            <a:r>
              <a:rPr lang="en-US" dirty="0" smtClean="0"/>
              <a:t>reported (PRO) measures likely </a:t>
            </a:r>
            <a:r>
              <a:rPr lang="en-US" dirty="0"/>
              <a:t>assess different aspects of the physical function domain </a:t>
            </a:r>
          </a:p>
        </p:txBody>
      </p:sp>
      <p:sp>
        <p:nvSpPr>
          <p:cNvPr id="4" name="TextBox 3"/>
          <p:cNvSpPr txBox="1"/>
          <p:nvPr/>
        </p:nvSpPr>
        <p:spPr>
          <a:xfrm>
            <a:off x="4169833" y="5630333"/>
            <a:ext cx="3979334" cy="923330"/>
          </a:xfrm>
          <a:prstGeom prst="rect">
            <a:avLst/>
          </a:prstGeom>
          <a:noFill/>
        </p:spPr>
        <p:txBody>
          <a:bodyPr wrap="square" rtlCol="0">
            <a:spAutoFit/>
          </a:bodyPr>
          <a:lstStyle/>
          <a:p>
            <a:pPr defTabSz="457200" eaLnBrk="1" fontAlgn="auto" hangingPunct="1">
              <a:spcBef>
                <a:spcPts val="0"/>
              </a:spcBef>
              <a:spcAft>
                <a:spcPts val="0"/>
              </a:spcAft>
            </a:pPr>
            <a:r>
              <a:rPr lang="fi-FI" sz="1800" i="1" dirty="0">
                <a:solidFill>
                  <a:prstClr val="black"/>
                </a:solidFill>
                <a:latin typeface="Calibri"/>
              </a:rPr>
              <a:t>J </a:t>
            </a:r>
            <a:r>
              <a:rPr lang="fi-FI" sz="1800" i="1" dirty="0" err="1">
                <a:solidFill>
                  <a:prstClr val="black"/>
                </a:solidFill>
                <a:latin typeface="Calibri"/>
              </a:rPr>
              <a:t>Clin</a:t>
            </a:r>
            <a:r>
              <a:rPr lang="fi-FI" sz="1800" i="1" dirty="0">
                <a:solidFill>
                  <a:prstClr val="black"/>
                </a:solidFill>
                <a:latin typeface="Calibri"/>
              </a:rPr>
              <a:t> </a:t>
            </a:r>
            <a:r>
              <a:rPr lang="fi-FI" sz="1800" i="1" dirty="0" err="1">
                <a:solidFill>
                  <a:prstClr val="black"/>
                </a:solidFill>
                <a:latin typeface="Calibri"/>
              </a:rPr>
              <a:t>Epidemiol</a:t>
            </a:r>
            <a:r>
              <a:rPr lang="fi-FI" sz="1800" dirty="0">
                <a:solidFill>
                  <a:prstClr val="black"/>
                </a:solidFill>
                <a:latin typeface="Calibri"/>
              </a:rPr>
              <a:t> 1998, </a:t>
            </a:r>
            <a:r>
              <a:rPr lang="fi-FI" sz="1800" b="1" dirty="0">
                <a:solidFill>
                  <a:prstClr val="black"/>
                </a:solidFill>
                <a:latin typeface="Calibri"/>
              </a:rPr>
              <a:t>51:</a:t>
            </a:r>
            <a:r>
              <a:rPr lang="fi-FI" sz="1800" dirty="0">
                <a:solidFill>
                  <a:prstClr val="black"/>
                </a:solidFill>
                <a:latin typeface="Calibri"/>
              </a:rPr>
              <a:t>1243–</a:t>
            </a:r>
            <a:r>
              <a:rPr lang="fi-FI" sz="1800" dirty="0" smtClean="0">
                <a:solidFill>
                  <a:prstClr val="black"/>
                </a:solidFill>
                <a:latin typeface="Calibri"/>
              </a:rPr>
              <a:t>1252</a:t>
            </a:r>
          </a:p>
          <a:p>
            <a:pPr defTabSz="457200" eaLnBrk="1" fontAlgn="auto" hangingPunct="1">
              <a:spcBef>
                <a:spcPts val="0"/>
              </a:spcBef>
              <a:spcAft>
                <a:spcPts val="0"/>
              </a:spcAft>
            </a:pPr>
            <a:r>
              <a:rPr lang="en-US" sz="1800" i="1" dirty="0">
                <a:solidFill>
                  <a:prstClr val="black"/>
                </a:solidFill>
                <a:latin typeface="Calibri"/>
              </a:rPr>
              <a:t>J Am Geriatric Society</a:t>
            </a:r>
            <a:r>
              <a:rPr lang="en-US" sz="1800" dirty="0">
                <a:solidFill>
                  <a:prstClr val="black"/>
                </a:solidFill>
                <a:latin typeface="Calibri"/>
              </a:rPr>
              <a:t> 1992, </a:t>
            </a:r>
            <a:r>
              <a:rPr lang="en-US" sz="1800" b="1" dirty="0">
                <a:solidFill>
                  <a:prstClr val="black"/>
                </a:solidFill>
                <a:latin typeface="Calibri"/>
              </a:rPr>
              <a:t>40:</a:t>
            </a:r>
            <a:r>
              <a:rPr lang="en-US" sz="1800" dirty="0">
                <a:solidFill>
                  <a:prstClr val="black"/>
                </a:solidFill>
                <a:latin typeface="Calibri"/>
              </a:rPr>
              <a:t>457–</a:t>
            </a:r>
            <a:r>
              <a:rPr lang="en-US" sz="1800" dirty="0" smtClean="0">
                <a:solidFill>
                  <a:prstClr val="black"/>
                </a:solidFill>
                <a:latin typeface="Calibri"/>
              </a:rPr>
              <a:t>462</a:t>
            </a:r>
          </a:p>
          <a:p>
            <a:pPr defTabSz="457200" eaLnBrk="1" fontAlgn="auto" hangingPunct="1">
              <a:spcBef>
                <a:spcPts val="0"/>
              </a:spcBef>
              <a:spcAft>
                <a:spcPts val="0"/>
              </a:spcAft>
            </a:pPr>
            <a:r>
              <a:rPr lang="fi-FI" sz="1800" i="1" dirty="0">
                <a:solidFill>
                  <a:prstClr val="black"/>
                </a:solidFill>
                <a:latin typeface="Calibri"/>
              </a:rPr>
              <a:t>J </a:t>
            </a:r>
            <a:r>
              <a:rPr lang="fi-FI" sz="1800" i="1" dirty="0" err="1">
                <a:solidFill>
                  <a:prstClr val="black"/>
                </a:solidFill>
                <a:latin typeface="Calibri"/>
              </a:rPr>
              <a:t>Clin</a:t>
            </a:r>
            <a:r>
              <a:rPr lang="fi-FI" sz="1800" i="1" dirty="0">
                <a:solidFill>
                  <a:prstClr val="black"/>
                </a:solidFill>
                <a:latin typeface="Calibri"/>
              </a:rPr>
              <a:t> </a:t>
            </a:r>
            <a:r>
              <a:rPr lang="fi-FI" sz="1800" i="1" dirty="0" err="1">
                <a:solidFill>
                  <a:prstClr val="black"/>
                </a:solidFill>
                <a:latin typeface="Calibri"/>
              </a:rPr>
              <a:t>Epidemiol</a:t>
            </a:r>
            <a:r>
              <a:rPr lang="fi-FI" sz="1800" dirty="0">
                <a:solidFill>
                  <a:prstClr val="black"/>
                </a:solidFill>
                <a:latin typeface="Calibri"/>
              </a:rPr>
              <a:t> 1996, </a:t>
            </a:r>
            <a:r>
              <a:rPr lang="fi-FI" sz="1800" b="1" dirty="0">
                <a:solidFill>
                  <a:prstClr val="black"/>
                </a:solidFill>
                <a:latin typeface="Calibri"/>
              </a:rPr>
              <a:t>49:</a:t>
            </a:r>
            <a:r>
              <a:rPr lang="fi-FI" sz="1800" dirty="0">
                <a:solidFill>
                  <a:prstClr val="black"/>
                </a:solidFill>
                <a:latin typeface="Calibri"/>
              </a:rPr>
              <a:t>1103–1110</a:t>
            </a:r>
            <a:endParaRPr lang="en-US" sz="1800" dirty="0">
              <a:solidFill>
                <a:prstClr val="black"/>
              </a:solidFill>
              <a:latin typeface="Calibri"/>
            </a:endParaRPr>
          </a:p>
        </p:txBody>
      </p:sp>
    </p:spTree>
    <p:extLst>
      <p:ext uri="{BB962C8B-B14F-4D97-AF65-F5344CB8AC3E}">
        <p14:creationId xmlns:p14="http://schemas.microsoft.com/office/powerpoint/2010/main" val="230015609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Site specific physical function</a:t>
            </a:r>
            <a:endParaRPr lang="en-US" dirty="0"/>
          </a:p>
        </p:txBody>
      </p:sp>
      <p:sp>
        <p:nvSpPr>
          <p:cNvPr id="3" name="Content Placeholder 2"/>
          <p:cNvSpPr>
            <a:spLocks noGrp="1"/>
          </p:cNvSpPr>
          <p:nvPr>
            <p:ph idx="1"/>
          </p:nvPr>
        </p:nvSpPr>
        <p:spPr/>
        <p:txBody>
          <a:bodyPr/>
          <a:lstStyle/>
          <a:p>
            <a:r>
              <a:rPr lang="en-US" dirty="0" smtClean="0"/>
              <a:t>Loaded forward-reach test (LBP)</a:t>
            </a:r>
          </a:p>
          <a:p>
            <a:r>
              <a:rPr lang="en-US" dirty="0" smtClean="0"/>
              <a:t>Shoulder Range of motion</a:t>
            </a:r>
          </a:p>
          <a:p>
            <a:r>
              <a:rPr lang="en-US" dirty="0" smtClean="0"/>
              <a:t>Knee range of motion</a:t>
            </a:r>
          </a:p>
          <a:p>
            <a:r>
              <a:rPr lang="en-US" dirty="0" smtClean="0"/>
              <a:t>Knee quadriceps strength</a:t>
            </a:r>
          </a:p>
          <a:p>
            <a:r>
              <a:rPr lang="en-US" dirty="0" smtClean="0"/>
              <a:t>Hand grip strength test</a:t>
            </a:r>
          </a:p>
          <a:p>
            <a:r>
              <a:rPr lang="en-US" dirty="0" smtClean="0"/>
              <a:t>Single leg hop test</a:t>
            </a:r>
            <a:endParaRPr lang="en-US" dirty="0"/>
          </a:p>
        </p:txBody>
      </p:sp>
      <p:pic>
        <p:nvPicPr>
          <p:cNvPr id="4" name="Picture 3"/>
          <p:cNvPicPr>
            <a:picLocks noChangeAspect="1"/>
          </p:cNvPicPr>
          <p:nvPr/>
        </p:nvPicPr>
        <p:blipFill>
          <a:blip r:embed="rId2" cstate="print"/>
          <a:stretch>
            <a:fillRect/>
          </a:stretch>
        </p:blipFill>
        <p:spPr>
          <a:xfrm>
            <a:off x="6288222" y="3932767"/>
            <a:ext cx="1420678" cy="1397000"/>
          </a:xfrm>
          <a:prstGeom prst="rect">
            <a:avLst/>
          </a:prstGeom>
        </p:spPr>
      </p:pic>
    </p:spTree>
    <p:extLst>
      <p:ext uri="{BB962C8B-B14F-4D97-AF65-F5344CB8AC3E}">
        <p14:creationId xmlns:p14="http://schemas.microsoft.com/office/powerpoint/2010/main" val="1355968156"/>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Multi activity tests of physical function</a:t>
            </a:r>
            <a:endParaRPr lang="en-US" dirty="0"/>
          </a:p>
        </p:txBody>
      </p:sp>
      <p:sp>
        <p:nvSpPr>
          <p:cNvPr id="3" name="Content Placeholder 2"/>
          <p:cNvSpPr>
            <a:spLocks noGrp="1"/>
          </p:cNvSpPr>
          <p:nvPr>
            <p:ph idx="1"/>
          </p:nvPr>
        </p:nvSpPr>
        <p:spPr>
          <a:xfrm>
            <a:off x="457200" y="1366838"/>
            <a:ext cx="8229600" cy="4525963"/>
          </a:xfrm>
        </p:spPr>
        <p:txBody>
          <a:bodyPr>
            <a:normAutofit fontScale="25000" lnSpcReduction="20000"/>
          </a:bodyPr>
          <a:lstStyle/>
          <a:p>
            <a:r>
              <a:rPr lang="en-US" sz="8000" dirty="0" smtClean="0"/>
              <a:t>Continuous Scale – Physical Function Performance Test (CS-PFP)</a:t>
            </a:r>
          </a:p>
          <a:p>
            <a:endParaRPr lang="en-US" sz="8000" dirty="0"/>
          </a:p>
          <a:p>
            <a:r>
              <a:rPr lang="en-US" sz="8000" dirty="0" smtClean="0"/>
              <a:t>Physical </a:t>
            </a:r>
            <a:r>
              <a:rPr lang="en-US" sz="8000" dirty="0"/>
              <a:t>performance battery, based on three timed tests: 4-m walking speed test, the balance test and the chair stand test</a:t>
            </a:r>
          </a:p>
          <a:p>
            <a:pPr marL="0" indent="0">
              <a:buNone/>
            </a:pPr>
            <a:endParaRPr lang="en-US" sz="8000" dirty="0"/>
          </a:p>
          <a:p>
            <a:r>
              <a:rPr lang="en-US" sz="8000" dirty="0"/>
              <a:t>Physical Performance Test (PPT</a:t>
            </a:r>
            <a:r>
              <a:rPr lang="en-US" sz="8000" dirty="0" smtClean="0"/>
              <a:t>)</a:t>
            </a:r>
          </a:p>
          <a:p>
            <a:pPr marL="0" indent="0">
              <a:buNone/>
            </a:pPr>
            <a:endParaRPr lang="en-US" sz="8000" dirty="0"/>
          </a:p>
          <a:p>
            <a:r>
              <a:rPr lang="en-US" sz="8000" dirty="0" smtClean="0"/>
              <a:t>Physical Activity Restrictions (PAR)</a:t>
            </a:r>
          </a:p>
          <a:p>
            <a:pPr marL="0" indent="0">
              <a:buNone/>
            </a:pPr>
            <a:endParaRPr lang="en-US" sz="8000" dirty="0" smtClean="0"/>
          </a:p>
          <a:p>
            <a:r>
              <a:rPr lang="en-US" sz="8000" dirty="0" smtClean="0"/>
              <a:t>Aggregated </a:t>
            </a:r>
            <a:r>
              <a:rPr lang="en-US" sz="8000" dirty="0" err="1" smtClean="0"/>
              <a:t>Locomotor</a:t>
            </a:r>
            <a:r>
              <a:rPr lang="en-US" sz="8000" dirty="0" smtClean="0"/>
              <a:t> Function (ALF)</a:t>
            </a:r>
          </a:p>
          <a:p>
            <a:endParaRPr lang="en-US" sz="8000" dirty="0"/>
          </a:p>
          <a:p>
            <a:r>
              <a:rPr lang="en-US" sz="8000" dirty="0" smtClean="0"/>
              <a:t>Functional Assessment System (FAS)</a:t>
            </a:r>
          </a:p>
          <a:p>
            <a:endParaRPr lang="en-US" sz="8000" dirty="0"/>
          </a:p>
          <a:p>
            <a:r>
              <a:rPr lang="en-US" sz="8000" dirty="0" smtClean="0"/>
              <a:t>Lin battery</a:t>
            </a:r>
          </a:p>
          <a:p>
            <a:endParaRPr lang="en-US" sz="8000" dirty="0"/>
          </a:p>
          <a:p>
            <a:r>
              <a:rPr lang="en-US" sz="8000" dirty="0" err="1" smtClean="0"/>
              <a:t>Steultjens</a:t>
            </a:r>
            <a:r>
              <a:rPr lang="en-US" sz="8000" dirty="0" smtClean="0"/>
              <a:t> battery</a:t>
            </a:r>
          </a:p>
          <a:p>
            <a:endParaRPr lang="en-US" sz="8000" dirty="0"/>
          </a:p>
          <a:p>
            <a:r>
              <a:rPr lang="en-US" sz="8000" dirty="0" smtClean="0"/>
              <a:t>Stratford battery</a:t>
            </a:r>
            <a:endParaRPr lang="en-US" sz="8000" dirty="0"/>
          </a:p>
          <a:p>
            <a:endParaRPr lang="en-US" dirty="0"/>
          </a:p>
        </p:txBody>
      </p:sp>
    </p:spTree>
    <p:extLst>
      <p:ext uri="{BB962C8B-B14F-4D97-AF65-F5344CB8AC3E}">
        <p14:creationId xmlns:p14="http://schemas.microsoft.com/office/powerpoint/2010/main" val="291432403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specific functions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a:t>Performance-based tests and BASFI-questionnaire measure different aspects of physical function in </a:t>
            </a:r>
            <a:r>
              <a:rPr lang="en-US" dirty="0" err="1"/>
              <a:t>ankylosing</a:t>
            </a:r>
            <a:r>
              <a:rPr lang="en-US" dirty="0"/>
              <a:t> </a:t>
            </a:r>
            <a:r>
              <a:rPr lang="en-US" dirty="0" smtClean="0"/>
              <a:t>spondylitis</a:t>
            </a:r>
          </a:p>
          <a:p>
            <a:pPr marL="0" indent="0">
              <a:buNone/>
            </a:pPr>
            <a:endParaRPr lang="en-US" dirty="0"/>
          </a:p>
          <a:p>
            <a:r>
              <a:rPr lang="en-US" dirty="0"/>
              <a:t>Tests: 1) climbing stairs, 2) bending, 3) reaching up, 4) putting on socks, 5) reclining and declining from a chair, 6) getting up from the floor, 7) looking over the shoulder, 8) physically demanding activity. </a:t>
            </a:r>
          </a:p>
          <a:p>
            <a:pPr marL="0" indent="0">
              <a:buNone/>
            </a:pPr>
            <a:r>
              <a:rPr lang="en-US" dirty="0" smtClean="0"/>
              <a:t>	BASFI</a:t>
            </a:r>
            <a:r>
              <a:rPr lang="en-US" dirty="0"/>
              <a:t>, Bath </a:t>
            </a:r>
            <a:r>
              <a:rPr lang="en-US" dirty="0" err="1"/>
              <a:t>Ankylosing</a:t>
            </a:r>
            <a:r>
              <a:rPr lang="en-US" dirty="0"/>
              <a:t> Spondylitis Functional </a:t>
            </a:r>
            <a:r>
              <a:rPr lang="en-US" dirty="0" smtClean="0"/>
              <a:t>Index</a:t>
            </a:r>
          </a:p>
          <a:p>
            <a:r>
              <a:rPr lang="en-US" dirty="0" smtClean="0"/>
              <a:t>Moderate association:  R</a:t>
            </a:r>
            <a:r>
              <a:rPr lang="en-US" dirty="0"/>
              <a:t>-square of 0.31 and Beta of 0.56 (</a:t>
            </a:r>
            <a:r>
              <a:rPr lang="en-US" dirty="0" smtClean="0"/>
              <a:t>p </a:t>
            </a:r>
            <a:r>
              <a:rPr lang="en-US" dirty="0"/>
              <a:t>&lt; 0.05</a:t>
            </a:r>
            <a:r>
              <a:rPr lang="en-US" dirty="0" smtClean="0"/>
              <a:t>)</a:t>
            </a:r>
            <a:endParaRPr lang="en-US" dirty="0"/>
          </a:p>
        </p:txBody>
      </p:sp>
      <p:sp>
        <p:nvSpPr>
          <p:cNvPr id="4" name="TextBox 3"/>
          <p:cNvSpPr txBox="1"/>
          <p:nvPr/>
        </p:nvSpPr>
        <p:spPr>
          <a:xfrm>
            <a:off x="5270500" y="6126163"/>
            <a:ext cx="3416300" cy="369332"/>
          </a:xfrm>
          <a:prstGeom prst="rect">
            <a:avLst/>
          </a:prstGeom>
          <a:noFill/>
        </p:spPr>
        <p:txBody>
          <a:bodyPr wrap="square" rtlCol="0">
            <a:spAutoFit/>
          </a:bodyPr>
          <a:lstStyle/>
          <a:p>
            <a:pPr defTabSz="457200" eaLnBrk="1" fontAlgn="auto" hangingPunct="1">
              <a:spcBef>
                <a:spcPts val="0"/>
              </a:spcBef>
              <a:spcAft>
                <a:spcPts val="0"/>
              </a:spcAft>
            </a:pPr>
            <a:r>
              <a:rPr lang="en-US" sz="1800" dirty="0" err="1" smtClean="0">
                <a:solidFill>
                  <a:prstClr val="black"/>
                </a:solidFill>
                <a:latin typeface="Calibri"/>
              </a:rPr>
              <a:t>Salima</a:t>
            </a:r>
            <a:r>
              <a:rPr lang="en-US" sz="1800" dirty="0" smtClean="0">
                <a:solidFill>
                  <a:prstClr val="black"/>
                </a:solidFill>
                <a:latin typeface="Calibri"/>
              </a:rPr>
              <a:t> et al </a:t>
            </a:r>
            <a:r>
              <a:rPr lang="en-US" sz="1800" dirty="0" err="1" smtClean="0">
                <a:solidFill>
                  <a:prstClr val="black"/>
                </a:solidFill>
                <a:latin typeface="Calibri"/>
              </a:rPr>
              <a:t>Arth</a:t>
            </a:r>
            <a:r>
              <a:rPr lang="en-US" sz="1800" dirty="0" smtClean="0">
                <a:solidFill>
                  <a:prstClr val="black"/>
                </a:solidFill>
                <a:latin typeface="Calibri"/>
              </a:rPr>
              <a:t> Res </a:t>
            </a:r>
            <a:r>
              <a:rPr lang="en-US" sz="1800" dirty="0" err="1" smtClean="0">
                <a:solidFill>
                  <a:prstClr val="black"/>
                </a:solidFill>
                <a:latin typeface="Calibri"/>
              </a:rPr>
              <a:t>Ther</a:t>
            </a:r>
            <a:r>
              <a:rPr lang="en-US" sz="1800" dirty="0" smtClean="0">
                <a:solidFill>
                  <a:prstClr val="black"/>
                </a:solidFill>
                <a:latin typeface="Calibri"/>
              </a:rPr>
              <a:t> 2012  </a:t>
            </a:r>
            <a:endParaRPr lang="en-US" sz="1800" dirty="0">
              <a:solidFill>
                <a:prstClr val="black"/>
              </a:solidFill>
              <a:latin typeface="Calibri"/>
            </a:endParaRPr>
          </a:p>
        </p:txBody>
      </p:sp>
    </p:spTree>
    <p:extLst>
      <p:ext uri="{BB962C8B-B14F-4D97-AF65-F5344CB8AC3E}">
        <p14:creationId xmlns:p14="http://schemas.microsoft.com/office/powerpoint/2010/main" val="3725045245"/>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Adaptation in physical function:</a:t>
            </a:r>
            <a:endParaRPr lang="en-US" dirty="0"/>
          </a:p>
          <a:p>
            <a:pPr marL="0" indent="0">
              <a:buNone/>
            </a:pPr>
            <a:r>
              <a:rPr lang="en-US" dirty="0" smtClean="0"/>
              <a:t>	Creating a new normal</a:t>
            </a:r>
          </a:p>
          <a:p>
            <a:pPr marL="0" indent="0">
              <a:buNone/>
            </a:pPr>
            <a:endParaRPr lang="en-US" dirty="0"/>
          </a:p>
          <a:p>
            <a:pPr marL="0" indent="0">
              <a:buNone/>
            </a:pPr>
            <a:r>
              <a:rPr lang="en-US" dirty="0" smtClean="0"/>
              <a:t>	Performance is better but capability is still 		limited</a:t>
            </a:r>
          </a:p>
          <a:p>
            <a:pPr marL="0" indent="0">
              <a:buNone/>
            </a:pPr>
            <a:r>
              <a:rPr lang="en-US" dirty="0" smtClean="0"/>
              <a:t>    </a:t>
            </a:r>
          </a:p>
          <a:p>
            <a:pPr marL="0" indent="0">
              <a:buNone/>
            </a:pPr>
            <a:r>
              <a:rPr lang="en-US" dirty="0"/>
              <a:t> </a:t>
            </a:r>
            <a:r>
              <a:rPr lang="en-US" dirty="0" smtClean="0"/>
              <a:t>    (Dr. Beaton’s patient with ankle pain)</a:t>
            </a:r>
            <a:endParaRPr lang="en-US" dirty="0"/>
          </a:p>
        </p:txBody>
      </p:sp>
    </p:spTree>
    <p:extLst>
      <p:ext uri="{BB962C8B-B14F-4D97-AF65-F5344CB8AC3E}">
        <p14:creationId xmlns:p14="http://schemas.microsoft.com/office/powerpoint/2010/main" val="3766703566"/>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Adaptation: Creating a new normal	</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Patients may underestimate levels of physical function due to disease duration</a:t>
            </a:r>
          </a:p>
          <a:p>
            <a:pPr marL="0" indent="0">
              <a:buNone/>
            </a:pPr>
            <a:endParaRPr lang="en-US" dirty="0"/>
          </a:p>
          <a:p>
            <a:pPr marL="0" indent="0">
              <a:buNone/>
            </a:pPr>
            <a:r>
              <a:rPr lang="en-US" dirty="0" smtClean="0"/>
              <a:t>Patients with longer disease duration may tolerate greater limitations in function</a:t>
            </a:r>
          </a:p>
          <a:p>
            <a:pPr marL="0" indent="0">
              <a:buNone/>
            </a:pPr>
            <a:endParaRPr lang="en-US" dirty="0"/>
          </a:p>
          <a:p>
            <a:pPr marL="0" indent="0">
              <a:buNone/>
            </a:pPr>
            <a:r>
              <a:rPr lang="en-US" dirty="0" smtClean="0"/>
              <a:t>Each year is a little worse in overall function and the decline is faster than expected/perceived</a:t>
            </a:r>
          </a:p>
          <a:p>
            <a:pPr marL="0" indent="0">
              <a:buNone/>
            </a:pPr>
            <a:endParaRPr lang="en-US" dirty="0"/>
          </a:p>
          <a:p>
            <a:pPr marL="0" indent="0">
              <a:buNone/>
            </a:pPr>
            <a:r>
              <a:rPr lang="en-US" sz="1400" dirty="0" smtClean="0"/>
              <a:t>Sowers et al Am J Epidemiology 2006</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786513995"/>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considerations</a:t>
            </a:r>
            <a:endParaRPr lang="en-US" dirty="0"/>
          </a:p>
        </p:txBody>
      </p:sp>
      <p:sp>
        <p:nvSpPr>
          <p:cNvPr id="3" name="Content Placeholder 2"/>
          <p:cNvSpPr>
            <a:spLocks noGrp="1"/>
          </p:cNvSpPr>
          <p:nvPr>
            <p:ph idx="1"/>
          </p:nvPr>
        </p:nvSpPr>
        <p:spPr/>
        <p:txBody>
          <a:bodyPr/>
          <a:lstStyle/>
          <a:p>
            <a:endParaRPr lang="en-US" dirty="0" smtClean="0"/>
          </a:p>
          <a:p>
            <a:pPr marL="0" indent="0">
              <a:buNone/>
            </a:pPr>
            <a:r>
              <a:rPr lang="en-US" dirty="0" smtClean="0"/>
              <a:t>Objectivity:  Are performance based physical function measures truly more ‘objective’ than other (PRO) physical function measures?</a:t>
            </a:r>
            <a:endParaRPr lang="en-US" dirty="0"/>
          </a:p>
        </p:txBody>
      </p:sp>
    </p:spTree>
    <p:extLst>
      <p:ext uri="{BB962C8B-B14F-4D97-AF65-F5344CB8AC3E}">
        <p14:creationId xmlns:p14="http://schemas.microsoft.com/office/powerpoint/2010/main" val="522838750"/>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Time versus observer report</a:t>
            </a:r>
            <a:endParaRPr lang="en-US" dirty="0"/>
          </a:p>
        </p:txBody>
      </p:sp>
      <p:sp>
        <p:nvSpPr>
          <p:cNvPr id="5" name="Text Placeholder 4"/>
          <p:cNvSpPr>
            <a:spLocks noGrp="1"/>
          </p:cNvSpPr>
          <p:nvPr>
            <p:ph type="body" idx="1"/>
          </p:nvPr>
        </p:nvSpPr>
        <p:spPr/>
        <p:txBody>
          <a:bodyPr/>
          <a:lstStyle/>
          <a:p>
            <a:r>
              <a:rPr lang="en-US" dirty="0" smtClean="0"/>
              <a:t>Swimming	</a:t>
            </a:r>
            <a:endParaRPr lang="en-US" dirty="0"/>
          </a:p>
        </p:txBody>
      </p:sp>
      <p:pic>
        <p:nvPicPr>
          <p:cNvPr id="9" name="Content Placeholder 8" descr="Phelps.jpg"/>
          <p:cNvPicPr>
            <a:picLocks noGrp="1" noChangeAspect="1"/>
          </p:cNvPicPr>
          <p:nvPr>
            <p:ph sz="half" idx="2"/>
          </p:nvPr>
        </p:nvPicPr>
        <p:blipFill>
          <a:blip r:embed="rId2" cstate="print">
            <a:extLst>
              <a:ext uri="{28A0092B-C50C-407E-A947-70E740481C1C}">
                <a14:useLocalDpi xmlns:a14="http://schemas.microsoft.com/office/drawing/2010/main" val="0"/>
              </a:ext>
            </a:extLst>
          </a:blip>
          <a:srcRect l="20365" r="20365"/>
          <a:stretch>
            <a:fillRect/>
          </a:stretch>
        </p:blipFill>
        <p:spPr/>
      </p:pic>
      <p:sp>
        <p:nvSpPr>
          <p:cNvPr id="7" name="Text Placeholder 6"/>
          <p:cNvSpPr>
            <a:spLocks noGrp="1"/>
          </p:cNvSpPr>
          <p:nvPr>
            <p:ph type="body" sz="quarter" idx="3"/>
          </p:nvPr>
        </p:nvSpPr>
        <p:spPr/>
        <p:txBody>
          <a:bodyPr/>
          <a:lstStyle/>
          <a:p>
            <a:r>
              <a:rPr lang="en-US" dirty="0" smtClean="0"/>
              <a:t>Ice Dancing</a:t>
            </a:r>
            <a:endParaRPr lang="en-US" dirty="0"/>
          </a:p>
        </p:txBody>
      </p:sp>
      <p:pic>
        <p:nvPicPr>
          <p:cNvPr id="10" name="Content Placeholder 9" descr="Shib.jpg"/>
          <p:cNvPicPr>
            <a:picLocks noGrp="1" noChangeAspect="1"/>
          </p:cNvPicPr>
          <p:nvPr>
            <p:ph sz="quarter" idx="4"/>
          </p:nvPr>
        </p:nvPicPr>
        <p:blipFill>
          <a:blip r:embed="rId3" cstate="print">
            <a:extLst>
              <a:ext uri="{28A0092B-C50C-407E-A947-70E740481C1C}">
                <a14:useLocalDpi xmlns:a14="http://schemas.microsoft.com/office/drawing/2010/main" val="0"/>
              </a:ext>
            </a:extLst>
          </a:blip>
          <a:srcRect l="15965" r="15965"/>
          <a:stretch>
            <a:fillRect/>
          </a:stretch>
        </p:blipFill>
        <p:spPr/>
      </p:pic>
    </p:spTree>
    <p:extLst>
      <p:ext uri="{BB962C8B-B14F-4D97-AF65-F5344CB8AC3E}">
        <p14:creationId xmlns:p14="http://schemas.microsoft.com/office/powerpoint/2010/main" val="975649262"/>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a:t>Other considerations of physical function tests:  sensitivity to activity (SPA)</a:t>
            </a:r>
          </a:p>
        </p:txBody>
      </p:sp>
      <p:sp>
        <p:nvSpPr>
          <p:cNvPr id="8" name="Content Placeholder 7"/>
          <p:cNvSpPr>
            <a:spLocks noGrp="1"/>
          </p:cNvSpPr>
          <p:nvPr>
            <p:ph idx="1"/>
          </p:nvPr>
        </p:nvSpPr>
        <p:spPr>
          <a:xfrm>
            <a:off x="457200" y="1642534"/>
            <a:ext cx="8229600" cy="4525963"/>
          </a:xfrm>
        </p:spPr>
        <p:txBody>
          <a:bodyPr/>
          <a:lstStyle/>
          <a:p>
            <a:endParaRPr lang="en-US" dirty="0" smtClean="0"/>
          </a:p>
          <a:p>
            <a:endParaRPr lang="en-US" dirty="0"/>
          </a:p>
          <a:p>
            <a:pPr marL="0" indent="0">
              <a:buNone/>
            </a:pPr>
            <a:r>
              <a:rPr lang="en-US" dirty="0" smtClean="0"/>
              <a:t>Recent </a:t>
            </a:r>
            <a:r>
              <a:rPr lang="en-US" dirty="0"/>
              <a:t>findings suggest that certain individuals with musculoskeletal pain conditions have increased sensitivity to physical activity (SPA) and respond to activities of stable intensity with </a:t>
            </a:r>
            <a:r>
              <a:rPr lang="en-US" dirty="0" smtClean="0"/>
              <a:t>increasingly  </a:t>
            </a:r>
            <a:r>
              <a:rPr lang="en-US" dirty="0"/>
              <a:t>severe pain. </a:t>
            </a:r>
          </a:p>
        </p:txBody>
      </p:sp>
    </p:spTree>
    <p:extLst>
      <p:ext uri="{BB962C8B-B14F-4D97-AF65-F5344CB8AC3E}">
        <p14:creationId xmlns:p14="http://schemas.microsoft.com/office/powerpoint/2010/main" val="3887127546"/>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3305"/>
            <a:ext cx="8229600" cy="1143000"/>
          </a:xfrm>
        </p:spPr>
        <p:txBody>
          <a:bodyPr>
            <a:normAutofit fontScale="90000"/>
          </a:bodyPr>
          <a:lstStyle/>
          <a:p>
            <a:r>
              <a:rPr lang="en-US" dirty="0" smtClean="0"/>
              <a:t>Other considerations of physical function tests:  sensitivity to activity (SPA)</a:t>
            </a:r>
            <a:br>
              <a:rPr lang="en-US" dirty="0" smtClean="0"/>
            </a:br>
            <a:endParaRPr lang="en-US" dirty="0"/>
          </a:p>
        </p:txBody>
      </p:sp>
      <p:sp>
        <p:nvSpPr>
          <p:cNvPr id="3" name="Content Placeholder 2"/>
          <p:cNvSpPr>
            <a:spLocks noGrp="1"/>
          </p:cNvSpPr>
          <p:nvPr>
            <p:ph idx="1"/>
          </p:nvPr>
        </p:nvSpPr>
        <p:spPr>
          <a:xfrm>
            <a:off x="457200" y="2323570"/>
            <a:ext cx="8229600" cy="4525963"/>
          </a:xfrm>
        </p:spPr>
        <p:txBody>
          <a:bodyPr/>
          <a:lstStyle/>
          <a:p>
            <a:r>
              <a:rPr lang="en-US" dirty="0"/>
              <a:t>I</a:t>
            </a:r>
            <a:r>
              <a:rPr lang="en-US" dirty="0" smtClean="0"/>
              <a:t>mportance </a:t>
            </a:r>
            <a:r>
              <a:rPr lang="en-US" dirty="0"/>
              <a:t>of activity-related pain among individuals with musculoskeletal </a:t>
            </a:r>
            <a:r>
              <a:rPr lang="en-US" dirty="0" smtClean="0"/>
              <a:t>conditions such as OA, low back pain, and fibromyalgia</a:t>
            </a:r>
          </a:p>
          <a:p>
            <a:endParaRPr lang="en-US" dirty="0"/>
          </a:p>
          <a:p>
            <a:r>
              <a:rPr lang="en-US" dirty="0" smtClean="0"/>
              <a:t>In OA patients, SPA </a:t>
            </a:r>
            <a:r>
              <a:rPr lang="en-US" dirty="0"/>
              <a:t>was significantly correlated to 6MWT performance such that higher levels of SPA were associated with reduced distance traveled</a:t>
            </a:r>
          </a:p>
        </p:txBody>
      </p:sp>
    </p:spTree>
    <p:extLst>
      <p:ext uri="{BB962C8B-B14F-4D97-AF65-F5344CB8AC3E}">
        <p14:creationId xmlns:p14="http://schemas.microsoft.com/office/powerpoint/2010/main" val="2999744785"/>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stretch>
            <a:fillRect/>
          </a:stretch>
        </p:blipFill>
        <p:spPr>
          <a:xfrm>
            <a:off x="2146300" y="635000"/>
            <a:ext cx="4851400" cy="3302000"/>
          </a:xfrm>
          <a:prstGeom prst="rect">
            <a:avLst/>
          </a:prstGeom>
        </p:spPr>
      </p:pic>
      <p:sp>
        <p:nvSpPr>
          <p:cNvPr id="3" name="TextBox 2"/>
          <p:cNvSpPr txBox="1"/>
          <p:nvPr/>
        </p:nvSpPr>
        <p:spPr>
          <a:xfrm>
            <a:off x="635000" y="4064000"/>
            <a:ext cx="7620000" cy="317500"/>
          </a:xfrm>
          <a:prstGeom prst="rect">
            <a:avLst/>
          </a:prstGeom>
        </p:spPr>
        <p:txBody>
          <a:bodyPr/>
          <a:lstStyle/>
          <a:p>
            <a:pPr defTabSz="457200" eaLnBrk="1" fontAlgn="auto" hangingPunct="1">
              <a:spcBef>
                <a:spcPts val="0"/>
              </a:spcBef>
              <a:spcAft>
                <a:spcPts val="0"/>
              </a:spcAft>
            </a:pPr>
            <a:r>
              <a:rPr lang="en-US" sz="1000">
                <a:solidFill>
                  <a:prstClr val="black"/>
                </a:solidFill>
                <a:latin typeface="Arial"/>
              </a:rPr>
              <a:t> Fig. 1 Six-minute walk discomfort ratings.</a:t>
            </a:r>
          </a:p>
        </p:txBody>
      </p:sp>
      <p:sp>
        <p:nvSpPr>
          <p:cNvPr id="4" name="TextBox 3"/>
          <p:cNvSpPr txBox="1"/>
          <p:nvPr/>
        </p:nvSpPr>
        <p:spPr>
          <a:xfrm>
            <a:off x="635000" y="4889500"/>
            <a:ext cx="7620000" cy="254000"/>
          </a:xfrm>
          <a:prstGeom prst="rect">
            <a:avLst/>
          </a:prstGeom>
        </p:spPr>
        <p:txBody>
          <a:bodyPr/>
          <a:lstStyle/>
          <a:p>
            <a:pPr defTabSz="457200" eaLnBrk="1" fontAlgn="auto" hangingPunct="1">
              <a:spcBef>
                <a:spcPts val="0"/>
              </a:spcBef>
              <a:spcAft>
                <a:spcPts val="0"/>
              </a:spcAft>
            </a:pPr>
            <a:r>
              <a:rPr lang="en-US" sz="1000">
                <a:solidFill>
                  <a:prstClr val="black"/>
                </a:solidFill>
                <a:latin typeface="Arial"/>
              </a:rPr>
              <a:t>Timothy H.  Wideman , Patrick H.  Finan , Robert R.  Edwards , Phillip J.  Quartana , Luis F.  Buenaver , Jennifer A.  H...</a:t>
            </a:r>
          </a:p>
        </p:txBody>
      </p:sp>
      <p:sp>
        <p:nvSpPr>
          <p:cNvPr id="5" name="TextBox 4"/>
          <p:cNvSpPr txBox="1"/>
          <p:nvPr/>
        </p:nvSpPr>
        <p:spPr>
          <a:xfrm>
            <a:off x="635000" y="5270500"/>
            <a:ext cx="7620000" cy="254000"/>
          </a:xfrm>
          <a:prstGeom prst="rect">
            <a:avLst/>
          </a:prstGeom>
        </p:spPr>
        <p:txBody>
          <a:bodyPr/>
          <a:lstStyle/>
          <a:p>
            <a:pPr defTabSz="457200" eaLnBrk="1" fontAlgn="auto" hangingPunct="1">
              <a:spcBef>
                <a:spcPts val="0"/>
              </a:spcBef>
              <a:spcAft>
                <a:spcPts val="0"/>
              </a:spcAft>
            </a:pPr>
            <a:r>
              <a:rPr lang="en-US" sz="1000" b="1">
                <a:solidFill>
                  <a:prstClr val="black"/>
                </a:solidFill>
                <a:latin typeface="Arial"/>
              </a:rPr>
              <a:t> Increased sensitivity to physical activity among individuals with knee osteoarthritis: Relation to pain outcomes, psychological factors, and responses to quantitative sensory testing</a:t>
            </a:r>
          </a:p>
        </p:txBody>
      </p:sp>
      <p:sp>
        <p:nvSpPr>
          <p:cNvPr id="6" name="TextBox 5"/>
          <p:cNvSpPr txBox="1"/>
          <p:nvPr/>
        </p:nvSpPr>
        <p:spPr>
          <a:xfrm>
            <a:off x="635000" y="5651500"/>
            <a:ext cx="7620000" cy="254000"/>
          </a:xfrm>
          <a:prstGeom prst="rect">
            <a:avLst/>
          </a:prstGeom>
        </p:spPr>
        <p:txBody>
          <a:bodyPr/>
          <a:lstStyle/>
          <a:p>
            <a:pPr defTabSz="457200" eaLnBrk="1" fontAlgn="auto" hangingPunct="1">
              <a:spcBef>
                <a:spcPts val="0"/>
              </a:spcBef>
              <a:spcAft>
                <a:spcPts val="0"/>
              </a:spcAft>
            </a:pPr>
            <a:r>
              <a:rPr lang="en-US" sz="1000">
                <a:solidFill>
                  <a:prstClr val="black"/>
                </a:solidFill>
                <a:latin typeface="Arial"/>
              </a:rPr>
              <a:t>PAIN®, Volume 155, Issue 4, 2014, 703 - 711</a:t>
            </a:r>
          </a:p>
        </p:txBody>
      </p:sp>
      <p:sp>
        <p:nvSpPr>
          <p:cNvPr id="7" name="TextBox 6"/>
          <p:cNvSpPr txBox="1"/>
          <p:nvPr/>
        </p:nvSpPr>
        <p:spPr>
          <a:xfrm>
            <a:off x="635000" y="6032500"/>
            <a:ext cx="7620000" cy="254000"/>
          </a:xfrm>
          <a:prstGeom prst="rect">
            <a:avLst/>
          </a:prstGeom>
        </p:spPr>
        <p:txBody>
          <a:bodyPr/>
          <a:lstStyle/>
          <a:p>
            <a:pPr defTabSz="457200" eaLnBrk="1" fontAlgn="auto" hangingPunct="1">
              <a:spcBef>
                <a:spcPts val="0"/>
              </a:spcBef>
              <a:spcAft>
                <a:spcPts val="0"/>
              </a:spcAft>
            </a:pPr>
            <a:r>
              <a:rPr lang="en-US" sz="1000">
                <a:solidFill>
                  <a:prstClr val="black"/>
                </a:solidFill>
                <a:latin typeface="Arial"/>
              </a:rPr>
              <a:t>http://dx.doi.org/10.1016/j.pain.2013.12.028</a:t>
            </a:r>
          </a:p>
        </p:txBody>
      </p:sp>
    </p:spTree>
    <p:extLst>
      <p:ext uri="{BB962C8B-B14F-4D97-AF65-F5344CB8AC3E}">
        <p14:creationId xmlns:p14="http://schemas.microsoft.com/office/powerpoint/2010/main" val="59648447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measure performance?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Evidence for discrepancies </a:t>
            </a:r>
            <a:r>
              <a:rPr lang="en-US" dirty="0"/>
              <a:t>between perceptions of the individual assessed using a self-reported measure and their true ability (underestimation or overestimation, </a:t>
            </a:r>
            <a:r>
              <a:rPr lang="en-US" dirty="0" smtClean="0"/>
              <a:t>personality </a:t>
            </a:r>
            <a:r>
              <a:rPr lang="en-US" dirty="0"/>
              <a:t>traits, </a:t>
            </a:r>
            <a:r>
              <a:rPr lang="en-US" dirty="0" smtClean="0"/>
              <a:t>language, depression)</a:t>
            </a:r>
          </a:p>
          <a:p>
            <a:pPr marL="0" indent="0">
              <a:buNone/>
            </a:pPr>
            <a:endParaRPr lang="en-US" dirty="0" smtClean="0"/>
          </a:p>
          <a:p>
            <a:r>
              <a:rPr lang="en-US" dirty="0" smtClean="0"/>
              <a:t>Discordance </a:t>
            </a:r>
            <a:r>
              <a:rPr lang="en-US" dirty="0"/>
              <a:t>between observed and perceived physical function measured with a self-reported </a:t>
            </a:r>
            <a:r>
              <a:rPr lang="en-US" dirty="0" smtClean="0"/>
              <a:t>questionnaires </a:t>
            </a:r>
            <a:r>
              <a:rPr lang="en-US" dirty="0"/>
              <a:t>has been reported in patients with </a:t>
            </a:r>
            <a:r>
              <a:rPr lang="en-US" dirty="0" err="1" smtClean="0"/>
              <a:t>ankylosing</a:t>
            </a:r>
            <a:r>
              <a:rPr lang="en-US" dirty="0" smtClean="0"/>
              <a:t> spondylitis, </a:t>
            </a:r>
            <a:r>
              <a:rPr lang="en-US" dirty="0"/>
              <a:t>rheumatoid arthritis and fibromyalgia</a:t>
            </a:r>
          </a:p>
        </p:txBody>
      </p:sp>
      <p:sp>
        <p:nvSpPr>
          <p:cNvPr id="4" name="TextBox 3"/>
          <p:cNvSpPr txBox="1"/>
          <p:nvPr/>
        </p:nvSpPr>
        <p:spPr>
          <a:xfrm>
            <a:off x="4296833" y="6211669"/>
            <a:ext cx="4614334" cy="646331"/>
          </a:xfrm>
          <a:prstGeom prst="rect">
            <a:avLst/>
          </a:prstGeom>
          <a:noFill/>
        </p:spPr>
        <p:txBody>
          <a:bodyPr wrap="square" rtlCol="0">
            <a:spAutoFit/>
          </a:bodyPr>
          <a:lstStyle/>
          <a:p>
            <a:pPr defTabSz="457200" eaLnBrk="1" fontAlgn="auto" hangingPunct="1">
              <a:spcBef>
                <a:spcPts val="0"/>
              </a:spcBef>
              <a:spcAft>
                <a:spcPts val="0"/>
              </a:spcAft>
            </a:pPr>
            <a:r>
              <a:rPr lang="de-DE" sz="1800" i="1" dirty="0" err="1">
                <a:solidFill>
                  <a:prstClr val="black"/>
                </a:solidFill>
                <a:latin typeface="Calibri"/>
              </a:rPr>
              <a:t>Br</a:t>
            </a:r>
            <a:r>
              <a:rPr lang="de-DE" sz="1800" i="1" dirty="0">
                <a:solidFill>
                  <a:prstClr val="black"/>
                </a:solidFill>
                <a:latin typeface="Calibri"/>
              </a:rPr>
              <a:t> J </a:t>
            </a:r>
            <a:r>
              <a:rPr lang="de-DE" sz="1800" i="1" dirty="0" err="1">
                <a:solidFill>
                  <a:prstClr val="black"/>
                </a:solidFill>
                <a:latin typeface="Calibri"/>
              </a:rPr>
              <a:t>Rheumatol</a:t>
            </a:r>
            <a:r>
              <a:rPr lang="de-DE" sz="1800" dirty="0">
                <a:solidFill>
                  <a:prstClr val="black"/>
                </a:solidFill>
                <a:latin typeface="Calibri"/>
              </a:rPr>
              <a:t> 1995, </a:t>
            </a:r>
            <a:r>
              <a:rPr lang="de-DE" sz="1800" b="1" dirty="0">
                <a:solidFill>
                  <a:prstClr val="black"/>
                </a:solidFill>
                <a:latin typeface="Calibri"/>
              </a:rPr>
              <a:t>34:</a:t>
            </a:r>
            <a:r>
              <a:rPr lang="de-DE" sz="1800" dirty="0">
                <a:solidFill>
                  <a:prstClr val="black"/>
                </a:solidFill>
                <a:latin typeface="Calibri"/>
              </a:rPr>
              <a:t>951–</a:t>
            </a:r>
            <a:r>
              <a:rPr lang="de-DE" sz="1800" dirty="0" smtClean="0">
                <a:solidFill>
                  <a:prstClr val="black"/>
                </a:solidFill>
                <a:latin typeface="Calibri"/>
              </a:rPr>
              <a:t>955</a:t>
            </a:r>
          </a:p>
          <a:p>
            <a:pPr defTabSz="457200" eaLnBrk="1" fontAlgn="auto" hangingPunct="1">
              <a:spcBef>
                <a:spcPts val="0"/>
              </a:spcBef>
              <a:spcAft>
                <a:spcPts val="0"/>
              </a:spcAft>
            </a:pPr>
            <a:r>
              <a:rPr lang="de-DE" sz="1800" i="1" dirty="0">
                <a:solidFill>
                  <a:prstClr val="black"/>
                </a:solidFill>
                <a:latin typeface="Calibri"/>
              </a:rPr>
              <a:t>J </a:t>
            </a:r>
            <a:r>
              <a:rPr lang="de-DE" sz="1800" i="1" dirty="0" err="1">
                <a:solidFill>
                  <a:prstClr val="black"/>
                </a:solidFill>
                <a:latin typeface="Calibri"/>
              </a:rPr>
              <a:t>Rheumatol</a:t>
            </a:r>
            <a:r>
              <a:rPr lang="de-DE" sz="1800" dirty="0">
                <a:solidFill>
                  <a:prstClr val="black"/>
                </a:solidFill>
                <a:latin typeface="Calibri"/>
              </a:rPr>
              <a:t> 1994, </a:t>
            </a:r>
            <a:r>
              <a:rPr lang="de-DE" sz="1800" b="1" dirty="0">
                <a:solidFill>
                  <a:prstClr val="black"/>
                </a:solidFill>
                <a:latin typeface="Calibri"/>
              </a:rPr>
              <a:t>21:</a:t>
            </a:r>
            <a:r>
              <a:rPr lang="de-DE" sz="1800" dirty="0">
                <a:solidFill>
                  <a:prstClr val="black"/>
                </a:solidFill>
                <a:latin typeface="Calibri"/>
              </a:rPr>
              <a:t>818–823</a:t>
            </a:r>
            <a:endParaRPr lang="en-US" sz="1800" dirty="0">
              <a:solidFill>
                <a:prstClr val="black"/>
              </a:solidFill>
              <a:latin typeface="Calibri"/>
            </a:endParaRPr>
          </a:p>
        </p:txBody>
      </p:sp>
    </p:spTree>
    <p:extLst>
      <p:ext uri="{BB962C8B-B14F-4D97-AF65-F5344CB8AC3E}">
        <p14:creationId xmlns:p14="http://schemas.microsoft.com/office/powerpoint/2010/main" val="2099231602"/>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smtClean="0"/>
              <a:t>What would an ideal physical function performance measure look like?</a:t>
            </a:r>
          </a:p>
          <a:p>
            <a:pPr marL="0" indent="0">
              <a:buNone/>
            </a:pPr>
            <a:endParaRPr lang="en-US" dirty="0" smtClean="0"/>
          </a:p>
          <a:p>
            <a:pPr lvl="1"/>
            <a:r>
              <a:rPr lang="en-US" dirty="0" smtClean="0"/>
              <a:t>Related to patient symptoms</a:t>
            </a:r>
          </a:p>
          <a:p>
            <a:pPr lvl="1"/>
            <a:r>
              <a:rPr lang="en-US" dirty="0" smtClean="0"/>
              <a:t>Measures only one domain </a:t>
            </a:r>
          </a:p>
          <a:p>
            <a:pPr lvl="1"/>
            <a:r>
              <a:rPr lang="en-US" dirty="0" smtClean="0"/>
              <a:t>Sensitive to change </a:t>
            </a:r>
          </a:p>
          <a:p>
            <a:pPr lvl="1"/>
            <a:r>
              <a:rPr lang="en-US" dirty="0" smtClean="0"/>
              <a:t>Accurate (free from error)</a:t>
            </a:r>
          </a:p>
          <a:p>
            <a:pPr lvl="1"/>
            <a:r>
              <a:rPr lang="en-US" dirty="0" smtClean="0"/>
              <a:t>Easy to perform</a:t>
            </a:r>
          </a:p>
          <a:p>
            <a:pPr lvl="1"/>
            <a:endParaRPr lang="en-US" dirty="0"/>
          </a:p>
          <a:p>
            <a:pPr marL="457200" lvl="1" indent="0">
              <a:buNone/>
            </a:pPr>
            <a:endParaRPr lang="en-US" dirty="0" smtClean="0"/>
          </a:p>
          <a:p>
            <a:pPr lvl="1"/>
            <a:endParaRPr lang="en-US" dirty="0" smtClean="0"/>
          </a:p>
          <a:p>
            <a:endParaRPr lang="en-US" dirty="0"/>
          </a:p>
        </p:txBody>
      </p:sp>
    </p:spTree>
    <p:extLst>
      <p:ext uri="{BB962C8B-B14F-4D97-AF65-F5344CB8AC3E}">
        <p14:creationId xmlns:p14="http://schemas.microsoft.com/office/powerpoint/2010/main" val="1813465484"/>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Impressions</a:t>
            </a:r>
            <a:endParaRPr lang="en-US" dirty="0"/>
          </a:p>
        </p:txBody>
      </p:sp>
      <p:sp>
        <p:nvSpPr>
          <p:cNvPr id="3" name="Content Placeholder 2"/>
          <p:cNvSpPr>
            <a:spLocks noGrp="1"/>
          </p:cNvSpPr>
          <p:nvPr>
            <p:ph idx="1"/>
          </p:nvPr>
        </p:nvSpPr>
        <p:spPr>
          <a:xfrm>
            <a:off x="457200" y="1600200"/>
            <a:ext cx="8229600" cy="5003800"/>
          </a:xfrm>
        </p:spPr>
        <p:txBody>
          <a:bodyPr>
            <a:normAutofit fontScale="85000" lnSpcReduction="20000"/>
          </a:bodyPr>
          <a:lstStyle/>
          <a:p>
            <a:r>
              <a:rPr lang="en-US" dirty="0" smtClean="0"/>
              <a:t>Performance items may not all belong to the same domain, especially with multi-activity measures</a:t>
            </a:r>
          </a:p>
          <a:p>
            <a:pPr marL="0" indent="0">
              <a:buNone/>
            </a:pPr>
            <a:endParaRPr lang="en-US" dirty="0" smtClean="0"/>
          </a:p>
          <a:p>
            <a:r>
              <a:rPr lang="en-US" dirty="0" smtClean="0"/>
              <a:t>Limited reliability and validity data:  few widely used tests</a:t>
            </a:r>
          </a:p>
          <a:p>
            <a:endParaRPr lang="en-US" dirty="0"/>
          </a:p>
          <a:p>
            <a:r>
              <a:rPr lang="en-US" dirty="0" smtClean="0"/>
              <a:t>Future studies should include measurement properties for performance tests</a:t>
            </a:r>
          </a:p>
          <a:p>
            <a:endParaRPr lang="en-US" dirty="0"/>
          </a:p>
          <a:p>
            <a:r>
              <a:rPr lang="en-US" dirty="0" smtClean="0"/>
              <a:t>Can we develop performance tests that can discriminate between therapeutic and nontherapeutic effects on physical function in patients with chronic pain?</a:t>
            </a:r>
          </a:p>
          <a:p>
            <a:endParaRPr lang="en-US" dirty="0"/>
          </a:p>
          <a:p>
            <a:endParaRPr lang="en-US" dirty="0" smtClean="0"/>
          </a:p>
          <a:p>
            <a:pPr marL="0" indent="0">
              <a:buNone/>
            </a:pPr>
            <a:endParaRPr lang="en-US" dirty="0"/>
          </a:p>
          <a:p>
            <a:endParaRPr lang="en-US" dirty="0" smtClean="0"/>
          </a:p>
        </p:txBody>
      </p:sp>
    </p:spTree>
    <p:extLst>
      <p:ext uri="{BB962C8B-B14F-4D97-AF65-F5344CB8AC3E}">
        <p14:creationId xmlns:p14="http://schemas.microsoft.com/office/powerpoint/2010/main" val="2650360223"/>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47500" lnSpcReduction="20000"/>
          </a:bodyPr>
          <a:lstStyle/>
          <a:p>
            <a:pPr marL="514350" indent="-514350">
              <a:buAutoNum type="arabicPeriod"/>
            </a:pPr>
            <a:r>
              <a:rPr lang="en-US" dirty="0" smtClean="0"/>
              <a:t>World Health Organization.  International Classification of Functioning, Disability, and Health.  Geneva, Switzerland:  ICF; 2001.</a:t>
            </a:r>
          </a:p>
          <a:p>
            <a:pPr marL="514350" indent="-514350">
              <a:buAutoNum type="arabicPeriod"/>
            </a:pPr>
            <a:r>
              <a:rPr lang="en-US" dirty="0" smtClean="0"/>
              <a:t>Wright AA, et al.  </a:t>
            </a:r>
            <a:r>
              <a:rPr lang="en-US" dirty="0" err="1" smtClean="0"/>
              <a:t>Physiother</a:t>
            </a:r>
            <a:r>
              <a:rPr lang="en-US" dirty="0" smtClean="0"/>
              <a:t> </a:t>
            </a:r>
            <a:r>
              <a:rPr lang="en-US" dirty="0" err="1" smtClean="0"/>
              <a:t>Theor</a:t>
            </a:r>
            <a:r>
              <a:rPr lang="en-US" dirty="0" smtClean="0"/>
              <a:t> </a:t>
            </a:r>
            <a:r>
              <a:rPr lang="en-US" dirty="0" err="1" smtClean="0"/>
              <a:t>Pract</a:t>
            </a:r>
            <a:r>
              <a:rPr lang="en-US" dirty="0" smtClean="0"/>
              <a:t> 2011; 27:253-62</a:t>
            </a:r>
          </a:p>
          <a:p>
            <a:pPr marL="514350" indent="-514350">
              <a:buAutoNum type="arabicPeriod"/>
            </a:pPr>
            <a:r>
              <a:rPr lang="en-US" dirty="0" err="1" smtClean="0"/>
              <a:t>Mizner</a:t>
            </a:r>
            <a:r>
              <a:rPr lang="en-US" dirty="0" smtClean="0"/>
              <a:t> RL et al.  J </a:t>
            </a:r>
            <a:r>
              <a:rPr lang="en-US" dirty="0" err="1" smtClean="0"/>
              <a:t>Arthroplasty</a:t>
            </a:r>
            <a:r>
              <a:rPr lang="en-US" dirty="0" smtClean="0"/>
              <a:t> 2011; 26:728-37</a:t>
            </a:r>
          </a:p>
          <a:p>
            <a:pPr marL="514350" indent="-514350">
              <a:buAutoNum type="arabicPeriod"/>
            </a:pPr>
            <a:r>
              <a:rPr lang="en-US" dirty="0" smtClean="0"/>
              <a:t> Stratford PW, Kennedy DM.  J </a:t>
            </a:r>
            <a:r>
              <a:rPr lang="en-US" dirty="0" err="1" smtClean="0"/>
              <a:t>Clin</a:t>
            </a:r>
            <a:r>
              <a:rPr lang="en-US" dirty="0" smtClean="0"/>
              <a:t> </a:t>
            </a:r>
            <a:r>
              <a:rPr lang="en-US" dirty="0" err="1" smtClean="0"/>
              <a:t>Epidemiol</a:t>
            </a:r>
            <a:r>
              <a:rPr lang="en-US" dirty="0" smtClean="0"/>
              <a:t> 2006; 59:160-7</a:t>
            </a:r>
          </a:p>
          <a:p>
            <a:pPr marL="514350" indent="-514350">
              <a:buAutoNum type="arabicPeriod"/>
            </a:pPr>
            <a:r>
              <a:rPr lang="en-US" dirty="0" err="1" smtClean="0"/>
              <a:t>Terwee</a:t>
            </a:r>
            <a:r>
              <a:rPr lang="en-US" dirty="0" smtClean="0"/>
              <a:t> C, et al.  </a:t>
            </a:r>
            <a:r>
              <a:rPr lang="en-US" dirty="0" err="1" smtClean="0"/>
              <a:t>Qual</a:t>
            </a:r>
            <a:r>
              <a:rPr lang="en-US" dirty="0" smtClean="0"/>
              <a:t> Life Res 2012; 21:651-7</a:t>
            </a:r>
          </a:p>
          <a:p>
            <a:pPr marL="514350" indent="-514350">
              <a:buAutoNum type="arabicPeriod"/>
            </a:pPr>
            <a:r>
              <a:rPr lang="en-US" dirty="0" err="1" smtClean="0"/>
              <a:t>Piva</a:t>
            </a:r>
            <a:r>
              <a:rPr lang="en-US" dirty="0" smtClean="0"/>
              <a:t> SR, et al. Arch </a:t>
            </a:r>
            <a:r>
              <a:rPr lang="en-US" dirty="0" err="1" smtClean="0"/>
              <a:t>Phys</a:t>
            </a:r>
            <a:r>
              <a:rPr lang="en-US" dirty="0" smtClean="0"/>
              <a:t> Med </a:t>
            </a:r>
            <a:r>
              <a:rPr lang="en-US" dirty="0" err="1" smtClean="0"/>
              <a:t>Rehabil</a:t>
            </a:r>
            <a:r>
              <a:rPr lang="en-US" dirty="0" smtClean="0"/>
              <a:t> 2004:85:284-9</a:t>
            </a:r>
          </a:p>
          <a:p>
            <a:pPr marL="514350" indent="-514350">
              <a:buAutoNum type="arabicPeriod"/>
            </a:pPr>
            <a:r>
              <a:rPr lang="en-US" dirty="0" smtClean="0"/>
              <a:t>Oberg U, et al.  </a:t>
            </a:r>
            <a:r>
              <a:rPr lang="en-US" dirty="0" err="1" smtClean="0"/>
              <a:t>Phys</a:t>
            </a:r>
            <a:r>
              <a:rPr lang="en-US" dirty="0" smtClean="0"/>
              <a:t> </a:t>
            </a:r>
            <a:r>
              <a:rPr lang="en-US" dirty="0" err="1" smtClean="0"/>
              <a:t>Ther</a:t>
            </a:r>
            <a:r>
              <a:rPr lang="en-US" dirty="0" smtClean="0"/>
              <a:t> 1994;74:861-71</a:t>
            </a:r>
          </a:p>
          <a:p>
            <a:pPr marL="514350" indent="-514350">
              <a:buAutoNum type="arabicPeriod"/>
            </a:pPr>
            <a:r>
              <a:rPr lang="en-US" dirty="0" smtClean="0"/>
              <a:t>McCarthy CJ, </a:t>
            </a:r>
            <a:r>
              <a:rPr lang="en-US" dirty="0" err="1" smtClean="0"/>
              <a:t>Oldam</a:t>
            </a:r>
            <a:r>
              <a:rPr lang="en-US" dirty="0" smtClean="0"/>
              <a:t> JA.  Rheumatology 2004;43:514-7</a:t>
            </a:r>
          </a:p>
          <a:p>
            <a:pPr marL="514350" indent="-514350">
              <a:buAutoNum type="arabicPeriod"/>
            </a:pPr>
            <a:r>
              <a:rPr lang="en-US" dirty="0" err="1" smtClean="0"/>
              <a:t>Steultjens</a:t>
            </a:r>
            <a:r>
              <a:rPr lang="en-US" dirty="0" smtClean="0"/>
              <a:t>, et al.  Arthritis Care  Res 1999; 12:19-25</a:t>
            </a:r>
          </a:p>
          <a:p>
            <a:pPr marL="514350" indent="-514350">
              <a:buAutoNum type="arabicPeriod"/>
            </a:pPr>
            <a:r>
              <a:rPr lang="en-US" dirty="0" smtClean="0"/>
              <a:t>Almeida GJ et al. Arch </a:t>
            </a:r>
            <a:r>
              <a:rPr lang="en-US" dirty="0" err="1" smtClean="0"/>
              <a:t>Phys</a:t>
            </a:r>
            <a:r>
              <a:rPr lang="en-US" dirty="0" smtClean="0"/>
              <a:t> Med </a:t>
            </a:r>
            <a:r>
              <a:rPr lang="en-US" dirty="0" err="1" smtClean="0"/>
              <a:t>Rehabil</a:t>
            </a:r>
            <a:r>
              <a:rPr lang="en-US" dirty="0" smtClean="0"/>
              <a:t> 2010;91:932-8</a:t>
            </a:r>
          </a:p>
          <a:p>
            <a:pPr marL="514350" indent="-514350">
              <a:buAutoNum type="arabicPeriod"/>
            </a:pPr>
            <a:r>
              <a:rPr lang="en-US" dirty="0" err="1" smtClean="0"/>
              <a:t>Crosbie</a:t>
            </a:r>
            <a:r>
              <a:rPr lang="en-US" dirty="0" smtClean="0"/>
              <a:t> J et al. </a:t>
            </a:r>
            <a:r>
              <a:rPr lang="en-US" dirty="0" err="1" smtClean="0"/>
              <a:t>Physiother</a:t>
            </a:r>
            <a:r>
              <a:rPr lang="en-US" dirty="0" smtClean="0"/>
              <a:t> Res </a:t>
            </a:r>
            <a:r>
              <a:rPr lang="en-US" dirty="0" err="1" smtClean="0"/>
              <a:t>Int</a:t>
            </a:r>
            <a:r>
              <a:rPr lang="en-US" dirty="0" smtClean="0"/>
              <a:t> 2010;15:35-41</a:t>
            </a:r>
          </a:p>
          <a:p>
            <a:pPr marL="514350" indent="-514350">
              <a:buAutoNum type="arabicPeriod"/>
            </a:pPr>
            <a:r>
              <a:rPr lang="en-US" dirty="0" err="1" smtClean="0"/>
              <a:t>Onder</a:t>
            </a:r>
            <a:r>
              <a:rPr lang="en-US" dirty="0" smtClean="0"/>
              <a:t> G et al.  Pain 2006;121:53-9</a:t>
            </a:r>
          </a:p>
          <a:p>
            <a:pPr marL="514350" indent="-514350">
              <a:buAutoNum type="arabicPeriod"/>
            </a:pPr>
            <a:r>
              <a:rPr lang="en-US" dirty="0" err="1" smtClean="0"/>
              <a:t>Carbonell-Baeza</a:t>
            </a:r>
            <a:r>
              <a:rPr lang="en-US" dirty="0" smtClean="0"/>
              <a:t> A et al.  Pain </a:t>
            </a:r>
            <a:r>
              <a:rPr lang="en-US" dirty="0" err="1" smtClean="0"/>
              <a:t>Manag</a:t>
            </a:r>
            <a:r>
              <a:rPr lang="en-US" dirty="0" smtClean="0"/>
              <a:t> </a:t>
            </a:r>
            <a:r>
              <a:rPr lang="en-US" dirty="0" err="1" smtClean="0"/>
              <a:t>Nurs</a:t>
            </a:r>
            <a:r>
              <a:rPr lang="en-US" dirty="0" smtClean="0"/>
              <a:t> 2013;14:193-9</a:t>
            </a:r>
          </a:p>
          <a:p>
            <a:pPr marL="514350" indent="-514350">
              <a:buAutoNum type="arabicPeriod"/>
            </a:pPr>
            <a:r>
              <a:rPr lang="en-US" dirty="0" smtClean="0"/>
              <a:t>Kingsley JD et al.  Arch </a:t>
            </a:r>
            <a:r>
              <a:rPr lang="en-US" dirty="0" err="1" smtClean="0"/>
              <a:t>Phys</a:t>
            </a:r>
            <a:r>
              <a:rPr lang="en-US" dirty="0" smtClean="0"/>
              <a:t> Med </a:t>
            </a:r>
            <a:r>
              <a:rPr lang="en-US" dirty="0" err="1" smtClean="0"/>
              <a:t>Rehabil</a:t>
            </a:r>
            <a:r>
              <a:rPr lang="en-US" dirty="0" smtClean="0"/>
              <a:t> 2005; 86:1713-21</a:t>
            </a:r>
          </a:p>
          <a:p>
            <a:pPr marL="514350" indent="-514350">
              <a:buAutoNum type="arabicPeriod"/>
            </a:pPr>
            <a:r>
              <a:rPr lang="en-US" dirty="0" err="1" smtClean="0"/>
              <a:t>Desmeules</a:t>
            </a:r>
            <a:r>
              <a:rPr lang="en-US" dirty="0" smtClean="0"/>
              <a:t> F et al.  </a:t>
            </a:r>
            <a:r>
              <a:rPr lang="en-US" dirty="0" err="1" smtClean="0"/>
              <a:t>Physiother</a:t>
            </a:r>
            <a:r>
              <a:rPr lang="en-US" dirty="0" smtClean="0"/>
              <a:t> Can 2013; 65:116-24</a:t>
            </a:r>
          </a:p>
          <a:p>
            <a:pPr marL="514350" indent="-514350">
              <a:buAutoNum type="arabicPeriod"/>
            </a:pPr>
            <a:r>
              <a:rPr lang="en-US" dirty="0" smtClean="0"/>
              <a:t>Patel KV, et al Pain 2013; 154:2649-57</a:t>
            </a:r>
          </a:p>
          <a:p>
            <a:pPr marL="514350" indent="-514350">
              <a:buAutoNum type="arabicPeriod"/>
            </a:pPr>
            <a:r>
              <a:rPr lang="en-US" dirty="0" err="1" smtClean="0"/>
              <a:t>Chaparro</a:t>
            </a:r>
            <a:r>
              <a:rPr lang="en-US" dirty="0" smtClean="0"/>
              <a:t> LE et al.  Spine 2014</a:t>
            </a:r>
          </a:p>
          <a:p>
            <a:pPr marL="514350" indent="-514350">
              <a:buAutoNum type="arabicPeriod"/>
            </a:pPr>
            <a:r>
              <a:rPr lang="en-US" dirty="0" err="1" smtClean="0"/>
              <a:t>Dansie</a:t>
            </a:r>
            <a:r>
              <a:rPr lang="en-US" dirty="0" smtClean="0"/>
              <a:t> EJ et al.  J Pain 2014</a:t>
            </a:r>
          </a:p>
          <a:p>
            <a:pPr marL="514350" indent="-514350">
              <a:buAutoNum type="arabicPeriod"/>
            </a:pPr>
            <a:endParaRPr lang="en-US" dirty="0" smtClean="0"/>
          </a:p>
          <a:p>
            <a:pPr marL="514350" indent="-514350">
              <a:buAutoNum type="arabicPeriod"/>
            </a:pPr>
            <a:endParaRPr lang="en-US" dirty="0" smtClean="0"/>
          </a:p>
          <a:p>
            <a:pPr marL="514350" indent="-514350">
              <a:buAutoNum type="arabicPeriod"/>
            </a:pPr>
            <a:endParaRPr lang="en-US" dirty="0" smtClean="0"/>
          </a:p>
          <a:p>
            <a:pPr marL="514350" indent="-514350">
              <a:buAutoNum type="arabicPeriod"/>
            </a:pPr>
            <a:endParaRPr lang="en-US" dirty="0" smtClean="0"/>
          </a:p>
          <a:p>
            <a:pPr marL="514350" indent="-514350">
              <a:buAutoNum type="arabicPeriod"/>
            </a:pPr>
            <a:endParaRPr lang="en-US" dirty="0" smtClean="0"/>
          </a:p>
        </p:txBody>
      </p:sp>
    </p:spTree>
    <p:extLst>
      <p:ext uri="{BB962C8B-B14F-4D97-AF65-F5344CB8AC3E}">
        <p14:creationId xmlns:p14="http://schemas.microsoft.com/office/powerpoint/2010/main" val="334707314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normAutofit/>
          </a:bodyPr>
          <a:lstStyle/>
          <a:p>
            <a:pPr marL="0" indent="0">
              <a:buNone/>
            </a:pPr>
            <a:r>
              <a:rPr lang="en-GB" dirty="0"/>
              <a:t>T</a:t>
            </a:r>
            <a:r>
              <a:rPr lang="en-GB" dirty="0" smtClean="0"/>
              <a:t>o describe performance-based physical function assessment as outcome measures for chronic musculoskeletal pain RCTs</a:t>
            </a:r>
          </a:p>
          <a:p>
            <a:pPr marL="457200" lvl="1" indent="0">
              <a:buNone/>
            </a:pPr>
            <a:endParaRPr lang="en-GB" dirty="0"/>
          </a:p>
          <a:p>
            <a:pPr lvl="1">
              <a:buFont typeface="Arial"/>
              <a:buChar char="•"/>
            </a:pPr>
            <a:r>
              <a:rPr lang="en-GB" dirty="0" smtClean="0"/>
              <a:t>Overview</a:t>
            </a:r>
          </a:p>
          <a:p>
            <a:pPr lvl="2"/>
            <a:r>
              <a:rPr lang="en-GB" dirty="0" smtClean="0"/>
              <a:t>Global or localized / segmental</a:t>
            </a:r>
          </a:p>
          <a:p>
            <a:pPr lvl="2"/>
            <a:r>
              <a:rPr lang="en-GB" dirty="0" smtClean="0"/>
              <a:t>Complexities</a:t>
            </a:r>
          </a:p>
          <a:p>
            <a:pPr lvl="2"/>
            <a:endParaRPr lang="en-GB" dirty="0" smtClean="0"/>
          </a:p>
          <a:p>
            <a:pPr lvl="1">
              <a:buFont typeface="Arial"/>
              <a:buChar char="•"/>
            </a:pPr>
            <a:r>
              <a:rPr lang="en-GB" dirty="0" smtClean="0"/>
              <a:t>Measurement properties</a:t>
            </a:r>
            <a:endParaRPr lang="en-GB" dirty="0"/>
          </a:p>
          <a:p>
            <a:pPr marL="457200" lvl="1" indent="0">
              <a:buNone/>
            </a:pPr>
            <a:endParaRPr lang="en-GB" dirty="0" smtClean="0"/>
          </a:p>
        </p:txBody>
      </p:sp>
    </p:spTree>
    <p:extLst>
      <p:ext uri="{BB962C8B-B14F-4D97-AF65-F5344CB8AC3E}">
        <p14:creationId xmlns:p14="http://schemas.microsoft.com/office/powerpoint/2010/main" val="1737576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79512" y="0"/>
            <a:ext cx="9144000" cy="1447800"/>
          </a:xfrm>
          <a:prstGeom prst="rect">
            <a:avLst/>
          </a:prstGeom>
          <a:solidFill>
            <a:srgbClr val="99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defTabSz="457200" eaLnBrk="1" fontAlgn="auto" hangingPunct="1">
              <a:spcBef>
                <a:spcPts val="0"/>
              </a:spcBef>
              <a:spcAft>
                <a:spcPts val="0"/>
              </a:spcAft>
            </a:pPr>
            <a:endParaRPr lang="en-US" sz="2400">
              <a:solidFill>
                <a:prstClr val="black"/>
              </a:solidFill>
              <a:latin typeface="Times New Roman" charset="0"/>
            </a:endParaRPr>
          </a:p>
        </p:txBody>
      </p:sp>
      <p:sp>
        <p:nvSpPr>
          <p:cNvPr id="4100" name="Rectangle 4"/>
          <p:cNvSpPr>
            <a:spLocks noChangeArrowheads="1"/>
          </p:cNvSpPr>
          <p:nvPr/>
        </p:nvSpPr>
        <p:spPr bwMode="auto">
          <a:xfrm>
            <a:off x="152400" y="838200"/>
            <a:ext cx="152400" cy="4495800"/>
          </a:xfrm>
          <a:prstGeom prst="rect">
            <a:avLst/>
          </a:prstGeom>
          <a:solidFill>
            <a:schemeClr val="tx1"/>
          </a:solidFill>
          <a:ln w="9525">
            <a:solidFill>
              <a:schemeClr val="tx1"/>
            </a:solidFill>
            <a:miter lim="800000"/>
            <a:headEnd/>
            <a:tailEnd/>
          </a:ln>
        </p:spPr>
        <p:txBody>
          <a:bodyPr wrap="none" anchor="ctr"/>
          <a:lstStyle/>
          <a:p>
            <a:pPr defTabSz="457200" eaLnBrk="1" fontAlgn="auto" hangingPunct="1">
              <a:spcBef>
                <a:spcPts val="0"/>
              </a:spcBef>
              <a:spcAft>
                <a:spcPts val="0"/>
              </a:spcAft>
            </a:pPr>
            <a:endParaRPr lang="en-US" sz="1800">
              <a:solidFill>
                <a:prstClr val="black"/>
              </a:solidFill>
              <a:latin typeface="Calibri"/>
            </a:endParaRPr>
          </a:p>
        </p:txBody>
      </p:sp>
      <p:grpSp>
        <p:nvGrpSpPr>
          <p:cNvPr id="4101" name="Group 34" descr="Diagram showing potentially disabling diseases leading to disability (functional limitations and activity restrictions) which may cause difficulty completing additional tasks."/>
          <p:cNvGrpSpPr>
            <a:grpSpLocks/>
          </p:cNvGrpSpPr>
          <p:nvPr/>
        </p:nvGrpSpPr>
        <p:grpSpPr bwMode="auto">
          <a:xfrm>
            <a:off x="666750" y="1772500"/>
            <a:ext cx="7866063" cy="3560960"/>
            <a:chOff x="666750" y="1773238"/>
            <a:chExt cx="7866063" cy="3560960"/>
          </a:xfrm>
        </p:grpSpPr>
        <p:grpSp>
          <p:nvGrpSpPr>
            <p:cNvPr id="4104" name="Group 5"/>
            <p:cNvGrpSpPr>
              <a:grpSpLocks/>
            </p:cNvGrpSpPr>
            <p:nvPr/>
          </p:nvGrpSpPr>
          <p:grpSpPr bwMode="auto">
            <a:xfrm>
              <a:off x="3490913" y="2209800"/>
              <a:ext cx="2051050" cy="1035050"/>
              <a:chOff x="960" y="1497"/>
              <a:chExt cx="1645" cy="787"/>
            </a:xfrm>
          </p:grpSpPr>
          <p:sp>
            <p:nvSpPr>
              <p:cNvPr id="4127" name="Rectangle 6"/>
              <p:cNvSpPr>
                <a:spLocks noChangeArrowheads="1"/>
              </p:cNvSpPr>
              <p:nvPr/>
            </p:nvSpPr>
            <p:spPr bwMode="auto">
              <a:xfrm>
                <a:off x="1055" y="1682"/>
                <a:ext cx="1441" cy="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defTabSz="457200" fontAlgn="auto">
                  <a:spcBef>
                    <a:spcPts val="0"/>
                  </a:spcBef>
                  <a:spcAft>
                    <a:spcPts val="0"/>
                  </a:spcAft>
                </a:pPr>
                <a:r>
                  <a:rPr lang="fr-FR" b="1" dirty="0" err="1">
                    <a:solidFill>
                      <a:prstClr val="black"/>
                    </a:solidFill>
                    <a:latin typeface="Calibri"/>
                  </a:rPr>
                  <a:t>Functional</a:t>
                </a:r>
                <a:endParaRPr lang="fr-FR" b="1" dirty="0">
                  <a:solidFill>
                    <a:prstClr val="black"/>
                  </a:solidFill>
                  <a:latin typeface="Calibri"/>
                </a:endParaRPr>
              </a:p>
              <a:p>
                <a:pPr algn="ctr" defTabSz="457200" fontAlgn="auto">
                  <a:spcBef>
                    <a:spcPts val="0"/>
                  </a:spcBef>
                  <a:spcAft>
                    <a:spcPts val="0"/>
                  </a:spcAft>
                </a:pPr>
                <a:r>
                  <a:rPr lang="fr-FR" b="1" dirty="0">
                    <a:solidFill>
                      <a:prstClr val="black"/>
                    </a:solidFill>
                    <a:latin typeface="Calibri"/>
                  </a:rPr>
                  <a:t>Limitations</a:t>
                </a:r>
              </a:p>
            </p:txBody>
          </p:sp>
          <p:sp>
            <p:nvSpPr>
              <p:cNvPr id="4129" name="Rectangle 8"/>
              <p:cNvSpPr>
                <a:spLocks noChangeArrowheads="1"/>
              </p:cNvSpPr>
              <p:nvPr/>
            </p:nvSpPr>
            <p:spPr bwMode="auto">
              <a:xfrm>
                <a:off x="960" y="1497"/>
                <a:ext cx="1645" cy="787"/>
              </a:xfrm>
              <a:prstGeom prst="rect">
                <a:avLst/>
              </a:prstGeom>
              <a:noFill/>
              <a:ln w="20701">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defTabSz="457200" eaLnBrk="1" fontAlgn="auto" hangingPunct="1">
                  <a:spcBef>
                    <a:spcPts val="0"/>
                  </a:spcBef>
                  <a:spcAft>
                    <a:spcPts val="0"/>
                  </a:spcAft>
                </a:pPr>
                <a:endParaRPr lang="en-US" sz="1800">
                  <a:solidFill>
                    <a:prstClr val="black"/>
                  </a:solidFill>
                  <a:latin typeface="Calibri"/>
                </a:endParaRPr>
              </a:p>
            </p:txBody>
          </p:sp>
        </p:grpSp>
        <p:grpSp>
          <p:nvGrpSpPr>
            <p:cNvPr id="4105" name="Group 9"/>
            <p:cNvGrpSpPr>
              <a:grpSpLocks/>
            </p:cNvGrpSpPr>
            <p:nvPr/>
          </p:nvGrpSpPr>
          <p:grpSpPr bwMode="auto">
            <a:xfrm>
              <a:off x="6440488" y="2209800"/>
              <a:ext cx="1684337" cy="1079500"/>
              <a:chOff x="3155" y="1497"/>
              <a:chExt cx="1645" cy="787"/>
            </a:xfrm>
          </p:grpSpPr>
          <p:sp>
            <p:nvSpPr>
              <p:cNvPr id="4125" name="Rectangle 10"/>
              <p:cNvSpPr>
                <a:spLocks noChangeArrowheads="1"/>
              </p:cNvSpPr>
              <p:nvPr/>
            </p:nvSpPr>
            <p:spPr bwMode="auto">
              <a:xfrm>
                <a:off x="3395" y="1649"/>
                <a:ext cx="1152" cy="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defTabSz="457200" fontAlgn="auto">
                  <a:spcBef>
                    <a:spcPts val="0"/>
                  </a:spcBef>
                  <a:spcAft>
                    <a:spcPts val="0"/>
                  </a:spcAft>
                </a:pPr>
                <a:r>
                  <a:rPr lang="fr-FR" b="1">
                    <a:solidFill>
                      <a:prstClr val="black"/>
                    </a:solidFill>
                    <a:latin typeface="Calibri"/>
                  </a:rPr>
                  <a:t>Activity</a:t>
                </a:r>
              </a:p>
              <a:p>
                <a:pPr algn="ctr" defTabSz="457200" fontAlgn="auto">
                  <a:spcBef>
                    <a:spcPts val="0"/>
                  </a:spcBef>
                  <a:spcAft>
                    <a:spcPts val="0"/>
                  </a:spcAft>
                </a:pPr>
                <a:r>
                  <a:rPr lang="fr-FR" b="1">
                    <a:solidFill>
                      <a:prstClr val="black"/>
                    </a:solidFill>
                    <a:latin typeface="Calibri"/>
                  </a:rPr>
                  <a:t>restrictions</a:t>
                </a:r>
              </a:p>
            </p:txBody>
          </p:sp>
          <p:sp>
            <p:nvSpPr>
              <p:cNvPr id="4126" name="Rectangle 11"/>
              <p:cNvSpPr>
                <a:spLocks noChangeArrowheads="1"/>
              </p:cNvSpPr>
              <p:nvPr/>
            </p:nvSpPr>
            <p:spPr bwMode="auto">
              <a:xfrm>
                <a:off x="3155" y="1497"/>
                <a:ext cx="1645" cy="787"/>
              </a:xfrm>
              <a:prstGeom prst="rect">
                <a:avLst/>
              </a:prstGeom>
              <a:noFill/>
              <a:ln w="20701">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defTabSz="457200" eaLnBrk="1" fontAlgn="auto" hangingPunct="1">
                  <a:spcBef>
                    <a:spcPts val="0"/>
                  </a:spcBef>
                  <a:spcAft>
                    <a:spcPts val="0"/>
                  </a:spcAft>
                </a:pPr>
                <a:endParaRPr lang="en-US" sz="1800">
                  <a:solidFill>
                    <a:prstClr val="black"/>
                  </a:solidFill>
                  <a:latin typeface="Calibri"/>
                </a:endParaRPr>
              </a:p>
            </p:txBody>
          </p:sp>
        </p:grpSp>
        <p:sp>
          <p:nvSpPr>
            <p:cNvPr id="4106" name="AutoShape 12"/>
            <p:cNvSpPr>
              <a:spLocks noChangeArrowheads="1"/>
            </p:cNvSpPr>
            <p:nvPr/>
          </p:nvSpPr>
          <p:spPr bwMode="auto">
            <a:xfrm>
              <a:off x="5583238" y="2641600"/>
              <a:ext cx="763587" cy="220663"/>
            </a:xfrm>
            <a:prstGeom prst="rightArrow">
              <a:avLst>
                <a:gd name="adj1" fmla="val 50000"/>
                <a:gd name="adj2" fmla="val 86511"/>
              </a:avLst>
            </a:prstGeom>
            <a:solidFill>
              <a:srgbClr val="565400"/>
            </a:solidFill>
            <a:ln w="9525">
              <a:solidFill>
                <a:schemeClr val="tx1"/>
              </a:solidFill>
              <a:miter lim="800000"/>
              <a:headEnd/>
              <a:tailEnd/>
            </a:ln>
          </p:spPr>
          <p:txBody>
            <a:bodyPr wrap="none" anchor="ctr"/>
            <a:lstStyle/>
            <a:p>
              <a:pPr algn="ctr" defTabSz="457200" eaLnBrk="1" fontAlgn="auto" hangingPunct="1">
                <a:spcBef>
                  <a:spcPts val="0"/>
                </a:spcBef>
                <a:spcAft>
                  <a:spcPts val="0"/>
                </a:spcAft>
              </a:pPr>
              <a:r>
                <a:rPr lang="fr-FR" sz="1800">
                  <a:solidFill>
                    <a:prstClr val="black"/>
                  </a:solidFill>
                  <a:latin typeface="Calibri"/>
                </a:rPr>
                <a:t> </a:t>
              </a:r>
              <a:endParaRPr lang="en-GB" sz="1800">
                <a:solidFill>
                  <a:prstClr val="black"/>
                </a:solidFill>
                <a:latin typeface="Calibri"/>
              </a:endParaRPr>
            </a:p>
          </p:txBody>
        </p:sp>
        <p:grpSp>
          <p:nvGrpSpPr>
            <p:cNvPr id="4107" name="Group 13"/>
            <p:cNvGrpSpPr>
              <a:grpSpLocks/>
            </p:cNvGrpSpPr>
            <p:nvPr/>
          </p:nvGrpSpPr>
          <p:grpSpPr bwMode="auto">
            <a:xfrm>
              <a:off x="3257550" y="1773238"/>
              <a:ext cx="5275263" cy="1676400"/>
              <a:chOff x="1405" y="905"/>
              <a:chExt cx="3323" cy="1890"/>
            </a:xfrm>
          </p:grpSpPr>
          <p:sp>
            <p:nvSpPr>
              <p:cNvPr id="4123" name="AutoShape 14"/>
              <p:cNvSpPr>
                <a:spLocks noChangeArrowheads="1"/>
              </p:cNvSpPr>
              <p:nvPr/>
            </p:nvSpPr>
            <p:spPr bwMode="auto">
              <a:xfrm>
                <a:off x="1405" y="1026"/>
                <a:ext cx="3323" cy="1769"/>
              </a:xfrm>
              <a:prstGeom prst="roundRect">
                <a:avLst>
                  <a:gd name="adj" fmla="val 16667"/>
                </a:avLst>
              </a:prstGeom>
              <a:noFill/>
              <a:ln w="28575">
                <a:solidFill>
                  <a:srgbClr val="99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defTabSz="457200" eaLnBrk="1" fontAlgn="auto" hangingPunct="1">
                  <a:spcBef>
                    <a:spcPts val="0"/>
                  </a:spcBef>
                  <a:spcAft>
                    <a:spcPts val="0"/>
                  </a:spcAft>
                </a:pPr>
                <a:endParaRPr lang="en-US" sz="1800">
                  <a:solidFill>
                    <a:prstClr val="black"/>
                  </a:solidFill>
                  <a:latin typeface="Calibri"/>
                </a:endParaRPr>
              </a:p>
            </p:txBody>
          </p:sp>
          <p:sp>
            <p:nvSpPr>
              <p:cNvPr id="4124" name="Text Box 15"/>
              <p:cNvSpPr txBox="1">
                <a:spLocks noChangeArrowheads="1"/>
              </p:cNvSpPr>
              <p:nvPr/>
            </p:nvSpPr>
            <p:spPr bwMode="auto">
              <a:xfrm>
                <a:off x="2714" y="905"/>
                <a:ext cx="681" cy="4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Franklin Gothic Medium" charset="0"/>
                    <a:ea typeface="ＭＳ Ｐゴシック" charset="0"/>
                  </a:defRPr>
                </a:lvl1pPr>
                <a:lvl2pPr marL="742950" indent="-285750" eaLnBrk="0" hangingPunct="0">
                  <a:defRPr sz="1200">
                    <a:solidFill>
                      <a:schemeClr val="tx1"/>
                    </a:solidFill>
                    <a:latin typeface="Franklin Gothic Medium" charset="0"/>
                    <a:ea typeface="ＭＳ Ｐゴシック" charset="0"/>
                  </a:defRPr>
                </a:lvl2pPr>
                <a:lvl3pPr marL="1143000" indent="-228600" eaLnBrk="0" hangingPunct="0">
                  <a:defRPr sz="1200">
                    <a:solidFill>
                      <a:schemeClr val="tx1"/>
                    </a:solidFill>
                    <a:latin typeface="Franklin Gothic Medium" charset="0"/>
                    <a:ea typeface="ＭＳ Ｐゴシック" charset="0"/>
                  </a:defRPr>
                </a:lvl3pPr>
                <a:lvl4pPr marL="1600200" indent="-228600" eaLnBrk="0" hangingPunct="0">
                  <a:defRPr sz="1200">
                    <a:solidFill>
                      <a:schemeClr val="tx1"/>
                    </a:solidFill>
                    <a:latin typeface="Franklin Gothic Medium" charset="0"/>
                    <a:ea typeface="ＭＳ Ｐゴシック" charset="0"/>
                  </a:defRPr>
                </a:lvl4pPr>
                <a:lvl5pPr marL="2057400" indent="-228600" eaLnBrk="0" hangingPunct="0">
                  <a:defRPr sz="1200">
                    <a:solidFill>
                      <a:schemeClr val="tx1"/>
                    </a:solidFill>
                    <a:latin typeface="Franklin Gothic Medium" charset="0"/>
                    <a:ea typeface="ＭＳ Ｐゴシック" charset="0"/>
                  </a:defRPr>
                </a:lvl5pPr>
                <a:lvl6pPr marL="2514600" indent="-228600" eaLnBrk="0" fontAlgn="base" hangingPunct="0">
                  <a:spcBef>
                    <a:spcPct val="0"/>
                  </a:spcBef>
                  <a:spcAft>
                    <a:spcPct val="0"/>
                  </a:spcAft>
                  <a:defRPr sz="1200">
                    <a:solidFill>
                      <a:schemeClr val="tx1"/>
                    </a:solidFill>
                    <a:latin typeface="Franklin Gothic Medium" charset="0"/>
                    <a:ea typeface="ＭＳ Ｐゴシック" charset="0"/>
                  </a:defRPr>
                </a:lvl6pPr>
                <a:lvl7pPr marL="2971800" indent="-228600" eaLnBrk="0" fontAlgn="base" hangingPunct="0">
                  <a:spcBef>
                    <a:spcPct val="0"/>
                  </a:spcBef>
                  <a:spcAft>
                    <a:spcPct val="0"/>
                  </a:spcAft>
                  <a:defRPr sz="1200">
                    <a:solidFill>
                      <a:schemeClr val="tx1"/>
                    </a:solidFill>
                    <a:latin typeface="Franklin Gothic Medium" charset="0"/>
                    <a:ea typeface="ＭＳ Ｐゴシック" charset="0"/>
                  </a:defRPr>
                </a:lvl7pPr>
                <a:lvl8pPr marL="3429000" indent="-228600" eaLnBrk="0" fontAlgn="base" hangingPunct="0">
                  <a:spcBef>
                    <a:spcPct val="0"/>
                  </a:spcBef>
                  <a:spcAft>
                    <a:spcPct val="0"/>
                  </a:spcAft>
                  <a:defRPr sz="1200">
                    <a:solidFill>
                      <a:schemeClr val="tx1"/>
                    </a:solidFill>
                    <a:latin typeface="Franklin Gothic Medium" charset="0"/>
                    <a:ea typeface="ＭＳ Ｐゴシック" charset="0"/>
                  </a:defRPr>
                </a:lvl8pPr>
                <a:lvl9pPr marL="3886200" indent="-228600" eaLnBrk="0" fontAlgn="base" hangingPunct="0">
                  <a:spcBef>
                    <a:spcPct val="0"/>
                  </a:spcBef>
                  <a:spcAft>
                    <a:spcPct val="0"/>
                  </a:spcAft>
                  <a:defRPr sz="1200">
                    <a:solidFill>
                      <a:schemeClr val="tx1"/>
                    </a:solidFill>
                    <a:latin typeface="Franklin Gothic Medium" charset="0"/>
                    <a:ea typeface="ＭＳ Ｐゴシック" charset="0"/>
                  </a:defRPr>
                </a:lvl9pPr>
              </a:lstStyle>
              <a:p>
                <a:pPr defTabSz="457200" eaLnBrk="1" fontAlgn="auto" hangingPunct="1">
                  <a:spcBef>
                    <a:spcPts val="0"/>
                  </a:spcBef>
                  <a:spcAft>
                    <a:spcPts val="0"/>
                  </a:spcAft>
                </a:pPr>
                <a:r>
                  <a:rPr lang="fr-FR" sz="1800" b="1">
                    <a:solidFill>
                      <a:prstClr val="black"/>
                    </a:solidFill>
                  </a:rPr>
                  <a:t>Disability</a:t>
                </a:r>
                <a:endParaRPr lang="en-GB" sz="1800" b="1">
                  <a:solidFill>
                    <a:prstClr val="black"/>
                  </a:solidFill>
                </a:endParaRPr>
              </a:p>
            </p:txBody>
          </p:sp>
        </p:grpSp>
        <p:grpSp>
          <p:nvGrpSpPr>
            <p:cNvPr id="4108" name="Group 16"/>
            <p:cNvGrpSpPr>
              <a:grpSpLocks/>
            </p:cNvGrpSpPr>
            <p:nvPr/>
          </p:nvGrpSpPr>
          <p:grpSpPr bwMode="auto">
            <a:xfrm>
              <a:off x="666750" y="2230438"/>
              <a:ext cx="2051050" cy="1035050"/>
              <a:chOff x="960" y="1497"/>
              <a:chExt cx="1645" cy="787"/>
            </a:xfrm>
          </p:grpSpPr>
          <p:sp>
            <p:nvSpPr>
              <p:cNvPr id="4120" name="Rectangle 17"/>
              <p:cNvSpPr>
                <a:spLocks noChangeArrowheads="1"/>
              </p:cNvSpPr>
              <p:nvPr/>
            </p:nvSpPr>
            <p:spPr bwMode="auto">
              <a:xfrm>
                <a:off x="1055" y="1666"/>
                <a:ext cx="1441" cy="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defTabSz="457200" fontAlgn="auto">
                  <a:spcBef>
                    <a:spcPts val="0"/>
                  </a:spcBef>
                  <a:spcAft>
                    <a:spcPts val="0"/>
                  </a:spcAft>
                </a:pPr>
                <a:r>
                  <a:rPr lang="fr-FR" sz="2000" b="1" dirty="0" err="1" smtClean="0">
                    <a:solidFill>
                      <a:prstClr val="black"/>
                    </a:solidFill>
                    <a:latin typeface="Calibri"/>
                  </a:rPr>
                  <a:t>Musculoskeletal</a:t>
                </a:r>
                <a:r>
                  <a:rPr lang="fr-FR" sz="2000" b="1" dirty="0" smtClean="0">
                    <a:solidFill>
                      <a:prstClr val="black"/>
                    </a:solidFill>
                    <a:latin typeface="Calibri"/>
                  </a:rPr>
                  <a:t> pain</a:t>
                </a:r>
                <a:endParaRPr lang="fr-FR" sz="2000" b="1" dirty="0">
                  <a:solidFill>
                    <a:prstClr val="black"/>
                  </a:solidFill>
                  <a:latin typeface="Calibri"/>
                </a:endParaRPr>
              </a:p>
            </p:txBody>
          </p:sp>
          <p:sp>
            <p:nvSpPr>
              <p:cNvPr id="4121" name="Rectangle 18"/>
              <p:cNvSpPr>
                <a:spLocks noChangeArrowheads="1"/>
              </p:cNvSpPr>
              <p:nvPr/>
            </p:nvSpPr>
            <p:spPr bwMode="auto">
              <a:xfrm>
                <a:off x="1008" y="1956"/>
                <a:ext cx="1586"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defTabSz="457200" fontAlgn="auto">
                  <a:spcBef>
                    <a:spcPts val="0"/>
                  </a:spcBef>
                  <a:spcAft>
                    <a:spcPts val="0"/>
                  </a:spcAft>
                </a:pPr>
                <a:endParaRPr lang="en-US" sz="1800">
                  <a:solidFill>
                    <a:prstClr val="black"/>
                  </a:solidFill>
                  <a:latin typeface="Calibri"/>
                </a:endParaRPr>
              </a:p>
            </p:txBody>
          </p:sp>
          <p:sp>
            <p:nvSpPr>
              <p:cNvPr id="4122" name="Rectangle 19"/>
              <p:cNvSpPr>
                <a:spLocks noChangeArrowheads="1"/>
              </p:cNvSpPr>
              <p:nvPr/>
            </p:nvSpPr>
            <p:spPr bwMode="auto">
              <a:xfrm>
                <a:off x="960" y="1497"/>
                <a:ext cx="1645" cy="787"/>
              </a:xfrm>
              <a:prstGeom prst="rect">
                <a:avLst/>
              </a:prstGeom>
              <a:noFill/>
              <a:ln w="20701">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defTabSz="457200" eaLnBrk="1" fontAlgn="auto" hangingPunct="1">
                  <a:spcBef>
                    <a:spcPts val="0"/>
                  </a:spcBef>
                  <a:spcAft>
                    <a:spcPts val="0"/>
                  </a:spcAft>
                </a:pPr>
                <a:endParaRPr lang="en-US" sz="1800">
                  <a:solidFill>
                    <a:prstClr val="black"/>
                  </a:solidFill>
                  <a:latin typeface="Calibri"/>
                </a:endParaRPr>
              </a:p>
            </p:txBody>
          </p:sp>
        </p:grpSp>
        <p:sp>
          <p:nvSpPr>
            <p:cNvPr id="4109" name="AutoShape 20"/>
            <p:cNvSpPr>
              <a:spLocks noChangeArrowheads="1"/>
            </p:cNvSpPr>
            <p:nvPr/>
          </p:nvSpPr>
          <p:spPr bwMode="auto">
            <a:xfrm>
              <a:off x="2800350" y="2459038"/>
              <a:ext cx="381000" cy="6096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pPr defTabSz="457200" eaLnBrk="1" fontAlgn="auto" hangingPunct="1">
                <a:spcBef>
                  <a:spcPts val="0"/>
                </a:spcBef>
                <a:spcAft>
                  <a:spcPts val="0"/>
                </a:spcAft>
              </a:pPr>
              <a:endParaRPr lang="en-US" sz="1800">
                <a:solidFill>
                  <a:prstClr val="black"/>
                </a:solidFill>
                <a:latin typeface="Calibri"/>
              </a:endParaRPr>
            </a:p>
          </p:txBody>
        </p:sp>
        <p:grpSp>
          <p:nvGrpSpPr>
            <p:cNvPr id="4110" name="Group 21"/>
            <p:cNvGrpSpPr>
              <a:grpSpLocks/>
            </p:cNvGrpSpPr>
            <p:nvPr/>
          </p:nvGrpSpPr>
          <p:grpSpPr bwMode="auto">
            <a:xfrm>
              <a:off x="6154335" y="3373437"/>
              <a:ext cx="2167341" cy="1960562"/>
              <a:chOff x="2902" y="2304"/>
              <a:chExt cx="2138" cy="1326"/>
            </a:xfrm>
          </p:grpSpPr>
          <p:grpSp>
            <p:nvGrpSpPr>
              <p:cNvPr id="4116" name="Group 22"/>
              <p:cNvGrpSpPr>
                <a:grpSpLocks/>
              </p:cNvGrpSpPr>
              <p:nvPr/>
            </p:nvGrpSpPr>
            <p:grpSpPr bwMode="auto">
              <a:xfrm>
                <a:off x="2902" y="2592"/>
                <a:ext cx="2138" cy="1038"/>
                <a:chOff x="2902" y="2592"/>
                <a:chExt cx="2138" cy="1038"/>
              </a:xfrm>
            </p:grpSpPr>
            <p:sp>
              <p:nvSpPr>
                <p:cNvPr id="4118" name="Rectangle 23"/>
                <p:cNvSpPr>
                  <a:spLocks noChangeArrowheads="1"/>
                </p:cNvSpPr>
                <p:nvPr/>
              </p:nvSpPr>
              <p:spPr bwMode="auto">
                <a:xfrm>
                  <a:off x="2976" y="2658"/>
                  <a:ext cx="2064" cy="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defTabSz="457200" fontAlgn="auto">
                    <a:spcBef>
                      <a:spcPts val="0"/>
                    </a:spcBef>
                    <a:spcAft>
                      <a:spcPts val="0"/>
                    </a:spcAft>
                  </a:pPr>
                  <a:r>
                    <a:rPr lang="fr-FR" sz="1800" b="1" dirty="0" err="1">
                      <a:solidFill>
                        <a:prstClr val="black"/>
                      </a:solidFill>
                      <a:latin typeface="Calibri"/>
                    </a:rPr>
                    <a:t>Difficulty</a:t>
                  </a:r>
                  <a:r>
                    <a:rPr lang="fr-FR" sz="1800" b="1" dirty="0">
                      <a:solidFill>
                        <a:prstClr val="black"/>
                      </a:solidFill>
                      <a:latin typeface="Calibri"/>
                    </a:rPr>
                    <a:t> </a:t>
                  </a:r>
                  <a:r>
                    <a:rPr lang="fr-FR" sz="1800" b="1" dirty="0" err="1">
                      <a:solidFill>
                        <a:prstClr val="black"/>
                      </a:solidFill>
                      <a:latin typeface="Calibri"/>
                    </a:rPr>
                    <a:t>with</a:t>
                  </a:r>
                  <a:r>
                    <a:rPr lang="fr-FR" sz="1800" b="1" dirty="0">
                      <a:solidFill>
                        <a:prstClr val="black"/>
                      </a:solidFill>
                      <a:latin typeface="Calibri"/>
                    </a:rPr>
                    <a:t> </a:t>
                  </a:r>
                </a:p>
                <a:p>
                  <a:pPr algn="ctr" defTabSz="457200" fontAlgn="auto">
                    <a:spcBef>
                      <a:spcPts val="0"/>
                    </a:spcBef>
                    <a:spcAft>
                      <a:spcPts val="0"/>
                    </a:spcAft>
                  </a:pPr>
                  <a:r>
                    <a:rPr lang="fr-FR" sz="1800" b="1" dirty="0" err="1">
                      <a:solidFill>
                        <a:prstClr val="black"/>
                      </a:solidFill>
                      <a:latin typeface="Calibri"/>
                    </a:rPr>
                    <a:t>personal</a:t>
                  </a:r>
                  <a:r>
                    <a:rPr lang="fr-FR" sz="1800" b="1" dirty="0">
                      <a:solidFill>
                        <a:prstClr val="black"/>
                      </a:solidFill>
                      <a:latin typeface="Calibri"/>
                    </a:rPr>
                    <a:t> </a:t>
                  </a:r>
                  <a:r>
                    <a:rPr lang="fr-FR" sz="1800" b="1" dirty="0" smtClean="0">
                      <a:solidFill>
                        <a:prstClr val="black"/>
                      </a:solidFill>
                      <a:latin typeface="Calibri"/>
                    </a:rPr>
                    <a:t>care, social participation, </a:t>
                  </a:r>
                  <a:r>
                    <a:rPr lang="fr-FR" sz="1800" b="1" dirty="0" err="1">
                      <a:solidFill>
                        <a:prstClr val="black"/>
                      </a:solidFill>
                      <a:latin typeface="Calibri"/>
                    </a:rPr>
                    <a:t>work</a:t>
                  </a:r>
                  <a:r>
                    <a:rPr lang="fr-FR" sz="1800" b="1" dirty="0">
                      <a:solidFill>
                        <a:prstClr val="black"/>
                      </a:solidFill>
                      <a:latin typeface="Calibri"/>
                    </a:rPr>
                    <a:t>...</a:t>
                  </a:r>
                </a:p>
              </p:txBody>
            </p:sp>
            <p:sp>
              <p:nvSpPr>
                <p:cNvPr id="4119" name="AutoShape 24"/>
                <p:cNvSpPr>
                  <a:spLocks noChangeArrowheads="1"/>
                </p:cNvSpPr>
                <p:nvPr/>
              </p:nvSpPr>
              <p:spPr bwMode="auto">
                <a:xfrm>
                  <a:off x="2902" y="2592"/>
                  <a:ext cx="2016" cy="1038"/>
                </a:xfrm>
                <a:prstGeom prst="roundRect">
                  <a:avLst>
                    <a:gd name="adj" fmla="val 16667"/>
                  </a:avLst>
                </a:prstGeom>
                <a:noFill/>
                <a:ln w="28575">
                  <a:solidFill>
                    <a:srgbClr val="8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defTabSz="457200" eaLnBrk="1" fontAlgn="auto" hangingPunct="1">
                    <a:spcBef>
                      <a:spcPts val="0"/>
                    </a:spcBef>
                    <a:spcAft>
                      <a:spcPts val="0"/>
                    </a:spcAft>
                  </a:pPr>
                  <a:endParaRPr lang="en-US" sz="1800">
                    <a:solidFill>
                      <a:prstClr val="black"/>
                    </a:solidFill>
                    <a:latin typeface="Calibri"/>
                  </a:endParaRPr>
                </a:p>
              </p:txBody>
            </p:sp>
          </p:grpSp>
          <p:sp>
            <p:nvSpPr>
              <p:cNvPr id="4117" name="AutoShape 25"/>
              <p:cNvSpPr>
                <a:spLocks noChangeArrowheads="1"/>
              </p:cNvSpPr>
              <p:nvPr/>
            </p:nvSpPr>
            <p:spPr bwMode="auto">
              <a:xfrm>
                <a:off x="3648" y="2304"/>
                <a:ext cx="672" cy="240"/>
              </a:xfrm>
              <a:prstGeom prst="downArrow">
                <a:avLst>
                  <a:gd name="adj1" fmla="val 50000"/>
                  <a:gd name="adj2" fmla="val 25000"/>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7200" eaLnBrk="1" fontAlgn="auto" hangingPunct="1">
                  <a:spcBef>
                    <a:spcPts val="0"/>
                  </a:spcBef>
                  <a:spcAft>
                    <a:spcPts val="0"/>
                  </a:spcAft>
                </a:pPr>
                <a:endParaRPr lang="en-US" sz="1800">
                  <a:solidFill>
                    <a:prstClr val="black"/>
                  </a:solidFill>
                  <a:latin typeface="Calibri"/>
                </a:endParaRPr>
              </a:p>
            </p:txBody>
          </p:sp>
        </p:grpSp>
        <p:grpSp>
          <p:nvGrpSpPr>
            <p:cNvPr id="4111" name="Group 26"/>
            <p:cNvGrpSpPr>
              <a:grpSpLocks/>
            </p:cNvGrpSpPr>
            <p:nvPr/>
          </p:nvGrpSpPr>
          <p:grpSpPr bwMode="auto">
            <a:xfrm>
              <a:off x="3435350" y="3328988"/>
              <a:ext cx="1905000" cy="2005210"/>
              <a:chOff x="816" y="2304"/>
              <a:chExt cx="1920" cy="1290"/>
            </a:xfrm>
          </p:grpSpPr>
          <p:grpSp>
            <p:nvGrpSpPr>
              <p:cNvPr id="4112" name="Group 27"/>
              <p:cNvGrpSpPr>
                <a:grpSpLocks/>
              </p:cNvGrpSpPr>
              <p:nvPr/>
            </p:nvGrpSpPr>
            <p:grpSpPr bwMode="auto">
              <a:xfrm>
                <a:off x="816" y="2592"/>
                <a:ext cx="1920" cy="1002"/>
                <a:chOff x="816" y="2592"/>
                <a:chExt cx="1920" cy="1002"/>
              </a:xfrm>
            </p:grpSpPr>
            <p:sp>
              <p:nvSpPr>
                <p:cNvPr id="4114" name="AutoShape 28"/>
                <p:cNvSpPr>
                  <a:spLocks noChangeArrowheads="1"/>
                </p:cNvSpPr>
                <p:nvPr/>
              </p:nvSpPr>
              <p:spPr bwMode="auto">
                <a:xfrm>
                  <a:off x="816" y="2592"/>
                  <a:ext cx="1920" cy="1002"/>
                </a:xfrm>
                <a:prstGeom prst="roundRect">
                  <a:avLst>
                    <a:gd name="adj" fmla="val 16667"/>
                  </a:avLst>
                </a:prstGeom>
                <a:noFill/>
                <a:ln w="28575">
                  <a:solidFill>
                    <a:srgbClr val="8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defTabSz="457200" eaLnBrk="1" fontAlgn="auto" hangingPunct="1">
                    <a:spcBef>
                      <a:spcPts val="0"/>
                    </a:spcBef>
                    <a:spcAft>
                      <a:spcPts val="0"/>
                    </a:spcAft>
                  </a:pPr>
                  <a:endParaRPr lang="en-US" sz="1800">
                    <a:solidFill>
                      <a:prstClr val="black"/>
                    </a:solidFill>
                    <a:latin typeface="Calibri"/>
                  </a:endParaRPr>
                </a:p>
              </p:txBody>
            </p:sp>
            <p:sp>
              <p:nvSpPr>
                <p:cNvPr id="4115" name="Rectangle 29"/>
                <p:cNvSpPr>
                  <a:spLocks noChangeArrowheads="1"/>
                </p:cNvSpPr>
                <p:nvPr/>
              </p:nvSpPr>
              <p:spPr bwMode="auto">
                <a:xfrm>
                  <a:off x="816" y="2667"/>
                  <a:ext cx="1920" cy="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defTabSz="457200" eaLnBrk="1" fontAlgn="auto" hangingPunct="1">
                    <a:spcBef>
                      <a:spcPts val="0"/>
                    </a:spcBef>
                    <a:spcAft>
                      <a:spcPts val="0"/>
                    </a:spcAft>
                  </a:pPr>
                  <a:r>
                    <a:rPr lang="fr-FR" sz="1800" b="1" dirty="0" err="1" smtClean="0">
                      <a:solidFill>
                        <a:prstClr val="black"/>
                      </a:solidFill>
                      <a:latin typeface="Calibri"/>
                    </a:rPr>
                    <a:t>Difficulty</a:t>
                  </a:r>
                  <a:r>
                    <a:rPr lang="fr-FR" sz="1800" b="1" dirty="0" smtClean="0">
                      <a:solidFill>
                        <a:prstClr val="black"/>
                      </a:solidFill>
                      <a:latin typeface="Calibri"/>
                    </a:rPr>
                    <a:t> standing, </a:t>
                  </a:r>
                  <a:r>
                    <a:rPr lang="fr-FR" sz="1800" b="1" dirty="0" err="1" smtClean="0">
                      <a:solidFill>
                        <a:prstClr val="black"/>
                      </a:solidFill>
                      <a:latin typeface="Calibri"/>
                    </a:rPr>
                    <a:t>walking</a:t>
                  </a:r>
                  <a:r>
                    <a:rPr lang="fr-FR" sz="1800" b="1" dirty="0" smtClean="0">
                      <a:solidFill>
                        <a:prstClr val="black"/>
                      </a:solidFill>
                      <a:latin typeface="Calibri"/>
                    </a:rPr>
                    <a:t>, </a:t>
                  </a:r>
                  <a:r>
                    <a:rPr lang="fr-FR" sz="1800" b="1" dirty="0" err="1" smtClean="0">
                      <a:solidFill>
                        <a:prstClr val="black"/>
                      </a:solidFill>
                      <a:latin typeface="Calibri"/>
                    </a:rPr>
                    <a:t>bending</a:t>
                  </a:r>
                  <a:r>
                    <a:rPr lang="fr-FR" sz="1800" b="1" dirty="0" smtClean="0">
                      <a:solidFill>
                        <a:prstClr val="black"/>
                      </a:solidFill>
                      <a:latin typeface="Calibri"/>
                    </a:rPr>
                    <a:t>, or </a:t>
                  </a:r>
                  <a:r>
                    <a:rPr lang="fr-FR" sz="1800" b="1" dirty="0" err="1" smtClean="0">
                      <a:solidFill>
                        <a:prstClr val="black"/>
                      </a:solidFill>
                      <a:latin typeface="Calibri"/>
                    </a:rPr>
                    <a:t>with</a:t>
                  </a:r>
                  <a:r>
                    <a:rPr lang="fr-FR" sz="1800" b="1" dirty="0" smtClean="0">
                      <a:solidFill>
                        <a:prstClr val="black"/>
                      </a:solidFill>
                      <a:latin typeface="Calibri"/>
                    </a:rPr>
                    <a:t> grip</a:t>
                  </a:r>
                  <a:r>
                    <a:rPr lang="en-US" sz="1800" b="1" dirty="0" smtClean="0">
                      <a:solidFill>
                        <a:prstClr val="black"/>
                      </a:solidFill>
                      <a:latin typeface="Calibri"/>
                    </a:rPr>
                    <a:t>…</a:t>
                  </a:r>
                  <a:endParaRPr lang="fr-FR" sz="1800" dirty="0">
                    <a:solidFill>
                      <a:prstClr val="black"/>
                    </a:solidFill>
                    <a:latin typeface="Calibri"/>
                  </a:endParaRPr>
                </a:p>
              </p:txBody>
            </p:sp>
          </p:grpSp>
          <p:sp>
            <p:nvSpPr>
              <p:cNvPr id="4113" name="AutoShape 30"/>
              <p:cNvSpPr>
                <a:spLocks noChangeArrowheads="1"/>
              </p:cNvSpPr>
              <p:nvPr/>
            </p:nvSpPr>
            <p:spPr bwMode="auto">
              <a:xfrm>
                <a:off x="1488" y="2304"/>
                <a:ext cx="672" cy="240"/>
              </a:xfrm>
              <a:prstGeom prst="downArrow">
                <a:avLst>
                  <a:gd name="adj1" fmla="val 50000"/>
                  <a:gd name="adj2" fmla="val 25000"/>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7200" eaLnBrk="1" fontAlgn="auto" hangingPunct="1">
                  <a:spcBef>
                    <a:spcPts val="0"/>
                  </a:spcBef>
                  <a:spcAft>
                    <a:spcPts val="0"/>
                  </a:spcAft>
                </a:pPr>
                <a:endParaRPr lang="en-US" sz="1800">
                  <a:solidFill>
                    <a:prstClr val="black"/>
                  </a:solidFill>
                  <a:latin typeface="Calibri"/>
                </a:endParaRPr>
              </a:p>
            </p:txBody>
          </p:sp>
        </p:grpSp>
      </p:grpSp>
      <p:sp>
        <p:nvSpPr>
          <p:cNvPr id="4102" name="Title 35"/>
          <p:cNvSpPr>
            <a:spLocks noGrp="1"/>
          </p:cNvSpPr>
          <p:nvPr>
            <p:ph type="title"/>
          </p:nvPr>
        </p:nvSpPr>
        <p:spPr>
          <a:xfrm>
            <a:off x="107094" y="0"/>
            <a:ext cx="9323512" cy="1549400"/>
          </a:xfrm>
          <a:solidFill>
            <a:schemeClr val="accent1">
              <a:lumMod val="20000"/>
              <a:lumOff val="80000"/>
            </a:schemeClr>
          </a:solidFill>
        </p:spPr>
        <p:txBody>
          <a:bodyPr>
            <a:normAutofit fontScale="90000"/>
          </a:bodyPr>
          <a:lstStyle/>
          <a:p>
            <a:pPr algn="l" eaLnBrk="1" hangingPunct="1"/>
            <a:r>
              <a:rPr lang="en-US" sz="2400" b="1" dirty="0" smtClean="0">
                <a:solidFill>
                  <a:srgbClr val="990000"/>
                </a:solidFill>
                <a:latin typeface="Franklin Gothic Medium" charset="0"/>
                <a:cs typeface="Times New Roman" charset="0"/>
              </a:rPr>
              <a:t/>
            </a:r>
            <a:br>
              <a:rPr lang="en-US" sz="2400" b="1" dirty="0" smtClean="0">
                <a:solidFill>
                  <a:srgbClr val="990000"/>
                </a:solidFill>
                <a:latin typeface="Franklin Gothic Medium" charset="0"/>
                <a:cs typeface="Times New Roman" charset="0"/>
              </a:rPr>
            </a:br>
            <a:r>
              <a:rPr lang="en-US" sz="2400" b="1" dirty="0">
                <a:solidFill>
                  <a:srgbClr val="990000"/>
                </a:solidFill>
                <a:latin typeface="Franklin Gothic Medium" charset="0"/>
                <a:cs typeface="Times New Roman" charset="0"/>
              </a:rPr>
              <a:t/>
            </a:r>
            <a:br>
              <a:rPr lang="en-US" sz="2400" b="1" dirty="0">
                <a:solidFill>
                  <a:srgbClr val="990000"/>
                </a:solidFill>
                <a:latin typeface="Franklin Gothic Medium" charset="0"/>
                <a:cs typeface="Times New Roman" charset="0"/>
              </a:rPr>
            </a:br>
            <a:r>
              <a:rPr lang="en-US" sz="2400" b="1" dirty="0">
                <a:solidFill>
                  <a:srgbClr val="990000"/>
                </a:solidFill>
                <a:latin typeface="Franklin Gothic Medium" charset="0"/>
                <a:cs typeface="Times New Roman" charset="0"/>
              </a:rPr>
              <a:t>	</a:t>
            </a:r>
            <a:r>
              <a:rPr lang="en-US" sz="2400" b="1" dirty="0" smtClean="0">
                <a:solidFill>
                  <a:srgbClr val="990000"/>
                </a:solidFill>
                <a:latin typeface="Franklin Gothic Medium" charset="0"/>
                <a:cs typeface="Times New Roman" charset="0"/>
              </a:rPr>
              <a:t>    Conceptual framework for impact of chronic musculoskeletal pain </a:t>
            </a:r>
            <a:r>
              <a:rPr lang="en-US" sz="2400" b="1" dirty="0">
                <a:solidFill>
                  <a:srgbClr val="990000"/>
                </a:solidFill>
                <a:latin typeface="Franklin Gothic Medium" charset="0"/>
                <a:cs typeface="Times New Roman" charset="0"/>
              </a:rPr>
              <a:t/>
            </a:r>
            <a:br>
              <a:rPr lang="en-US" sz="2400" b="1" dirty="0">
                <a:solidFill>
                  <a:srgbClr val="990000"/>
                </a:solidFill>
                <a:latin typeface="Franklin Gothic Medium" charset="0"/>
                <a:cs typeface="Times New Roman" charset="0"/>
              </a:rPr>
            </a:br>
            <a:r>
              <a:rPr lang="en-GB" sz="2400" b="1" dirty="0">
                <a:solidFill>
                  <a:srgbClr val="990000"/>
                </a:solidFill>
                <a:latin typeface="Franklin Gothic Medium" charset="0"/>
                <a:cs typeface="Times New Roman" charset="0"/>
              </a:rPr>
              <a:t/>
            </a:r>
            <a:br>
              <a:rPr lang="en-GB" sz="2400" b="1" dirty="0">
                <a:solidFill>
                  <a:srgbClr val="990000"/>
                </a:solidFill>
                <a:latin typeface="Franklin Gothic Medium" charset="0"/>
                <a:cs typeface="Times New Roman" charset="0"/>
              </a:rPr>
            </a:br>
            <a:endParaRPr lang="en-US" sz="2400" dirty="0">
              <a:latin typeface="Franklin Gothic Medium" charset="0"/>
            </a:endParaRPr>
          </a:p>
        </p:txBody>
      </p:sp>
      <p:sp>
        <p:nvSpPr>
          <p:cNvPr id="34" name="AutoShape 28"/>
          <p:cNvSpPr>
            <a:spLocks noChangeArrowheads="1"/>
          </p:cNvSpPr>
          <p:nvPr/>
        </p:nvSpPr>
        <p:spPr bwMode="auto">
          <a:xfrm>
            <a:off x="701198" y="5435599"/>
            <a:ext cx="7626502" cy="562397"/>
          </a:xfrm>
          <a:prstGeom prst="downArrow">
            <a:avLst/>
          </a:prstGeom>
          <a:noFill/>
          <a:ln w="28575">
            <a:solidFill>
              <a:srgbClr val="8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defTabSz="457200" eaLnBrk="1" fontAlgn="auto" hangingPunct="1">
              <a:spcBef>
                <a:spcPts val="0"/>
              </a:spcBef>
              <a:spcAft>
                <a:spcPts val="0"/>
              </a:spcAft>
            </a:pPr>
            <a:endParaRPr lang="en-US" sz="1800">
              <a:solidFill>
                <a:prstClr val="black"/>
              </a:solidFill>
              <a:latin typeface="Calibri"/>
            </a:endParaRPr>
          </a:p>
        </p:txBody>
      </p:sp>
      <p:sp>
        <p:nvSpPr>
          <p:cNvPr id="2" name="TextBox 1"/>
          <p:cNvSpPr txBox="1"/>
          <p:nvPr/>
        </p:nvSpPr>
        <p:spPr>
          <a:xfrm>
            <a:off x="2504143" y="6035229"/>
            <a:ext cx="5441627" cy="461665"/>
          </a:xfrm>
          <a:prstGeom prst="rect">
            <a:avLst/>
          </a:prstGeom>
          <a:noFill/>
        </p:spPr>
        <p:txBody>
          <a:bodyPr wrap="square" rtlCol="0">
            <a:spAutoFit/>
          </a:bodyPr>
          <a:lstStyle/>
          <a:p>
            <a:pPr defTabSz="457200" eaLnBrk="1" fontAlgn="auto" hangingPunct="1">
              <a:spcBef>
                <a:spcPts val="0"/>
              </a:spcBef>
              <a:spcAft>
                <a:spcPts val="0"/>
              </a:spcAft>
            </a:pPr>
            <a:r>
              <a:rPr lang="en-US" sz="2400" dirty="0" smtClean="0">
                <a:solidFill>
                  <a:prstClr val="black"/>
                </a:solidFill>
                <a:latin typeface="Calibri"/>
              </a:rPr>
              <a:t>Core Areas of Measurement</a:t>
            </a:r>
            <a:endParaRPr lang="en-US" sz="2400" dirty="0">
              <a:solidFill>
                <a:prstClr val="black"/>
              </a:solidFill>
              <a:latin typeface="Calibri"/>
            </a:endParaRPr>
          </a:p>
        </p:txBody>
      </p:sp>
    </p:spTree>
    <p:extLst>
      <p:ext uri="{BB962C8B-B14F-4D97-AF65-F5344CB8AC3E}">
        <p14:creationId xmlns:p14="http://schemas.microsoft.com/office/powerpoint/2010/main" val="380609062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17562"/>
          </a:xfrm>
        </p:spPr>
        <p:txBody>
          <a:bodyPr>
            <a:normAutofit/>
          </a:bodyPr>
          <a:lstStyle/>
          <a:p>
            <a:r>
              <a:rPr lang="en-US" sz="3200" dirty="0" smtClean="0"/>
              <a:t>Developing a Core Outcome Measurement Set</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03440053"/>
              </p:ext>
            </p:extLst>
          </p:nvPr>
        </p:nvGraphicFramePr>
        <p:xfrm>
          <a:off x="317500" y="1033463"/>
          <a:ext cx="8369300" cy="58245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4629150" y="1809003"/>
            <a:ext cx="3263900" cy="830997"/>
          </a:xfrm>
          <a:prstGeom prst="rect">
            <a:avLst/>
          </a:prstGeom>
          <a:noFill/>
        </p:spPr>
        <p:txBody>
          <a:bodyPr wrap="square" rtlCol="0">
            <a:spAutoFit/>
          </a:bodyPr>
          <a:lstStyle/>
          <a:p>
            <a:pPr defTabSz="457200" eaLnBrk="1" fontAlgn="auto" hangingPunct="1">
              <a:spcBef>
                <a:spcPts val="0"/>
              </a:spcBef>
              <a:spcAft>
                <a:spcPts val="0"/>
              </a:spcAft>
            </a:pPr>
            <a:r>
              <a:rPr lang="en-US" sz="2400" dirty="0" smtClean="0">
                <a:solidFill>
                  <a:prstClr val="black"/>
                </a:solidFill>
                <a:latin typeface="Calibri"/>
              </a:rPr>
              <a:t>Each Domain with at least one instrument?</a:t>
            </a:r>
            <a:endParaRPr lang="en-US" sz="2400" dirty="0">
              <a:solidFill>
                <a:prstClr val="black"/>
              </a:solidFill>
              <a:latin typeface="Calibri"/>
            </a:endParaRPr>
          </a:p>
        </p:txBody>
      </p:sp>
      <p:sp>
        <p:nvSpPr>
          <p:cNvPr id="6" name="TextBox 5"/>
          <p:cNvSpPr txBox="1"/>
          <p:nvPr/>
        </p:nvSpPr>
        <p:spPr>
          <a:xfrm>
            <a:off x="5568950" y="2898170"/>
            <a:ext cx="3048000" cy="1569660"/>
          </a:xfrm>
          <a:prstGeom prst="rect">
            <a:avLst/>
          </a:prstGeom>
          <a:noFill/>
        </p:spPr>
        <p:txBody>
          <a:bodyPr wrap="square" rtlCol="0">
            <a:spAutoFit/>
          </a:bodyPr>
          <a:lstStyle/>
          <a:p>
            <a:pPr defTabSz="457200" eaLnBrk="1" fontAlgn="auto" hangingPunct="1">
              <a:spcBef>
                <a:spcPts val="0"/>
              </a:spcBef>
              <a:spcAft>
                <a:spcPts val="0"/>
              </a:spcAft>
            </a:pPr>
            <a:r>
              <a:rPr lang="en-US" sz="2400" dirty="0" smtClean="0">
                <a:solidFill>
                  <a:prstClr val="black"/>
                </a:solidFill>
                <a:latin typeface="Calibri"/>
              </a:rPr>
              <a:t>1. Develop new instruments</a:t>
            </a:r>
          </a:p>
          <a:p>
            <a:pPr defTabSz="457200" eaLnBrk="1" fontAlgn="auto" hangingPunct="1">
              <a:spcBef>
                <a:spcPts val="0"/>
              </a:spcBef>
              <a:spcAft>
                <a:spcPts val="0"/>
              </a:spcAft>
            </a:pPr>
            <a:endParaRPr lang="en-US" sz="2400" dirty="0">
              <a:solidFill>
                <a:prstClr val="black"/>
              </a:solidFill>
              <a:latin typeface="Calibri"/>
            </a:endParaRPr>
          </a:p>
          <a:p>
            <a:pPr defTabSz="457200" eaLnBrk="1" fontAlgn="auto" hangingPunct="1">
              <a:spcBef>
                <a:spcPts val="0"/>
              </a:spcBef>
              <a:spcAft>
                <a:spcPts val="0"/>
              </a:spcAft>
            </a:pPr>
            <a:r>
              <a:rPr lang="en-US" sz="2400" dirty="0" smtClean="0">
                <a:solidFill>
                  <a:prstClr val="black"/>
                </a:solidFill>
                <a:latin typeface="Calibri"/>
              </a:rPr>
              <a:t>2. Validation studies</a:t>
            </a:r>
            <a:endParaRPr lang="en-US" sz="2400" dirty="0">
              <a:solidFill>
                <a:prstClr val="black"/>
              </a:solidFill>
              <a:latin typeface="Calibri"/>
            </a:endParaRPr>
          </a:p>
        </p:txBody>
      </p:sp>
      <p:sp>
        <p:nvSpPr>
          <p:cNvPr id="8" name="TextBox 7"/>
          <p:cNvSpPr txBox="1"/>
          <p:nvPr/>
        </p:nvSpPr>
        <p:spPr>
          <a:xfrm>
            <a:off x="4819650" y="2987069"/>
            <a:ext cx="749300" cy="461665"/>
          </a:xfrm>
          <a:prstGeom prst="rect">
            <a:avLst/>
          </a:prstGeom>
          <a:noFill/>
        </p:spPr>
        <p:txBody>
          <a:bodyPr wrap="square" rtlCol="0">
            <a:spAutoFit/>
          </a:bodyPr>
          <a:lstStyle/>
          <a:p>
            <a:pPr defTabSz="457200" eaLnBrk="1" fontAlgn="auto" hangingPunct="1">
              <a:spcBef>
                <a:spcPts val="0"/>
              </a:spcBef>
              <a:spcAft>
                <a:spcPts val="0"/>
              </a:spcAft>
            </a:pPr>
            <a:r>
              <a:rPr lang="en-US" sz="2400" dirty="0" smtClean="0">
                <a:solidFill>
                  <a:prstClr val="black"/>
                </a:solidFill>
                <a:latin typeface="Calibri"/>
              </a:rPr>
              <a:t>No</a:t>
            </a:r>
            <a:endParaRPr lang="en-US" sz="2400" dirty="0">
              <a:solidFill>
                <a:prstClr val="black"/>
              </a:solidFill>
              <a:latin typeface="Calibri"/>
            </a:endParaRPr>
          </a:p>
        </p:txBody>
      </p:sp>
      <p:sp>
        <p:nvSpPr>
          <p:cNvPr id="9" name="TextBox 8"/>
          <p:cNvSpPr txBox="1"/>
          <p:nvPr/>
        </p:nvSpPr>
        <p:spPr>
          <a:xfrm>
            <a:off x="2552700" y="3683000"/>
            <a:ext cx="977900" cy="369332"/>
          </a:xfrm>
          <a:prstGeom prst="rect">
            <a:avLst/>
          </a:prstGeom>
          <a:noFill/>
        </p:spPr>
        <p:txBody>
          <a:bodyPr wrap="square" rtlCol="0">
            <a:spAutoFit/>
          </a:bodyPr>
          <a:lstStyle/>
          <a:p>
            <a:pPr defTabSz="457200" eaLnBrk="1" fontAlgn="auto" hangingPunct="1">
              <a:spcBef>
                <a:spcPts val="0"/>
              </a:spcBef>
              <a:spcAft>
                <a:spcPts val="0"/>
              </a:spcAft>
            </a:pPr>
            <a:r>
              <a:rPr lang="en-US" sz="1800" dirty="0" smtClean="0">
                <a:solidFill>
                  <a:prstClr val="black"/>
                </a:solidFill>
                <a:latin typeface="Calibri"/>
              </a:rPr>
              <a:t>Yes</a:t>
            </a:r>
            <a:endParaRPr lang="en-US" sz="1800" dirty="0">
              <a:solidFill>
                <a:prstClr val="black"/>
              </a:solidFill>
              <a:latin typeface="Calibri"/>
            </a:endParaRPr>
          </a:p>
        </p:txBody>
      </p:sp>
      <p:cxnSp>
        <p:nvCxnSpPr>
          <p:cNvPr id="12" name="Straight Arrow Connector 11"/>
          <p:cNvCxnSpPr/>
          <p:nvPr/>
        </p:nvCxnSpPr>
        <p:spPr>
          <a:xfrm>
            <a:off x="3098800" y="5804932"/>
            <a:ext cx="24511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4289468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Domain:  Physical Function</a:t>
            </a:r>
            <a:endParaRPr lang="en-US" dirty="0"/>
          </a:p>
        </p:txBody>
      </p:sp>
      <p:sp>
        <p:nvSpPr>
          <p:cNvPr id="3" name="Content Placeholder 2"/>
          <p:cNvSpPr>
            <a:spLocks noGrp="1"/>
          </p:cNvSpPr>
          <p:nvPr>
            <p:ph idx="1"/>
          </p:nvPr>
        </p:nvSpPr>
        <p:spPr/>
        <p:txBody>
          <a:bodyPr>
            <a:noAutofit/>
          </a:bodyPr>
          <a:lstStyle/>
          <a:p>
            <a:pPr marL="0" indent="0">
              <a:buNone/>
            </a:pPr>
            <a:r>
              <a:rPr lang="en-US" sz="2800" dirty="0" smtClean="0"/>
              <a:t>Performance measure:	Individual Contextual factors</a:t>
            </a:r>
          </a:p>
          <a:p>
            <a:pPr marL="0" indent="0">
              <a:buNone/>
            </a:pPr>
            <a:endParaRPr lang="en-US" sz="2400" dirty="0"/>
          </a:p>
          <a:p>
            <a:pPr marL="3086100" lvl="7" indent="0">
              <a:buNone/>
            </a:pPr>
            <a:endParaRPr lang="en-US" sz="2800" dirty="0" smtClean="0"/>
          </a:p>
          <a:p>
            <a:pPr marL="3086100" lvl="7" indent="0">
              <a:buNone/>
            </a:pPr>
            <a:endParaRPr lang="en-US" sz="2800" dirty="0"/>
          </a:p>
          <a:p>
            <a:pPr marL="3086100" lvl="7" indent="0">
              <a:buNone/>
            </a:pPr>
            <a:r>
              <a:rPr lang="en-US" sz="2800" dirty="0"/>
              <a:t>	</a:t>
            </a:r>
            <a:r>
              <a:rPr lang="en-US" sz="2800" dirty="0" smtClean="0"/>
              <a:t>	Effort</a:t>
            </a:r>
          </a:p>
          <a:p>
            <a:pPr marL="3086100" lvl="7" indent="0">
              <a:buNone/>
            </a:pPr>
            <a:r>
              <a:rPr lang="en-US" sz="2800" dirty="0"/>
              <a:t>	</a:t>
            </a:r>
            <a:r>
              <a:rPr lang="en-US" sz="2800" dirty="0" smtClean="0"/>
              <a:t>	</a:t>
            </a:r>
          </a:p>
          <a:p>
            <a:pPr marL="3086100" lvl="7" indent="0">
              <a:buNone/>
            </a:pPr>
            <a:r>
              <a:rPr lang="en-US" sz="2800" dirty="0"/>
              <a:t>	</a:t>
            </a:r>
            <a:r>
              <a:rPr lang="en-US" sz="2800" dirty="0" smtClean="0"/>
              <a:t>	Exertion</a:t>
            </a:r>
          </a:p>
          <a:p>
            <a:pPr marL="3086100" lvl="7" indent="0">
              <a:buNone/>
            </a:pPr>
            <a:endParaRPr lang="en-US" sz="2800" dirty="0"/>
          </a:p>
          <a:p>
            <a:pPr marL="3086100" lvl="7" indent="0">
              <a:buNone/>
            </a:pPr>
            <a:r>
              <a:rPr lang="en-US" sz="2800" dirty="0" smtClean="0"/>
              <a:t>		Comorbidities (PAH)</a:t>
            </a:r>
          </a:p>
        </p:txBody>
      </p:sp>
    </p:spTree>
    <p:extLst>
      <p:ext uri="{BB962C8B-B14F-4D97-AF65-F5344CB8AC3E}">
        <p14:creationId xmlns:p14="http://schemas.microsoft.com/office/powerpoint/2010/main" val="192673723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evaluate rheumatologic studies?</a:t>
            </a:r>
            <a:endParaRPr lang="en-US" dirty="0"/>
          </a:p>
        </p:txBody>
      </p:sp>
      <p:sp>
        <p:nvSpPr>
          <p:cNvPr id="3" name="Content Placeholder 2"/>
          <p:cNvSpPr>
            <a:spLocks noGrp="1"/>
          </p:cNvSpPr>
          <p:nvPr>
            <p:ph idx="1"/>
          </p:nvPr>
        </p:nvSpPr>
        <p:spPr>
          <a:xfrm>
            <a:off x="457200" y="2003315"/>
            <a:ext cx="8229600" cy="4525963"/>
          </a:xfrm>
        </p:spPr>
        <p:txBody>
          <a:bodyPr>
            <a:normAutofit fontScale="92500" lnSpcReduction="20000"/>
          </a:bodyPr>
          <a:lstStyle/>
          <a:p>
            <a:pPr marL="0" indent="0">
              <a:buNone/>
            </a:pPr>
            <a:r>
              <a:rPr lang="en-US" dirty="0" err="1" smtClean="0"/>
              <a:t>Peformance</a:t>
            </a:r>
            <a:r>
              <a:rPr lang="en-US" dirty="0" smtClean="0"/>
              <a:t>-based physical function outcome measures form a core set of endpoints for clinical trails in:</a:t>
            </a:r>
            <a:endParaRPr lang="en-US" dirty="0"/>
          </a:p>
          <a:p>
            <a:pPr marL="0" indent="0">
              <a:buNone/>
            </a:pPr>
            <a:endParaRPr lang="en-US" dirty="0"/>
          </a:p>
          <a:p>
            <a:r>
              <a:rPr lang="en-US" dirty="0" smtClean="0"/>
              <a:t>Osteoarthritis</a:t>
            </a:r>
          </a:p>
          <a:p>
            <a:r>
              <a:rPr lang="en-US" dirty="0" smtClean="0"/>
              <a:t>Rheumatoid arthritis</a:t>
            </a:r>
          </a:p>
          <a:p>
            <a:r>
              <a:rPr lang="en-US" dirty="0" err="1" smtClean="0"/>
              <a:t>Ankylosing</a:t>
            </a:r>
            <a:r>
              <a:rPr lang="en-US" dirty="0" smtClean="0"/>
              <a:t> spondylitis</a:t>
            </a:r>
          </a:p>
          <a:p>
            <a:r>
              <a:rPr lang="en-US" dirty="0" smtClean="0"/>
              <a:t>Fibromyalgia</a:t>
            </a:r>
          </a:p>
          <a:p>
            <a:r>
              <a:rPr lang="en-US" dirty="0" smtClean="0"/>
              <a:t>Low back pain</a:t>
            </a:r>
          </a:p>
          <a:p>
            <a:r>
              <a:rPr lang="en-US" dirty="0" smtClean="0"/>
              <a:t>Joint specific musculoskeletal pain</a:t>
            </a:r>
          </a:p>
          <a:p>
            <a:endParaRPr lang="en-US" dirty="0" smtClean="0"/>
          </a:p>
        </p:txBody>
      </p:sp>
    </p:spTree>
    <p:extLst>
      <p:ext uri="{BB962C8B-B14F-4D97-AF65-F5344CB8AC3E}">
        <p14:creationId xmlns:p14="http://schemas.microsoft.com/office/powerpoint/2010/main" val="3380601179"/>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60&quot;/&gt;&lt;/object&gt;&lt;object type=&quot;3&quot; unique_id=&quot;10005&quot;&gt;&lt;property id=&quot;20148&quot; value=&quot;5&quot;/&gt;&lt;property id=&quot;20300&quot; value=&quot;Slide 2&quot;/&gt;&lt;property id=&quot;20307&quot; value=&quot;263&quot;/&gt;&lt;/object&gt;&lt;object type=&quot;3&quot; unique_id=&quot;10006&quot;&gt;&lt;property id=&quot;20148&quot; value=&quot;5&quot;/&gt;&lt;property id=&quot;20300&quot; value=&quot;Slide 4&quot;/&gt;&lt;property id=&quot;20307&quot; value=&quot;262&quot;/&gt;&lt;/object&gt;&lt;object type=&quot;3&quot; unique_id=&quot;10007&quot;&gt;&lt;property id=&quot;20148&quot; value=&quot;5&quot;/&gt;&lt;property id=&quot;20300&quot; value=&quot;Slide 5&quot;/&gt;&lt;property id=&quot;20307&quot; value=&quot;259&quot;/&gt;&lt;/object&gt;&lt;object type=&quot;3&quot; unique_id=&quot;10056&quot;&gt;&lt;property id=&quot;20148&quot; value=&quot;5&quot;/&gt;&lt;property id=&quot;20300&quot; value=&quot;Slide 3&quot;/&gt;&lt;property id=&quot;20307&quot; value=&quot;264&quot;/&gt;&lt;/object&gt;&lt;/object&gt;&lt;/object&gt;&lt;/database&gt;"/>
  <p:tag name="CURRENTXMLFILE" val="C:\Users\JoeC\Desktop\5-8. IMMPACT_2014.xml"/>
  <p:tag name="XMLFILE" val="C:\Users\JoeC\Desktop\5-8. IMMPACT_2014.xml"/>
  <p:tag name="PPTXFILE" val="C:\Users\JoeC\Desktop\5-8. IMMPACT_2014.pptx"/>
  <p:tag name="LASTINDEX" val="149"/>
  <p:tag name="CUMFILE" val="C:\Users\JoeC\Desktop\5-8. IMMPACT_2014.cul"/>
</p:tagLst>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1970</TotalTime>
  <Words>1859</Words>
  <Application>Microsoft Macintosh PowerPoint</Application>
  <PresentationFormat>On-screen Show (4:3)</PresentationFormat>
  <Paragraphs>321</Paragraphs>
  <Slides>42</Slides>
  <Notes>1</Notes>
  <HiddenSlides>0</HiddenSlides>
  <MMClips>0</MMClips>
  <ScaleCrop>false</ScaleCrop>
  <HeadingPairs>
    <vt:vector size="4" baseType="variant">
      <vt:variant>
        <vt:lpstr>Theme</vt:lpstr>
      </vt:variant>
      <vt:variant>
        <vt:i4>4</vt:i4>
      </vt:variant>
      <vt:variant>
        <vt:lpstr>Slide Titles</vt:lpstr>
      </vt:variant>
      <vt:variant>
        <vt:i4>42</vt:i4>
      </vt:variant>
    </vt:vector>
  </HeadingPairs>
  <TitlesOfParts>
    <vt:vector size="46" baseType="lpstr">
      <vt:lpstr>1_Custom Design</vt:lpstr>
      <vt:lpstr>Custom Design</vt:lpstr>
      <vt:lpstr>Blank</vt:lpstr>
      <vt:lpstr>1_Office Theme</vt:lpstr>
      <vt:lpstr>Performance-based measures  of physical function     </vt:lpstr>
      <vt:lpstr>PowerPoint Presentation</vt:lpstr>
      <vt:lpstr>Why measure performance?</vt:lpstr>
      <vt:lpstr>Why measure performance?</vt:lpstr>
      <vt:lpstr>Goals</vt:lpstr>
      <vt:lpstr>       Conceptual framework for impact of chronic musculoskeletal pain   </vt:lpstr>
      <vt:lpstr>Developing a Core Outcome Measurement Set</vt:lpstr>
      <vt:lpstr>Core Domain:  Physical Function</vt:lpstr>
      <vt:lpstr>Why evaluate rheumatologic studies?</vt:lpstr>
      <vt:lpstr>Example:  OA systematic review</vt:lpstr>
      <vt:lpstr>Example:  OA Literature Review  Methods</vt:lpstr>
      <vt:lpstr>PowerPoint Presentation</vt:lpstr>
      <vt:lpstr>Quality criteria for rating the results of the measurement properties</vt:lpstr>
      <vt:lpstr>Levels of evidence for the quality of the measurement property </vt:lpstr>
      <vt:lpstr>Example study</vt:lpstr>
      <vt:lpstr>PowerPoint Presentation</vt:lpstr>
      <vt:lpstr>Timed Up and Go (TUG) Test</vt:lpstr>
      <vt:lpstr>Timed Up and Go (TUG) Test</vt:lpstr>
      <vt:lpstr>OA Systematic Review Results</vt:lpstr>
      <vt:lpstr>TUG test:  Rheumatoid Arthritis</vt:lpstr>
      <vt:lpstr>PowerPoint Presentation</vt:lpstr>
      <vt:lpstr>Six minute walk test</vt:lpstr>
      <vt:lpstr>Six minute walk test</vt:lpstr>
      <vt:lpstr>OA Systematic Review Results</vt:lpstr>
      <vt:lpstr>Six minute walk:  Fibromyalgia</vt:lpstr>
      <vt:lpstr>PowerPoint Presentation</vt:lpstr>
      <vt:lpstr>OA Systematic Review Results</vt:lpstr>
      <vt:lpstr>Other Physical Function Measures </vt:lpstr>
      <vt:lpstr> Fullerton Advanced Balance (FAB) Scale  </vt:lpstr>
      <vt:lpstr>Site specific physical function</vt:lpstr>
      <vt:lpstr>Multi activity tests of physical function</vt:lpstr>
      <vt:lpstr>Comparison of specific functions</vt:lpstr>
      <vt:lpstr>PowerPoint Presentation</vt:lpstr>
      <vt:lpstr>Adaptation: Creating a new normal </vt:lpstr>
      <vt:lpstr>Other considerations</vt:lpstr>
      <vt:lpstr>Time versus observer report</vt:lpstr>
      <vt:lpstr>Other considerations of physical function tests:  sensitivity to activity (SPA)</vt:lpstr>
      <vt:lpstr>Other considerations of physical function tests:  sensitivity to activity (SPA) </vt:lpstr>
      <vt:lpstr>PowerPoint Presentation</vt:lpstr>
      <vt:lpstr>PowerPoint Presentation</vt:lpstr>
      <vt:lpstr>Impressions</vt:lpstr>
      <vt:lpstr>References</vt:lpstr>
    </vt:vector>
  </TitlesOfParts>
  <Company>Institute for Work &amp; Health</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Institute for Work &amp; Health</dc:creator>
  <cp:lastModifiedBy>Andrea Speckin</cp:lastModifiedBy>
  <cp:revision>168</cp:revision>
  <dcterms:created xsi:type="dcterms:W3CDTF">2007-05-24T18:31:47Z</dcterms:created>
  <dcterms:modified xsi:type="dcterms:W3CDTF">2014-05-27T13:20:14Z</dcterms:modified>
</cp:coreProperties>
</file>