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6" r:id="rId3"/>
    <p:sldId id="304" r:id="rId4"/>
    <p:sldId id="286" r:id="rId5"/>
    <p:sldId id="283" r:id="rId6"/>
    <p:sldId id="282" r:id="rId7"/>
    <p:sldId id="288" r:id="rId8"/>
    <p:sldId id="291" r:id="rId9"/>
    <p:sldId id="305" r:id="rId10"/>
    <p:sldId id="290" r:id="rId11"/>
    <p:sldId id="289" r:id="rId12"/>
    <p:sldId id="293" r:id="rId13"/>
    <p:sldId id="306" r:id="rId14"/>
    <p:sldId id="287" r:id="rId15"/>
    <p:sldId id="294" r:id="rId16"/>
    <p:sldId id="302" r:id="rId17"/>
    <p:sldId id="296" r:id="rId18"/>
    <p:sldId id="298" r:id="rId19"/>
    <p:sldId id="300" r:id="rId20"/>
    <p:sldId id="297" r:id="rId21"/>
    <p:sldId id="308" r:id="rId22"/>
    <p:sldId id="309" r:id="rId23"/>
    <p:sldId id="28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1350" autoAdjust="0"/>
  </p:normalViewPr>
  <p:slideViewPr>
    <p:cSldViewPr showGuides="1">
      <p:cViewPr>
        <p:scale>
          <a:sx n="60" d="100"/>
          <a:sy n="60" d="100"/>
        </p:scale>
        <p:origin x="-2364" y="-6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Self-report</c:v>
                </c:pt>
              </c:strCache>
            </c:strRef>
          </c:tx>
          <c:invertIfNegative val="0"/>
          <c:cat>
            <c:strRef>
              <c:f>Sheet1!$A$2:$A$3</c:f>
              <c:strCache>
                <c:ptCount val="2"/>
                <c:pt idx="0">
                  <c:v>Men</c:v>
                </c:pt>
                <c:pt idx="1">
                  <c:v>Women</c:v>
                </c:pt>
              </c:strCache>
            </c:strRef>
          </c:cat>
          <c:val>
            <c:numRef>
              <c:f>Sheet1!$B$2:$B$3</c:f>
              <c:numCache>
                <c:formatCode>General</c:formatCode>
                <c:ptCount val="2"/>
                <c:pt idx="0">
                  <c:v>63.9</c:v>
                </c:pt>
                <c:pt idx="1">
                  <c:v>55.8</c:v>
                </c:pt>
              </c:numCache>
            </c:numRef>
          </c:val>
        </c:ser>
        <c:ser>
          <c:idx val="1"/>
          <c:order val="1"/>
          <c:tx>
            <c:strRef>
              <c:f>Sheet1!$C$1</c:f>
              <c:strCache>
                <c:ptCount val="1"/>
                <c:pt idx="0">
                  <c:v>Accelerometer</c:v>
                </c:pt>
              </c:strCache>
            </c:strRef>
          </c:tx>
          <c:invertIfNegative val="0"/>
          <c:cat>
            <c:strRef>
              <c:f>Sheet1!$A$2:$A$3</c:f>
              <c:strCache>
                <c:ptCount val="2"/>
                <c:pt idx="0">
                  <c:v>Men</c:v>
                </c:pt>
                <c:pt idx="1">
                  <c:v>Women</c:v>
                </c:pt>
              </c:strCache>
            </c:strRef>
          </c:cat>
          <c:val>
            <c:numRef>
              <c:f>Sheet1!$C$2:$C$3</c:f>
              <c:numCache>
                <c:formatCode>General</c:formatCode>
                <c:ptCount val="2"/>
                <c:pt idx="0">
                  <c:v>0.0</c:v>
                </c:pt>
                <c:pt idx="1">
                  <c:v>0.0</c:v>
                </c:pt>
              </c:numCache>
            </c:numRef>
          </c:val>
        </c:ser>
        <c:dLbls>
          <c:showLegendKey val="0"/>
          <c:showVal val="0"/>
          <c:showCatName val="0"/>
          <c:showSerName val="0"/>
          <c:showPercent val="0"/>
          <c:showBubbleSize val="0"/>
        </c:dLbls>
        <c:gapWidth val="150"/>
        <c:axId val="2126399272"/>
        <c:axId val="2126402328"/>
      </c:barChart>
      <c:catAx>
        <c:axId val="2126399272"/>
        <c:scaling>
          <c:orientation val="minMax"/>
        </c:scaling>
        <c:delete val="0"/>
        <c:axPos val="b"/>
        <c:majorTickMark val="out"/>
        <c:minorTickMark val="none"/>
        <c:tickLblPos val="nextTo"/>
        <c:txPr>
          <a:bodyPr/>
          <a:lstStyle/>
          <a:p>
            <a:pPr>
              <a:defRPr b="1"/>
            </a:pPr>
            <a:endParaRPr lang="en-US"/>
          </a:p>
        </c:txPr>
        <c:crossAx val="2126402328"/>
        <c:crosses val="autoZero"/>
        <c:auto val="1"/>
        <c:lblAlgn val="ctr"/>
        <c:lblOffset val="100"/>
        <c:noMultiLvlLbl val="0"/>
      </c:catAx>
      <c:valAx>
        <c:axId val="2126402328"/>
        <c:scaling>
          <c:orientation val="minMax"/>
        </c:scaling>
        <c:delete val="0"/>
        <c:axPos val="l"/>
        <c:majorGridlines/>
        <c:title>
          <c:tx>
            <c:rich>
              <a:bodyPr rot="0" vert="wordArtVert"/>
              <a:lstStyle/>
              <a:p>
                <a:pPr>
                  <a:defRPr/>
                </a:pPr>
                <a:r>
                  <a:rPr lang="en-US" dirty="0" smtClean="0"/>
                  <a:t>%</a:t>
                </a:r>
                <a:endParaRPr lang="en-US" dirty="0"/>
              </a:p>
            </c:rich>
          </c:tx>
          <c:layout/>
          <c:overlay val="0"/>
        </c:title>
        <c:numFmt formatCode="General" sourceLinked="1"/>
        <c:majorTickMark val="out"/>
        <c:minorTickMark val="none"/>
        <c:tickLblPos val="nextTo"/>
        <c:txPr>
          <a:bodyPr/>
          <a:lstStyle/>
          <a:p>
            <a:pPr>
              <a:defRPr b="1"/>
            </a:pPr>
            <a:endParaRPr lang="en-US"/>
          </a:p>
        </c:txPr>
        <c:crossAx val="2126399272"/>
        <c:crosses val="autoZero"/>
        <c:crossBetween val="between"/>
      </c:valAx>
    </c:plotArea>
    <c:legend>
      <c:legendPos val="r"/>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Self-report</c:v>
                </c:pt>
              </c:strCache>
            </c:strRef>
          </c:tx>
          <c:invertIfNegative val="0"/>
          <c:cat>
            <c:strRef>
              <c:f>Sheet1!$A$2:$A$3</c:f>
              <c:strCache>
                <c:ptCount val="2"/>
                <c:pt idx="0">
                  <c:v>Men</c:v>
                </c:pt>
                <c:pt idx="1">
                  <c:v>Women</c:v>
                </c:pt>
              </c:strCache>
            </c:strRef>
          </c:cat>
          <c:val>
            <c:numRef>
              <c:f>Sheet1!$B$2:$B$3</c:f>
              <c:numCache>
                <c:formatCode>General</c:formatCode>
                <c:ptCount val="2"/>
                <c:pt idx="0">
                  <c:v>63.9</c:v>
                </c:pt>
                <c:pt idx="1">
                  <c:v>55.8</c:v>
                </c:pt>
              </c:numCache>
            </c:numRef>
          </c:val>
        </c:ser>
        <c:ser>
          <c:idx val="1"/>
          <c:order val="1"/>
          <c:tx>
            <c:strRef>
              <c:f>Sheet1!$C$1</c:f>
              <c:strCache>
                <c:ptCount val="1"/>
                <c:pt idx="0">
                  <c:v>Accelerometer</c:v>
                </c:pt>
              </c:strCache>
            </c:strRef>
          </c:tx>
          <c:invertIfNegative val="0"/>
          <c:cat>
            <c:strRef>
              <c:f>Sheet1!$A$2:$A$3</c:f>
              <c:strCache>
                <c:ptCount val="2"/>
                <c:pt idx="0">
                  <c:v>Men</c:v>
                </c:pt>
                <c:pt idx="1">
                  <c:v>Women</c:v>
                </c:pt>
              </c:strCache>
            </c:strRef>
          </c:cat>
          <c:val>
            <c:numRef>
              <c:f>Sheet1!$C$2:$C$3</c:f>
              <c:numCache>
                <c:formatCode>General</c:formatCode>
                <c:ptCount val="2"/>
                <c:pt idx="0">
                  <c:v>9.5</c:v>
                </c:pt>
                <c:pt idx="1">
                  <c:v>7.0</c:v>
                </c:pt>
              </c:numCache>
            </c:numRef>
          </c:val>
        </c:ser>
        <c:dLbls>
          <c:showLegendKey val="0"/>
          <c:showVal val="0"/>
          <c:showCatName val="0"/>
          <c:showSerName val="0"/>
          <c:showPercent val="0"/>
          <c:showBubbleSize val="0"/>
        </c:dLbls>
        <c:gapWidth val="150"/>
        <c:axId val="-2124890296"/>
        <c:axId val="-2124887288"/>
      </c:barChart>
      <c:catAx>
        <c:axId val="-2124890296"/>
        <c:scaling>
          <c:orientation val="minMax"/>
        </c:scaling>
        <c:delete val="0"/>
        <c:axPos val="b"/>
        <c:majorTickMark val="out"/>
        <c:minorTickMark val="none"/>
        <c:tickLblPos val="nextTo"/>
        <c:txPr>
          <a:bodyPr/>
          <a:lstStyle/>
          <a:p>
            <a:pPr>
              <a:defRPr b="1"/>
            </a:pPr>
            <a:endParaRPr lang="en-US"/>
          </a:p>
        </c:txPr>
        <c:crossAx val="-2124887288"/>
        <c:crosses val="autoZero"/>
        <c:auto val="1"/>
        <c:lblAlgn val="ctr"/>
        <c:lblOffset val="100"/>
        <c:noMultiLvlLbl val="0"/>
      </c:catAx>
      <c:valAx>
        <c:axId val="-2124887288"/>
        <c:scaling>
          <c:orientation val="minMax"/>
        </c:scaling>
        <c:delete val="0"/>
        <c:axPos val="l"/>
        <c:majorGridlines/>
        <c:title>
          <c:tx>
            <c:rich>
              <a:bodyPr rot="0" vert="wordArtVert"/>
              <a:lstStyle/>
              <a:p>
                <a:pPr>
                  <a:defRPr/>
                </a:pPr>
                <a:r>
                  <a:rPr lang="en-US" dirty="0" smtClean="0"/>
                  <a:t>%</a:t>
                </a:r>
                <a:endParaRPr lang="en-US" dirty="0"/>
              </a:p>
            </c:rich>
          </c:tx>
          <c:layout/>
          <c:overlay val="0"/>
        </c:title>
        <c:numFmt formatCode="General" sourceLinked="1"/>
        <c:majorTickMark val="out"/>
        <c:minorTickMark val="none"/>
        <c:tickLblPos val="nextTo"/>
        <c:txPr>
          <a:bodyPr/>
          <a:lstStyle/>
          <a:p>
            <a:pPr>
              <a:defRPr b="1"/>
            </a:pPr>
            <a:endParaRPr lang="en-US"/>
          </a:p>
        </c:txPr>
        <c:crossAx val="-2124890296"/>
        <c:crosses val="autoZero"/>
        <c:crossBetween val="between"/>
      </c:valAx>
    </c:plotArea>
    <c:legend>
      <c:legendPos val="r"/>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5868EE-579A-4B39-BCD3-237439E40B48}" type="datetimeFigureOut">
              <a:rPr lang="en-US" smtClean="0"/>
              <a:t>5/19/14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0A08C0-0ED1-4E31-9414-264575729A50}" type="slidenum">
              <a:rPr lang="en-US" smtClean="0"/>
              <a:t>‹#›</a:t>
            </a:fld>
            <a:endParaRPr lang="en-US"/>
          </a:p>
        </p:txBody>
      </p:sp>
    </p:spTree>
    <p:extLst>
      <p:ext uri="{BB962C8B-B14F-4D97-AF65-F5344CB8AC3E}">
        <p14:creationId xmlns:p14="http://schemas.microsoft.com/office/powerpoint/2010/main" val="2985404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 I am going talk about </a:t>
            </a:r>
            <a:r>
              <a:rPr lang="en-US" sz="1200" b="0" i="0" u="none" strike="noStrike" kern="1200" baseline="0" dirty="0" err="1" smtClean="0">
                <a:solidFill>
                  <a:schemeClr val="tx1"/>
                </a:solidFill>
                <a:latin typeface="+mn-lt"/>
                <a:ea typeface="+mn-ea"/>
                <a:cs typeface="+mn-cs"/>
              </a:rPr>
              <a:t>actigraphy</a:t>
            </a:r>
            <a:r>
              <a:rPr lang="en-US" sz="1200" b="0" i="0" u="none" strike="noStrike" kern="1200" baseline="0" dirty="0" smtClean="0">
                <a:solidFill>
                  <a:schemeClr val="tx1"/>
                </a:solidFill>
                <a:latin typeface="+mn-lt"/>
                <a:ea typeface="+mn-ea"/>
                <a:cs typeface="+mn-cs"/>
              </a:rPr>
              <a:t> or accelerometry as an objective method for measuring PA, a behavior that is difficult to measure as it is not stable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and is prone to daily, weekly and seasonal variation</a:t>
            </a:r>
            <a:endParaRPr lang="en-US" dirty="0"/>
          </a:p>
        </p:txBody>
      </p:sp>
      <p:sp>
        <p:nvSpPr>
          <p:cNvPr id="4" name="Slide Number Placeholder 3"/>
          <p:cNvSpPr>
            <a:spLocks noGrp="1"/>
          </p:cNvSpPr>
          <p:nvPr>
            <p:ph type="sldNum" sz="quarter" idx="10"/>
          </p:nvPr>
        </p:nvSpPr>
        <p:spPr/>
        <p:txBody>
          <a:bodyPr/>
          <a:lstStyle/>
          <a:p>
            <a:fld id="{1C0A08C0-0ED1-4E31-9414-264575729A50}" type="slidenum">
              <a:rPr lang="en-US" smtClean="0"/>
              <a:t>1</a:t>
            </a:fld>
            <a:endParaRPr lang="en-US"/>
          </a:p>
        </p:txBody>
      </p:sp>
    </p:spTree>
    <p:extLst>
      <p:ext uri="{BB962C8B-B14F-4D97-AF65-F5344CB8AC3E}">
        <p14:creationId xmlns:p14="http://schemas.microsoft.com/office/powerpoint/2010/main" val="2144813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DHHS recommended guidelines: at least 150 minutes/week of moderate-intensity physical activity or 75 minutes/week of vigorous-intensity</a:t>
            </a:r>
          </a:p>
          <a:p>
            <a:r>
              <a:rPr lang="en-US" sz="1200" b="0" i="0" u="none" strike="noStrike" kern="1200" baseline="0" dirty="0" smtClean="0">
                <a:solidFill>
                  <a:schemeClr val="tx1"/>
                </a:solidFill>
                <a:latin typeface="+mn-lt"/>
                <a:ea typeface="+mn-ea"/>
                <a:cs typeface="+mn-cs"/>
              </a:rPr>
              <a:t>physical activity, or a combination of moderate and vigorous physical activity.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Based on self-reported physical activity that use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A08C0-0ED1-4E31-9414-264575729A50}" type="slidenum">
              <a:rPr lang="en-US" smtClean="0"/>
              <a:t>4</a:t>
            </a:fld>
            <a:endParaRPr lang="en-US"/>
          </a:p>
        </p:txBody>
      </p:sp>
    </p:spTree>
    <p:extLst>
      <p:ext uri="{BB962C8B-B14F-4D97-AF65-F5344CB8AC3E}">
        <p14:creationId xmlns:p14="http://schemas.microsoft.com/office/powerpoint/2010/main" val="468741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differences in adherence may be attributable to several factors. One possibility is that the accelerometer provides an estimate close to truth, and that respondents greatly overestimate their physical activity (9).</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reporting overestimate could result from misclassifying sedentary or light activity as moderate, or from overestimates of activity duration.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Whereas researchers define cutoffs for accelerometers and assume that reported "moderate"-intensity activity is defined as 3.0-6.0 METs, respondents to questions are unlikely to be familiar with the MET metric. Respondents may apply relative intensity definitions in answering questions, despite attempts to</a:t>
            </a:r>
          </a:p>
          <a:p>
            <a:r>
              <a:rPr lang="en-US" sz="1200" b="0" i="0" u="none" strike="noStrike" kern="1200" baseline="0" dirty="0" smtClean="0">
                <a:solidFill>
                  <a:schemeClr val="tx1"/>
                </a:solidFill>
                <a:latin typeface="+mn-lt"/>
                <a:ea typeface="+mn-ea"/>
                <a:cs typeface="+mn-cs"/>
              </a:rPr>
              <a:t>calibrate the responses by providing example activities and physiologic cues. Alternatively, the self-reported activity may be accurate, and the difference is attributable to certain types of activity, such as bicycling or swimming, not being captured by accelerometers. However, according to the reports in NHANES 2003-2004, fewer than 10% of adult respondents reported any bicycling for leisure, and fewer than 5% reported swimming. It should also be noted that the accelerometer is capturing activity in all contexts, including activities that are not covered by the questionnaire, such as occupation.</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overall correlations between self-reported and accelerometry-based estimates of MVPA were fairly low (</a:t>
            </a:r>
            <a:r>
              <a:rPr lang="en-US" sz="1200" b="0" i="1" u="none" strike="noStrike" kern="1200" baseline="0" dirty="0" smtClean="0">
                <a:solidFill>
                  <a:schemeClr val="tx1"/>
                </a:solidFill>
                <a:latin typeface="+mn-lt"/>
                <a:ea typeface="+mn-ea"/>
                <a:cs typeface="+mn-cs"/>
              </a:rPr>
              <a:t>r= </a:t>
            </a:r>
            <a:r>
              <a:rPr lang="en-US" sz="1200" b="0" i="0" u="none" strike="noStrike" kern="1200" baseline="0" dirty="0" smtClean="0">
                <a:solidFill>
                  <a:schemeClr val="tx1"/>
                </a:solidFill>
                <a:latin typeface="+mn-lt"/>
                <a:ea typeface="+mn-ea"/>
                <a:cs typeface="+mn-cs"/>
              </a:rPr>
              <a:t>0.27).</a:t>
            </a:r>
            <a:endParaRPr lang="en-US" dirty="0" smtClean="0"/>
          </a:p>
          <a:p>
            <a:endParaRPr lang="en-US" dirty="0"/>
          </a:p>
        </p:txBody>
      </p:sp>
      <p:sp>
        <p:nvSpPr>
          <p:cNvPr id="4" name="Slide Number Placeholder 3"/>
          <p:cNvSpPr>
            <a:spLocks noGrp="1"/>
          </p:cNvSpPr>
          <p:nvPr>
            <p:ph type="sldNum" sz="quarter" idx="10"/>
          </p:nvPr>
        </p:nvSpPr>
        <p:spPr/>
        <p:txBody>
          <a:bodyPr/>
          <a:lstStyle/>
          <a:p>
            <a:fld id="{1C0A08C0-0ED1-4E31-9414-264575729A50}" type="slidenum">
              <a:rPr lang="en-US" smtClean="0"/>
              <a:t>5</a:t>
            </a:fld>
            <a:endParaRPr lang="en-US"/>
          </a:p>
        </p:txBody>
      </p:sp>
    </p:spTree>
    <p:extLst>
      <p:ext uri="{BB962C8B-B14F-4D97-AF65-F5344CB8AC3E}">
        <p14:creationId xmlns:p14="http://schemas.microsoft.com/office/powerpoint/2010/main" val="468741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Sensor output from three ActiGraph GT3X monitors varies with different input frequency on a </a:t>
            </a:r>
            <a:r>
              <a:rPr lang="en-US" sz="1200" b="0" i="0" u="none" strike="noStrike" kern="1200" baseline="0" dirty="0" err="1" smtClean="0">
                <a:solidFill>
                  <a:schemeClr val="tx1"/>
                </a:solidFill>
                <a:latin typeface="+mn-lt"/>
                <a:ea typeface="+mn-ea"/>
                <a:cs typeface="+mn-cs"/>
              </a:rPr>
              <a:t>benchtop</a:t>
            </a:r>
            <a:r>
              <a:rPr lang="en-US" sz="1200" b="0" i="0" u="none" strike="noStrike" kern="1200" baseline="0" dirty="0" smtClean="0">
                <a:solidFill>
                  <a:schemeClr val="tx1"/>
                </a:solidFill>
                <a:latin typeface="+mn-lt"/>
                <a:ea typeface="+mn-ea"/>
                <a:cs typeface="+mn-cs"/>
              </a:rPr>
              <a:t> shaker (radius of oscillation =</a:t>
            </a:r>
          </a:p>
          <a:p>
            <a:r>
              <a:rPr lang="en-US" sz="1200" b="0" i="0" u="none" strike="noStrike" kern="1200" baseline="0" dirty="0" smtClean="0">
                <a:solidFill>
                  <a:schemeClr val="tx1"/>
                </a:solidFill>
                <a:latin typeface="+mn-lt"/>
                <a:ea typeface="+mn-ea"/>
                <a:cs typeface="+mn-cs"/>
              </a:rPr>
              <a:t>46.6 mm). All three monitors were using the firmware 1.3 but were programmed in raw </a:t>
            </a:r>
            <a:r>
              <a:rPr lang="en-US" sz="1200" b="0" i="0" u="none" strike="noStrike" kern="1200" baseline="0" dirty="0" err="1" smtClean="0">
                <a:solidFill>
                  <a:schemeClr val="tx1"/>
                </a:solidFill>
                <a:latin typeface="+mn-lt"/>
                <a:ea typeface="+mn-ea"/>
                <a:cs typeface="+mn-cs"/>
              </a:rPr>
              <a:t>prefiltered</a:t>
            </a:r>
            <a:r>
              <a:rPr lang="en-US" sz="1200" b="0" i="0" u="none" strike="noStrike" kern="1200" baseline="0" dirty="0" smtClean="0">
                <a:solidFill>
                  <a:schemeClr val="tx1"/>
                </a:solidFill>
                <a:latin typeface="+mn-lt"/>
                <a:ea typeface="+mn-ea"/>
                <a:cs typeface="+mn-cs"/>
              </a:rPr>
              <a:t> (30 Hz), raw </a:t>
            </a:r>
            <a:r>
              <a:rPr lang="en-US" sz="1200" b="0" i="0" u="none" strike="noStrike" kern="1200" baseline="0" dirty="0" err="1" smtClean="0">
                <a:solidFill>
                  <a:schemeClr val="tx1"/>
                </a:solidFill>
                <a:latin typeface="+mn-lt"/>
                <a:ea typeface="+mn-ea"/>
                <a:cs typeface="+mn-cs"/>
              </a:rPr>
              <a:t>postfiltered</a:t>
            </a:r>
            <a:r>
              <a:rPr lang="en-US" sz="1200" b="0" i="0" u="none" strike="noStrike" kern="1200" baseline="0" dirty="0" smtClean="0">
                <a:solidFill>
                  <a:schemeClr val="tx1"/>
                </a:solidFill>
                <a:latin typeface="+mn-lt"/>
                <a:ea typeface="+mn-ea"/>
                <a:cs typeface="+mn-cs"/>
              </a:rPr>
              <a:t> (30 Hz), and 60-s–epoch</a:t>
            </a:r>
          </a:p>
          <a:p>
            <a:r>
              <a:rPr lang="en-US" sz="1200" b="0" i="0" u="none" strike="noStrike" kern="1200" baseline="0" dirty="0" smtClean="0">
                <a:solidFill>
                  <a:schemeClr val="tx1"/>
                </a:solidFill>
                <a:latin typeface="+mn-lt"/>
                <a:ea typeface="+mn-ea"/>
                <a:cs typeface="+mn-cs"/>
              </a:rPr>
              <a:t>modes.</a:t>
            </a:r>
            <a:endParaRPr lang="en-US" dirty="0"/>
          </a:p>
        </p:txBody>
      </p:sp>
      <p:sp>
        <p:nvSpPr>
          <p:cNvPr id="4" name="Slide Number Placeholder 3"/>
          <p:cNvSpPr>
            <a:spLocks noGrp="1"/>
          </p:cNvSpPr>
          <p:nvPr>
            <p:ph type="sldNum" sz="quarter" idx="10"/>
          </p:nvPr>
        </p:nvSpPr>
        <p:spPr/>
        <p:txBody>
          <a:bodyPr/>
          <a:lstStyle/>
          <a:p>
            <a:fld id="{1C0A08C0-0ED1-4E31-9414-264575729A50}" type="slidenum">
              <a:rPr lang="en-US" smtClean="0"/>
              <a:t>9</a:t>
            </a:fld>
            <a:endParaRPr lang="en-US"/>
          </a:p>
        </p:txBody>
      </p:sp>
    </p:spTree>
    <p:extLst>
      <p:ext uri="{BB962C8B-B14F-4D97-AF65-F5344CB8AC3E}">
        <p14:creationId xmlns:p14="http://schemas.microsoft.com/office/powerpoint/2010/main" val="3493355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physical activity, many</a:t>
            </a:r>
            <a:r>
              <a:rPr lang="en-US" baseline="0" dirty="0" smtClean="0"/>
              <a:t> studies have shown that self-reported physical activity is decreased in patients with chronic pain. There are some studies suggesting that chronic pain patients misjudge activity levels, so we analyzed data from the National Health and Nutrition Examination Survey in which participants wore accelerometers for 1 week. These plots show the average activity level through the course of a day according to chronic pain status. Green is no chronic pain, gold is chronic regional pain, and red is chronic widespread pain. Those with CWP had significantly decreased activity compared to those without chronic pain.  The main differences were in time spent in moderate to vigorous activity (4-7 minutes less per day than </a:t>
            </a:r>
            <a:r>
              <a:rPr lang="en-US" baseline="0" dirty="0" err="1" smtClean="0"/>
              <a:t>ncp</a:t>
            </a:r>
            <a:r>
              <a:rPr lang="en-US" baseline="0" dirty="0" smtClean="0"/>
              <a:t>). There were no differences in sedentary or light intensity activity. We are currently obtaining accelerometry data in the WHI to characterize activity patterns in older women with pain.</a:t>
            </a:r>
            <a:endParaRPr lang="en-US" dirty="0"/>
          </a:p>
        </p:txBody>
      </p:sp>
      <p:sp>
        <p:nvSpPr>
          <p:cNvPr id="4" name="Slide Number Placeholder 3"/>
          <p:cNvSpPr>
            <a:spLocks noGrp="1"/>
          </p:cNvSpPr>
          <p:nvPr>
            <p:ph type="sldNum" sz="quarter" idx="10"/>
          </p:nvPr>
        </p:nvSpPr>
        <p:spPr/>
        <p:txBody>
          <a:bodyPr/>
          <a:lstStyle/>
          <a:p>
            <a:fld id="{A546093E-591D-4052-A6EC-190BB65A88DD}" type="slidenum">
              <a:rPr lang="en-US" smtClean="0"/>
              <a:t>14</a:t>
            </a:fld>
            <a:endParaRPr lang="en-US"/>
          </a:p>
        </p:txBody>
      </p:sp>
    </p:spTree>
    <p:extLst>
      <p:ext uri="{BB962C8B-B14F-4D97-AF65-F5344CB8AC3E}">
        <p14:creationId xmlns:p14="http://schemas.microsoft.com/office/powerpoint/2010/main" val="2934132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Lack of industry standards</a:t>
            </a:r>
            <a:r>
              <a:rPr lang="en-GB" baseline="0" dirty="0" smtClean="0"/>
              <a:t> for conversion of accelerometer raw data to counts, proprietary algorithms</a:t>
            </a:r>
          </a:p>
          <a:p>
            <a:endParaRPr lang="en-GB" baseline="0" dirty="0" smtClean="0"/>
          </a:p>
          <a:p>
            <a:r>
              <a:rPr lang="en-US" dirty="0" smtClean="0"/>
              <a:t>Higher costs than collecting self-reported data </a:t>
            </a:r>
          </a:p>
          <a:p>
            <a:r>
              <a:rPr lang="en-US" dirty="0" smtClean="0"/>
              <a:t>Need of technical expertise</a:t>
            </a:r>
          </a:p>
          <a:p>
            <a:r>
              <a:rPr lang="en-US" dirty="0" smtClean="0"/>
              <a:t>Information varies per location (hip, lower extremities, upper extremities)</a:t>
            </a:r>
          </a:p>
          <a:p>
            <a:r>
              <a:rPr lang="en-US" dirty="0" smtClean="0"/>
              <a:t>Compliance</a:t>
            </a:r>
          </a:p>
          <a:p>
            <a:r>
              <a:rPr lang="en-US" dirty="0" smtClean="0"/>
              <a:t>Some activities difficult to measure objectively (</a:t>
            </a:r>
            <a:r>
              <a:rPr lang="en-US" dirty="0" err="1" smtClean="0"/>
              <a:t>e.g</a:t>
            </a:r>
            <a:r>
              <a:rPr lang="en-US" dirty="0" smtClean="0"/>
              <a:t> strength training, bicycling)</a:t>
            </a:r>
          </a:p>
          <a:p>
            <a:endParaRPr lang="en-GB" baseline="0" dirty="0" smtClean="0"/>
          </a:p>
        </p:txBody>
      </p:sp>
      <p:sp>
        <p:nvSpPr>
          <p:cNvPr id="4" name="Slide Number Placeholder 3"/>
          <p:cNvSpPr>
            <a:spLocks noGrp="1"/>
          </p:cNvSpPr>
          <p:nvPr>
            <p:ph type="sldNum" sz="quarter" idx="10"/>
          </p:nvPr>
        </p:nvSpPr>
        <p:spPr/>
        <p:txBody>
          <a:bodyPr/>
          <a:lstStyle/>
          <a:p>
            <a:fld id="{6B7E89C0-F2D0-4E3B-A067-28123C9D4A7C}" type="slidenum">
              <a:rPr lang="en-GB" smtClean="0"/>
              <a:t>22</a:t>
            </a:fld>
            <a:endParaRPr lang="en-GB"/>
          </a:p>
        </p:txBody>
      </p:sp>
    </p:spTree>
    <p:extLst>
      <p:ext uri="{BB962C8B-B14F-4D97-AF65-F5344CB8AC3E}">
        <p14:creationId xmlns:p14="http://schemas.microsoft.com/office/powerpoint/2010/main" val="3322793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A1C476-02A1-4DFA-B208-535FF7ABB9B8}" type="datetimeFigureOut">
              <a:rPr lang="en-US" smtClean="0"/>
              <a:t>5/19/14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FEC68-6FD0-407E-8AA2-4599522967F7}" type="slidenum">
              <a:rPr lang="en-US" smtClean="0"/>
              <a:t>‹#›</a:t>
            </a:fld>
            <a:endParaRPr lang="en-US"/>
          </a:p>
        </p:txBody>
      </p:sp>
      <p:sp>
        <p:nvSpPr>
          <p:cNvPr id="7" name="Rectangle 6"/>
          <p:cNvSpPr/>
          <p:nvPr userDrawn="1"/>
        </p:nvSpPr>
        <p:spPr>
          <a:xfrm>
            <a:off x="0" y="-26894"/>
            <a:ext cx="9144000" cy="228600"/>
          </a:xfrm>
          <a:prstGeom prst="rect">
            <a:avLst/>
          </a:prstGeom>
          <a:gradFill flip="none" rotWithShape="1">
            <a:gsLst>
              <a:gs pos="0">
                <a:srgbClr val="3366CC"/>
              </a:gs>
              <a:gs pos="72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0" y="6683188"/>
            <a:ext cx="9144000" cy="242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612963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A1C476-02A1-4DFA-B208-535FF7ABB9B8}" type="datetimeFigureOut">
              <a:rPr lang="en-US" smtClean="0"/>
              <a:t>5/19/14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FEC68-6FD0-407E-8AA2-4599522967F7}" type="slidenum">
              <a:rPr lang="en-US" smtClean="0"/>
              <a:t>‹#›</a:t>
            </a:fld>
            <a:endParaRPr lang="en-US"/>
          </a:p>
        </p:txBody>
      </p:sp>
    </p:spTree>
    <p:extLst>
      <p:ext uri="{BB962C8B-B14F-4D97-AF65-F5344CB8AC3E}">
        <p14:creationId xmlns:p14="http://schemas.microsoft.com/office/powerpoint/2010/main" val="304551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A1C476-02A1-4DFA-B208-535FF7ABB9B8}" type="datetimeFigureOut">
              <a:rPr lang="en-US" smtClean="0"/>
              <a:t>5/19/14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FEC68-6FD0-407E-8AA2-4599522967F7}" type="slidenum">
              <a:rPr lang="en-US" smtClean="0"/>
              <a:t>‹#›</a:t>
            </a:fld>
            <a:endParaRPr lang="en-US"/>
          </a:p>
        </p:txBody>
      </p:sp>
    </p:spTree>
    <p:extLst>
      <p:ext uri="{BB962C8B-B14F-4D97-AF65-F5344CB8AC3E}">
        <p14:creationId xmlns:p14="http://schemas.microsoft.com/office/powerpoint/2010/main" val="1208082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solidFill>
                  <a:schemeClr val="tx1">
                    <a:tint val="75000"/>
                  </a:schemeClr>
                </a:solidFill>
              </a:defRPr>
            </a:lvl1pPr>
            <a:lvl2pPr marL="414683" indent="0" algn="ctr">
              <a:buNone/>
              <a:defRPr>
                <a:solidFill>
                  <a:schemeClr val="tx1">
                    <a:tint val="75000"/>
                  </a:schemeClr>
                </a:solidFill>
              </a:defRPr>
            </a:lvl2pPr>
            <a:lvl3pPr marL="829366" indent="0" algn="ctr">
              <a:buNone/>
              <a:defRPr>
                <a:solidFill>
                  <a:schemeClr val="tx1">
                    <a:tint val="75000"/>
                  </a:schemeClr>
                </a:solidFill>
              </a:defRPr>
            </a:lvl3pPr>
            <a:lvl4pPr marL="1244049" indent="0" algn="ctr">
              <a:buNone/>
              <a:defRPr>
                <a:solidFill>
                  <a:schemeClr val="tx1">
                    <a:tint val="75000"/>
                  </a:schemeClr>
                </a:solidFill>
              </a:defRPr>
            </a:lvl4pPr>
            <a:lvl5pPr marL="1658732" indent="0" algn="ctr">
              <a:buNone/>
              <a:defRPr>
                <a:solidFill>
                  <a:schemeClr val="tx1">
                    <a:tint val="75000"/>
                  </a:schemeClr>
                </a:solidFill>
              </a:defRPr>
            </a:lvl5pPr>
            <a:lvl6pPr marL="2073416" indent="0" algn="ctr">
              <a:buNone/>
              <a:defRPr>
                <a:solidFill>
                  <a:schemeClr val="tx1">
                    <a:tint val="75000"/>
                  </a:schemeClr>
                </a:solidFill>
              </a:defRPr>
            </a:lvl6pPr>
            <a:lvl7pPr marL="2488099" indent="0" algn="ctr">
              <a:buNone/>
              <a:defRPr>
                <a:solidFill>
                  <a:schemeClr val="tx1">
                    <a:tint val="75000"/>
                  </a:schemeClr>
                </a:solidFill>
              </a:defRPr>
            </a:lvl7pPr>
            <a:lvl8pPr marL="2902782" indent="0" algn="ctr">
              <a:buNone/>
              <a:defRPr>
                <a:solidFill>
                  <a:schemeClr val="tx1">
                    <a:tint val="75000"/>
                  </a:schemeClr>
                </a:solidFill>
              </a:defRPr>
            </a:lvl8pPr>
            <a:lvl9pPr marL="33174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CF1373-CAFC-4229-9F29-4F56FF1E33AC}" type="datetimeFigureOut">
              <a:rPr lang="en-US">
                <a:solidFill>
                  <a:prstClr val="black">
                    <a:tint val="75000"/>
                  </a:prstClr>
                </a:solidFill>
              </a:rPr>
              <a:pPr/>
              <a:t>5/19/14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492941-5224-4ACE-9C5A-6338EB15BF1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1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CF1373-CAFC-4229-9F29-4F56FF1E33AC}" type="datetimeFigureOut">
              <a:rPr lang="en-US">
                <a:solidFill>
                  <a:prstClr val="black">
                    <a:tint val="75000"/>
                  </a:prstClr>
                </a:solidFill>
              </a:rPr>
              <a:pPr/>
              <a:t>5/19/14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492941-5224-4ACE-9C5A-6338EB15BF1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024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4"/>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solidFill>
                  <a:schemeClr val="tx1">
                    <a:tint val="75000"/>
                  </a:schemeClr>
                </a:solidFill>
              </a:defRPr>
            </a:lvl1pPr>
            <a:lvl2pPr marL="414683" indent="0">
              <a:buNone/>
              <a:defRPr sz="1600">
                <a:solidFill>
                  <a:schemeClr val="tx1">
                    <a:tint val="75000"/>
                  </a:schemeClr>
                </a:solidFill>
              </a:defRPr>
            </a:lvl2pPr>
            <a:lvl3pPr marL="829366" indent="0">
              <a:buNone/>
              <a:defRPr sz="1500">
                <a:solidFill>
                  <a:schemeClr val="tx1">
                    <a:tint val="75000"/>
                  </a:schemeClr>
                </a:solidFill>
              </a:defRPr>
            </a:lvl3pPr>
            <a:lvl4pPr marL="1244049" indent="0">
              <a:buNone/>
              <a:defRPr sz="1300">
                <a:solidFill>
                  <a:schemeClr val="tx1">
                    <a:tint val="75000"/>
                  </a:schemeClr>
                </a:solidFill>
              </a:defRPr>
            </a:lvl4pPr>
            <a:lvl5pPr marL="1658732" indent="0">
              <a:buNone/>
              <a:defRPr sz="1300">
                <a:solidFill>
                  <a:schemeClr val="tx1">
                    <a:tint val="75000"/>
                  </a:schemeClr>
                </a:solidFill>
              </a:defRPr>
            </a:lvl5pPr>
            <a:lvl6pPr marL="2073416" indent="0">
              <a:buNone/>
              <a:defRPr sz="1300">
                <a:solidFill>
                  <a:schemeClr val="tx1">
                    <a:tint val="75000"/>
                  </a:schemeClr>
                </a:solidFill>
              </a:defRPr>
            </a:lvl6pPr>
            <a:lvl7pPr marL="2488099" indent="0">
              <a:buNone/>
              <a:defRPr sz="1300">
                <a:solidFill>
                  <a:schemeClr val="tx1">
                    <a:tint val="75000"/>
                  </a:schemeClr>
                </a:solidFill>
              </a:defRPr>
            </a:lvl7pPr>
            <a:lvl8pPr marL="2902782" indent="0">
              <a:buNone/>
              <a:defRPr sz="1300">
                <a:solidFill>
                  <a:schemeClr val="tx1">
                    <a:tint val="75000"/>
                  </a:schemeClr>
                </a:solidFill>
              </a:defRPr>
            </a:lvl8pPr>
            <a:lvl9pPr marL="3317465"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CF1373-CAFC-4229-9F29-4F56FF1E33AC}" type="datetimeFigureOut">
              <a:rPr lang="en-US">
                <a:solidFill>
                  <a:prstClr val="black">
                    <a:tint val="75000"/>
                  </a:prstClr>
                </a:solidFill>
              </a:rPr>
              <a:pPr/>
              <a:t>5/19/14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492941-5224-4ACE-9C5A-6338EB15BF1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545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920" y="1600008"/>
            <a:ext cx="4044960" cy="452639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122" y="1600008"/>
            <a:ext cx="4046400" cy="452639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CF1373-CAFC-4229-9F29-4F56FF1E33AC}" type="datetimeFigureOut">
              <a:rPr lang="en-US">
                <a:solidFill>
                  <a:prstClr val="black">
                    <a:tint val="75000"/>
                  </a:prstClr>
                </a:solidFill>
              </a:rPr>
              <a:pPr/>
              <a:t>5/19/14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492941-5224-4ACE-9C5A-6338EB15BF1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366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683" indent="0">
              <a:buNone/>
              <a:defRPr sz="1800" b="1"/>
            </a:lvl2pPr>
            <a:lvl3pPr marL="829366" indent="0">
              <a:buNone/>
              <a:defRPr sz="1600" b="1"/>
            </a:lvl3pPr>
            <a:lvl4pPr marL="1244049" indent="0">
              <a:buNone/>
              <a:defRPr sz="1500" b="1"/>
            </a:lvl4pPr>
            <a:lvl5pPr marL="1658732" indent="0">
              <a:buNone/>
              <a:defRPr sz="1500" b="1"/>
            </a:lvl5pPr>
            <a:lvl6pPr marL="2073416" indent="0">
              <a:buNone/>
              <a:defRPr sz="1500" b="1"/>
            </a:lvl6pPr>
            <a:lvl7pPr marL="2488099" indent="0">
              <a:buNone/>
              <a:defRPr sz="1500" b="1"/>
            </a:lvl7pPr>
            <a:lvl8pPr marL="2902782" indent="0">
              <a:buNone/>
              <a:defRPr sz="1500" b="1"/>
            </a:lvl8pPr>
            <a:lvl9pPr marL="331746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4683" indent="0">
              <a:buNone/>
              <a:defRPr sz="1800" b="1"/>
            </a:lvl2pPr>
            <a:lvl3pPr marL="829366" indent="0">
              <a:buNone/>
              <a:defRPr sz="1600" b="1"/>
            </a:lvl3pPr>
            <a:lvl4pPr marL="1244049" indent="0">
              <a:buNone/>
              <a:defRPr sz="1500" b="1"/>
            </a:lvl4pPr>
            <a:lvl5pPr marL="1658732" indent="0">
              <a:buNone/>
              <a:defRPr sz="1500" b="1"/>
            </a:lvl5pPr>
            <a:lvl6pPr marL="2073416" indent="0">
              <a:buNone/>
              <a:defRPr sz="1500" b="1"/>
            </a:lvl6pPr>
            <a:lvl7pPr marL="2488099" indent="0">
              <a:buNone/>
              <a:defRPr sz="1500" b="1"/>
            </a:lvl7pPr>
            <a:lvl8pPr marL="2902782" indent="0">
              <a:buNone/>
              <a:defRPr sz="1500" b="1"/>
            </a:lvl8pPr>
            <a:lvl9pPr marL="331746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CF1373-CAFC-4229-9F29-4F56FF1E33AC}" type="datetimeFigureOut">
              <a:rPr lang="en-US">
                <a:solidFill>
                  <a:prstClr val="black">
                    <a:tint val="75000"/>
                  </a:prstClr>
                </a:solidFill>
              </a:rPr>
              <a:pPr/>
              <a:t>5/19/14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492941-5224-4ACE-9C5A-6338EB15BF1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999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CF1373-CAFC-4229-9F29-4F56FF1E33AC}" type="datetimeFigureOut">
              <a:rPr lang="en-US">
                <a:solidFill>
                  <a:prstClr val="black">
                    <a:tint val="75000"/>
                  </a:prstClr>
                </a:solidFill>
              </a:rPr>
              <a:pPr/>
              <a:t>5/19/14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492941-5224-4ACE-9C5A-6338EB15BF1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824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F1373-CAFC-4229-9F29-4F56FF1E33AC}" type="datetimeFigureOut">
              <a:rPr lang="en-US">
                <a:solidFill>
                  <a:prstClr val="black">
                    <a:tint val="75000"/>
                  </a:prstClr>
                </a:solidFill>
              </a:rPr>
              <a:pPr/>
              <a:t>5/19/14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492941-5224-4ACE-9C5A-6338EB15BF1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379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2" y="273630"/>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2"/>
            <a:ext cx="3008160" cy="4692013"/>
          </a:xfrm>
        </p:spPr>
        <p:txBody>
          <a:bodyPr/>
          <a:lstStyle>
            <a:lvl1pPr marL="0" indent="0">
              <a:buNone/>
              <a:defRPr sz="1300"/>
            </a:lvl1pPr>
            <a:lvl2pPr marL="414683" indent="0">
              <a:buNone/>
              <a:defRPr sz="1100"/>
            </a:lvl2pPr>
            <a:lvl3pPr marL="829366" indent="0">
              <a:buNone/>
              <a:defRPr sz="900"/>
            </a:lvl3pPr>
            <a:lvl4pPr marL="1244049" indent="0">
              <a:buNone/>
              <a:defRPr sz="800"/>
            </a:lvl4pPr>
            <a:lvl5pPr marL="1658732" indent="0">
              <a:buNone/>
              <a:defRPr sz="800"/>
            </a:lvl5pPr>
            <a:lvl6pPr marL="2073416" indent="0">
              <a:buNone/>
              <a:defRPr sz="800"/>
            </a:lvl6pPr>
            <a:lvl7pPr marL="2488099" indent="0">
              <a:buNone/>
              <a:defRPr sz="800"/>
            </a:lvl7pPr>
            <a:lvl8pPr marL="2902782" indent="0">
              <a:buNone/>
              <a:defRPr sz="800"/>
            </a:lvl8pPr>
            <a:lvl9pPr marL="331746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CF1373-CAFC-4229-9F29-4F56FF1E33AC}" type="datetimeFigureOut">
              <a:rPr lang="en-US">
                <a:solidFill>
                  <a:prstClr val="black">
                    <a:tint val="75000"/>
                  </a:prstClr>
                </a:solidFill>
              </a:rPr>
              <a:pPr/>
              <a:t>5/19/14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492941-5224-4ACE-9C5A-6338EB15BF1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936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A1C476-02A1-4DFA-B208-535FF7ABB9B8}" type="datetimeFigureOut">
              <a:rPr lang="en-US" smtClean="0"/>
              <a:t>5/19/14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FEC68-6FD0-407E-8AA2-4599522967F7}" type="slidenum">
              <a:rPr lang="en-US" smtClean="0"/>
              <a:t>‹#›</a:t>
            </a:fld>
            <a:endParaRPr lang="en-US"/>
          </a:p>
        </p:txBody>
      </p:sp>
    </p:spTree>
    <p:extLst>
      <p:ext uri="{BB962C8B-B14F-4D97-AF65-F5344CB8AC3E}">
        <p14:creationId xmlns:p14="http://schemas.microsoft.com/office/powerpoint/2010/main" val="3599797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2"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2" y="612065"/>
            <a:ext cx="5486400" cy="4115952"/>
          </a:xfrm>
        </p:spPr>
        <p:txBody>
          <a:bodyPr/>
          <a:lstStyle>
            <a:lvl1pPr marL="0" indent="0">
              <a:buNone/>
              <a:defRPr sz="2900"/>
            </a:lvl1pPr>
            <a:lvl2pPr marL="414683" indent="0">
              <a:buNone/>
              <a:defRPr sz="2500"/>
            </a:lvl2pPr>
            <a:lvl3pPr marL="829366" indent="0">
              <a:buNone/>
              <a:defRPr sz="2200"/>
            </a:lvl3pPr>
            <a:lvl4pPr marL="1244049" indent="0">
              <a:buNone/>
              <a:defRPr sz="1800"/>
            </a:lvl4pPr>
            <a:lvl5pPr marL="1658732" indent="0">
              <a:buNone/>
              <a:defRPr sz="1800"/>
            </a:lvl5pPr>
            <a:lvl6pPr marL="2073416" indent="0">
              <a:buNone/>
              <a:defRPr sz="1800"/>
            </a:lvl6pPr>
            <a:lvl7pPr marL="2488099" indent="0">
              <a:buNone/>
              <a:defRPr sz="1800"/>
            </a:lvl7pPr>
            <a:lvl8pPr marL="2902782" indent="0">
              <a:buNone/>
              <a:defRPr sz="1800"/>
            </a:lvl8pPr>
            <a:lvl9pPr marL="3317465" indent="0">
              <a:buNone/>
              <a:defRPr sz="1800"/>
            </a:lvl9pPr>
          </a:lstStyle>
          <a:p>
            <a:endParaRPr lang="en-US"/>
          </a:p>
        </p:txBody>
      </p:sp>
      <p:sp>
        <p:nvSpPr>
          <p:cNvPr id="4" name="Text Placeholder 3"/>
          <p:cNvSpPr>
            <a:spLocks noGrp="1"/>
          </p:cNvSpPr>
          <p:nvPr>
            <p:ph type="body" sz="half" idx="2"/>
          </p:nvPr>
        </p:nvSpPr>
        <p:spPr>
          <a:xfrm>
            <a:off x="1792802" y="5367444"/>
            <a:ext cx="5486400" cy="805044"/>
          </a:xfrm>
        </p:spPr>
        <p:txBody>
          <a:bodyPr/>
          <a:lstStyle>
            <a:lvl1pPr marL="0" indent="0">
              <a:buNone/>
              <a:defRPr sz="1300"/>
            </a:lvl1pPr>
            <a:lvl2pPr marL="414683" indent="0">
              <a:buNone/>
              <a:defRPr sz="1100"/>
            </a:lvl2pPr>
            <a:lvl3pPr marL="829366" indent="0">
              <a:buNone/>
              <a:defRPr sz="900"/>
            </a:lvl3pPr>
            <a:lvl4pPr marL="1244049" indent="0">
              <a:buNone/>
              <a:defRPr sz="800"/>
            </a:lvl4pPr>
            <a:lvl5pPr marL="1658732" indent="0">
              <a:buNone/>
              <a:defRPr sz="800"/>
            </a:lvl5pPr>
            <a:lvl6pPr marL="2073416" indent="0">
              <a:buNone/>
              <a:defRPr sz="800"/>
            </a:lvl6pPr>
            <a:lvl7pPr marL="2488099" indent="0">
              <a:buNone/>
              <a:defRPr sz="800"/>
            </a:lvl7pPr>
            <a:lvl8pPr marL="2902782" indent="0">
              <a:buNone/>
              <a:defRPr sz="800"/>
            </a:lvl8pPr>
            <a:lvl9pPr marL="331746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CF1373-CAFC-4229-9F29-4F56FF1E33AC}" type="datetimeFigureOut">
              <a:rPr lang="en-US">
                <a:solidFill>
                  <a:prstClr val="black">
                    <a:tint val="75000"/>
                  </a:prstClr>
                </a:solidFill>
              </a:rPr>
              <a:pPr/>
              <a:t>5/19/14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492941-5224-4ACE-9C5A-6338EB15BF1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860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CF1373-CAFC-4229-9F29-4F56FF1E33AC}" type="datetimeFigureOut">
              <a:rPr lang="en-US">
                <a:solidFill>
                  <a:prstClr val="black">
                    <a:tint val="75000"/>
                  </a:prstClr>
                </a:solidFill>
              </a:rPr>
              <a:pPr/>
              <a:t>5/19/14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492941-5224-4ACE-9C5A-6338EB15BF1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51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1200" y="275069"/>
            <a:ext cx="2056320" cy="58513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922" y="275069"/>
            <a:ext cx="6035040" cy="58513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CF1373-CAFC-4229-9F29-4F56FF1E33AC}" type="datetimeFigureOut">
              <a:rPr lang="en-US">
                <a:solidFill>
                  <a:prstClr val="black">
                    <a:tint val="75000"/>
                  </a:prstClr>
                </a:solidFill>
              </a:rPr>
              <a:pPr/>
              <a:t>5/19/14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492941-5224-4ACE-9C5A-6338EB15BF1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24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A1C476-02A1-4DFA-B208-535FF7ABB9B8}" type="datetimeFigureOut">
              <a:rPr lang="en-US" smtClean="0"/>
              <a:t>5/19/14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FEC68-6FD0-407E-8AA2-4599522967F7}" type="slidenum">
              <a:rPr lang="en-US" smtClean="0"/>
              <a:t>‹#›</a:t>
            </a:fld>
            <a:endParaRPr lang="en-US"/>
          </a:p>
        </p:txBody>
      </p:sp>
    </p:spTree>
    <p:extLst>
      <p:ext uri="{BB962C8B-B14F-4D97-AF65-F5344CB8AC3E}">
        <p14:creationId xmlns:p14="http://schemas.microsoft.com/office/powerpoint/2010/main" val="3208496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A1C476-02A1-4DFA-B208-535FF7ABB9B8}" type="datetimeFigureOut">
              <a:rPr lang="en-US" smtClean="0"/>
              <a:t>5/19/14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FEC68-6FD0-407E-8AA2-4599522967F7}" type="slidenum">
              <a:rPr lang="en-US" smtClean="0"/>
              <a:t>‹#›</a:t>
            </a:fld>
            <a:endParaRPr lang="en-US"/>
          </a:p>
        </p:txBody>
      </p:sp>
    </p:spTree>
    <p:extLst>
      <p:ext uri="{BB962C8B-B14F-4D97-AF65-F5344CB8AC3E}">
        <p14:creationId xmlns:p14="http://schemas.microsoft.com/office/powerpoint/2010/main" val="211571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A1C476-02A1-4DFA-B208-535FF7ABB9B8}" type="datetimeFigureOut">
              <a:rPr lang="en-US" smtClean="0"/>
              <a:t>5/19/14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AFEC68-6FD0-407E-8AA2-4599522967F7}" type="slidenum">
              <a:rPr lang="en-US" smtClean="0"/>
              <a:t>‹#›</a:t>
            </a:fld>
            <a:endParaRPr lang="en-US"/>
          </a:p>
        </p:txBody>
      </p:sp>
    </p:spTree>
    <p:extLst>
      <p:ext uri="{BB962C8B-B14F-4D97-AF65-F5344CB8AC3E}">
        <p14:creationId xmlns:p14="http://schemas.microsoft.com/office/powerpoint/2010/main" val="1951465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A1C476-02A1-4DFA-B208-535FF7ABB9B8}" type="datetimeFigureOut">
              <a:rPr lang="en-US" smtClean="0"/>
              <a:t>5/19/14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AFEC68-6FD0-407E-8AA2-4599522967F7}" type="slidenum">
              <a:rPr lang="en-US" smtClean="0"/>
              <a:t>‹#›</a:t>
            </a:fld>
            <a:endParaRPr lang="en-US"/>
          </a:p>
        </p:txBody>
      </p:sp>
    </p:spTree>
    <p:extLst>
      <p:ext uri="{BB962C8B-B14F-4D97-AF65-F5344CB8AC3E}">
        <p14:creationId xmlns:p14="http://schemas.microsoft.com/office/powerpoint/2010/main" val="3333364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1C476-02A1-4DFA-B208-535FF7ABB9B8}" type="datetimeFigureOut">
              <a:rPr lang="en-US" smtClean="0"/>
              <a:t>5/19/14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AFEC68-6FD0-407E-8AA2-4599522967F7}" type="slidenum">
              <a:rPr lang="en-US" smtClean="0"/>
              <a:t>‹#›</a:t>
            </a:fld>
            <a:endParaRPr lang="en-US"/>
          </a:p>
        </p:txBody>
      </p:sp>
    </p:spTree>
    <p:extLst>
      <p:ext uri="{BB962C8B-B14F-4D97-AF65-F5344CB8AC3E}">
        <p14:creationId xmlns:p14="http://schemas.microsoft.com/office/powerpoint/2010/main" val="946538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1C476-02A1-4DFA-B208-535FF7ABB9B8}" type="datetimeFigureOut">
              <a:rPr lang="en-US" smtClean="0"/>
              <a:t>5/19/14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FEC68-6FD0-407E-8AA2-4599522967F7}" type="slidenum">
              <a:rPr lang="en-US" smtClean="0"/>
              <a:t>‹#›</a:t>
            </a:fld>
            <a:endParaRPr lang="en-US"/>
          </a:p>
        </p:txBody>
      </p:sp>
    </p:spTree>
    <p:extLst>
      <p:ext uri="{BB962C8B-B14F-4D97-AF65-F5344CB8AC3E}">
        <p14:creationId xmlns:p14="http://schemas.microsoft.com/office/powerpoint/2010/main" val="100539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1C476-02A1-4DFA-B208-535FF7ABB9B8}" type="datetimeFigureOut">
              <a:rPr lang="en-US" smtClean="0"/>
              <a:t>5/19/14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FEC68-6FD0-407E-8AA2-4599522967F7}" type="slidenum">
              <a:rPr lang="en-US" smtClean="0"/>
              <a:t>‹#›</a:t>
            </a:fld>
            <a:endParaRPr lang="en-US"/>
          </a:p>
        </p:txBody>
      </p:sp>
    </p:spTree>
    <p:extLst>
      <p:ext uri="{BB962C8B-B14F-4D97-AF65-F5344CB8AC3E}">
        <p14:creationId xmlns:p14="http://schemas.microsoft.com/office/powerpoint/2010/main" val="25915176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1C476-02A1-4DFA-B208-535FF7ABB9B8}" type="datetimeFigureOut">
              <a:rPr lang="en-US" smtClean="0"/>
              <a:t>5/19/14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FEC68-6FD0-407E-8AA2-4599522967F7}" type="slidenum">
              <a:rPr lang="en-US" smtClean="0"/>
              <a:t>‹#›</a:t>
            </a:fld>
            <a:endParaRPr lang="en-US"/>
          </a:p>
        </p:txBody>
      </p:sp>
      <p:sp>
        <p:nvSpPr>
          <p:cNvPr id="7" name="Rectangle 6"/>
          <p:cNvSpPr/>
          <p:nvPr userDrawn="1"/>
        </p:nvSpPr>
        <p:spPr>
          <a:xfrm>
            <a:off x="0" y="0"/>
            <a:ext cx="9144000" cy="114300"/>
          </a:xfrm>
          <a:prstGeom prst="rect">
            <a:avLst/>
          </a:prstGeom>
          <a:gradFill flip="none" rotWithShape="1">
            <a:gsLst>
              <a:gs pos="0">
                <a:srgbClr val="3366CC"/>
              </a:gs>
              <a:gs pos="72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rot="10800000">
            <a:off x="0" y="6755559"/>
            <a:ext cx="9144000"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023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921" y="275070"/>
            <a:ext cx="8229600" cy="1142039"/>
          </a:xfrm>
          <a:prstGeom prst="rect">
            <a:avLst/>
          </a:prstGeom>
        </p:spPr>
        <p:txBody>
          <a:bodyPr vert="horz" lIns="82945" tIns="41473" rIns="82945" bIns="4147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921" y="1600008"/>
            <a:ext cx="8229600" cy="4526395"/>
          </a:xfrm>
          <a:prstGeom prst="rect">
            <a:avLst/>
          </a:prstGeom>
        </p:spPr>
        <p:txBody>
          <a:bodyPr vert="horz" lIns="82945" tIns="41473" rIns="82945" bIns="414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920" y="6356827"/>
            <a:ext cx="2132640" cy="364359"/>
          </a:xfrm>
          <a:prstGeom prst="rect">
            <a:avLst/>
          </a:prstGeom>
        </p:spPr>
        <p:txBody>
          <a:bodyPr vert="horz" lIns="82945" tIns="41473" rIns="82945" bIns="41473" rtlCol="0" anchor="ctr"/>
          <a:lstStyle>
            <a:lvl1pPr algn="l">
              <a:defRPr sz="1100">
                <a:solidFill>
                  <a:schemeClr val="tx1">
                    <a:tint val="75000"/>
                  </a:schemeClr>
                </a:solidFill>
              </a:defRPr>
            </a:lvl1pPr>
          </a:lstStyle>
          <a:p>
            <a:pPr eaLnBrk="0" fontAlgn="base" hangingPunct="0">
              <a:spcBef>
                <a:spcPct val="0"/>
              </a:spcBef>
              <a:spcAft>
                <a:spcPct val="0"/>
              </a:spcAft>
            </a:pPr>
            <a:fld id="{B9CF1373-CAFC-4229-9F29-4F56FF1E33AC}" type="datetimeFigureOut">
              <a:rPr lang="en-US" smtClean="0">
                <a:solidFill>
                  <a:prstClr val="black">
                    <a:tint val="75000"/>
                  </a:prstClr>
                </a:solidFill>
                <a:latin typeface="Times New Roman" pitchFamily="18" charset="0"/>
              </a:rPr>
              <a:pPr eaLnBrk="0" fontAlgn="base" hangingPunct="0">
                <a:spcBef>
                  <a:spcPct val="0"/>
                </a:spcBef>
                <a:spcAft>
                  <a:spcPct val="0"/>
                </a:spcAft>
              </a:pPr>
              <a:t>5/19/14</a:t>
            </a:fld>
            <a:endParaRPr lang="en-US" smtClean="0">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800" y="6356827"/>
            <a:ext cx="2894400" cy="364359"/>
          </a:xfrm>
          <a:prstGeom prst="rect">
            <a:avLst/>
          </a:prstGeom>
        </p:spPr>
        <p:txBody>
          <a:bodyPr vert="horz" lIns="82945" tIns="41473" rIns="82945" bIns="41473" rtlCol="0" anchor="ctr"/>
          <a:lstStyle>
            <a:lvl1pPr algn="ctr">
              <a:defRPr sz="1100">
                <a:solidFill>
                  <a:schemeClr val="tx1">
                    <a:tint val="75000"/>
                  </a:schemeClr>
                </a:solidFill>
              </a:defRPr>
            </a:lvl1pPr>
          </a:lstStyle>
          <a:p>
            <a:pPr eaLnBrk="0" fontAlgn="base" hangingPunct="0">
              <a:spcBef>
                <a:spcPct val="0"/>
              </a:spcBef>
              <a:spcAft>
                <a:spcPct val="0"/>
              </a:spcAft>
            </a:pPr>
            <a:endParaRPr lang="en-US" smtClean="0">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441" y="6356827"/>
            <a:ext cx="2134080" cy="364359"/>
          </a:xfrm>
          <a:prstGeom prst="rect">
            <a:avLst/>
          </a:prstGeom>
        </p:spPr>
        <p:txBody>
          <a:bodyPr vert="horz" lIns="82945" tIns="41473" rIns="82945" bIns="41473" rtlCol="0" anchor="ctr"/>
          <a:lstStyle>
            <a:lvl1pPr algn="r">
              <a:defRPr sz="1100">
                <a:solidFill>
                  <a:schemeClr val="tx1">
                    <a:tint val="75000"/>
                  </a:schemeClr>
                </a:solidFill>
              </a:defRPr>
            </a:lvl1pPr>
          </a:lstStyle>
          <a:p>
            <a:pPr eaLnBrk="0" fontAlgn="base" hangingPunct="0">
              <a:spcBef>
                <a:spcPct val="0"/>
              </a:spcBef>
              <a:spcAft>
                <a:spcPct val="0"/>
              </a:spcAft>
            </a:pPr>
            <a:fld id="{F5492941-5224-4ACE-9C5A-6338EB15BF19}"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smtClean="0">
              <a:solidFill>
                <a:prstClr val="black">
                  <a:tint val="75000"/>
                </a:prstClr>
              </a:solidFill>
              <a:latin typeface="Times New Roman" pitchFamily="18" charset="0"/>
            </a:endParaRPr>
          </a:p>
        </p:txBody>
      </p:sp>
    </p:spTree>
    <p:extLst>
      <p:ext uri="{BB962C8B-B14F-4D97-AF65-F5344CB8AC3E}">
        <p14:creationId xmlns:p14="http://schemas.microsoft.com/office/powerpoint/2010/main" val="344432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algn="ctr" defTabSz="829452" rtl="0" eaLnBrk="1" latinLnBrk="0" hangingPunct="1">
        <a:spcBef>
          <a:spcPct val="0"/>
        </a:spcBef>
        <a:buNone/>
        <a:defRPr sz="4000" kern="1200">
          <a:solidFill>
            <a:schemeClr val="tx1"/>
          </a:solidFill>
          <a:latin typeface="+mj-lt"/>
          <a:ea typeface="+mj-ea"/>
          <a:cs typeface="+mj-cs"/>
        </a:defRPr>
      </a:lvl1pPr>
    </p:titleStyle>
    <p:bodyStyle>
      <a:lvl1pPr marL="311045" indent="-311045" algn="l" defTabSz="82945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1pPr>
      <a:lvl2pPr marL="673930" indent="-259204" algn="l" defTabSz="829452"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36815" indent="-207363" algn="l" defTabSz="82945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451541" indent="-207363" algn="l" defTabSz="82945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66268" indent="-207363" algn="l" defTabSz="82945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80994" indent="-207363" algn="l" defTabSz="82945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95720" indent="-207363" algn="l" defTabSz="82945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110446" indent="-207363" algn="l" defTabSz="82945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525172" indent="-207363" algn="l" defTabSz="82945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normAutofit/>
          </a:bodyPr>
          <a:lstStyle/>
          <a:p>
            <a:r>
              <a:rPr lang="en-US" sz="4800" b="1" dirty="0" err="1" smtClean="0"/>
              <a:t>Actigraphy</a:t>
            </a:r>
            <a:endParaRPr lang="en-US" sz="4800" b="1" dirty="0"/>
          </a:p>
        </p:txBody>
      </p:sp>
      <p:sp>
        <p:nvSpPr>
          <p:cNvPr id="3" name="Subtitle 2"/>
          <p:cNvSpPr>
            <a:spLocks noGrp="1"/>
          </p:cNvSpPr>
          <p:nvPr>
            <p:ph type="subTitle" idx="1"/>
          </p:nvPr>
        </p:nvSpPr>
        <p:spPr>
          <a:xfrm>
            <a:off x="1371600" y="2971800"/>
            <a:ext cx="6400800" cy="2819400"/>
          </a:xfrm>
        </p:spPr>
        <p:txBody>
          <a:bodyPr>
            <a:normAutofit lnSpcReduction="10000"/>
          </a:bodyPr>
          <a:lstStyle/>
          <a:p>
            <a:r>
              <a:rPr lang="en-US" sz="3600" dirty="0" smtClean="0"/>
              <a:t>Kushang V. Patel, PhD, MPH</a:t>
            </a:r>
          </a:p>
          <a:p>
            <a:r>
              <a:rPr lang="en-US" sz="3600" dirty="0" smtClean="0"/>
              <a:t>University of Washington, Seattle</a:t>
            </a:r>
          </a:p>
          <a:p>
            <a:endParaRPr lang="en-US" dirty="0"/>
          </a:p>
          <a:p>
            <a:r>
              <a:rPr lang="en-US" dirty="0" smtClean="0"/>
              <a:t>IMMPACT XVII</a:t>
            </a:r>
          </a:p>
          <a:p>
            <a:r>
              <a:rPr lang="en-US" dirty="0" smtClean="0"/>
              <a:t>April 17, 2014</a:t>
            </a:r>
            <a:endParaRPr lang="en-US" dirty="0"/>
          </a:p>
        </p:txBody>
      </p:sp>
    </p:spTree>
    <p:extLst>
      <p:ext uri="{BB962C8B-B14F-4D97-AF65-F5344CB8AC3E}">
        <p14:creationId xmlns:p14="http://schemas.microsoft.com/office/powerpoint/2010/main" val="12863459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Filtering Effect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3419"/>
            <a:ext cx="9144000" cy="4813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81600" y="6412468"/>
            <a:ext cx="3962400" cy="369332"/>
          </a:xfrm>
          <a:prstGeom prst="rect">
            <a:avLst/>
          </a:prstGeom>
          <a:noFill/>
        </p:spPr>
        <p:txBody>
          <a:bodyPr wrap="square" rtlCol="0">
            <a:spAutoFit/>
          </a:bodyPr>
          <a:lstStyle/>
          <a:p>
            <a:pPr algn="r"/>
            <a:r>
              <a:rPr lang="en-US" dirty="0" smtClean="0"/>
              <a:t>Chen K, et al. Med </a:t>
            </a:r>
            <a:r>
              <a:rPr lang="en-US" dirty="0" err="1" smtClean="0"/>
              <a:t>Sci</a:t>
            </a:r>
            <a:r>
              <a:rPr lang="en-US" dirty="0" smtClean="0"/>
              <a:t> Sports </a:t>
            </a:r>
            <a:r>
              <a:rPr lang="en-US" dirty="0" err="1" smtClean="0"/>
              <a:t>Exerc</a:t>
            </a:r>
            <a:r>
              <a:rPr lang="en-US" dirty="0" smtClean="0"/>
              <a:t> 2012</a:t>
            </a:r>
            <a:endParaRPr lang="en-US" dirty="0"/>
          </a:p>
        </p:txBody>
      </p:sp>
    </p:spTree>
    <p:extLst>
      <p:ext uri="{BB962C8B-B14F-4D97-AF65-F5344CB8AC3E}">
        <p14:creationId xmlns:p14="http://schemas.microsoft.com/office/powerpoint/2010/main" val="15449272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time</a:t>
            </a:r>
            <a:endParaRPr lang="en-US" dirty="0"/>
          </a:p>
        </p:txBody>
      </p:sp>
      <p:sp>
        <p:nvSpPr>
          <p:cNvPr id="3" name="Content Placeholder 2"/>
          <p:cNvSpPr>
            <a:spLocks noGrp="1"/>
          </p:cNvSpPr>
          <p:nvPr>
            <p:ph idx="1"/>
          </p:nvPr>
        </p:nvSpPr>
        <p:spPr/>
        <p:txBody>
          <a:bodyPr/>
          <a:lstStyle/>
          <a:p>
            <a:r>
              <a:rPr lang="en-US" dirty="0" smtClean="0"/>
              <a:t>Up to 30 days of monitoring, but memory and wireless capacities are improving</a:t>
            </a:r>
          </a:p>
          <a:p>
            <a:r>
              <a:rPr lang="en-US" dirty="0" smtClean="0"/>
              <a:t>Valid day = at least 10 hours or 60% of waking hours are recommended</a:t>
            </a:r>
          </a:p>
          <a:p>
            <a:r>
              <a:rPr lang="en-US" dirty="0" smtClean="0"/>
              <a:t>Sampling 3 or more days, including weekdays and weekend days are recommended</a:t>
            </a:r>
            <a:endParaRPr lang="en-US" dirty="0"/>
          </a:p>
        </p:txBody>
      </p:sp>
    </p:spTree>
    <p:extLst>
      <p:ext uri="{BB962C8B-B14F-4D97-AF65-F5344CB8AC3E}">
        <p14:creationId xmlns:p14="http://schemas.microsoft.com/office/powerpoint/2010/main" val="38743678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Device Placement</a:t>
            </a:r>
            <a:endParaRPr lang="en-US" dirty="0"/>
          </a:p>
        </p:txBody>
      </p:sp>
      <p:sp>
        <p:nvSpPr>
          <p:cNvPr id="4" name="Content Placeholder 3"/>
          <p:cNvSpPr>
            <a:spLocks noGrp="1"/>
          </p:cNvSpPr>
          <p:nvPr>
            <p:ph idx="1"/>
          </p:nvPr>
        </p:nvSpPr>
        <p:spPr>
          <a:xfrm>
            <a:off x="5335029" y="1143000"/>
            <a:ext cx="3808971" cy="4525963"/>
          </a:xfrm>
        </p:spPr>
        <p:txBody>
          <a:bodyPr>
            <a:normAutofit fontScale="92500"/>
          </a:bodyPr>
          <a:lstStyle/>
          <a:p>
            <a:endParaRPr lang="en-US" dirty="0"/>
          </a:p>
          <a:p>
            <a:r>
              <a:rPr lang="en-US" dirty="0" smtClean="0"/>
              <a:t>Data </a:t>
            </a:r>
            <a:r>
              <a:rPr lang="en-US" dirty="0"/>
              <a:t>from all locations </a:t>
            </a:r>
            <a:r>
              <a:rPr lang="en-US" dirty="0" smtClean="0"/>
              <a:t>provide </a:t>
            </a:r>
            <a:r>
              <a:rPr lang="en-US" dirty="0"/>
              <a:t>similar levels of accuracy, </a:t>
            </a:r>
            <a:r>
              <a:rPr lang="en-US" dirty="0" smtClean="0"/>
              <a:t>although the </a:t>
            </a:r>
            <a:r>
              <a:rPr lang="en-US" dirty="0"/>
              <a:t>hip </a:t>
            </a:r>
            <a:r>
              <a:rPr lang="en-US" dirty="0" smtClean="0"/>
              <a:t>provides the </a:t>
            </a:r>
            <a:r>
              <a:rPr lang="en-US" dirty="0"/>
              <a:t>best single location to record data for activity detection </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29" y="1219200"/>
            <a:ext cx="5487429" cy="4129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531296" y="6428601"/>
            <a:ext cx="4536504" cy="369332"/>
          </a:xfrm>
          <a:prstGeom prst="rect">
            <a:avLst/>
          </a:prstGeom>
          <a:noFill/>
        </p:spPr>
        <p:txBody>
          <a:bodyPr wrap="square" rtlCol="0">
            <a:spAutoFit/>
          </a:bodyPr>
          <a:lstStyle/>
          <a:p>
            <a:pPr algn="r"/>
            <a:r>
              <a:rPr lang="en-GB" dirty="0" smtClean="0"/>
              <a:t>Cleland I, et al.  Sensors 2013</a:t>
            </a:r>
            <a:endParaRPr lang="en-GB" dirty="0"/>
          </a:p>
        </p:txBody>
      </p:sp>
      <p:sp>
        <p:nvSpPr>
          <p:cNvPr id="5" name="TextBox 4"/>
          <p:cNvSpPr txBox="1"/>
          <p:nvPr/>
        </p:nvSpPr>
        <p:spPr>
          <a:xfrm>
            <a:off x="304800" y="5334000"/>
            <a:ext cx="5562600" cy="1200329"/>
          </a:xfrm>
          <a:prstGeom prst="rect">
            <a:avLst/>
          </a:prstGeom>
          <a:noFill/>
        </p:spPr>
        <p:txBody>
          <a:bodyPr wrap="square" rtlCol="0">
            <a:spAutoFit/>
          </a:bodyPr>
          <a:lstStyle/>
          <a:p>
            <a:r>
              <a:rPr lang="en-US" sz="2400" dirty="0" smtClean="0"/>
              <a:t>Activities tested: </a:t>
            </a:r>
            <a:r>
              <a:rPr lang="en-US" sz="2400" dirty="0"/>
              <a:t>w</a:t>
            </a:r>
            <a:r>
              <a:rPr lang="en-US" sz="2400" dirty="0" smtClean="0"/>
              <a:t>alking</a:t>
            </a:r>
            <a:r>
              <a:rPr lang="en-US" sz="2400" dirty="0"/>
              <a:t>, running on </a:t>
            </a:r>
            <a:r>
              <a:rPr lang="en-US" sz="2400" dirty="0" smtClean="0"/>
              <a:t>treadmill</a:t>
            </a:r>
            <a:r>
              <a:rPr lang="en-US" sz="2400" dirty="0"/>
              <a:t>, sitting, lying, standing and walking up and down stairs </a:t>
            </a:r>
          </a:p>
        </p:txBody>
      </p:sp>
    </p:spTree>
    <p:extLst>
      <p:ext uri="{BB962C8B-B14F-4D97-AF65-F5344CB8AC3E}">
        <p14:creationId xmlns:p14="http://schemas.microsoft.com/office/powerpoint/2010/main" val="2892062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Activity counts by age (N=611)</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22374"/>
            <a:ext cx="8001000" cy="5154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1929359" y="1295400"/>
            <a:ext cx="2490241" cy="1200329"/>
            <a:chOff x="8229600" y="1533435"/>
            <a:chExt cx="2490241" cy="1200329"/>
          </a:xfrm>
          <a:solidFill>
            <a:schemeClr val="bg1"/>
          </a:solidFill>
        </p:grpSpPr>
        <p:cxnSp>
          <p:nvCxnSpPr>
            <p:cNvPr id="4" name="Straight Connector 3"/>
            <p:cNvCxnSpPr/>
            <p:nvPr/>
          </p:nvCxnSpPr>
          <p:spPr>
            <a:xfrm>
              <a:off x="8229600" y="1721370"/>
              <a:ext cx="762000" cy="0"/>
            </a:xfrm>
            <a:prstGeom prst="line">
              <a:avLst/>
            </a:prstGeom>
            <a:grpFill/>
            <a:ln w="349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229600" y="1994940"/>
              <a:ext cx="762000" cy="0"/>
            </a:xfrm>
            <a:prstGeom prst="line">
              <a:avLst/>
            </a:prstGeom>
            <a:grpFill/>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229600" y="2271010"/>
              <a:ext cx="762000" cy="0"/>
            </a:xfrm>
            <a:prstGeom prst="line">
              <a:avLst/>
            </a:prstGeom>
            <a:grpFill/>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229600" y="2514600"/>
              <a:ext cx="762000" cy="0"/>
            </a:xfrm>
            <a:prstGeom prst="line">
              <a:avLst/>
            </a:prstGeom>
            <a:grpFill/>
            <a:ln w="34925">
              <a:solidFill>
                <a:srgbClr val="CC99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005341" y="1533435"/>
              <a:ext cx="1714500" cy="1200329"/>
            </a:xfrm>
            <a:prstGeom prst="rect">
              <a:avLst/>
            </a:prstGeom>
            <a:grpFill/>
          </p:spPr>
          <p:txBody>
            <a:bodyPr wrap="square" rtlCol="0">
              <a:spAutoFit/>
            </a:bodyPr>
            <a:lstStyle/>
            <a:p>
              <a:r>
                <a:rPr lang="en-US" b="1" dirty="0" smtClean="0"/>
                <a:t>&lt;60 years</a:t>
              </a:r>
            </a:p>
            <a:p>
              <a:r>
                <a:rPr lang="en-US" b="1" dirty="0" smtClean="0"/>
                <a:t>60-67 year</a:t>
              </a:r>
            </a:p>
            <a:p>
              <a:r>
                <a:rPr lang="en-US" b="1" dirty="0" smtClean="0"/>
                <a:t>68-74 years</a:t>
              </a:r>
            </a:p>
            <a:p>
              <a:r>
                <a:rPr lang="en-US" b="1" dirty="0" smtClean="0"/>
                <a:t>&gt;=75 years</a:t>
              </a:r>
              <a:endParaRPr lang="en-US" b="1" dirty="0"/>
            </a:p>
          </p:txBody>
        </p:sp>
      </p:grpSp>
      <p:sp>
        <p:nvSpPr>
          <p:cNvPr id="11" name="TextBox 10"/>
          <p:cNvSpPr txBox="1"/>
          <p:nvPr/>
        </p:nvSpPr>
        <p:spPr>
          <a:xfrm>
            <a:off x="3962400" y="6412468"/>
            <a:ext cx="5181600" cy="369332"/>
          </a:xfrm>
          <a:prstGeom prst="rect">
            <a:avLst/>
          </a:prstGeom>
          <a:noFill/>
        </p:spPr>
        <p:txBody>
          <a:bodyPr wrap="square" rtlCol="0">
            <a:spAutoFit/>
          </a:bodyPr>
          <a:lstStyle/>
          <a:p>
            <a:pPr algn="r"/>
            <a:r>
              <a:rPr lang="en-US" dirty="0" err="1" smtClean="0"/>
              <a:t>Schrack</a:t>
            </a:r>
            <a:r>
              <a:rPr lang="en-US" dirty="0" smtClean="0"/>
              <a:t> JA, et al. J </a:t>
            </a:r>
            <a:r>
              <a:rPr lang="en-US" dirty="0" err="1" smtClean="0"/>
              <a:t>Gerontol</a:t>
            </a:r>
            <a:r>
              <a:rPr lang="en-US" dirty="0" smtClean="0"/>
              <a:t> A </a:t>
            </a:r>
            <a:r>
              <a:rPr lang="en-US" dirty="0" err="1" smtClean="0"/>
              <a:t>Biol</a:t>
            </a:r>
            <a:r>
              <a:rPr lang="en-US" dirty="0" smtClean="0"/>
              <a:t> </a:t>
            </a:r>
            <a:r>
              <a:rPr lang="en-US" dirty="0" err="1" smtClean="0"/>
              <a:t>Sci</a:t>
            </a:r>
            <a:r>
              <a:rPr lang="en-US" dirty="0" smtClean="0"/>
              <a:t> Med </a:t>
            </a:r>
            <a:r>
              <a:rPr lang="en-US" dirty="0" err="1" smtClean="0"/>
              <a:t>Sci</a:t>
            </a:r>
            <a:r>
              <a:rPr lang="en-US" dirty="0" smtClean="0"/>
              <a:t> 2014</a:t>
            </a:r>
            <a:endParaRPr lang="en-US" dirty="0"/>
          </a:p>
        </p:txBody>
      </p:sp>
    </p:spTree>
    <p:extLst>
      <p:ext uri="{BB962C8B-B14F-4D97-AF65-F5344CB8AC3E}">
        <p14:creationId xmlns:p14="http://schemas.microsoft.com/office/powerpoint/2010/main" val="24741100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2800" b="1" dirty="0" smtClean="0"/>
              <a:t>Chronic Widespread Pain and Objectively Measured Physical </a:t>
            </a:r>
            <a:r>
              <a:rPr lang="en-US" sz="2800" b="1" dirty="0"/>
              <a:t>A</a:t>
            </a:r>
            <a:r>
              <a:rPr lang="en-US" sz="2800" b="1" dirty="0" smtClean="0"/>
              <a:t>ctivity in Adults: NHANES 2003-2004</a:t>
            </a:r>
            <a:endParaRPr lang="en-US" sz="2800" b="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457" y="1173480"/>
            <a:ext cx="8818143" cy="530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114800" y="6400800"/>
            <a:ext cx="5019675" cy="369332"/>
          </a:xfrm>
          <a:prstGeom prst="rect">
            <a:avLst/>
          </a:prstGeom>
          <a:noFill/>
        </p:spPr>
        <p:txBody>
          <a:bodyPr wrap="square" rtlCol="0">
            <a:spAutoFit/>
          </a:bodyPr>
          <a:lstStyle/>
          <a:p>
            <a:pPr algn="r"/>
            <a:r>
              <a:rPr lang="en-US" dirty="0" smtClean="0"/>
              <a:t>Dansie EJ, et al.  </a:t>
            </a:r>
            <a:r>
              <a:rPr lang="en-US" i="1" dirty="0" smtClean="0"/>
              <a:t>J</a:t>
            </a:r>
            <a:r>
              <a:rPr lang="en-US" dirty="0" smtClean="0"/>
              <a:t> </a:t>
            </a:r>
            <a:r>
              <a:rPr lang="en-US" i="1" dirty="0" smtClean="0"/>
              <a:t>Pain</a:t>
            </a:r>
            <a:r>
              <a:rPr lang="en-US" dirty="0" smtClean="0"/>
              <a:t> 2014</a:t>
            </a:r>
            <a:endParaRPr lang="en-US" dirty="0"/>
          </a:p>
        </p:txBody>
      </p:sp>
    </p:spTree>
    <p:extLst>
      <p:ext uri="{BB962C8B-B14F-4D97-AF65-F5344CB8AC3E}">
        <p14:creationId xmlns:p14="http://schemas.microsoft.com/office/powerpoint/2010/main" val="19034073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5625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86200" y="6412468"/>
            <a:ext cx="5257800" cy="369332"/>
          </a:xfrm>
          <a:prstGeom prst="rect">
            <a:avLst/>
          </a:prstGeom>
          <a:noFill/>
        </p:spPr>
        <p:txBody>
          <a:bodyPr wrap="square" rtlCol="0">
            <a:spAutoFit/>
          </a:bodyPr>
          <a:lstStyle/>
          <a:p>
            <a:pPr algn="r"/>
            <a:r>
              <a:rPr lang="en-US" dirty="0" err="1" smtClean="0"/>
              <a:t>McLoughlin</a:t>
            </a:r>
            <a:r>
              <a:rPr lang="en-US" dirty="0" smtClean="0"/>
              <a:t> MJ, et al. Med </a:t>
            </a:r>
            <a:r>
              <a:rPr lang="en-US" dirty="0" err="1" smtClean="0"/>
              <a:t>Sci</a:t>
            </a:r>
            <a:r>
              <a:rPr lang="en-US" dirty="0" smtClean="0"/>
              <a:t> Sports </a:t>
            </a:r>
            <a:r>
              <a:rPr lang="en-US" dirty="0" err="1" smtClean="0"/>
              <a:t>Exerc</a:t>
            </a:r>
            <a:r>
              <a:rPr lang="en-US" dirty="0" smtClean="0"/>
              <a:t> 2013</a:t>
            </a:r>
            <a:endParaRPr lang="en-US" dirty="0"/>
          </a:p>
        </p:txBody>
      </p:sp>
      <p:sp>
        <p:nvSpPr>
          <p:cNvPr id="2" name="Rectangle 1"/>
          <p:cNvSpPr/>
          <p:nvPr/>
        </p:nvSpPr>
        <p:spPr>
          <a:xfrm>
            <a:off x="152400" y="2758966"/>
            <a:ext cx="8839200" cy="128016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4038600"/>
            <a:ext cx="8839200" cy="1280160"/>
          </a:xfrm>
          <a:prstGeom prst="rect">
            <a:avLst/>
          </a:prstGeom>
          <a:no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514600" y="3061136"/>
            <a:ext cx="3810000" cy="36576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32332" y="3368040"/>
            <a:ext cx="1104900" cy="36576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18534" y="3672840"/>
            <a:ext cx="1104900" cy="36576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98834" y="4340770"/>
            <a:ext cx="3810000" cy="365760"/>
          </a:xfrm>
          <a:prstGeom prst="rect">
            <a:avLst/>
          </a:prstGeom>
          <a:noFill/>
          <a:ln w="34925">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16566" y="4647674"/>
            <a:ext cx="1104900" cy="365760"/>
          </a:xfrm>
          <a:prstGeom prst="rect">
            <a:avLst/>
          </a:prstGeom>
          <a:noFill/>
          <a:ln w="34925">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702768" y="4952474"/>
            <a:ext cx="1104900" cy="365760"/>
          </a:xfrm>
          <a:prstGeom prst="rect">
            <a:avLst/>
          </a:prstGeom>
          <a:noFill/>
          <a:ln w="34925">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34430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animBg="1"/>
      <p:bldP spid="7"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16789"/>
            <a:ext cx="5562600" cy="5272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p:cNvSpPr>
            <a:spLocks noGrp="1"/>
          </p:cNvSpPr>
          <p:nvPr>
            <p:ph type="title"/>
          </p:nvPr>
        </p:nvSpPr>
        <p:spPr>
          <a:xfrm>
            <a:off x="76200" y="76200"/>
            <a:ext cx="8915400" cy="1143000"/>
          </a:xfrm>
        </p:spPr>
        <p:txBody>
          <a:bodyPr>
            <a:normAutofit fontScale="90000"/>
          </a:bodyPr>
          <a:lstStyle/>
          <a:p>
            <a:r>
              <a:rPr lang="en-US" dirty="0" smtClean="0"/>
              <a:t>Accelerometer Counts During a 6-minute Walk Test in Older Adults (N=319)</a:t>
            </a:r>
            <a:endParaRPr lang="en-US" dirty="0"/>
          </a:p>
        </p:txBody>
      </p:sp>
      <p:sp>
        <p:nvSpPr>
          <p:cNvPr id="14" name="TextBox 13"/>
          <p:cNvSpPr txBox="1"/>
          <p:nvPr/>
        </p:nvSpPr>
        <p:spPr>
          <a:xfrm>
            <a:off x="4114800" y="6455392"/>
            <a:ext cx="5019675" cy="369332"/>
          </a:xfrm>
          <a:prstGeom prst="rect">
            <a:avLst/>
          </a:prstGeom>
          <a:noFill/>
        </p:spPr>
        <p:txBody>
          <a:bodyPr wrap="square" rtlCol="0">
            <a:spAutoFit/>
          </a:bodyPr>
          <a:lstStyle/>
          <a:p>
            <a:pPr algn="r"/>
            <a:r>
              <a:rPr lang="en-US" dirty="0" smtClean="0"/>
              <a:t>Van Domelen DR, et al. </a:t>
            </a:r>
            <a:r>
              <a:rPr lang="en-US" i="1" dirty="0" smtClean="0"/>
              <a:t>J</a:t>
            </a:r>
            <a:r>
              <a:rPr lang="en-US" dirty="0" smtClean="0"/>
              <a:t> </a:t>
            </a:r>
            <a:r>
              <a:rPr lang="en-US" i="1" dirty="0" err="1" smtClean="0"/>
              <a:t>Phys</a:t>
            </a:r>
            <a:r>
              <a:rPr lang="en-US" i="1" dirty="0" smtClean="0"/>
              <a:t> Act Health</a:t>
            </a:r>
            <a:r>
              <a:rPr lang="en-US" dirty="0" smtClean="0"/>
              <a:t> 2014</a:t>
            </a:r>
            <a:endParaRPr lang="en-US" dirty="0"/>
          </a:p>
        </p:txBody>
      </p:sp>
      <p:sp>
        <p:nvSpPr>
          <p:cNvPr id="6" name="TextBox 5"/>
          <p:cNvSpPr txBox="1"/>
          <p:nvPr/>
        </p:nvSpPr>
        <p:spPr>
          <a:xfrm>
            <a:off x="7010400" y="1752600"/>
            <a:ext cx="1600200" cy="461665"/>
          </a:xfrm>
          <a:prstGeom prst="rect">
            <a:avLst/>
          </a:prstGeom>
          <a:noFill/>
        </p:spPr>
        <p:txBody>
          <a:bodyPr wrap="square" rtlCol="0">
            <a:spAutoFit/>
          </a:bodyPr>
          <a:lstStyle/>
          <a:p>
            <a:r>
              <a:rPr lang="en-US" sz="2400" b="1" dirty="0" smtClean="0"/>
              <a:t>r = 0.80</a:t>
            </a:r>
            <a:endParaRPr lang="en-US" sz="2400" b="1" dirty="0"/>
          </a:p>
        </p:txBody>
      </p:sp>
    </p:spTree>
    <p:extLst>
      <p:ext uri="{BB962C8B-B14F-4D97-AF65-F5344CB8AC3E}">
        <p14:creationId xmlns:p14="http://schemas.microsoft.com/office/powerpoint/2010/main" val="36843320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fontScale="90000"/>
          </a:bodyPr>
          <a:lstStyle/>
          <a:p>
            <a:r>
              <a:rPr lang="en-US" dirty="0" smtClean="0"/>
              <a:t>Accelerometer Counts During a 6-minute Walk Test in Older Adults (N=319)</a:t>
            </a:r>
            <a:endParaRPr lang="en-US" dirty="0"/>
          </a:p>
        </p:txBody>
      </p:sp>
      <p:grpSp>
        <p:nvGrpSpPr>
          <p:cNvPr id="3" name="Group 2"/>
          <p:cNvGrpSpPr/>
          <p:nvPr/>
        </p:nvGrpSpPr>
        <p:grpSpPr>
          <a:xfrm>
            <a:off x="-158088" y="2612408"/>
            <a:ext cx="9242152" cy="3026392"/>
            <a:chOff x="-158088" y="2002808"/>
            <a:chExt cx="9242152" cy="3026392"/>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4696" y="2011680"/>
              <a:ext cx="3189368" cy="301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5368" y="2035792"/>
              <a:ext cx="3157538" cy="2977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088" y="2002808"/>
              <a:ext cx="3183762" cy="301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extBox 5"/>
          <p:cNvSpPr txBox="1"/>
          <p:nvPr/>
        </p:nvSpPr>
        <p:spPr>
          <a:xfrm>
            <a:off x="76200" y="1759803"/>
            <a:ext cx="2809168" cy="830997"/>
          </a:xfrm>
          <a:prstGeom prst="rect">
            <a:avLst/>
          </a:prstGeom>
          <a:noFill/>
        </p:spPr>
        <p:txBody>
          <a:bodyPr wrap="square" rtlCol="0">
            <a:spAutoFit/>
          </a:bodyPr>
          <a:lstStyle/>
          <a:p>
            <a:pPr algn="ctr"/>
            <a:r>
              <a:rPr lang="en-US" sz="2400" b="1" dirty="0" smtClean="0"/>
              <a:t>Vertical axis</a:t>
            </a:r>
          </a:p>
          <a:p>
            <a:pPr algn="ctr"/>
            <a:r>
              <a:rPr lang="en-US" sz="2400" b="1" dirty="0" smtClean="0"/>
              <a:t>r = 0.80</a:t>
            </a:r>
            <a:endParaRPr lang="en-US" sz="2400" b="1" dirty="0"/>
          </a:p>
        </p:txBody>
      </p:sp>
      <p:sp>
        <p:nvSpPr>
          <p:cNvPr id="8" name="TextBox 7"/>
          <p:cNvSpPr txBox="1"/>
          <p:nvPr/>
        </p:nvSpPr>
        <p:spPr>
          <a:xfrm>
            <a:off x="3200400" y="1752600"/>
            <a:ext cx="2809168" cy="830997"/>
          </a:xfrm>
          <a:prstGeom prst="rect">
            <a:avLst/>
          </a:prstGeom>
          <a:noFill/>
        </p:spPr>
        <p:txBody>
          <a:bodyPr wrap="square" rtlCol="0">
            <a:spAutoFit/>
          </a:bodyPr>
          <a:lstStyle/>
          <a:p>
            <a:pPr algn="ctr"/>
            <a:r>
              <a:rPr lang="en-US" sz="2400" b="1" dirty="0" smtClean="0"/>
              <a:t>AP axis</a:t>
            </a:r>
          </a:p>
          <a:p>
            <a:pPr algn="ctr"/>
            <a:r>
              <a:rPr lang="en-US" sz="2400" b="1" dirty="0" smtClean="0"/>
              <a:t>r = 0.55</a:t>
            </a:r>
            <a:endParaRPr lang="en-US" sz="2400" b="1" dirty="0"/>
          </a:p>
        </p:txBody>
      </p:sp>
      <p:sp>
        <p:nvSpPr>
          <p:cNvPr id="9" name="TextBox 8"/>
          <p:cNvSpPr txBox="1"/>
          <p:nvPr/>
        </p:nvSpPr>
        <p:spPr>
          <a:xfrm>
            <a:off x="6258632" y="1752600"/>
            <a:ext cx="2809168" cy="830997"/>
          </a:xfrm>
          <a:prstGeom prst="rect">
            <a:avLst/>
          </a:prstGeom>
          <a:noFill/>
        </p:spPr>
        <p:txBody>
          <a:bodyPr wrap="square" rtlCol="0">
            <a:spAutoFit/>
          </a:bodyPr>
          <a:lstStyle/>
          <a:p>
            <a:pPr algn="ctr"/>
            <a:r>
              <a:rPr lang="en-US" sz="2400" b="1" dirty="0" smtClean="0"/>
              <a:t>ML axis</a:t>
            </a:r>
          </a:p>
          <a:p>
            <a:pPr algn="ctr"/>
            <a:r>
              <a:rPr lang="en-US" sz="2400" b="1" dirty="0" smtClean="0"/>
              <a:t>r = 0.16</a:t>
            </a:r>
            <a:endParaRPr lang="en-US" sz="2400" b="1" dirty="0"/>
          </a:p>
        </p:txBody>
      </p:sp>
      <p:sp>
        <p:nvSpPr>
          <p:cNvPr id="10" name="TextBox 9"/>
          <p:cNvSpPr txBox="1"/>
          <p:nvPr/>
        </p:nvSpPr>
        <p:spPr>
          <a:xfrm>
            <a:off x="4114800" y="6455392"/>
            <a:ext cx="5019675" cy="369332"/>
          </a:xfrm>
          <a:prstGeom prst="rect">
            <a:avLst/>
          </a:prstGeom>
          <a:noFill/>
        </p:spPr>
        <p:txBody>
          <a:bodyPr wrap="square" rtlCol="0">
            <a:spAutoFit/>
          </a:bodyPr>
          <a:lstStyle/>
          <a:p>
            <a:pPr algn="r"/>
            <a:r>
              <a:rPr lang="en-US" dirty="0" smtClean="0"/>
              <a:t>Van Domelen DR, et al. </a:t>
            </a:r>
            <a:r>
              <a:rPr lang="en-US" i="1" dirty="0" smtClean="0"/>
              <a:t>J</a:t>
            </a:r>
            <a:r>
              <a:rPr lang="en-US" dirty="0" smtClean="0"/>
              <a:t> </a:t>
            </a:r>
            <a:r>
              <a:rPr lang="en-US" i="1" dirty="0" err="1" smtClean="0"/>
              <a:t>Phys</a:t>
            </a:r>
            <a:r>
              <a:rPr lang="en-US" i="1" dirty="0" smtClean="0"/>
              <a:t> Act Health</a:t>
            </a:r>
            <a:r>
              <a:rPr lang="en-US" dirty="0" smtClean="0"/>
              <a:t> 2014</a:t>
            </a:r>
            <a:endParaRPr lang="en-US" dirty="0"/>
          </a:p>
        </p:txBody>
      </p:sp>
    </p:spTree>
    <p:extLst>
      <p:ext uri="{BB962C8B-B14F-4D97-AF65-F5344CB8AC3E}">
        <p14:creationId xmlns:p14="http://schemas.microsoft.com/office/powerpoint/2010/main" val="4081278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02"/>
            <a:ext cx="9144000" cy="1143000"/>
          </a:xfrm>
        </p:spPr>
        <p:txBody>
          <a:bodyPr>
            <a:normAutofit fontScale="90000"/>
          </a:bodyPr>
          <a:lstStyle/>
          <a:p>
            <a:r>
              <a:rPr lang="en-US" dirty="0" smtClean="0"/>
              <a:t>Total Daily Physical Activity and Incident Disability in Basic ADLs (N=718)</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 y="1158766"/>
            <a:ext cx="7996238"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14800" y="6455392"/>
            <a:ext cx="5019675" cy="369332"/>
          </a:xfrm>
          <a:prstGeom prst="rect">
            <a:avLst/>
          </a:prstGeom>
          <a:noFill/>
        </p:spPr>
        <p:txBody>
          <a:bodyPr wrap="square" rtlCol="0">
            <a:spAutoFit/>
          </a:bodyPr>
          <a:lstStyle/>
          <a:p>
            <a:pPr algn="r"/>
            <a:r>
              <a:rPr lang="en-US" dirty="0" smtClean="0"/>
              <a:t>Shah RC, et al. BMC </a:t>
            </a:r>
            <a:r>
              <a:rPr lang="en-US" dirty="0" err="1" smtClean="0"/>
              <a:t>Geriatr</a:t>
            </a:r>
            <a:r>
              <a:rPr lang="en-US" dirty="0" smtClean="0"/>
              <a:t> 2012</a:t>
            </a:r>
            <a:endParaRPr lang="en-US" dirty="0"/>
          </a:p>
        </p:txBody>
      </p:sp>
    </p:spTree>
    <p:extLst>
      <p:ext uri="{BB962C8B-B14F-4D97-AF65-F5344CB8AC3E}">
        <p14:creationId xmlns:p14="http://schemas.microsoft.com/office/powerpoint/2010/main" val="8640509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502" y="138752"/>
            <a:ext cx="7132898"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10125" y="6416566"/>
            <a:ext cx="4486275" cy="369332"/>
          </a:xfrm>
          <a:prstGeom prst="rect">
            <a:avLst/>
          </a:prstGeom>
          <a:noFill/>
        </p:spPr>
        <p:txBody>
          <a:bodyPr wrap="square" rtlCol="0">
            <a:spAutoFit/>
          </a:bodyPr>
          <a:lstStyle/>
          <a:p>
            <a:r>
              <a:rPr lang="en-US" dirty="0" smtClean="0"/>
              <a:t>Hernandez-Hernandez et al. </a:t>
            </a:r>
            <a:r>
              <a:rPr lang="en-US" dirty="0" err="1" smtClean="0"/>
              <a:t>Rheumatol</a:t>
            </a:r>
            <a:r>
              <a:rPr lang="en-US" dirty="0" smtClean="0"/>
              <a:t> 2014</a:t>
            </a:r>
            <a:endParaRPr lang="en-US" dirty="0"/>
          </a:p>
        </p:txBody>
      </p:sp>
      <p:sp>
        <p:nvSpPr>
          <p:cNvPr id="5" name="TextBox 4"/>
          <p:cNvSpPr txBox="1"/>
          <p:nvPr/>
        </p:nvSpPr>
        <p:spPr>
          <a:xfrm>
            <a:off x="5867400" y="1752600"/>
            <a:ext cx="1600200" cy="461665"/>
          </a:xfrm>
          <a:prstGeom prst="rect">
            <a:avLst/>
          </a:prstGeom>
          <a:noFill/>
        </p:spPr>
        <p:txBody>
          <a:bodyPr wrap="square" rtlCol="0">
            <a:spAutoFit/>
          </a:bodyPr>
          <a:lstStyle/>
          <a:p>
            <a:r>
              <a:rPr lang="en-US" sz="2400" b="1" dirty="0" smtClean="0"/>
              <a:t>r = -0.46</a:t>
            </a:r>
            <a:endParaRPr lang="en-US" sz="2400" b="1" dirty="0"/>
          </a:p>
        </p:txBody>
      </p:sp>
    </p:spTree>
    <p:extLst>
      <p:ext uri="{BB962C8B-B14F-4D97-AF65-F5344CB8AC3E}">
        <p14:creationId xmlns:p14="http://schemas.microsoft.com/office/powerpoint/2010/main" val="17508979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a:t>
            </a:r>
            <a:endParaRPr lang="en-US" dirty="0"/>
          </a:p>
        </p:txBody>
      </p:sp>
      <p:sp>
        <p:nvSpPr>
          <p:cNvPr id="5" name="Content Placeholder 4"/>
          <p:cNvSpPr>
            <a:spLocks noGrp="1"/>
          </p:cNvSpPr>
          <p:nvPr>
            <p:ph idx="1"/>
          </p:nvPr>
        </p:nvSpPr>
        <p:spPr/>
        <p:txBody>
          <a:bodyPr/>
          <a:lstStyle/>
          <a:p>
            <a:r>
              <a:rPr lang="en-US" dirty="0" smtClean="0"/>
              <a:t>To provide an overview of accelerometry as an objective measure of physical activity for use in analgesic clinical trials in chronic musculoskeletal pain populations</a:t>
            </a:r>
            <a:endParaRPr lang="en-US" dirty="0"/>
          </a:p>
        </p:txBody>
      </p:sp>
    </p:spTree>
    <p:extLst>
      <p:ext uri="{BB962C8B-B14F-4D97-AF65-F5344CB8AC3E}">
        <p14:creationId xmlns:p14="http://schemas.microsoft.com/office/powerpoint/2010/main" val="17173160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a:t>
            </a:r>
            <a:r>
              <a:rPr lang="en-US" dirty="0" err="1" smtClean="0"/>
              <a:t>Movelets</a:t>
            </a:r>
            <a:r>
              <a:rPr lang="en-US" dirty="0" smtClean="0"/>
              <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1058"/>
            <a:ext cx="9144000" cy="6186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909" y="6549102"/>
            <a:ext cx="4486275" cy="369332"/>
          </a:xfrm>
          <a:prstGeom prst="rect">
            <a:avLst/>
          </a:prstGeom>
          <a:noFill/>
        </p:spPr>
        <p:txBody>
          <a:bodyPr wrap="square" rtlCol="0">
            <a:spAutoFit/>
          </a:bodyPr>
          <a:lstStyle/>
          <a:p>
            <a:r>
              <a:rPr lang="en-US" dirty="0" smtClean="0"/>
              <a:t>Bai J, et al. Electron J Stat 2013</a:t>
            </a:r>
            <a:endParaRPr lang="en-US" dirty="0"/>
          </a:p>
        </p:txBody>
      </p:sp>
    </p:spTree>
    <p:extLst>
      <p:ext uri="{BB962C8B-B14F-4D97-AF65-F5344CB8AC3E}">
        <p14:creationId xmlns:p14="http://schemas.microsoft.com/office/powerpoint/2010/main" val="4148900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850" y="0"/>
            <a:ext cx="67183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8632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GB" b="1" dirty="0" smtClean="0"/>
              <a:t>Considerations </a:t>
            </a:r>
            <a:endParaRPr lang="en-GB" dirty="0"/>
          </a:p>
        </p:txBody>
      </p:sp>
      <p:sp>
        <p:nvSpPr>
          <p:cNvPr id="4" name="Content Placeholder 3"/>
          <p:cNvSpPr>
            <a:spLocks noGrp="1"/>
          </p:cNvSpPr>
          <p:nvPr>
            <p:ph sz="half" idx="2"/>
          </p:nvPr>
        </p:nvSpPr>
        <p:spPr>
          <a:xfrm>
            <a:off x="304800" y="838200"/>
            <a:ext cx="9144000" cy="5112000"/>
          </a:xfrm>
        </p:spPr>
        <p:txBody>
          <a:bodyPr>
            <a:noAutofit/>
          </a:bodyPr>
          <a:lstStyle/>
          <a:p>
            <a:pPr marL="0" indent="0">
              <a:spcBef>
                <a:spcPts val="400"/>
              </a:spcBef>
              <a:buNone/>
            </a:pPr>
            <a:r>
              <a:rPr lang="en-GB" sz="3200" b="1" i="1" dirty="0" smtClean="0"/>
              <a:t>Pros</a:t>
            </a:r>
            <a:r>
              <a:rPr lang="en-GB" dirty="0" smtClean="0"/>
              <a:t> </a:t>
            </a:r>
          </a:p>
          <a:p>
            <a:pPr>
              <a:spcBef>
                <a:spcPts val="400"/>
              </a:spcBef>
            </a:pPr>
            <a:r>
              <a:rPr lang="en-GB" dirty="0" smtClean="0"/>
              <a:t>Objective, continuous monitoring</a:t>
            </a:r>
          </a:p>
          <a:p>
            <a:pPr>
              <a:spcBef>
                <a:spcPts val="400"/>
              </a:spcBef>
            </a:pPr>
            <a:r>
              <a:rPr lang="en-GB" dirty="0" smtClean="0"/>
              <a:t>Free-living</a:t>
            </a:r>
          </a:p>
          <a:p>
            <a:pPr>
              <a:spcBef>
                <a:spcPts val="400"/>
              </a:spcBef>
            </a:pPr>
            <a:r>
              <a:rPr lang="en-GB" dirty="0" smtClean="0"/>
              <a:t>High </a:t>
            </a:r>
            <a:r>
              <a:rPr lang="en-GB" dirty="0"/>
              <a:t>density </a:t>
            </a:r>
            <a:r>
              <a:rPr lang="en-GB" dirty="0" smtClean="0"/>
              <a:t>data, detect lighter intensity activities</a:t>
            </a:r>
            <a:endParaRPr lang="en-GB" dirty="0"/>
          </a:p>
          <a:p>
            <a:pPr>
              <a:spcBef>
                <a:spcPts val="400"/>
              </a:spcBef>
            </a:pPr>
            <a:r>
              <a:rPr lang="en-GB" dirty="0" smtClean="0"/>
              <a:t>Passive</a:t>
            </a:r>
          </a:p>
          <a:p>
            <a:pPr marL="0" indent="0">
              <a:spcBef>
                <a:spcPts val="400"/>
              </a:spcBef>
              <a:buNone/>
            </a:pPr>
            <a:r>
              <a:rPr lang="en-GB" sz="3200" b="1" i="1" dirty="0" smtClean="0"/>
              <a:t>Cons</a:t>
            </a:r>
          </a:p>
          <a:p>
            <a:pPr>
              <a:spcBef>
                <a:spcPts val="400"/>
              </a:spcBef>
            </a:pPr>
            <a:r>
              <a:rPr lang="en-GB" dirty="0" smtClean="0"/>
              <a:t>Costs ($100-$300/device)</a:t>
            </a:r>
            <a:endParaRPr lang="en-GB" dirty="0"/>
          </a:p>
          <a:p>
            <a:pPr>
              <a:spcBef>
                <a:spcPts val="400"/>
              </a:spcBef>
            </a:pPr>
            <a:r>
              <a:rPr lang="en-GB" dirty="0"/>
              <a:t>Lack </a:t>
            </a:r>
            <a:r>
              <a:rPr lang="en-GB" dirty="0" smtClean="0"/>
              <a:t>context</a:t>
            </a:r>
          </a:p>
          <a:p>
            <a:pPr>
              <a:spcBef>
                <a:spcPts val="400"/>
              </a:spcBef>
            </a:pPr>
            <a:r>
              <a:rPr lang="en-GB" dirty="0" smtClean="0"/>
              <a:t>Underestimates some activities (bicycling, strength training)</a:t>
            </a:r>
            <a:endParaRPr lang="en-GB" dirty="0"/>
          </a:p>
          <a:p>
            <a:pPr>
              <a:spcBef>
                <a:spcPts val="400"/>
              </a:spcBef>
            </a:pPr>
            <a:r>
              <a:rPr lang="en-GB" dirty="0"/>
              <a:t>Lack of industry </a:t>
            </a:r>
            <a:r>
              <a:rPr lang="en-GB" dirty="0" smtClean="0"/>
              <a:t>standards, device-specific parameters</a:t>
            </a:r>
          </a:p>
          <a:p>
            <a:pPr>
              <a:spcBef>
                <a:spcPts val="400"/>
              </a:spcBef>
            </a:pPr>
            <a:r>
              <a:rPr lang="en-GB" dirty="0" smtClean="0"/>
              <a:t>Data processing &amp; analysis expertise</a:t>
            </a:r>
          </a:p>
          <a:p>
            <a:pPr>
              <a:spcBef>
                <a:spcPts val="400"/>
              </a:spcBef>
            </a:pPr>
            <a:endParaRPr lang="en-GB"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5695" y="228600"/>
            <a:ext cx="152590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48943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581400"/>
            <a:ext cx="4668036" cy="3287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Accelerometers</a:t>
            </a:r>
            <a:endParaRPr lang="en-US" dirty="0"/>
          </a:p>
        </p:txBody>
      </p:sp>
      <p:sp>
        <p:nvSpPr>
          <p:cNvPr id="3" name="Content Placeholder 2"/>
          <p:cNvSpPr>
            <a:spLocks noGrp="1"/>
          </p:cNvSpPr>
          <p:nvPr>
            <p:ph idx="1"/>
          </p:nvPr>
        </p:nvSpPr>
        <p:spPr>
          <a:xfrm>
            <a:off x="304800" y="1600200"/>
            <a:ext cx="4114800" cy="4525963"/>
          </a:xfrm>
        </p:spPr>
        <p:txBody>
          <a:bodyPr>
            <a:normAutofit fontScale="92500"/>
          </a:bodyPr>
          <a:lstStyle/>
          <a:p>
            <a:r>
              <a:rPr lang="en-US" dirty="0" smtClean="0"/>
              <a:t>Small, lightweight, portable, noninvasive, and nonintrusive devices that record motion in 1, 2, or 3 planes</a:t>
            </a:r>
          </a:p>
          <a:p>
            <a:r>
              <a:rPr lang="en-US" dirty="0" smtClean="0"/>
              <a:t>Measures frequency, duration, and intensity of physical activity</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708" y="1143000"/>
            <a:ext cx="4163492" cy="2508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69459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t>Compliance with Physical Activity Guidelines among Adults in the US, NHANES 2005-06</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3687615"/>
              </p:ext>
            </p:extLst>
          </p:nvPr>
        </p:nvGraphicFramePr>
        <p:xfrm>
          <a:off x="457200" y="1600200"/>
          <a:ext cx="84582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181600" y="6336268"/>
            <a:ext cx="3962400" cy="369332"/>
          </a:xfrm>
          <a:prstGeom prst="rect">
            <a:avLst/>
          </a:prstGeom>
          <a:noFill/>
        </p:spPr>
        <p:txBody>
          <a:bodyPr wrap="square" rtlCol="0">
            <a:spAutoFit/>
          </a:bodyPr>
          <a:lstStyle/>
          <a:p>
            <a:pPr algn="r"/>
            <a:r>
              <a:rPr lang="en-US" dirty="0" smtClean="0"/>
              <a:t>Tucker JM, et al. Am J </a:t>
            </a:r>
            <a:r>
              <a:rPr lang="en-US" dirty="0" err="1" smtClean="0"/>
              <a:t>Prev</a:t>
            </a:r>
            <a:r>
              <a:rPr lang="en-US" dirty="0" smtClean="0"/>
              <a:t> Med 2011</a:t>
            </a:r>
            <a:endParaRPr lang="en-US" dirty="0"/>
          </a:p>
        </p:txBody>
      </p:sp>
      <p:sp>
        <p:nvSpPr>
          <p:cNvPr id="3" name="Rectangle 2"/>
          <p:cNvSpPr/>
          <p:nvPr/>
        </p:nvSpPr>
        <p:spPr>
          <a:xfrm>
            <a:off x="7162800" y="3886200"/>
            <a:ext cx="1981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7477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t>Compliance with Physical Activity Guidelines among Adults in the US, NHANES 2005-06</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9731989"/>
              </p:ext>
            </p:extLst>
          </p:nvPr>
        </p:nvGraphicFramePr>
        <p:xfrm>
          <a:off x="457200" y="1600200"/>
          <a:ext cx="84582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181600" y="6336268"/>
            <a:ext cx="3962400" cy="369332"/>
          </a:xfrm>
          <a:prstGeom prst="rect">
            <a:avLst/>
          </a:prstGeom>
          <a:noFill/>
        </p:spPr>
        <p:txBody>
          <a:bodyPr wrap="square" rtlCol="0">
            <a:spAutoFit/>
          </a:bodyPr>
          <a:lstStyle/>
          <a:p>
            <a:pPr algn="r"/>
            <a:r>
              <a:rPr lang="en-US" dirty="0" smtClean="0"/>
              <a:t>Tucker JM, et al. Am J </a:t>
            </a:r>
            <a:r>
              <a:rPr lang="en-US" dirty="0" err="1" smtClean="0"/>
              <a:t>Prev</a:t>
            </a:r>
            <a:r>
              <a:rPr lang="en-US" dirty="0" smtClean="0"/>
              <a:t> Med 2011</a:t>
            </a:r>
            <a:endParaRPr lang="en-US" dirty="0"/>
          </a:p>
        </p:txBody>
      </p:sp>
    </p:spTree>
    <p:extLst>
      <p:ext uri="{BB962C8B-B14F-4D97-AF65-F5344CB8AC3E}">
        <p14:creationId xmlns:p14="http://schemas.microsoft.com/office/powerpoint/2010/main" val="4757656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Microelectromechanical</a:t>
            </a:r>
            <a:r>
              <a:rPr lang="en-US" dirty="0" smtClean="0"/>
              <a:t> System</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72" y="1371600"/>
            <a:ext cx="7970528" cy="4691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181600" y="6412468"/>
            <a:ext cx="3962400" cy="369332"/>
          </a:xfrm>
          <a:prstGeom prst="rect">
            <a:avLst/>
          </a:prstGeom>
          <a:noFill/>
        </p:spPr>
        <p:txBody>
          <a:bodyPr wrap="square" rtlCol="0">
            <a:spAutoFit/>
          </a:bodyPr>
          <a:lstStyle/>
          <a:p>
            <a:pPr algn="r"/>
            <a:r>
              <a:rPr lang="en-US" dirty="0" smtClean="0"/>
              <a:t>Chen K, et al. Med </a:t>
            </a:r>
            <a:r>
              <a:rPr lang="en-US" dirty="0" err="1" smtClean="0"/>
              <a:t>Sci</a:t>
            </a:r>
            <a:r>
              <a:rPr lang="en-US" dirty="0" smtClean="0"/>
              <a:t> Sports </a:t>
            </a:r>
            <a:r>
              <a:rPr lang="en-US" dirty="0" err="1" smtClean="0"/>
              <a:t>Exerc</a:t>
            </a:r>
            <a:r>
              <a:rPr lang="en-US" dirty="0" smtClean="0"/>
              <a:t> 2012</a:t>
            </a:r>
            <a:endParaRPr lang="en-US" dirty="0"/>
          </a:p>
        </p:txBody>
      </p:sp>
    </p:spTree>
    <p:extLst>
      <p:ext uri="{BB962C8B-B14F-4D97-AF65-F5344CB8AC3E}">
        <p14:creationId xmlns:p14="http://schemas.microsoft.com/office/powerpoint/2010/main" val="9964853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dirty="0" smtClean="0"/>
              <a:t>Accelerometer “Counts”</a:t>
            </a:r>
            <a:endParaRPr lang="en-US" dirty="0"/>
          </a:p>
        </p:txBody>
      </p:sp>
      <p:sp>
        <p:nvSpPr>
          <p:cNvPr id="4" name="Content Placeholder 3"/>
          <p:cNvSpPr>
            <a:spLocks noGrp="1"/>
          </p:cNvSpPr>
          <p:nvPr>
            <p:ph idx="1"/>
          </p:nvPr>
        </p:nvSpPr>
        <p:spPr>
          <a:xfrm>
            <a:off x="457200" y="1143000"/>
            <a:ext cx="8229600" cy="5562600"/>
          </a:xfrm>
        </p:spPr>
        <p:txBody>
          <a:bodyPr>
            <a:normAutofit fontScale="92500" lnSpcReduction="10000"/>
          </a:bodyPr>
          <a:lstStyle/>
          <a:p>
            <a:r>
              <a:rPr lang="en-US" dirty="0" smtClean="0"/>
              <a:t>Dimensionless units that are specific to each make and model of monitor</a:t>
            </a:r>
          </a:p>
          <a:p>
            <a:pPr lvl="1"/>
            <a:r>
              <a:rPr lang="en-US" sz="3200" dirty="0" smtClean="0"/>
              <a:t>Cannot be compared across devices</a:t>
            </a:r>
          </a:p>
          <a:p>
            <a:r>
              <a:rPr lang="en-US" dirty="0" smtClean="0"/>
              <a:t>Measure the frequency and intensity of acceleration in a given plane (</a:t>
            </a:r>
            <a:r>
              <a:rPr lang="en-US" dirty="0" err="1" smtClean="0"/>
              <a:t>eg</a:t>
            </a:r>
            <a:r>
              <a:rPr lang="en-US" dirty="0" smtClean="0"/>
              <a:t>, vertical displacement)</a:t>
            </a:r>
          </a:p>
          <a:p>
            <a:r>
              <a:rPr lang="en-US" dirty="0" smtClean="0"/>
              <a:t>Time stamped</a:t>
            </a:r>
          </a:p>
          <a:p>
            <a:r>
              <a:rPr lang="en-US" dirty="0" smtClean="0"/>
              <a:t>Accumulated over a discrete, user-defined time-sampling interval (“epochs”; 1, 15, 30 seconds)</a:t>
            </a:r>
          </a:p>
          <a:p>
            <a:r>
              <a:rPr lang="en-US" dirty="0" smtClean="0"/>
              <a:t>Shorter epochs provide greater detail, but consume more memory and reduce battery life</a:t>
            </a:r>
            <a:endParaRPr lang="en-US" dirty="0"/>
          </a:p>
        </p:txBody>
      </p:sp>
    </p:spTree>
    <p:extLst>
      <p:ext uri="{BB962C8B-B14F-4D97-AF65-F5344CB8AC3E}">
        <p14:creationId xmlns:p14="http://schemas.microsoft.com/office/powerpoint/2010/main" val="10841914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Validity of Accelerometry</a:t>
            </a:r>
            <a:endParaRPr lang="en-US" dirty="0"/>
          </a:p>
        </p:txBody>
      </p:sp>
      <p:sp>
        <p:nvSpPr>
          <p:cNvPr id="3" name="Content Placeholder 2"/>
          <p:cNvSpPr>
            <a:spLocks noGrp="1"/>
          </p:cNvSpPr>
          <p:nvPr>
            <p:ph idx="1"/>
          </p:nvPr>
        </p:nvSpPr>
        <p:spPr>
          <a:xfrm>
            <a:off x="457200" y="990600"/>
            <a:ext cx="8229600" cy="5441732"/>
          </a:xfrm>
        </p:spPr>
        <p:txBody>
          <a:bodyPr>
            <a:normAutofit lnSpcReduction="10000"/>
          </a:bodyPr>
          <a:lstStyle/>
          <a:p>
            <a:r>
              <a:rPr lang="en-US" dirty="0"/>
              <a:t>Validity studies have yielded moderate-to-strong </a:t>
            </a:r>
            <a:r>
              <a:rPr lang="en-US" dirty="0" smtClean="0"/>
              <a:t>correlations between </a:t>
            </a:r>
            <a:r>
              <a:rPr lang="en-US" dirty="0"/>
              <a:t>accelerometer counts </a:t>
            </a:r>
            <a:r>
              <a:rPr lang="en-US" dirty="0" smtClean="0"/>
              <a:t>and oxygen consumption </a:t>
            </a:r>
            <a:r>
              <a:rPr lang="en-US" dirty="0"/>
              <a:t>(</a:t>
            </a:r>
            <a:r>
              <a:rPr lang="en-US" dirty="0" smtClean="0"/>
              <a:t>VO</a:t>
            </a:r>
            <a:r>
              <a:rPr lang="en-US" baseline="-25000" dirty="0" smtClean="0"/>
              <a:t>2max</a:t>
            </a:r>
            <a:r>
              <a:rPr lang="en-US" dirty="0" smtClean="0"/>
              <a:t>), </a:t>
            </a:r>
            <a:r>
              <a:rPr lang="en-US" dirty="0"/>
              <a:t>PAEE, or MET </a:t>
            </a:r>
          </a:p>
          <a:p>
            <a:pPr lvl="1"/>
            <a:r>
              <a:rPr lang="en-US" dirty="0" smtClean="0"/>
              <a:t>r </a:t>
            </a:r>
            <a:r>
              <a:rPr lang="en-US" dirty="0"/>
              <a:t>= 0.45 to </a:t>
            </a:r>
            <a:r>
              <a:rPr lang="en-US" dirty="0" smtClean="0"/>
              <a:t>0.93 in adults</a:t>
            </a:r>
            <a:endParaRPr lang="en-US" dirty="0"/>
          </a:p>
          <a:p>
            <a:pPr lvl="1"/>
            <a:r>
              <a:rPr lang="en-US" dirty="0" smtClean="0"/>
              <a:t>r </a:t>
            </a:r>
            <a:r>
              <a:rPr lang="en-US" dirty="0"/>
              <a:t>= 0.53 to </a:t>
            </a:r>
            <a:r>
              <a:rPr lang="en-US" dirty="0" smtClean="0"/>
              <a:t>0.92 </a:t>
            </a:r>
            <a:r>
              <a:rPr lang="en-US" dirty="0"/>
              <a:t>in </a:t>
            </a:r>
            <a:r>
              <a:rPr lang="en-US" dirty="0" smtClean="0"/>
              <a:t>children</a:t>
            </a:r>
          </a:p>
          <a:p>
            <a:r>
              <a:rPr lang="en-US" dirty="0" smtClean="0"/>
              <a:t>Wide </a:t>
            </a:r>
            <a:r>
              <a:rPr lang="en-US" dirty="0"/>
              <a:t>range </a:t>
            </a:r>
            <a:r>
              <a:rPr lang="en-US" dirty="0" smtClean="0"/>
              <a:t>in correlation is </a:t>
            </a:r>
            <a:r>
              <a:rPr lang="en-US" dirty="0"/>
              <a:t>due, to a large extent, to the </a:t>
            </a:r>
            <a:r>
              <a:rPr lang="en-US" dirty="0" smtClean="0"/>
              <a:t>type of </a:t>
            </a:r>
            <a:r>
              <a:rPr lang="en-US" dirty="0"/>
              <a:t>measurement </a:t>
            </a:r>
            <a:r>
              <a:rPr lang="en-US" dirty="0" smtClean="0"/>
              <a:t>protocol</a:t>
            </a:r>
          </a:p>
          <a:p>
            <a:pPr lvl="1"/>
            <a:r>
              <a:rPr lang="en-US" dirty="0" smtClean="0"/>
              <a:t>Uniaxial vs triaxial</a:t>
            </a:r>
          </a:p>
          <a:p>
            <a:pPr lvl="1"/>
            <a:r>
              <a:rPr lang="en-US" dirty="0" smtClean="0"/>
              <a:t>Improvements in signal filtration, use of raw data</a:t>
            </a:r>
          </a:p>
          <a:p>
            <a:r>
              <a:rPr lang="en-US" dirty="0" smtClean="0"/>
              <a:t>ICCs&gt;0.95 for inter- and intra-model reliability</a:t>
            </a:r>
            <a:endParaRPr lang="en-US" dirty="0"/>
          </a:p>
        </p:txBody>
      </p:sp>
      <p:sp>
        <p:nvSpPr>
          <p:cNvPr id="4" name="TextBox 3"/>
          <p:cNvSpPr txBox="1"/>
          <p:nvPr/>
        </p:nvSpPr>
        <p:spPr>
          <a:xfrm>
            <a:off x="4572000" y="6432332"/>
            <a:ext cx="4572000" cy="369332"/>
          </a:xfrm>
          <a:prstGeom prst="rect">
            <a:avLst/>
          </a:prstGeom>
          <a:noFill/>
        </p:spPr>
        <p:txBody>
          <a:bodyPr wrap="square" rtlCol="0">
            <a:spAutoFit/>
          </a:bodyPr>
          <a:lstStyle/>
          <a:p>
            <a:pPr algn="r"/>
            <a:r>
              <a:rPr lang="en-US" dirty="0" smtClean="0"/>
              <a:t>Butte NF, et al. Med </a:t>
            </a:r>
            <a:r>
              <a:rPr lang="en-US" dirty="0" err="1" smtClean="0"/>
              <a:t>Sci</a:t>
            </a:r>
            <a:r>
              <a:rPr lang="en-US" dirty="0" smtClean="0"/>
              <a:t> Sports </a:t>
            </a:r>
            <a:r>
              <a:rPr lang="en-US" dirty="0" err="1" smtClean="0"/>
              <a:t>Exerc</a:t>
            </a:r>
            <a:r>
              <a:rPr lang="en-US" dirty="0" smtClean="0"/>
              <a:t> 2012</a:t>
            </a:r>
            <a:endParaRPr lang="en-US" dirty="0"/>
          </a:p>
        </p:txBody>
      </p:sp>
    </p:spTree>
    <p:extLst>
      <p:ext uri="{BB962C8B-B14F-4D97-AF65-F5344CB8AC3E}">
        <p14:creationId xmlns:p14="http://schemas.microsoft.com/office/powerpoint/2010/main" val="25151760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8" y="152400"/>
            <a:ext cx="7172325"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81600" y="6488668"/>
            <a:ext cx="3962400" cy="369332"/>
          </a:xfrm>
          <a:prstGeom prst="rect">
            <a:avLst/>
          </a:prstGeom>
          <a:noFill/>
        </p:spPr>
        <p:txBody>
          <a:bodyPr wrap="square" rtlCol="0">
            <a:spAutoFit/>
          </a:bodyPr>
          <a:lstStyle/>
          <a:p>
            <a:pPr algn="r"/>
            <a:r>
              <a:rPr lang="en-US" dirty="0" smtClean="0"/>
              <a:t>Chen K, et al. Med </a:t>
            </a:r>
            <a:r>
              <a:rPr lang="en-US" dirty="0" err="1" smtClean="0"/>
              <a:t>Sci</a:t>
            </a:r>
            <a:r>
              <a:rPr lang="en-US" dirty="0" smtClean="0"/>
              <a:t> Sports </a:t>
            </a:r>
            <a:r>
              <a:rPr lang="en-US" dirty="0" err="1" smtClean="0"/>
              <a:t>Exerc</a:t>
            </a:r>
            <a:r>
              <a:rPr lang="en-US" dirty="0" smtClean="0"/>
              <a:t> 2012</a:t>
            </a:r>
            <a:endParaRPr lang="en-US" dirty="0"/>
          </a:p>
        </p:txBody>
      </p:sp>
    </p:spTree>
    <p:extLst>
      <p:ext uri="{BB962C8B-B14F-4D97-AF65-F5344CB8AC3E}">
        <p14:creationId xmlns:p14="http://schemas.microsoft.com/office/powerpoint/2010/main" val="40457494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1181</TotalTime>
  <Words>1298</Words>
  <Application>Microsoft Macintosh PowerPoint</Application>
  <PresentationFormat>On-screen Show (4:3)</PresentationFormat>
  <Paragraphs>117</Paragraphs>
  <Slides>22</Slides>
  <Notes>6</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Custom Design</vt:lpstr>
      <vt:lpstr>Actigraphy</vt:lpstr>
      <vt:lpstr>Objective</vt:lpstr>
      <vt:lpstr>Accelerometers</vt:lpstr>
      <vt:lpstr>Compliance with Physical Activity Guidelines among Adults in the US, NHANES 2005-06</vt:lpstr>
      <vt:lpstr>Compliance with Physical Activity Guidelines among Adults in the US, NHANES 2005-06</vt:lpstr>
      <vt:lpstr>Microelectromechanical System</vt:lpstr>
      <vt:lpstr>Accelerometer “Counts”</vt:lpstr>
      <vt:lpstr>Validity of Accelerometry</vt:lpstr>
      <vt:lpstr>PowerPoint Presentation</vt:lpstr>
      <vt:lpstr>Signal Filtering Effect</vt:lpstr>
      <vt:lpstr>Monitoring time</vt:lpstr>
      <vt:lpstr>Device Placement</vt:lpstr>
      <vt:lpstr>Activity counts by age (N=611)</vt:lpstr>
      <vt:lpstr>Chronic Widespread Pain and Objectively Measured Physical Activity in Adults: NHANES 2003-2004</vt:lpstr>
      <vt:lpstr>PowerPoint Presentation</vt:lpstr>
      <vt:lpstr>Accelerometer Counts During a 6-minute Walk Test in Older Adults (N=319)</vt:lpstr>
      <vt:lpstr>Accelerometer Counts During a 6-minute Walk Test in Older Adults (N=319)</vt:lpstr>
      <vt:lpstr>Total Daily Physical Activity and Incident Disability in Basic ADLs (N=718)</vt:lpstr>
      <vt:lpstr>PowerPoint Presentation</vt:lpstr>
      <vt:lpstr>“Movelets”</vt:lpstr>
      <vt:lpstr>PowerPoint Presentation</vt:lpstr>
      <vt:lpstr>Considerations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Kushang Patel</dc:creator>
  <cp:lastModifiedBy>Andrea Speckin</cp:lastModifiedBy>
  <cp:revision>91</cp:revision>
  <dcterms:created xsi:type="dcterms:W3CDTF">2014-04-15T19:31:21Z</dcterms:created>
  <dcterms:modified xsi:type="dcterms:W3CDTF">2014-05-20T02:38:50Z</dcterms:modified>
</cp:coreProperties>
</file>