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trudeau\Desktop\bstp%20slid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trudeau\Desktop\bstp%20sli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Improvement in WOMAC </a:t>
            </a:r>
            <a:r>
              <a:rPr lang="en-US" dirty="0" smtClean="0"/>
              <a:t>Pain Score</a:t>
            </a:r>
            <a:endParaRPr lang="en-US" dirty="0"/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'Ast OA'!$B$3</c:f>
              <c:strCache>
                <c:ptCount val="1"/>
                <c:pt idx="0">
                  <c:v>placebo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'Ast OA'!$C$11:$F$11</c:f>
                <c:numCache>
                  <c:formatCode>General</c:formatCode>
                  <c:ptCount val="4"/>
                  <c:pt idx="0">
                    <c:v>0.46291004988627571</c:v>
                  </c:pt>
                  <c:pt idx="1">
                    <c:v>0.45133729863911881</c:v>
                  </c:pt>
                  <c:pt idx="2">
                    <c:v>0.53851869136770081</c:v>
                  </c:pt>
                </c:numCache>
              </c:numRef>
            </c:plus>
            <c:minus>
              <c:numRef>
                <c:f>'Ast OA'!$C$11:$F$11</c:f>
                <c:numCache>
                  <c:formatCode>General</c:formatCode>
                  <c:ptCount val="4"/>
                  <c:pt idx="0">
                    <c:v>0.46291004988627571</c:v>
                  </c:pt>
                  <c:pt idx="1">
                    <c:v>0.45133729863911881</c:v>
                  </c:pt>
                  <c:pt idx="2">
                    <c:v>0.53851869136770081</c:v>
                  </c:pt>
                </c:numCache>
              </c:numRef>
            </c:minus>
          </c:errBars>
          <c:cat>
            <c:strRef>
              <c:f>'Ast OA'!$C$2:$E$2</c:f>
              <c:strCache>
                <c:ptCount val="3"/>
                <c:pt idx="0">
                  <c:v>ALL (N=63)</c:v>
                </c:pt>
                <c:pt idx="1">
                  <c:v>INTACT DNIC (n=42)</c:v>
                </c:pt>
                <c:pt idx="2">
                  <c:v>FAULTY DNIC (n=17)</c:v>
                </c:pt>
              </c:strCache>
            </c:strRef>
          </c:cat>
          <c:val>
            <c:numRef>
              <c:f>'Ast OA'!$C$3:$E$3</c:f>
              <c:numCache>
                <c:formatCode>General</c:formatCode>
                <c:ptCount val="3"/>
                <c:pt idx="0">
                  <c:v>0.9</c:v>
                </c:pt>
                <c:pt idx="1">
                  <c:v>0.85</c:v>
                </c:pt>
                <c:pt idx="2">
                  <c:v>0.65</c:v>
                </c:pt>
              </c:numCache>
            </c:numRef>
          </c:val>
        </c:ser>
        <c:ser>
          <c:idx val="1"/>
          <c:order val="1"/>
          <c:tx>
            <c:strRef>
              <c:f>'Ast OA'!$B$4</c:f>
              <c:strCache>
                <c:ptCount val="1"/>
                <c:pt idx="0">
                  <c:v>naproxen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'Ast OA'!$C$12:$F$12</c:f>
                <c:numCache>
                  <c:formatCode>General</c:formatCode>
                  <c:ptCount val="4"/>
                  <c:pt idx="0">
                    <c:v>0.49068465287945229</c:v>
                  </c:pt>
                  <c:pt idx="1">
                    <c:v>0.38730140840485067</c:v>
                  </c:pt>
                  <c:pt idx="2">
                    <c:v>0.65964682108794293</c:v>
                  </c:pt>
                </c:numCache>
              </c:numRef>
            </c:plus>
            <c:minus>
              <c:numRef>
                <c:f>'Ast OA'!$C$12:$F$12</c:f>
                <c:numCache>
                  <c:formatCode>General</c:formatCode>
                  <c:ptCount val="4"/>
                  <c:pt idx="0">
                    <c:v>0.49068465287945229</c:v>
                  </c:pt>
                  <c:pt idx="1">
                    <c:v>0.38730140840485067</c:v>
                  </c:pt>
                  <c:pt idx="2">
                    <c:v>0.65964682108794293</c:v>
                  </c:pt>
                </c:numCache>
              </c:numRef>
            </c:minus>
          </c:errBars>
          <c:cat>
            <c:strRef>
              <c:f>'Ast OA'!$C$2:$E$2</c:f>
              <c:strCache>
                <c:ptCount val="3"/>
                <c:pt idx="0">
                  <c:v>ALL (N=63)</c:v>
                </c:pt>
                <c:pt idx="1">
                  <c:v>INTACT DNIC (n=42)</c:v>
                </c:pt>
                <c:pt idx="2">
                  <c:v>FAULTY DNIC (n=17)</c:v>
                </c:pt>
              </c:strCache>
            </c:strRef>
          </c:cat>
          <c:val>
            <c:numRef>
              <c:f>'Ast OA'!$C$4:$E$4</c:f>
              <c:numCache>
                <c:formatCode>General</c:formatCode>
                <c:ptCount val="3"/>
                <c:pt idx="0">
                  <c:v>2.7</c:v>
                </c:pt>
                <c:pt idx="1">
                  <c:v>2.2000000000000002</c:v>
                </c:pt>
                <c:pt idx="2">
                  <c:v>4.45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051008"/>
        <c:axId val="77052544"/>
      </c:barChart>
      <c:catAx>
        <c:axId val="77051008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crossAx val="77052544"/>
        <c:crosses val="autoZero"/>
        <c:auto val="0"/>
        <c:lblAlgn val="ctr"/>
        <c:lblOffset val="100"/>
        <c:noMultiLvlLbl val="0"/>
      </c:catAx>
      <c:valAx>
        <c:axId val="77052544"/>
        <c:scaling>
          <c:orientation val="minMax"/>
          <c:max val="8"/>
        </c:scaling>
        <c:delete val="0"/>
        <c:axPos val="l"/>
        <c:numFmt formatCode="General" sourceLinked="1"/>
        <c:majorTickMark val="out"/>
        <c:minorTickMark val="none"/>
        <c:tickLblPos val="nextTo"/>
        <c:crossAx val="77051008"/>
        <c:crosses val="autoZero"/>
        <c:crossBetween val="between"/>
        <c:majorUnit val="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Change in WOMAC Pain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'FRI Milna'!$B$3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'FRI Milna'!$C$11:$F$11</c:f>
                <c:numCache>
                  <c:formatCode>General</c:formatCode>
                  <c:ptCount val="4"/>
                  <c:pt idx="0">
                    <c:v>0.65792693906151711</c:v>
                  </c:pt>
                  <c:pt idx="1">
                    <c:v>0.7636666666666666</c:v>
                  </c:pt>
                  <c:pt idx="2">
                    <c:v>1.0100742959472504</c:v>
                  </c:pt>
                </c:numCache>
              </c:numRef>
            </c:plus>
            <c:minus>
              <c:numRef>
                <c:f>'FRI Milna'!$C$11:$F$11</c:f>
                <c:numCache>
                  <c:formatCode>General</c:formatCode>
                  <c:ptCount val="4"/>
                  <c:pt idx="0">
                    <c:v>0.65792693906151711</c:v>
                  </c:pt>
                  <c:pt idx="1">
                    <c:v>0.7636666666666666</c:v>
                  </c:pt>
                  <c:pt idx="2">
                    <c:v>1.0100742959472504</c:v>
                  </c:pt>
                </c:numCache>
              </c:numRef>
            </c:minus>
          </c:errBars>
          <c:cat>
            <c:strRef>
              <c:f>'FRI Milna'!$C$2:$E$2</c:f>
              <c:strCache>
                <c:ptCount val="3"/>
                <c:pt idx="0">
                  <c:v>ALL (N=21)</c:v>
                </c:pt>
                <c:pt idx="1">
                  <c:v>INTACT DNIC (n=9)</c:v>
                </c:pt>
                <c:pt idx="2">
                  <c:v>FAULTY DNIC (n=12)</c:v>
                </c:pt>
              </c:strCache>
            </c:strRef>
          </c:cat>
          <c:val>
            <c:numRef>
              <c:f>'FRI Milna'!$C$3:$E$3</c:f>
              <c:numCache>
                <c:formatCode>General</c:formatCode>
                <c:ptCount val="3"/>
                <c:pt idx="0">
                  <c:v>9.9</c:v>
                </c:pt>
                <c:pt idx="1">
                  <c:v>9.33</c:v>
                </c:pt>
                <c:pt idx="2">
                  <c:v>10.33</c:v>
                </c:pt>
              </c:numCache>
            </c:numRef>
          </c:val>
        </c:ser>
        <c:ser>
          <c:idx val="1"/>
          <c:order val="1"/>
          <c:tx>
            <c:strRef>
              <c:f>'FRI Milna'!$B$4</c:f>
              <c:strCache>
                <c:ptCount val="1"/>
                <c:pt idx="0">
                  <c:v>4w Milnacipran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'FRI Milna'!$C$12:$F$12</c:f>
                <c:numCache>
                  <c:formatCode>General</c:formatCode>
                  <c:ptCount val="4"/>
                  <c:pt idx="0">
                    <c:v>0.7024433886696595</c:v>
                  </c:pt>
                  <c:pt idx="1">
                    <c:v>1.1180000000000001</c:v>
                  </c:pt>
                  <c:pt idx="2">
                    <c:v>0.9249151312417806</c:v>
                  </c:pt>
                </c:numCache>
              </c:numRef>
            </c:plus>
            <c:minus>
              <c:numRef>
                <c:f>'FRI Milna'!$C$12:$F$12</c:f>
                <c:numCache>
                  <c:formatCode>General</c:formatCode>
                  <c:ptCount val="4"/>
                  <c:pt idx="0">
                    <c:v>0.7024433886696595</c:v>
                  </c:pt>
                  <c:pt idx="1">
                    <c:v>1.1180000000000001</c:v>
                  </c:pt>
                  <c:pt idx="2">
                    <c:v>0.9249151312417806</c:v>
                  </c:pt>
                </c:numCache>
              </c:numRef>
            </c:minus>
          </c:errBars>
          <c:cat>
            <c:strRef>
              <c:f>'FRI Milna'!$C$2:$E$2</c:f>
              <c:strCache>
                <c:ptCount val="3"/>
                <c:pt idx="0">
                  <c:v>ALL (N=21)</c:v>
                </c:pt>
                <c:pt idx="1">
                  <c:v>INTACT DNIC (n=9)</c:v>
                </c:pt>
                <c:pt idx="2">
                  <c:v>FAULTY DNIC (n=12)</c:v>
                </c:pt>
              </c:strCache>
            </c:strRef>
          </c:cat>
          <c:val>
            <c:numRef>
              <c:f>'FRI Milna'!$C$4:$E$4</c:f>
              <c:numCache>
                <c:formatCode>General</c:formatCode>
                <c:ptCount val="3"/>
                <c:pt idx="0">
                  <c:v>5.52</c:v>
                </c:pt>
                <c:pt idx="1">
                  <c:v>5</c:v>
                </c:pt>
                <c:pt idx="2">
                  <c:v>5.92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785344"/>
        <c:axId val="75461376"/>
      </c:barChart>
      <c:catAx>
        <c:axId val="57785344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crossAx val="75461376"/>
        <c:crosses val="autoZero"/>
        <c:auto val="0"/>
        <c:lblAlgn val="ctr"/>
        <c:lblOffset val="100"/>
        <c:noMultiLvlLbl val="0"/>
      </c:catAx>
      <c:valAx>
        <c:axId val="75461376"/>
        <c:scaling>
          <c:orientation val="minMax"/>
          <c:max val="14"/>
        </c:scaling>
        <c:delete val="0"/>
        <c:axPos val="l"/>
        <c:numFmt formatCode="General" sourceLinked="1"/>
        <c:majorTickMark val="out"/>
        <c:minorTickMark val="none"/>
        <c:tickLblPos val="nextTo"/>
        <c:crossAx val="57785344"/>
        <c:crosses val="autoZero"/>
        <c:crossBetween val="between"/>
        <c:majorUnit val="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BB530-4863-4156-9817-15E43424E757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A9A81-BDA0-4F26-962C-258EFD382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1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Nothing to predict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A9A81-BDA0-4F26-962C-258EFD382E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6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0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9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1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8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6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4A13-74CA-4458-84CA-C1C3D8A9100F}" type="datetimeFigureOut">
              <a:rPr lang="en-US" smtClean="0"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3CD51-59CD-434C-8D7A-FCF1F4D3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5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Bedside Sensory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standardized procedures using standardized equipment to conduct basic sensory testing with minimum cost and patient burden</a:t>
            </a:r>
          </a:p>
          <a:p>
            <a:r>
              <a:rPr lang="en-US" dirty="0" smtClean="0"/>
              <a:t>‘Kits’ have been developed and partially validated with procedures and equipment for osteoarthritis (OA) and post-herpetic neuralgia (PHN)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2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Local pressure pain threshold (PPT)</a:t>
            </a:r>
          </a:p>
          <a:p>
            <a:r>
              <a:rPr lang="en-US" dirty="0" smtClean="0"/>
              <a:t>Distal  PPT</a:t>
            </a:r>
          </a:p>
          <a:p>
            <a:r>
              <a:rPr lang="en-US" dirty="0" smtClean="0"/>
              <a:t>Cold </a:t>
            </a:r>
            <a:r>
              <a:rPr lang="en-US" dirty="0" err="1" smtClean="0"/>
              <a:t>allodyia</a:t>
            </a:r>
            <a:endParaRPr lang="en-US" dirty="0" smtClean="0"/>
          </a:p>
          <a:p>
            <a:r>
              <a:rPr lang="en-US" dirty="0" err="1" smtClean="0"/>
              <a:t>Mechanoreceptive</a:t>
            </a:r>
            <a:r>
              <a:rPr lang="en-US" dirty="0" smtClean="0"/>
              <a:t> function (light touch threshold; LTT)</a:t>
            </a:r>
          </a:p>
          <a:p>
            <a:r>
              <a:rPr lang="en-US" dirty="0" smtClean="0"/>
              <a:t>Tourniquet test (for diffuse noxious inhibitory control; DNIC)</a:t>
            </a:r>
          </a:p>
          <a:p>
            <a:pPr marL="0" indent="0">
              <a:buNone/>
            </a:pPr>
            <a:r>
              <a:rPr lang="en-US" dirty="0" smtClean="0"/>
              <a:t>PHN only</a:t>
            </a:r>
          </a:p>
          <a:p>
            <a:r>
              <a:rPr lang="en-US" dirty="0" smtClean="0"/>
              <a:t>Punctate </a:t>
            </a:r>
            <a:r>
              <a:rPr lang="en-US" dirty="0" err="1" smtClean="0"/>
              <a:t>hyperalgesia</a:t>
            </a:r>
            <a:endParaRPr lang="en-US" dirty="0" smtClean="0"/>
          </a:p>
          <a:p>
            <a:r>
              <a:rPr lang="en-US" dirty="0" smtClean="0"/>
              <a:t>Dynamic mechanical allodynia</a:t>
            </a:r>
          </a:p>
          <a:p>
            <a:r>
              <a:rPr lang="en-US" dirty="0" smtClean="0"/>
              <a:t>Temporal summation (wind-up)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83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DNIC predict analgesic efficacy of naproxen?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827703"/>
              </p:ext>
            </p:extLst>
          </p:nvPr>
        </p:nvGraphicFramePr>
        <p:xfrm>
          <a:off x="533400" y="1676400"/>
          <a:ext cx="8153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5334000"/>
            <a:ext cx="75238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OA subjects with </a:t>
            </a:r>
            <a:r>
              <a:rPr lang="en-US" sz="2400" dirty="0" smtClean="0"/>
              <a:t>dysfunctional </a:t>
            </a:r>
            <a:r>
              <a:rPr lang="en-US" sz="2400" dirty="0"/>
              <a:t>DNIC showed greater discrimination of naproxen from </a:t>
            </a:r>
            <a:r>
              <a:rPr lang="en-US" sz="2400" dirty="0" smtClean="0"/>
              <a:t>placebo.</a:t>
            </a:r>
          </a:p>
          <a:p>
            <a:r>
              <a:rPr lang="en-US" sz="2400" dirty="0" smtClean="0"/>
              <a:t>Consistent with </a:t>
            </a:r>
            <a:r>
              <a:rPr lang="en-US" sz="2400" dirty="0" err="1" smtClean="0"/>
              <a:t>Yarnitsky’s</a:t>
            </a:r>
            <a:r>
              <a:rPr lang="en-US" sz="2400" dirty="0" smtClean="0"/>
              <a:t> (2012) report that poor DNIC function predicted response to duloxetine in PHN.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78280" y="2743199"/>
            <a:ext cx="913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&lt;.001</a:t>
            </a:r>
          </a:p>
          <a:p>
            <a:r>
              <a:rPr lang="en-US" dirty="0" smtClean="0"/>
              <a:t>SES=.43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7600" y="2880359"/>
            <a:ext cx="913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&lt;.05</a:t>
            </a:r>
          </a:p>
          <a:p>
            <a:r>
              <a:rPr lang="en-US" dirty="0" smtClean="0"/>
              <a:t>SES=.34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2096869"/>
            <a:ext cx="913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&lt;.001</a:t>
            </a:r>
          </a:p>
          <a:p>
            <a:r>
              <a:rPr lang="en-US" dirty="0" smtClean="0"/>
              <a:t>SES=.77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048000" y="2096869"/>
            <a:ext cx="0" cy="23227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88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18237"/>
              </p:ext>
            </p:extLst>
          </p:nvPr>
        </p:nvGraphicFramePr>
        <p:xfrm>
          <a:off x="685800" y="1447800"/>
          <a:ext cx="8305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DNIC predict analgesic efficacy of </a:t>
            </a:r>
            <a:r>
              <a:rPr lang="en-US" dirty="0" err="1" smtClean="0"/>
              <a:t>milnacipran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334000"/>
            <a:ext cx="7523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OA </a:t>
            </a:r>
            <a:r>
              <a:rPr lang="en-US" sz="2400" dirty="0" smtClean="0"/>
              <a:t>subjects’ DNIC made no difference in </a:t>
            </a:r>
            <a:r>
              <a:rPr lang="en-US" sz="2400" i="1" dirty="0" smtClean="0"/>
              <a:t>open-label</a:t>
            </a:r>
            <a:r>
              <a:rPr lang="en-US" sz="2400" dirty="0" smtClean="0"/>
              <a:t> treatment with </a:t>
            </a:r>
            <a:r>
              <a:rPr lang="en-US" sz="2400" dirty="0" err="1" smtClean="0"/>
              <a:t>milnacipran</a:t>
            </a:r>
            <a:r>
              <a:rPr lang="en-US" sz="2400" dirty="0" smtClean="0"/>
              <a:t> (double-blind period showed no efficacy net vs. placebo either)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22495" y="2142201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&lt;.001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9170" y="2105858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&lt;.001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75960" y="2143035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&lt;.001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048000" y="2096869"/>
            <a:ext cx="0" cy="23227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Standardized BST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Variation in sensory testing procedures increases error.  Solution: standardization</a:t>
            </a:r>
          </a:p>
          <a:p>
            <a:r>
              <a:rPr lang="en-US" dirty="0" smtClean="0"/>
              <a:t>Many new treatments only demonstrate superiority in a sub-population. Solution: identify mechanisms for targeted treatment</a:t>
            </a:r>
          </a:p>
          <a:p>
            <a:endParaRPr lang="en-US" dirty="0" smtClean="0"/>
          </a:p>
          <a:p>
            <a:r>
              <a:rPr lang="en-US" dirty="0" smtClean="0"/>
              <a:t>RPC study underway using BST with PHN</a:t>
            </a:r>
          </a:p>
          <a:p>
            <a:r>
              <a:rPr lang="en-US" dirty="0" smtClean="0"/>
              <a:t>Different tests in the BST toolbox may predict efficacy of different treatments in different populations</a:t>
            </a:r>
          </a:p>
        </p:txBody>
      </p:sp>
    </p:spTree>
    <p:extLst>
      <p:ext uri="{BB962C8B-B14F-4D97-AF65-F5344CB8AC3E}">
        <p14:creationId xmlns:p14="http://schemas.microsoft.com/office/powerpoint/2010/main" val="556345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256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Bedside Sensory Testing</vt:lpstr>
      <vt:lpstr>BST Procedures</vt:lpstr>
      <vt:lpstr>Can DNIC predict analgesic efficacy of naproxen?</vt:lpstr>
      <vt:lpstr>Can DNIC predict analgesic efficacy of milnacipran?</vt:lpstr>
      <vt:lpstr>Value of Standardized BST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Bedside Sensory Testing</dc:title>
  <dc:creator>Jay Trudeau</dc:creator>
  <cp:lastModifiedBy>Nathaniel Katz</cp:lastModifiedBy>
  <cp:revision>8</cp:revision>
  <dcterms:created xsi:type="dcterms:W3CDTF">2013-06-11T17:35:33Z</dcterms:created>
  <dcterms:modified xsi:type="dcterms:W3CDTF">2013-06-14T19:28:09Z</dcterms:modified>
</cp:coreProperties>
</file>