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6" r:id="rId3"/>
    <p:sldId id="257" r:id="rId4"/>
    <p:sldId id="277" r:id="rId5"/>
    <p:sldId id="295" r:id="rId6"/>
    <p:sldId id="294" r:id="rId7"/>
    <p:sldId id="296" r:id="rId8"/>
    <p:sldId id="273" r:id="rId9"/>
    <p:sldId id="287" r:id="rId10"/>
    <p:sldId id="267" r:id="rId11"/>
    <p:sldId id="289" r:id="rId12"/>
    <p:sldId id="290" r:id="rId13"/>
    <p:sldId id="275" r:id="rId14"/>
    <p:sldId id="268" r:id="rId15"/>
    <p:sldId id="279" r:id="rId16"/>
    <p:sldId id="297" r:id="rId17"/>
    <p:sldId id="298" r:id="rId18"/>
    <p:sldId id="274" r:id="rId19"/>
    <p:sldId id="292" r:id="rId20"/>
    <p:sldId id="293" r:id="rId21"/>
    <p:sldId id="269" r:id="rId22"/>
    <p:sldId id="299" r:id="rId23"/>
    <p:sldId id="280" r:id="rId24"/>
    <p:sldId id="270" r:id="rId25"/>
    <p:sldId id="282" r:id="rId26"/>
    <p:sldId id="281" r:id="rId27"/>
    <p:sldId id="284" r:id="rId28"/>
    <p:sldId id="285" r:id="rId29"/>
    <p:sldId id="286" r:id="rId30"/>
    <p:sldId id="271" r:id="rId31"/>
    <p:sldId id="283" r:id="rId32"/>
    <p:sldId id="302" r:id="rId33"/>
  </p:sldIdLst>
  <p:sldSz cx="9906000" cy="6858000" type="A4"/>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514350" indent="-57150" algn="l" rtl="0" fontAlgn="base">
      <a:spcBef>
        <a:spcPct val="0"/>
      </a:spcBef>
      <a:spcAft>
        <a:spcPct val="0"/>
      </a:spcAft>
      <a:defRPr kern="1200">
        <a:solidFill>
          <a:schemeClr val="tx1"/>
        </a:solidFill>
        <a:latin typeface="Arial" charset="0"/>
        <a:ea typeface="+mn-ea"/>
        <a:cs typeface="Arial" charset="0"/>
      </a:defRPr>
    </a:lvl2pPr>
    <a:lvl3pPr marL="1030288" indent="-115888" algn="l" rtl="0" fontAlgn="base">
      <a:spcBef>
        <a:spcPct val="0"/>
      </a:spcBef>
      <a:spcAft>
        <a:spcPct val="0"/>
      </a:spcAft>
      <a:defRPr kern="1200">
        <a:solidFill>
          <a:schemeClr val="tx1"/>
        </a:solidFill>
        <a:latin typeface="Arial" charset="0"/>
        <a:ea typeface="+mn-ea"/>
        <a:cs typeface="Arial" charset="0"/>
      </a:defRPr>
    </a:lvl3pPr>
    <a:lvl4pPr marL="1546225" indent="-174625" algn="l" rtl="0" fontAlgn="base">
      <a:spcBef>
        <a:spcPct val="0"/>
      </a:spcBef>
      <a:spcAft>
        <a:spcPct val="0"/>
      </a:spcAft>
      <a:defRPr kern="1200">
        <a:solidFill>
          <a:schemeClr val="tx1"/>
        </a:solidFill>
        <a:latin typeface="Arial" charset="0"/>
        <a:ea typeface="+mn-ea"/>
        <a:cs typeface="Arial" charset="0"/>
      </a:defRPr>
    </a:lvl4pPr>
    <a:lvl5pPr marL="2062163" indent="-23336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51693" autoAdjust="0"/>
  </p:normalViewPr>
  <p:slideViewPr>
    <p:cSldViewPr snapToGrid="0">
      <p:cViewPr varScale="1">
        <p:scale>
          <a:sx n="33" d="100"/>
          <a:sy n="33" d="100"/>
        </p:scale>
        <p:origin x="-1410" y="-7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ileserver.iekf.au.dk\AKH\DPRC\Simon%20Haroutounian\Post-doc\IMI%20Project\Data_collection_and_analysis_form_peripheral_Neuropathy_study_Simon.V2.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ileserver.iekf.au.dk\AKH\DPRC\Simon%20Haroutounian\Post-doc\IMI%20Project\Data_collection_and_analysis_form_peripheral_Neuropathy_study_Simon.V2.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ileserver.iekf.au.dk\AKH\DPRC\Simon%20Haroutounian\Post-doc\IMI%20Project\Data_collection_and_analysis_form_peripheral_Neuropathy_study_Simon.V2.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leserver.iekf.au.dk\AKH\DPRC\Simon%20Haroutounian\Post-doc\IMI%20Project\Data_collection_and_analysis_form_peripheral_Neuropathy_study_Simon.V2.2.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400" b="0"/>
            </a:pPr>
            <a:r>
              <a:rPr lang="en-US" sz="1400" b="0"/>
              <a:t>Healthy,</a:t>
            </a:r>
            <a:r>
              <a:rPr lang="en-US" sz="1400" b="0" baseline="0"/>
              <a:t> dorsal foot</a:t>
            </a:r>
            <a:endParaRPr lang="en-US" sz="1400" b="0"/>
          </a:p>
        </c:rich>
      </c:tx>
    </c:title>
    <c:plotArea>
      <c:layout/>
      <c:scatterChart>
        <c:scatterStyle val="lineMarker"/>
        <c:ser>
          <c:idx val="2"/>
          <c:order val="0"/>
          <c:tx>
            <c:v>healthy v</c:v>
          </c:tx>
          <c:spPr>
            <a:ln w="28575">
              <a:noFill/>
            </a:ln>
          </c:spPr>
          <c:marker>
            <c:symbol val="triangle"/>
            <c:size val="4"/>
          </c:marker>
          <c:trendline>
            <c:trendlineType val="linear"/>
            <c:dispRSqr val="1"/>
            <c:trendlineLbl>
              <c:layout>
                <c:manualLayout>
                  <c:x val="-9.7435417281298509E-2"/>
                  <c:y val="-1.2078148934454852E-2"/>
                </c:manualLayout>
              </c:layout>
              <c:numFmt formatCode="General" sourceLinked="0"/>
              <c:txPr>
                <a:bodyPr/>
                <a:lstStyle/>
                <a:p>
                  <a:pPr>
                    <a:defRPr sz="1200"/>
                  </a:pPr>
                  <a:endParaRPr lang="en-US"/>
                </a:p>
              </c:txPr>
            </c:trendlineLbl>
          </c:trendline>
          <c:xVal>
            <c:numRef>
              <c:f>IMMPACT!$K$6:$K$19</c:f>
              <c:numCache>
                <c:formatCode>General</c:formatCode>
                <c:ptCount val="14"/>
                <c:pt idx="0">
                  <c:v>323</c:v>
                </c:pt>
                <c:pt idx="1">
                  <c:v>305</c:v>
                </c:pt>
                <c:pt idx="2">
                  <c:v>305</c:v>
                </c:pt>
                <c:pt idx="3">
                  <c:v>279</c:v>
                </c:pt>
                <c:pt idx="4">
                  <c:v>323</c:v>
                </c:pt>
                <c:pt idx="5">
                  <c:v>264</c:v>
                </c:pt>
                <c:pt idx="6">
                  <c:v>311</c:v>
                </c:pt>
                <c:pt idx="7">
                  <c:v>196</c:v>
                </c:pt>
                <c:pt idx="8">
                  <c:v>218</c:v>
                </c:pt>
                <c:pt idx="9">
                  <c:v>256</c:v>
                </c:pt>
                <c:pt idx="10">
                  <c:v>328</c:v>
                </c:pt>
                <c:pt idx="11">
                  <c:v>257</c:v>
                </c:pt>
                <c:pt idx="12">
                  <c:v>115</c:v>
                </c:pt>
                <c:pt idx="13">
                  <c:v>237</c:v>
                </c:pt>
              </c:numCache>
            </c:numRef>
          </c:xVal>
          <c:yVal>
            <c:numRef>
              <c:f>IMMPACT!$L$6:$L$19</c:f>
              <c:numCache>
                <c:formatCode>General</c:formatCode>
                <c:ptCount val="14"/>
                <c:pt idx="0">
                  <c:v>35</c:v>
                </c:pt>
                <c:pt idx="1">
                  <c:v>20</c:v>
                </c:pt>
                <c:pt idx="2">
                  <c:v>65</c:v>
                </c:pt>
                <c:pt idx="3">
                  <c:v>75</c:v>
                </c:pt>
                <c:pt idx="4">
                  <c:v>40</c:v>
                </c:pt>
                <c:pt idx="5">
                  <c:v>65</c:v>
                </c:pt>
                <c:pt idx="6">
                  <c:v>60</c:v>
                </c:pt>
                <c:pt idx="7">
                  <c:v>35</c:v>
                </c:pt>
                <c:pt idx="8">
                  <c:v>30</c:v>
                </c:pt>
                <c:pt idx="9">
                  <c:v>30</c:v>
                </c:pt>
                <c:pt idx="10">
                  <c:v>50</c:v>
                </c:pt>
                <c:pt idx="11">
                  <c:v>20</c:v>
                </c:pt>
                <c:pt idx="12">
                  <c:v>3</c:v>
                </c:pt>
                <c:pt idx="13">
                  <c:v>37</c:v>
                </c:pt>
              </c:numCache>
            </c:numRef>
          </c:yVal>
        </c:ser>
        <c:dLbls/>
        <c:axId val="145029760"/>
        <c:axId val="145074432"/>
      </c:scatterChart>
      <c:valAx>
        <c:axId val="145029760"/>
        <c:scaling>
          <c:orientation val="minMax"/>
          <c:min val="50"/>
        </c:scaling>
        <c:axPos val="b"/>
        <c:numFmt formatCode="General" sourceLinked="1"/>
        <c:tickLblPos val="nextTo"/>
        <c:crossAx val="145074432"/>
        <c:crosses val="autoZero"/>
        <c:crossBetween val="midCat"/>
      </c:valAx>
      <c:valAx>
        <c:axId val="145074432"/>
        <c:scaling>
          <c:orientation val="minMax"/>
        </c:scaling>
        <c:axPos val="l"/>
        <c:numFmt formatCode="General" sourceLinked="1"/>
        <c:tickLblPos val="nextTo"/>
        <c:crossAx val="145029760"/>
        <c:crosses val="autoZero"/>
        <c:crossBetween val="midCat"/>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400" b="0"/>
            </a:pPr>
            <a:r>
              <a:rPr lang="en-US" sz="1400" b="0" dirty="0"/>
              <a:t>PNI,</a:t>
            </a:r>
            <a:r>
              <a:rPr lang="en-US" sz="1400" b="0" baseline="0" dirty="0"/>
              <a:t> contralateral foot blocked</a:t>
            </a:r>
            <a:endParaRPr lang="en-US" sz="1400" b="0" dirty="0"/>
          </a:p>
        </c:rich>
      </c:tx>
      <c:layout>
        <c:manualLayout>
          <c:xMode val="edge"/>
          <c:yMode val="edge"/>
          <c:x val="0.13811229706631137"/>
          <c:y val="4.1558452891148484E-2"/>
        </c:manualLayout>
      </c:layout>
    </c:title>
    <c:plotArea>
      <c:layout>
        <c:manualLayout>
          <c:layoutTarget val="inner"/>
          <c:xMode val="edge"/>
          <c:yMode val="edge"/>
          <c:x val="0.21671059399364936"/>
          <c:y val="0.33066069954344779"/>
          <c:w val="0.65316888028821363"/>
          <c:h val="0.46868300940288632"/>
        </c:manualLayout>
      </c:layout>
      <c:scatterChart>
        <c:scatterStyle val="lineMarker"/>
        <c:ser>
          <c:idx val="1"/>
          <c:order val="0"/>
          <c:tx>
            <c:v>blocked</c:v>
          </c:tx>
          <c:spPr>
            <a:ln w="28575">
              <a:noFill/>
            </a:ln>
          </c:spPr>
          <c:marker>
            <c:symbol val="square"/>
            <c:size val="4"/>
          </c:marker>
          <c:trendline>
            <c:trendlineType val="linear"/>
            <c:dispRSqr val="1"/>
            <c:trendlineLbl>
              <c:layout>
                <c:manualLayout>
                  <c:x val="-1.3669797299433977E-2"/>
                  <c:y val="-5.4117139467155684E-2"/>
                </c:manualLayout>
              </c:layout>
              <c:numFmt formatCode="General" sourceLinked="0"/>
              <c:txPr>
                <a:bodyPr/>
                <a:lstStyle/>
                <a:p>
                  <a:pPr>
                    <a:defRPr sz="1200"/>
                  </a:pPr>
                  <a:endParaRPr lang="en-US"/>
                </a:p>
              </c:txPr>
            </c:trendlineLbl>
          </c:trendline>
          <c:xVal>
            <c:numRef>
              <c:f>(IMMPACT!$F$6:$F$10,IMMPACT!$F$12)</c:f>
              <c:numCache>
                <c:formatCode>General</c:formatCode>
                <c:ptCount val="6"/>
                <c:pt idx="0">
                  <c:v>384</c:v>
                </c:pt>
                <c:pt idx="1">
                  <c:v>162</c:v>
                </c:pt>
                <c:pt idx="2">
                  <c:v>320</c:v>
                </c:pt>
                <c:pt idx="3">
                  <c:v>206</c:v>
                </c:pt>
                <c:pt idx="4">
                  <c:v>131</c:v>
                </c:pt>
                <c:pt idx="5">
                  <c:v>190</c:v>
                </c:pt>
              </c:numCache>
            </c:numRef>
          </c:xVal>
          <c:yVal>
            <c:numRef>
              <c:f>(IMMPACT!$G$6:$G$10,IMMPACT!$G$12)</c:f>
              <c:numCache>
                <c:formatCode>General</c:formatCode>
                <c:ptCount val="6"/>
                <c:pt idx="0">
                  <c:v>85</c:v>
                </c:pt>
                <c:pt idx="1">
                  <c:v>20</c:v>
                </c:pt>
                <c:pt idx="2">
                  <c:v>20</c:v>
                </c:pt>
                <c:pt idx="3">
                  <c:v>20</c:v>
                </c:pt>
                <c:pt idx="4">
                  <c:v>45</c:v>
                </c:pt>
                <c:pt idx="5">
                  <c:v>40</c:v>
                </c:pt>
              </c:numCache>
            </c:numRef>
          </c:yVal>
        </c:ser>
        <c:dLbls/>
        <c:axId val="146540032"/>
        <c:axId val="146802944"/>
      </c:scatterChart>
      <c:valAx>
        <c:axId val="146540032"/>
        <c:scaling>
          <c:orientation val="minMax"/>
          <c:min val="50"/>
        </c:scaling>
        <c:axPos val="b"/>
        <c:numFmt formatCode="General" sourceLinked="1"/>
        <c:tickLblPos val="nextTo"/>
        <c:crossAx val="146802944"/>
        <c:crosses val="autoZero"/>
        <c:crossBetween val="midCat"/>
      </c:valAx>
      <c:valAx>
        <c:axId val="146802944"/>
        <c:scaling>
          <c:orientation val="minMax"/>
        </c:scaling>
        <c:axPos val="l"/>
        <c:numFmt formatCode="General" sourceLinked="1"/>
        <c:tickLblPos val="nextTo"/>
        <c:crossAx val="146540032"/>
        <c:crosses val="autoZero"/>
        <c:crossBetween val="midCat"/>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400" b="0"/>
            </a:pPr>
            <a:r>
              <a:rPr lang="da-DK" sz="1400" b="0"/>
              <a:t>PNI, contralateral</a:t>
            </a:r>
            <a:r>
              <a:rPr lang="da-DK" sz="1400" b="0" baseline="0"/>
              <a:t> dorsal foot</a:t>
            </a:r>
            <a:endParaRPr lang="da-DK" sz="1400" b="0"/>
          </a:p>
        </c:rich>
      </c:tx>
    </c:title>
    <c:plotArea>
      <c:layout>
        <c:manualLayout>
          <c:layoutTarget val="inner"/>
          <c:xMode val="edge"/>
          <c:yMode val="edge"/>
          <c:x val="0.19211616798740841"/>
          <c:y val="0.33066069954344779"/>
          <c:w val="0.69253064914877582"/>
          <c:h val="0.46868300940288632"/>
        </c:manualLayout>
      </c:layout>
      <c:scatterChart>
        <c:scatterStyle val="lineMarker"/>
        <c:ser>
          <c:idx val="0"/>
          <c:order val="0"/>
          <c:tx>
            <c:v>non blocked</c:v>
          </c:tx>
          <c:spPr>
            <a:ln w="28575">
              <a:noFill/>
            </a:ln>
          </c:spPr>
          <c:marker>
            <c:symbol val="diamond"/>
            <c:size val="4"/>
          </c:marker>
          <c:trendline>
            <c:trendlineType val="linear"/>
            <c:dispRSqr val="1"/>
            <c:trendlineLbl>
              <c:layout>
                <c:manualLayout>
                  <c:x val="2.4015431805964015E-2"/>
                  <c:y val="-9.871139395246846E-2"/>
                </c:manualLayout>
              </c:layout>
              <c:numFmt formatCode="General" sourceLinked="0"/>
              <c:txPr>
                <a:bodyPr/>
                <a:lstStyle/>
                <a:p>
                  <a:pPr>
                    <a:defRPr sz="1200"/>
                  </a:pPr>
                  <a:endParaRPr lang="en-US"/>
                </a:p>
              </c:txPr>
            </c:trendlineLbl>
          </c:trendline>
          <c:xVal>
            <c:numRef>
              <c:f>IMMPACT!$D$6:$D$13</c:f>
              <c:numCache>
                <c:formatCode>General</c:formatCode>
                <c:ptCount val="8"/>
                <c:pt idx="0">
                  <c:v>493</c:v>
                </c:pt>
                <c:pt idx="1">
                  <c:v>321</c:v>
                </c:pt>
                <c:pt idx="2">
                  <c:v>240</c:v>
                </c:pt>
                <c:pt idx="3">
                  <c:v>154</c:v>
                </c:pt>
                <c:pt idx="4">
                  <c:v>159</c:v>
                </c:pt>
                <c:pt idx="5">
                  <c:v>148</c:v>
                </c:pt>
                <c:pt idx="6">
                  <c:v>125</c:v>
                </c:pt>
                <c:pt idx="7">
                  <c:v>498</c:v>
                </c:pt>
              </c:numCache>
            </c:numRef>
          </c:xVal>
          <c:yVal>
            <c:numRef>
              <c:f>IMMPACT!$E$6:$E$13</c:f>
              <c:numCache>
                <c:formatCode>General</c:formatCode>
                <c:ptCount val="8"/>
                <c:pt idx="0">
                  <c:v>80</c:v>
                </c:pt>
                <c:pt idx="1">
                  <c:v>17.5</c:v>
                </c:pt>
                <c:pt idx="2">
                  <c:v>27.5</c:v>
                </c:pt>
                <c:pt idx="3">
                  <c:v>0</c:v>
                </c:pt>
                <c:pt idx="4">
                  <c:v>0</c:v>
                </c:pt>
                <c:pt idx="5">
                  <c:v>85</c:v>
                </c:pt>
                <c:pt idx="6">
                  <c:v>20</c:v>
                </c:pt>
                <c:pt idx="7">
                  <c:v>10</c:v>
                </c:pt>
              </c:numCache>
            </c:numRef>
          </c:yVal>
        </c:ser>
        <c:dLbls/>
        <c:axId val="150701184"/>
        <c:axId val="150702720"/>
      </c:scatterChart>
      <c:valAx>
        <c:axId val="150701184"/>
        <c:scaling>
          <c:orientation val="minMax"/>
          <c:min val="50"/>
        </c:scaling>
        <c:axPos val="b"/>
        <c:numFmt formatCode="General" sourceLinked="1"/>
        <c:tickLblPos val="nextTo"/>
        <c:crossAx val="150702720"/>
        <c:crosses val="autoZero"/>
        <c:crossBetween val="midCat"/>
      </c:valAx>
      <c:valAx>
        <c:axId val="150702720"/>
        <c:scaling>
          <c:orientation val="minMax"/>
        </c:scaling>
        <c:axPos val="l"/>
        <c:numFmt formatCode="General" sourceLinked="1"/>
        <c:tickLblPos val="nextTo"/>
        <c:crossAx val="150701184"/>
        <c:crosses val="autoZero"/>
        <c:crossBetween val="midCat"/>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7198840769903787"/>
          <c:y val="0.27485773814401532"/>
          <c:w val="0.6123594407609787"/>
          <c:h val="0.58848848164528833"/>
        </c:manualLayout>
      </c:layout>
      <c:scatterChart>
        <c:scatterStyle val="lineMarker"/>
        <c:ser>
          <c:idx val="0"/>
          <c:order val="0"/>
          <c:tx>
            <c:v>1</c:v>
          </c:tx>
          <c:xVal>
            <c:strRef>
              <c:f>IMMPACT!$E$16:$F$16</c:f>
              <c:strCache>
                <c:ptCount val="2"/>
                <c:pt idx="0">
                  <c:v>No block</c:v>
                </c:pt>
                <c:pt idx="1">
                  <c:v>Block</c:v>
                </c:pt>
              </c:strCache>
            </c:strRef>
          </c:xVal>
          <c:yVal>
            <c:numRef>
              <c:f>(IMMPACT!$E$6,IMMPACT!$G$6)</c:f>
              <c:numCache>
                <c:formatCode>General</c:formatCode>
                <c:ptCount val="2"/>
                <c:pt idx="0">
                  <c:v>80</c:v>
                </c:pt>
                <c:pt idx="1">
                  <c:v>85</c:v>
                </c:pt>
              </c:numCache>
            </c:numRef>
          </c:yVal>
        </c:ser>
        <c:ser>
          <c:idx val="1"/>
          <c:order val="1"/>
          <c:tx>
            <c:v>2</c:v>
          </c:tx>
          <c:xVal>
            <c:strRef>
              <c:f>IMMPACT!$E$16:$F$16</c:f>
              <c:strCache>
                <c:ptCount val="2"/>
                <c:pt idx="0">
                  <c:v>No block</c:v>
                </c:pt>
                <c:pt idx="1">
                  <c:v>Block</c:v>
                </c:pt>
              </c:strCache>
            </c:strRef>
          </c:xVal>
          <c:yVal>
            <c:numRef>
              <c:f>(IMMPACT!$E$7,IMMPACT!$G$7)</c:f>
              <c:numCache>
                <c:formatCode>General</c:formatCode>
                <c:ptCount val="2"/>
                <c:pt idx="0">
                  <c:v>17.5</c:v>
                </c:pt>
                <c:pt idx="1">
                  <c:v>20</c:v>
                </c:pt>
              </c:numCache>
            </c:numRef>
          </c:yVal>
        </c:ser>
        <c:ser>
          <c:idx val="2"/>
          <c:order val="2"/>
          <c:tx>
            <c:v>3</c:v>
          </c:tx>
          <c:xVal>
            <c:strRef>
              <c:f>IMMPACT!$E$16:$F$16</c:f>
              <c:strCache>
                <c:ptCount val="2"/>
                <c:pt idx="0">
                  <c:v>No block</c:v>
                </c:pt>
                <c:pt idx="1">
                  <c:v>Block</c:v>
                </c:pt>
              </c:strCache>
            </c:strRef>
          </c:xVal>
          <c:yVal>
            <c:numRef>
              <c:f>(IMMPACT!$E$8,IMMPACT!$G$8)</c:f>
              <c:numCache>
                <c:formatCode>General</c:formatCode>
                <c:ptCount val="2"/>
                <c:pt idx="0">
                  <c:v>27.5</c:v>
                </c:pt>
                <c:pt idx="1">
                  <c:v>20</c:v>
                </c:pt>
              </c:numCache>
            </c:numRef>
          </c:yVal>
        </c:ser>
        <c:ser>
          <c:idx val="3"/>
          <c:order val="3"/>
          <c:tx>
            <c:v>4</c:v>
          </c:tx>
          <c:xVal>
            <c:strRef>
              <c:f>IMMPACT!$E$16:$F$16</c:f>
              <c:strCache>
                <c:ptCount val="2"/>
                <c:pt idx="0">
                  <c:v>No block</c:v>
                </c:pt>
                <c:pt idx="1">
                  <c:v>Block</c:v>
                </c:pt>
              </c:strCache>
            </c:strRef>
          </c:xVal>
          <c:yVal>
            <c:numRef>
              <c:f>(IMMPACT!$E$9,IMMPACT!$G$9)</c:f>
              <c:numCache>
                <c:formatCode>General</c:formatCode>
                <c:ptCount val="2"/>
                <c:pt idx="0">
                  <c:v>0</c:v>
                </c:pt>
                <c:pt idx="1">
                  <c:v>20</c:v>
                </c:pt>
              </c:numCache>
            </c:numRef>
          </c:yVal>
        </c:ser>
        <c:ser>
          <c:idx val="4"/>
          <c:order val="4"/>
          <c:tx>
            <c:v>5</c:v>
          </c:tx>
          <c:xVal>
            <c:strRef>
              <c:f>IMMPACT!$E$16:$F$16</c:f>
              <c:strCache>
                <c:ptCount val="2"/>
                <c:pt idx="0">
                  <c:v>No block</c:v>
                </c:pt>
                <c:pt idx="1">
                  <c:v>Block</c:v>
                </c:pt>
              </c:strCache>
            </c:strRef>
          </c:xVal>
          <c:yVal>
            <c:numRef>
              <c:f>(IMMPACT!$E$10,IMMPACT!$G$10)</c:f>
              <c:numCache>
                <c:formatCode>General</c:formatCode>
                <c:ptCount val="2"/>
                <c:pt idx="0">
                  <c:v>0</c:v>
                </c:pt>
                <c:pt idx="1">
                  <c:v>45</c:v>
                </c:pt>
              </c:numCache>
            </c:numRef>
          </c:yVal>
        </c:ser>
        <c:ser>
          <c:idx val="5"/>
          <c:order val="5"/>
          <c:tx>
            <c:v>6</c:v>
          </c:tx>
          <c:xVal>
            <c:strRef>
              <c:f>IMMPACT!$E$16:$F$16</c:f>
              <c:strCache>
                <c:ptCount val="2"/>
                <c:pt idx="0">
                  <c:v>No block</c:v>
                </c:pt>
                <c:pt idx="1">
                  <c:v>Block</c:v>
                </c:pt>
              </c:strCache>
            </c:strRef>
          </c:xVal>
          <c:yVal>
            <c:numRef>
              <c:f>(IMMPACT!$E$12,IMMPACT!$G$12)</c:f>
              <c:numCache>
                <c:formatCode>General</c:formatCode>
                <c:ptCount val="2"/>
                <c:pt idx="0">
                  <c:v>20</c:v>
                </c:pt>
                <c:pt idx="1">
                  <c:v>40</c:v>
                </c:pt>
              </c:numCache>
            </c:numRef>
          </c:yVal>
        </c:ser>
        <c:dLbls/>
        <c:axId val="151317120"/>
        <c:axId val="151887872"/>
      </c:scatterChart>
      <c:valAx>
        <c:axId val="151317120"/>
        <c:scaling>
          <c:orientation val="minMax"/>
          <c:max val="2.5"/>
          <c:min val="0"/>
        </c:scaling>
        <c:axPos val="b"/>
        <c:numFmt formatCode="General" sourceLinked="1"/>
        <c:tickLblPos val="nextTo"/>
        <c:crossAx val="151887872"/>
        <c:crosses val="autoZero"/>
        <c:crossBetween val="midCat"/>
        <c:majorUnit val="1"/>
      </c:valAx>
      <c:valAx>
        <c:axId val="151887872"/>
        <c:scaling>
          <c:orientation val="minMax"/>
        </c:scaling>
        <c:axPos val="l"/>
        <c:numFmt formatCode="General" sourceLinked="1"/>
        <c:tickLblPos val="nextTo"/>
        <c:crossAx val="151317120"/>
        <c:crosses val="autoZero"/>
        <c:crossBetween val="midCat"/>
      </c:valAx>
    </c:plotArea>
    <c:plotVisOnly val="1"/>
    <c:dispBlanksAs val="gap"/>
  </c:chart>
  <c:txPr>
    <a:bodyPr/>
    <a:lstStyle/>
    <a:p>
      <a:pPr>
        <a:defRPr sz="1200"/>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0.09849</cdr:x>
      <cdr:y>0.04312</cdr:y>
    </cdr:from>
    <cdr:to>
      <cdr:x>0.96755</cdr:x>
      <cdr:y>0.2957</cdr:y>
    </cdr:to>
    <cdr:sp macro="" textlink="">
      <cdr:nvSpPr>
        <cdr:cNvPr id="2" name="TextBox 1"/>
        <cdr:cNvSpPr txBox="1"/>
      </cdr:nvSpPr>
      <cdr:spPr>
        <a:xfrm xmlns:a="http://schemas.openxmlformats.org/drawingml/2006/main">
          <a:off x="297317" y="95241"/>
          <a:ext cx="2623457" cy="557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a-DK" sz="1200" dirty="0"/>
            <a:t>Individual capsaicin-induced</a:t>
          </a:r>
          <a:r>
            <a:rPr lang="da-DK" sz="1200" baseline="0" dirty="0"/>
            <a:t> pain scores, uncorrected for flare response</a:t>
          </a:r>
          <a:endParaRPr lang="da-DK" sz="1200" dirty="0"/>
        </a:p>
      </cdr:txBody>
    </cdr:sp>
  </cdr:relSizeAnchor>
  <cdr:relSizeAnchor xmlns:cdr="http://schemas.openxmlformats.org/drawingml/2006/chartDrawing">
    <cdr:from>
      <cdr:x>0</cdr:x>
      <cdr:y>0.33925</cdr:y>
    </cdr:from>
    <cdr:to>
      <cdr:x>0.07345</cdr:x>
      <cdr:y>0.72665</cdr:y>
    </cdr:to>
    <cdr:sp macro="" textlink="">
      <cdr:nvSpPr>
        <cdr:cNvPr id="3" name="TextBox 2"/>
        <cdr:cNvSpPr txBox="1"/>
      </cdr:nvSpPr>
      <cdr:spPr>
        <a:xfrm xmlns:a="http://schemas.openxmlformats.org/drawingml/2006/main" rot="16200000">
          <a:off x="-672802" y="1066310"/>
          <a:ext cx="855681" cy="221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200" dirty="0"/>
            <a:t>NRS 0-100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D49FC95A-95F8-4946-A35F-A27DD300058E}" type="datetimeFigureOut">
              <a:rPr lang="en-US"/>
              <a:pPr>
                <a:defRPr/>
              </a:pPr>
              <a:t>6/14/2013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A80E3786-3461-4052-86DF-09773A6BE92E}" type="slidenum">
              <a:rPr lang="en-US"/>
              <a:pPr>
                <a:defRPr/>
              </a:pPr>
              <a:t>‹#›</a:t>
            </a:fld>
            <a:endParaRPr lang="en-US"/>
          </a:p>
        </p:txBody>
      </p:sp>
    </p:spTree>
    <p:extLst>
      <p:ext uri="{BB962C8B-B14F-4D97-AF65-F5344CB8AC3E}">
        <p14:creationId xmlns:p14="http://schemas.microsoft.com/office/powerpoint/2010/main" xmlns="" val="1458054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14350" algn="l" rtl="0" eaLnBrk="0" fontAlgn="base" hangingPunct="0">
      <a:spcBef>
        <a:spcPct val="30000"/>
      </a:spcBef>
      <a:spcAft>
        <a:spcPct val="0"/>
      </a:spcAft>
      <a:defRPr sz="1400" kern="1200">
        <a:solidFill>
          <a:schemeClr val="tx1"/>
        </a:solidFill>
        <a:latin typeface="+mn-lt"/>
        <a:ea typeface="+mn-ea"/>
        <a:cs typeface="+mn-cs"/>
      </a:defRPr>
    </a:lvl2pPr>
    <a:lvl3pPr marL="1030288" algn="l" rtl="0" eaLnBrk="0" fontAlgn="base" hangingPunct="0">
      <a:spcBef>
        <a:spcPct val="30000"/>
      </a:spcBef>
      <a:spcAft>
        <a:spcPct val="0"/>
      </a:spcAft>
      <a:defRPr sz="1400" kern="1200">
        <a:solidFill>
          <a:schemeClr val="tx1"/>
        </a:solidFill>
        <a:latin typeface="+mn-lt"/>
        <a:ea typeface="+mn-ea"/>
        <a:cs typeface="+mn-cs"/>
      </a:defRPr>
    </a:lvl3pPr>
    <a:lvl4pPr marL="1546225" algn="l" rtl="0" eaLnBrk="0" fontAlgn="base" hangingPunct="0">
      <a:spcBef>
        <a:spcPct val="30000"/>
      </a:spcBef>
      <a:spcAft>
        <a:spcPct val="0"/>
      </a:spcAft>
      <a:defRPr sz="1400" kern="1200">
        <a:solidFill>
          <a:schemeClr val="tx1"/>
        </a:solidFill>
        <a:latin typeface="+mn-lt"/>
        <a:ea typeface="+mn-ea"/>
        <a:cs typeface="+mn-cs"/>
      </a:defRPr>
    </a:lvl4pPr>
    <a:lvl5pPr marL="2062163" algn="l" rtl="0" eaLnBrk="0" fontAlgn="base" hangingPunct="0">
      <a:spcBef>
        <a:spcPct val="30000"/>
      </a:spcBef>
      <a:spcAft>
        <a:spcPct val="0"/>
      </a:spcAft>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a:t>
            </a:fld>
            <a:endParaRPr lang="en-US"/>
          </a:p>
        </p:txBody>
      </p:sp>
    </p:spTree>
    <p:extLst>
      <p:ext uri="{BB962C8B-B14F-4D97-AF65-F5344CB8AC3E}">
        <p14:creationId xmlns:p14="http://schemas.microsoft.com/office/powerpoint/2010/main" xmlns="" val="189108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You might have noted I have been using several terms such as DNIC CPM and HNCS. Apparently I am not the only one who was confused by the various term, so to be consistent from now on, I will use the recommendations of the consensus meeting published in European J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Instead of using DNIC, which is more related to the neurophysiological measuring of the brainstem mediated pain inhibition in animals, and Heterotopic Noxious Conditioning Stimulation, the consensus suggested that the psychophysical human testing to register the net effect of </a:t>
            </a:r>
            <a:r>
              <a:rPr lang="en-US" sz="1400" kern="1200" dirty="0" err="1" smtClean="0">
                <a:solidFill>
                  <a:schemeClr val="tx1"/>
                </a:solidFill>
                <a:effectLst/>
                <a:latin typeface="+mn-lt"/>
                <a:ea typeface="+mn-ea"/>
                <a:cs typeface="+mn-cs"/>
              </a:rPr>
              <a:t>facilitatory</a:t>
            </a:r>
            <a:r>
              <a:rPr lang="en-US" sz="1400" kern="1200" dirty="0" smtClean="0">
                <a:solidFill>
                  <a:schemeClr val="tx1"/>
                </a:solidFill>
                <a:effectLst/>
                <a:latin typeface="+mn-lt"/>
                <a:ea typeface="+mn-ea"/>
                <a:cs typeface="+mn-cs"/>
              </a:rPr>
              <a:t> and inhibitory mechanisms of pain processing is called Conditioned pain modulation, or CPM.</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stimulus to induce the change in pain perception was agreed to be termed conditioning stimulus, and the painful stimulus upon which the conditioning effect is tested is called Test stimulus. And CPM represents the net phenomenon through which the conditioning stimulus affects the test stimulus.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11</a:t>
            </a:fld>
            <a:endParaRPr lang="en-US"/>
          </a:p>
        </p:txBody>
      </p:sp>
    </p:spTree>
    <p:extLst>
      <p:ext uri="{BB962C8B-B14F-4D97-AF65-F5344CB8AC3E}">
        <p14:creationId xmlns:p14="http://schemas.microsoft.com/office/powerpoint/2010/main" xmlns="" val="77896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So the DNIC paradigm is that there is a test stimulus that gives rise to pain, intensity of which we measure, for example on NRS scale. Sometime after that we apply the conditioning stimulus, during which, or after which, we apply the test stimulus again and measure the intensity of pain it induces. The difference between the two pain ratings is the value of CPM.  When the intensity of the second test stimulus is lower, it refers to efficient CPM.</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12</a:t>
            </a:fld>
            <a:endParaRPr lang="en-US"/>
          </a:p>
        </p:txBody>
      </p:sp>
    </p:spTree>
    <p:extLst>
      <p:ext uri="{BB962C8B-B14F-4D97-AF65-F5344CB8AC3E}">
        <p14:creationId xmlns:p14="http://schemas.microsoft.com/office/powerpoint/2010/main" xmlns="" val="144052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kern="1200" dirty="0" smtClean="0">
                <a:solidFill>
                  <a:schemeClr val="tx1"/>
                </a:solidFill>
                <a:effectLst/>
                <a:latin typeface="+mn-lt"/>
                <a:ea typeface="+mn-ea"/>
                <a:cs typeface="+mn-cs"/>
              </a:rPr>
              <a:t>Now this is a nice paradigm, but the main question that we should ask is what is really that we are measuring by CPM?</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Can we identify neurotransmitter or pathway specific malfunction in the descending somatosensory system?</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Is CPM a combined output of all descending control mechanisms? And if yes, how should we apply it then if we are looking for specific mechanisms?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Does CPM give us an indication of placebo response? If yes, it could be a fantastic tool to screen and exclude patients from analgesic clinical trials…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Another important aspect is how we interpret the results of CPM testing?</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Are there normative values for healthy volunteers?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Is it affected by gender/age/genetics?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How strongly psychological variables like anxiety, depression or </a:t>
            </a:r>
            <a:r>
              <a:rPr lang="en-US" sz="1400" kern="1200" dirty="0" err="1" smtClean="0">
                <a:solidFill>
                  <a:schemeClr val="tx1"/>
                </a:solidFill>
                <a:effectLst/>
                <a:latin typeface="+mn-lt"/>
                <a:ea typeface="+mn-ea"/>
                <a:cs typeface="+mn-cs"/>
              </a:rPr>
              <a:t>catastrophization</a:t>
            </a:r>
            <a:r>
              <a:rPr lang="en-US" sz="1400" kern="1200" dirty="0" smtClean="0">
                <a:solidFill>
                  <a:schemeClr val="tx1"/>
                </a:solidFill>
                <a:effectLst/>
                <a:latin typeface="+mn-lt"/>
                <a:ea typeface="+mn-ea"/>
                <a:cs typeface="+mn-cs"/>
              </a:rPr>
              <a:t> are linked to CPM response?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How painful conditions affect CPM? Does CPM become inefficient because of chronic pain, or patients with inefficient CPM are the ones who develop chronic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some of these questions are yet to be answered.</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13</a:t>
            </a:fld>
            <a:endParaRPr lang="en-US"/>
          </a:p>
        </p:txBody>
      </p:sp>
    </p:spTree>
    <p:extLst>
      <p:ext uri="{BB962C8B-B14F-4D97-AF65-F5344CB8AC3E}">
        <p14:creationId xmlns:p14="http://schemas.microsoft.com/office/powerpoint/2010/main" xmlns="" val="53998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 methodologies have developed over time, and different types of conditioning and test stimuli has been tried.</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typical conditioning stimuli are either thermal, like hot or cold water immersion, or the ischemia model by applying a tourniquet. The most common conditioning method is immersion of the upper extremity in cold water.</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test stimulus can be of fixed intensity, thermal mechanical or electric stimulation,  or you can measure the pain threshold by applying thermal or mechanical stimuli of varying intensity.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Another method is the spatial summation procedure, which is a type of cold conditioning, but the conditioning also serves as test stimulus.</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14</a:t>
            </a:fld>
            <a:endParaRPr lang="en-US"/>
          </a:p>
        </p:txBody>
      </p:sp>
    </p:spTree>
    <p:extLst>
      <p:ext uri="{BB962C8B-B14F-4D97-AF65-F5344CB8AC3E}">
        <p14:creationId xmlns:p14="http://schemas.microsoft.com/office/powerpoint/2010/main" xmlns="" val="424990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Gradual immersion of increasing or decreasing area into cold water, with a few min intervals between immersions, typically results in lower pain rating and unpleasantness at the end of each session, as opposed to the opposite order of immersion. </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15</a:t>
            </a:fld>
            <a:endParaRPr lang="en-US"/>
          </a:p>
        </p:txBody>
      </p:sp>
    </p:spTree>
    <p:extLst>
      <p:ext uri="{BB962C8B-B14F-4D97-AF65-F5344CB8AC3E}">
        <p14:creationId xmlns:p14="http://schemas.microsoft.com/office/powerpoint/2010/main" xmlns="" val="361184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There is a substantial variability among various CPM protocols, and the generalization from one method to another is not straightforward.</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the figure here from </a:t>
            </a:r>
            <a:r>
              <a:rPr lang="en-US" sz="1400" kern="1200" dirty="0" err="1" smtClean="0">
                <a:solidFill>
                  <a:schemeClr val="tx1"/>
                </a:solidFill>
                <a:effectLst/>
                <a:latin typeface="+mn-lt"/>
                <a:ea typeface="+mn-ea"/>
                <a:cs typeface="+mn-cs"/>
              </a:rPr>
              <a:t>Dorit</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Pud</a:t>
            </a:r>
            <a:r>
              <a:rPr lang="en-US" sz="1400" kern="1200" dirty="0" smtClean="0">
                <a:solidFill>
                  <a:schemeClr val="tx1"/>
                </a:solidFill>
                <a:effectLst/>
                <a:latin typeface="+mn-lt"/>
                <a:ea typeface="+mn-ea"/>
                <a:cs typeface="+mn-cs"/>
              </a:rPr>
              <a:t> and colleagues you can see the summary of different conditioning and test stimuli employed, and the resulting maximum change in CPM, and this table suggests that you can use different combination of thermal, mechanical, chemical and electrical stimuli, and end up with comparable CPM outcome.  This demonstrates that there is probably no one single preferred protocol, or even type of preferred combination between conditioning and test stimuli. But the main question is whether these all measure the same effects, and then it doesn’t really matter which method to implement in a clinical trial.. or each combination might be assessing a different mechanism of descending pain modulation.</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16</a:t>
            </a:fld>
            <a:endParaRPr lang="en-US"/>
          </a:p>
        </p:txBody>
      </p:sp>
    </p:spTree>
    <p:extLst>
      <p:ext uri="{BB962C8B-B14F-4D97-AF65-F5344CB8AC3E}">
        <p14:creationId xmlns:p14="http://schemas.microsoft.com/office/powerpoint/2010/main" xmlns="" val="171345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And even within the same group, using the same paradigm, methods evolve over time, which is quite natural, and these three studies, within the range of 4 years, all from the same group, using the same conditioning and test stimulus, have slight modifications, as for the assessment of conditioning stimulus intensity, the times of pain assessment, definitions, and testing site (e.g. dominant arm vs. right arm). And even these small differences may obviously influence the testing outcome.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17</a:t>
            </a:fld>
            <a:endParaRPr lang="en-US"/>
          </a:p>
        </p:txBody>
      </p:sp>
    </p:spTree>
    <p:extLst>
      <p:ext uri="{BB962C8B-B14F-4D97-AF65-F5344CB8AC3E}">
        <p14:creationId xmlns:p14="http://schemas.microsoft.com/office/powerpoint/2010/main" xmlns="" val="20130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400" kern="1200" dirty="0" smtClean="0">
                <a:solidFill>
                  <a:schemeClr val="tx1"/>
                </a:solidFill>
                <a:effectLst/>
                <a:latin typeface="+mn-lt"/>
                <a:ea typeface="+mn-ea"/>
                <a:cs typeface="+mn-cs"/>
              </a:rPr>
              <a:t>Several factors has been identified, that may affect the extent of CPM response.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Differences in any of the following has the ability to affect the CPM. So future studies should aim to control as many of these factors as possible.</a:t>
            </a:r>
            <a:endParaRPr lang="ru-RU" sz="1400" kern="1200" dirty="0" smtClean="0">
              <a:solidFill>
                <a:schemeClr val="tx1"/>
              </a:solidFill>
              <a:effectLst/>
              <a:latin typeface="+mn-lt"/>
              <a:ea typeface="+mn-ea"/>
              <a:cs typeface="+mn-cs"/>
            </a:endParaRPr>
          </a:p>
          <a:p>
            <a:endParaRPr lang="en-US" dirty="0" smtClean="0"/>
          </a:p>
          <a:p>
            <a:r>
              <a:rPr lang="en-US" dirty="0" err="1" smtClean="0"/>
              <a:t>Baad</a:t>
            </a:r>
            <a:r>
              <a:rPr lang="da-DK" dirty="0" smtClean="0"/>
              <a:t>-</a:t>
            </a:r>
            <a:r>
              <a:rPr lang="en-US" dirty="0" smtClean="0"/>
              <a:t>Hansen Pain 2005. no sex differences in intraoral capsaicin induced pain and DNIC.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F30A94-069E-4C5D-9E30-1F2576C76544}" type="slidenum">
              <a:rPr lang="en-US" smtClean="0"/>
              <a:pPr eaLnBrk="1" hangingPunct="1"/>
              <a:t>18</a:t>
            </a:fld>
            <a:endParaRPr lang="en-US" smtClean="0"/>
          </a:p>
        </p:txBody>
      </p:sp>
    </p:spTree>
    <p:extLst>
      <p:ext uri="{BB962C8B-B14F-4D97-AF65-F5344CB8AC3E}">
        <p14:creationId xmlns:p14="http://schemas.microsoft.com/office/powerpoint/2010/main" xmlns="" val="351141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And it is not simple, as the data until now have been confusing. For example some studies have shown a positive correlation between stimulus intensity and CPM response, but other did not found such correlation.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same goes with the question whether the conditioning stimulus should necessarily be painful? And here again, the data are contradictory.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On the other hand, in some studies different conditioning stimuli, causing different magnitudes of pain, have shown comparable effect on CPM response.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19</a:t>
            </a:fld>
            <a:endParaRPr lang="en-US"/>
          </a:p>
        </p:txBody>
      </p:sp>
    </p:spTree>
    <p:extLst>
      <p:ext uri="{BB962C8B-B14F-4D97-AF65-F5344CB8AC3E}">
        <p14:creationId xmlns:p14="http://schemas.microsoft.com/office/powerpoint/2010/main" xmlns="" val="236107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kern="1200" dirty="0" smtClean="0">
                <a:solidFill>
                  <a:schemeClr val="tx1"/>
                </a:solidFill>
                <a:effectLst/>
                <a:latin typeface="+mn-lt"/>
                <a:ea typeface="+mn-ea"/>
                <a:cs typeface="+mn-cs"/>
              </a:rPr>
              <a:t>We know from clinical practice, or just even from daily experiences, that distracting someone who is in pain may shift his attention from pain and thus pain experience becomes less unpleasant, or disturbing.</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So is conditioning, or </a:t>
            </a:r>
            <a:r>
              <a:rPr lang="en-US" sz="1400" kern="1200" dirty="0" err="1" smtClean="0">
                <a:solidFill>
                  <a:schemeClr val="tx1"/>
                </a:solidFill>
                <a:effectLst/>
                <a:latin typeface="+mn-lt"/>
                <a:ea typeface="+mn-ea"/>
                <a:cs typeface="+mn-cs"/>
              </a:rPr>
              <a:t>counterirritation</a:t>
            </a:r>
            <a:r>
              <a:rPr lang="en-US" sz="1400" kern="1200" dirty="0" smtClean="0">
                <a:solidFill>
                  <a:schemeClr val="tx1"/>
                </a:solidFill>
                <a:effectLst/>
                <a:latin typeface="+mn-lt"/>
                <a:ea typeface="+mn-ea"/>
                <a:cs typeface="+mn-cs"/>
              </a:rPr>
              <a:t> simply a type of distraction?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 think it’s a difficult question with no simple answer. Several groups have tried to address this issue, by testing pain modulation just by distraction tasks, by conditioning, or both, and the suggestion until now, is that CPM is not due to just distraction, as combining Conditioning with distraction yields higher pain modulation, and this cannot be accounted for just as “even more distraction”.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We did a study recently where experimental pain intensity was reduced by emotional stimulation in one group of participants but not in another, and when we did the same experiment in FMRI, the group that </a:t>
            </a:r>
            <a:r>
              <a:rPr lang="en-US" sz="1400" kern="1200" dirty="0" err="1" smtClean="0">
                <a:solidFill>
                  <a:schemeClr val="tx1"/>
                </a:solidFill>
                <a:effectLst/>
                <a:latin typeface="+mn-lt"/>
                <a:ea typeface="+mn-ea"/>
                <a:cs typeface="+mn-cs"/>
              </a:rPr>
              <a:t>did’t</a:t>
            </a:r>
            <a:r>
              <a:rPr lang="en-US" sz="1400" kern="1200" dirty="0" smtClean="0">
                <a:solidFill>
                  <a:schemeClr val="tx1"/>
                </a:solidFill>
                <a:effectLst/>
                <a:latin typeface="+mn-lt"/>
                <a:ea typeface="+mn-ea"/>
                <a:cs typeface="+mn-cs"/>
              </a:rPr>
              <a:t> modulate the pain in a quiet environment, had more pain modulation effect in the noisy </a:t>
            </a:r>
            <a:r>
              <a:rPr lang="en-US" sz="1400" kern="1200" dirty="0" err="1" smtClean="0">
                <a:solidFill>
                  <a:schemeClr val="tx1"/>
                </a:solidFill>
                <a:effectLst/>
                <a:latin typeface="+mn-lt"/>
                <a:ea typeface="+mn-ea"/>
                <a:cs typeface="+mn-cs"/>
              </a:rPr>
              <a:t>stressfull</a:t>
            </a:r>
            <a:r>
              <a:rPr lang="en-US" sz="1400" kern="1200" dirty="0" smtClean="0">
                <a:solidFill>
                  <a:schemeClr val="tx1"/>
                </a:solidFill>
                <a:effectLst/>
                <a:latin typeface="+mn-lt"/>
                <a:ea typeface="+mn-ea"/>
                <a:cs typeface="+mn-cs"/>
              </a:rPr>
              <a:t> environment of MRI.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So it seems that distraction cannot explain all CPM effect, but it plays some role in it. The difficult task is to differentiate between the contribution of the two components.</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20</a:t>
            </a:fld>
            <a:endParaRPr lang="en-US"/>
          </a:p>
        </p:txBody>
      </p:sp>
    </p:spTree>
    <p:extLst>
      <p:ext uri="{BB962C8B-B14F-4D97-AF65-F5344CB8AC3E}">
        <p14:creationId xmlns:p14="http://schemas.microsoft.com/office/powerpoint/2010/main" xmlns="" val="186201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So a brief outline of the talk for the next 30 minutes or so:</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I’ll present a short background on descending pain modulation and on of DNIC/CPM testing paradigm and an update on terminology.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I’ll try to raise some of the key questions regarding what is it that we are measuring by this paradigm, which might serve as a basis for the further discussion.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This will be followed by some data on CPM testing approaches, as well as on what happens with CPM in patients with various chronic pain syndromes, and as a consequence of pharmacotherapy.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finally, I’ll raise some of the methodological issues regarding CPM testing in trials.</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a:t>
            </a:fld>
            <a:endParaRPr lang="en-US"/>
          </a:p>
        </p:txBody>
      </p:sp>
    </p:spTree>
    <p:extLst>
      <p:ext uri="{BB962C8B-B14F-4D97-AF65-F5344CB8AC3E}">
        <p14:creationId xmlns:p14="http://schemas.microsoft.com/office/powerpoint/2010/main" xmlns="" val="348597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Now let’s look at the CPM profile in chronic pain patients.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Many studies have been performed to address the question whether CPM is impaired in chronic pain patients, and indeed, it seems that this is the case, mainly in what is called functional or idiopathic pain syndromes such as fibromyalgia, TMD, and IBS.</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21</a:t>
            </a:fld>
            <a:endParaRPr lang="en-US"/>
          </a:p>
        </p:txBody>
      </p:sp>
    </p:spTree>
    <p:extLst>
      <p:ext uri="{BB962C8B-B14F-4D97-AF65-F5344CB8AC3E}">
        <p14:creationId xmlns:p14="http://schemas.microsoft.com/office/powerpoint/2010/main" xmlns="" val="2716364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mn-lt"/>
                <a:ea typeface="+mn-ea"/>
                <a:cs typeface="+mn-cs"/>
              </a:rPr>
              <a:t>A recent systematic review that included about 30 studies characterizing CPM in chronic pain quite clearly shows that CPM is less efficient in chronic pain population. And this includes studies with different paradigms of CPM testing, various conditioning and test stimuli. And the results seem quite unidirectional.</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22</a:t>
            </a:fld>
            <a:endParaRPr lang="en-US"/>
          </a:p>
        </p:txBody>
      </p:sp>
    </p:spTree>
    <p:extLst>
      <p:ext uri="{BB962C8B-B14F-4D97-AF65-F5344CB8AC3E}">
        <p14:creationId xmlns:p14="http://schemas.microsoft.com/office/powerpoint/2010/main" xmlns="" val="21949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And the question is of course, again, is it pain due to low CPM, or low CPM is due to chronic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There are some data supporting that efficient CPM may be protective against chronic pain.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an elegant preclinical study by Franc </a:t>
            </a:r>
            <a:r>
              <a:rPr lang="en-US" sz="1400" kern="1200" dirty="0" err="1" smtClean="0">
                <a:solidFill>
                  <a:schemeClr val="tx1"/>
                </a:solidFill>
                <a:effectLst/>
                <a:latin typeface="+mn-lt"/>
                <a:ea typeface="+mn-ea"/>
                <a:cs typeface="+mn-cs"/>
              </a:rPr>
              <a:t>Porrecas</a:t>
            </a:r>
            <a:r>
              <a:rPr lang="en-US" sz="1400" kern="1200" dirty="0" smtClean="0">
                <a:solidFill>
                  <a:schemeClr val="tx1"/>
                </a:solidFill>
                <a:effectLst/>
                <a:latin typeface="+mn-lt"/>
                <a:ea typeface="+mn-ea"/>
                <a:cs typeface="+mn-cs"/>
              </a:rPr>
              <a:t> group, rats that after SNL did not develop </a:t>
            </a:r>
            <a:r>
              <a:rPr lang="en-US" sz="1400" kern="1200" dirty="0" err="1" smtClean="0">
                <a:solidFill>
                  <a:schemeClr val="tx1"/>
                </a:solidFill>
                <a:effectLst/>
                <a:latin typeface="+mn-lt"/>
                <a:ea typeface="+mn-ea"/>
                <a:cs typeface="+mn-cs"/>
              </a:rPr>
              <a:t>allodynia</a:t>
            </a:r>
            <a:r>
              <a:rPr lang="en-US" sz="1400" kern="1200" dirty="0" smtClean="0">
                <a:solidFill>
                  <a:schemeClr val="tx1"/>
                </a:solidFill>
                <a:effectLst/>
                <a:latin typeface="+mn-lt"/>
                <a:ea typeface="+mn-ea"/>
                <a:cs typeface="+mn-cs"/>
              </a:rPr>
              <a:t>,  actually did show </a:t>
            </a:r>
            <a:r>
              <a:rPr lang="en-US" sz="1400" kern="1200" dirty="0" err="1" smtClean="0">
                <a:solidFill>
                  <a:schemeClr val="tx1"/>
                </a:solidFill>
                <a:effectLst/>
                <a:latin typeface="+mn-lt"/>
                <a:ea typeface="+mn-ea"/>
                <a:cs typeface="+mn-cs"/>
              </a:rPr>
              <a:t>allodynia</a:t>
            </a:r>
            <a:r>
              <a:rPr lang="en-US" sz="1400" kern="1200" dirty="0" smtClean="0">
                <a:solidFill>
                  <a:schemeClr val="tx1"/>
                </a:solidFill>
                <a:effectLst/>
                <a:latin typeface="+mn-lt"/>
                <a:ea typeface="+mn-ea"/>
                <a:cs typeface="+mn-cs"/>
              </a:rPr>
              <a:t> when lidocaine was injected into the RVM to  block the descending inhibitory control.</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sham operated animals, that of course did not exhibit </a:t>
            </a:r>
            <a:r>
              <a:rPr lang="en-US" sz="1400" kern="1200" dirty="0" err="1" smtClean="0">
                <a:solidFill>
                  <a:schemeClr val="tx1"/>
                </a:solidFill>
                <a:effectLst/>
                <a:latin typeface="+mn-lt"/>
                <a:ea typeface="+mn-ea"/>
                <a:cs typeface="+mn-cs"/>
              </a:rPr>
              <a:t>allodynia</a:t>
            </a:r>
            <a:r>
              <a:rPr lang="en-US" sz="1400" kern="1200" dirty="0" smtClean="0">
                <a:solidFill>
                  <a:schemeClr val="tx1"/>
                </a:solidFill>
                <a:effectLst/>
                <a:latin typeface="+mn-lt"/>
                <a:ea typeface="+mn-ea"/>
                <a:cs typeface="+mn-cs"/>
              </a:rPr>
              <a:t>, RVM injection of lidocaine did not cause </a:t>
            </a:r>
            <a:r>
              <a:rPr lang="en-US" sz="1400" kern="1200" dirty="0" err="1" smtClean="0">
                <a:solidFill>
                  <a:schemeClr val="tx1"/>
                </a:solidFill>
                <a:effectLst/>
                <a:latin typeface="+mn-lt"/>
                <a:ea typeface="+mn-ea"/>
                <a:cs typeface="+mn-cs"/>
              </a:rPr>
              <a:t>allodynia</a:t>
            </a:r>
            <a:r>
              <a:rPr lang="en-US" sz="1400" kern="1200" dirty="0" smtClean="0">
                <a:solidFill>
                  <a:schemeClr val="tx1"/>
                </a:solidFill>
                <a:effectLst/>
                <a:latin typeface="+mn-lt"/>
                <a:ea typeface="+mn-ea"/>
                <a:cs typeface="+mn-cs"/>
              </a:rPr>
              <a:t>.</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also clinically, patients that demonstrated more efficient CPM before  thoracic surgery, developed less persistent post thoracotomy pain.</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23</a:t>
            </a:fld>
            <a:endParaRPr lang="en-US"/>
          </a:p>
        </p:txBody>
      </p:sp>
    </p:spTree>
    <p:extLst>
      <p:ext uri="{BB962C8B-B14F-4D97-AF65-F5344CB8AC3E}">
        <p14:creationId xmlns:p14="http://schemas.microsoft.com/office/powerpoint/2010/main" xmlns="" val="428034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So we have data that CPM is less efficient in chronic pain, we have data suggesting that inefficient CPM may increase the chances for chronic pain., and another important question is, especially for clinical trials: can CPM response predict response to specific pharmacological therapy?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only prospective study I am aware of to test this hypothesis is the study from David </a:t>
            </a:r>
            <a:r>
              <a:rPr lang="en-US" sz="1400" kern="1200" dirty="0" err="1" smtClean="0">
                <a:solidFill>
                  <a:schemeClr val="tx1"/>
                </a:solidFill>
                <a:effectLst/>
                <a:latin typeface="+mn-lt"/>
                <a:ea typeface="+mn-ea"/>
                <a:cs typeface="+mn-cs"/>
              </a:rPr>
              <a:t>Yarnitskis</a:t>
            </a:r>
            <a:r>
              <a:rPr lang="en-US" sz="1400" kern="1200" dirty="0" smtClean="0">
                <a:solidFill>
                  <a:schemeClr val="tx1"/>
                </a:solidFill>
                <a:effectLst/>
                <a:latin typeface="+mn-lt"/>
                <a:ea typeface="+mn-ea"/>
                <a:cs typeface="+mn-cs"/>
              </a:rPr>
              <a:t> group, that showed, that patients with DPN with low CPM baseline responded better to treatment with Duloxetine, an SNRI that is supposed to enhance descending pain modulation.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But since this is not a placebo controlled trial, a natural question that arises : is this response drug specific or mechanism specific, or these patients would also response to any treatment? Or placebo treatment?</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this should be addressed in modifications in future study design</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24</a:t>
            </a:fld>
            <a:endParaRPr lang="en-US"/>
          </a:p>
        </p:txBody>
      </p:sp>
    </p:spTree>
    <p:extLst>
      <p:ext uri="{BB962C8B-B14F-4D97-AF65-F5344CB8AC3E}">
        <p14:creationId xmlns:p14="http://schemas.microsoft.com/office/powerpoint/2010/main" xmlns="" val="289859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kern="1200" dirty="0" smtClean="0">
                <a:solidFill>
                  <a:schemeClr val="tx1"/>
                </a:solidFill>
                <a:effectLst/>
                <a:latin typeface="+mn-lt"/>
                <a:ea typeface="+mn-ea"/>
                <a:cs typeface="+mn-cs"/>
              </a:rPr>
              <a:t>We know that some of the brain and brainstem structures that are essential for DNIC, also play a key role in placebo analgesia.</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an interesting study by </a:t>
            </a:r>
            <a:r>
              <a:rPr lang="en-US" sz="1400" kern="1200" dirty="0" err="1" smtClean="0">
                <a:solidFill>
                  <a:schemeClr val="tx1"/>
                </a:solidFill>
                <a:effectLst/>
                <a:latin typeface="+mn-lt"/>
                <a:ea typeface="+mn-ea"/>
                <a:cs typeface="+mn-cs"/>
              </a:rPr>
              <a:t>Nir</a:t>
            </a:r>
            <a:r>
              <a:rPr lang="en-US" sz="1400" kern="1200" dirty="0" smtClean="0">
                <a:solidFill>
                  <a:schemeClr val="tx1"/>
                </a:solidFill>
                <a:effectLst/>
                <a:latin typeface="+mn-lt"/>
                <a:ea typeface="+mn-ea"/>
                <a:cs typeface="+mn-cs"/>
              </a:rPr>
              <a:t> and colleagues, they evaluated whether the CPM effect is a function of the stimulus intensity, or rather the magnitude of perceived pain. And by manipulating pain perception by placebo or </a:t>
            </a:r>
            <a:r>
              <a:rPr lang="en-US" sz="1400" kern="1200" dirty="0" err="1" smtClean="0">
                <a:solidFill>
                  <a:schemeClr val="tx1"/>
                </a:solidFill>
                <a:effectLst/>
                <a:latin typeface="+mn-lt"/>
                <a:ea typeface="+mn-ea"/>
                <a:cs typeface="+mn-cs"/>
              </a:rPr>
              <a:t>nocebo</a:t>
            </a:r>
            <a:r>
              <a:rPr lang="en-US" sz="1400" kern="1200" dirty="0" smtClean="0">
                <a:solidFill>
                  <a:schemeClr val="tx1"/>
                </a:solidFill>
                <a:effectLst/>
                <a:latin typeface="+mn-lt"/>
                <a:ea typeface="+mn-ea"/>
                <a:cs typeface="+mn-cs"/>
              </a:rPr>
              <a:t>, they concluded that CPM capacity depends on the perceived magnitude of the conditioning pain, rather than only its physical intensity.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placebo manipulation diminished the perceived Conditioning stimulus painfulness and in turn reduced CPM responses;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a:t>
            </a:r>
            <a:r>
              <a:rPr lang="en-US" sz="1400" kern="1200" dirty="0" err="1" smtClean="0">
                <a:solidFill>
                  <a:schemeClr val="tx1"/>
                </a:solidFill>
                <a:effectLst/>
                <a:latin typeface="+mn-lt"/>
                <a:ea typeface="+mn-ea"/>
                <a:cs typeface="+mn-cs"/>
              </a:rPr>
              <a:t>nocebo</a:t>
            </a:r>
            <a:r>
              <a:rPr lang="en-US" sz="1400" kern="1200" dirty="0" smtClean="0">
                <a:solidFill>
                  <a:schemeClr val="tx1"/>
                </a:solidFill>
                <a:effectLst/>
                <a:latin typeface="+mn-lt"/>
                <a:ea typeface="+mn-ea"/>
                <a:cs typeface="+mn-cs"/>
              </a:rPr>
              <a:t> manipulation augmented the perceived CS painfulness but evoked no significant change in the CPM responses, possibly due to a ceiling effect of descending pain inhibition represented by the CPM response.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This means that the CPM effect is not merely a neurophysiological response to the noxious stimulus, like DNIC,  but rather something more complex, with significant cognitive involvement and also probably placebo type response.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25</a:t>
            </a:fld>
            <a:endParaRPr lang="en-US"/>
          </a:p>
        </p:txBody>
      </p:sp>
    </p:spTree>
    <p:extLst>
      <p:ext uri="{BB962C8B-B14F-4D97-AF65-F5344CB8AC3E}">
        <p14:creationId xmlns:p14="http://schemas.microsoft.com/office/powerpoint/2010/main" xmlns="" val="359545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Another important question is whether CPM is a given property of an individual, or it is a trait that can change over time, or following a treatment for example.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There is not too much literature on it,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But Pregabalin treatment was shown to have only moderate effect on CPM.</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Iv ketamine treatment, for example, worsened CPM, or caused more pain facilitation and not inhibition.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the previously mentioned duloxetine study, duloxetine improved CPM in patients with malfunctioning CPM, but did not change it much in those who had functional </a:t>
            </a:r>
            <a:r>
              <a:rPr lang="en-US" sz="1400" kern="1200" dirty="0" err="1" smtClean="0">
                <a:solidFill>
                  <a:schemeClr val="tx1"/>
                </a:solidFill>
                <a:effectLst/>
                <a:latin typeface="+mn-lt"/>
                <a:ea typeface="+mn-ea"/>
                <a:cs typeface="+mn-cs"/>
              </a:rPr>
              <a:t>cpm</a:t>
            </a:r>
            <a:r>
              <a:rPr lang="en-US" sz="1400" kern="1200" dirty="0" smtClean="0">
                <a:solidFill>
                  <a:schemeClr val="tx1"/>
                </a:solidFill>
                <a:effectLst/>
                <a:latin typeface="+mn-lt"/>
                <a:ea typeface="+mn-ea"/>
                <a:cs typeface="+mn-cs"/>
              </a:rPr>
              <a:t> profile.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26</a:t>
            </a:fld>
            <a:endParaRPr lang="en-US"/>
          </a:p>
        </p:txBody>
      </p:sp>
    </p:spTree>
    <p:extLst>
      <p:ext uri="{BB962C8B-B14F-4D97-AF65-F5344CB8AC3E}">
        <p14:creationId xmlns:p14="http://schemas.microsoft.com/office/powerpoint/2010/main" xmlns="" val="207010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kern="1200" dirty="0" smtClean="0">
                <a:solidFill>
                  <a:schemeClr val="tx1"/>
                </a:solidFill>
                <a:effectLst/>
                <a:latin typeface="+mn-lt"/>
                <a:ea typeface="+mn-ea"/>
                <a:cs typeface="+mn-cs"/>
              </a:rPr>
              <a:t>A question that very much interests me, personally, is whether other predictors or biomarkers we are using, may be actually measuring CPM response.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an interesting recent study on topical clonidine in DPN,  the authors showed that in overall, topical clonidine was not more effective than placebo, but in subgroup of patients with increased baseline pain response to topical capsaicin, the treatment was more effective.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Yes, in these that had any pain following capsaicin application, and especially those with pain more than 2 on 0-10 scale, the separation between clonidine and placebo is indeed better.</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But let’s look carefully at the data. Here is the drug response of the whole group… and here are the different subgroups. Is the response really better? I don’t think so..</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But now look at the placebo response.. here is the response in overall group, and here is the </a:t>
            </a:r>
            <a:r>
              <a:rPr lang="en-US" sz="1400" kern="1200" dirty="0" err="1" smtClean="0">
                <a:solidFill>
                  <a:schemeClr val="tx1"/>
                </a:solidFill>
                <a:effectLst/>
                <a:latin typeface="+mn-lt"/>
                <a:ea typeface="+mn-ea"/>
                <a:cs typeface="+mn-cs"/>
              </a:rPr>
              <a:t>reponse</a:t>
            </a:r>
            <a:r>
              <a:rPr lang="en-US" sz="1400" kern="1200" dirty="0" smtClean="0">
                <a:solidFill>
                  <a:schemeClr val="tx1"/>
                </a:solidFill>
                <a:effectLst/>
                <a:latin typeface="+mn-lt"/>
                <a:ea typeface="+mn-ea"/>
                <a:cs typeface="+mn-cs"/>
              </a:rPr>
              <a:t> in capsaicin responders. In my humble opinion, the conclusion of the paper is that in patients with capsaicin response the placebo effect is smaller.</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So these patients all had chronic pain… and now we applied capsaicin.. and regardless of their small fiber morphology or function, maybe the ones that had high pain response were merely those who has inefficient CPM, and thus, also less placebo response.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27</a:t>
            </a:fld>
            <a:endParaRPr lang="en-US"/>
          </a:p>
        </p:txBody>
      </p:sp>
    </p:spTree>
    <p:extLst>
      <p:ext uri="{BB962C8B-B14F-4D97-AF65-F5344CB8AC3E}">
        <p14:creationId xmlns:p14="http://schemas.microsoft.com/office/powerpoint/2010/main" xmlns="" val="2510162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400" kern="1200" dirty="0" smtClean="0">
                <a:solidFill>
                  <a:schemeClr val="tx1"/>
                </a:solidFill>
                <a:effectLst/>
                <a:latin typeface="+mn-lt"/>
                <a:ea typeface="+mn-ea"/>
                <a:cs typeface="+mn-cs"/>
              </a:rPr>
              <a:t>In this regard I looked at some of our data, from a study we just completed with a completely different objective, but the data was there, so consider it just a stimulating exercise. This is complete post hoc analysis.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We had 7 patients with one sided peripheral nerve injury and NEUP.</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WE PERFORMED baseline topical capsaicin testing on the contralateral foot.</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On  a </a:t>
            </a:r>
            <a:r>
              <a:rPr lang="en-US" sz="1400" kern="1200" dirty="0" err="1" smtClean="0">
                <a:solidFill>
                  <a:schemeClr val="tx1"/>
                </a:solidFill>
                <a:effectLst/>
                <a:latin typeface="+mn-lt"/>
                <a:ea typeface="+mn-ea"/>
                <a:cs typeface="+mn-cs"/>
              </a:rPr>
              <a:t>diffetent</a:t>
            </a:r>
            <a:r>
              <a:rPr lang="en-US" sz="1400" kern="1200" dirty="0" smtClean="0">
                <a:solidFill>
                  <a:schemeClr val="tx1"/>
                </a:solidFill>
                <a:effectLst/>
                <a:latin typeface="+mn-lt"/>
                <a:ea typeface="+mn-ea"/>
                <a:cs typeface="+mn-cs"/>
              </a:rPr>
              <a:t> day, they underwent a </a:t>
            </a:r>
            <a:r>
              <a:rPr lang="en-US" sz="1400" kern="1200" dirty="0" err="1" smtClean="0">
                <a:solidFill>
                  <a:schemeClr val="tx1"/>
                </a:solidFill>
                <a:effectLst/>
                <a:latin typeface="+mn-lt"/>
                <a:ea typeface="+mn-ea"/>
                <a:cs typeface="+mn-cs"/>
              </a:rPr>
              <a:t>pnb</a:t>
            </a:r>
            <a:r>
              <a:rPr lang="en-US" sz="1400" kern="1200" dirty="0" smtClean="0">
                <a:solidFill>
                  <a:schemeClr val="tx1"/>
                </a:solidFill>
                <a:effectLst/>
                <a:latin typeface="+mn-lt"/>
                <a:ea typeface="+mn-ea"/>
                <a:cs typeface="+mn-cs"/>
              </a:rPr>
              <a:t> that completely abolished their ongoing pain. And now when they don’t have pain, we did the topical capsaicin test again on the CL foot. We measured the local flare response with laser </a:t>
            </a:r>
            <a:r>
              <a:rPr lang="en-US" sz="1400" kern="1200" dirty="0" err="1" smtClean="0">
                <a:solidFill>
                  <a:schemeClr val="tx1"/>
                </a:solidFill>
                <a:effectLst/>
                <a:latin typeface="+mn-lt"/>
                <a:ea typeface="+mn-ea"/>
                <a:cs typeface="+mn-cs"/>
              </a:rPr>
              <a:t>doppler</a:t>
            </a:r>
            <a:r>
              <a:rPr lang="en-US" sz="1400" kern="1200" dirty="0" smtClean="0">
                <a:solidFill>
                  <a:schemeClr val="tx1"/>
                </a:solidFill>
                <a:effectLst/>
                <a:latin typeface="+mn-lt"/>
                <a:ea typeface="+mn-ea"/>
                <a:cs typeface="+mn-cs"/>
              </a:rPr>
              <a:t>, which is completely local response that do not involve CNS, and also the pain response.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Correlations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Individual pain change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No change in flare, but about 50% INCREASE in pain intensity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Again, I cannot claim anything since this is not prospectively tested hypothesis, but it may be possible that assessing topical capsaicin induced pain in healthy volunteers and patients with ongoing pain measures different things, and maybe the ones with less pain have just more effective CPM, and therefore better placebo response.</a:t>
            </a:r>
            <a:endParaRPr lang="ru-RU" sz="1400" kern="1200" dirty="0">
              <a:solidFill>
                <a:schemeClr val="tx1"/>
              </a:solidFill>
              <a:effectLst/>
              <a:latin typeface="+mn-lt"/>
              <a:ea typeface="+mn-ea"/>
              <a:cs typeface="+mn-cs"/>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7F7BAE-DB27-4D56-8FEE-18F8C7F2789E}" type="slidenum">
              <a:rPr lang="en-US" smtClean="0"/>
              <a:pPr eaLnBrk="1" hangingPunct="1"/>
              <a:t>28</a:t>
            </a:fld>
            <a:endParaRPr lang="en-US" smtClean="0"/>
          </a:p>
        </p:txBody>
      </p:sp>
    </p:spTree>
    <p:extLst>
      <p:ext uri="{BB962C8B-B14F-4D97-AF65-F5344CB8AC3E}">
        <p14:creationId xmlns:p14="http://schemas.microsoft.com/office/powerpoint/2010/main" xmlns="" val="152399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400" kern="1200" dirty="0" smtClean="0">
                <a:solidFill>
                  <a:schemeClr val="tx1"/>
                </a:solidFill>
                <a:effectLst/>
                <a:latin typeface="+mn-lt"/>
                <a:ea typeface="+mn-ea"/>
                <a:cs typeface="+mn-cs"/>
              </a:rPr>
              <a:t>The discussion in the papers was that clonidine, by acting at GPCRs decrease </a:t>
            </a:r>
            <a:r>
              <a:rPr lang="en-US" sz="1400" kern="1200" dirty="0" err="1" smtClean="0">
                <a:solidFill>
                  <a:schemeClr val="tx1"/>
                </a:solidFill>
                <a:effectLst/>
                <a:latin typeface="+mn-lt"/>
                <a:ea typeface="+mn-ea"/>
                <a:cs typeface="+mn-cs"/>
              </a:rPr>
              <a:t>adenylate</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cyclase</a:t>
            </a:r>
            <a:r>
              <a:rPr lang="en-US" sz="1400" kern="1200" dirty="0" smtClean="0">
                <a:solidFill>
                  <a:schemeClr val="tx1"/>
                </a:solidFill>
                <a:effectLst/>
                <a:latin typeface="+mn-lt"/>
                <a:ea typeface="+mn-ea"/>
                <a:cs typeface="+mn-cs"/>
              </a:rPr>
              <a:t> levels, that might have caused TRPV1 sensitization to capsaicin.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Now this might be true. But my point is that while it is important to do explorative analyses to formulate questions for further research, we should be careful in drawing conclusions on mechanism-specific interventions, based on this type of findings, where our primary hypothesis was not generated to answer this specific question: Do patients with increased response to capsaicin respond better to topical clonidine </a:t>
            </a:r>
            <a:r>
              <a:rPr lang="en-US" sz="1400" kern="1200" dirty="0" err="1" smtClean="0">
                <a:solidFill>
                  <a:schemeClr val="tx1"/>
                </a:solidFill>
                <a:effectLst/>
                <a:latin typeface="+mn-lt"/>
                <a:ea typeface="+mn-ea"/>
                <a:cs typeface="+mn-cs"/>
              </a:rPr>
              <a:t>tx</a:t>
            </a:r>
            <a:r>
              <a:rPr lang="en-US" sz="1400" kern="1200" dirty="0" smtClean="0">
                <a:solidFill>
                  <a:schemeClr val="tx1"/>
                </a:solidFill>
                <a:effectLst/>
                <a:latin typeface="+mn-lt"/>
                <a:ea typeface="+mn-ea"/>
                <a:cs typeface="+mn-cs"/>
              </a:rPr>
              <a:t>? If this was the hypothesis, the study would be probably designed differently</a:t>
            </a:r>
            <a:endParaRPr lang="ru-RU" sz="14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F5D12D-17F9-42C6-B151-892282A7F993}" type="slidenum">
              <a:rPr lang="en-US" smtClean="0"/>
              <a:pPr eaLnBrk="1" hangingPunct="1"/>
              <a:t>29</a:t>
            </a:fld>
            <a:endParaRPr lang="en-US" smtClean="0"/>
          </a:p>
        </p:txBody>
      </p:sp>
    </p:spTree>
    <p:extLst>
      <p:ext uri="{BB962C8B-B14F-4D97-AF65-F5344CB8AC3E}">
        <p14:creationId xmlns:p14="http://schemas.microsoft.com/office/powerpoint/2010/main" xmlns="" val="1499130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And this brings me to the last slide, where I would like to raise the key issues that I believe are still unclear, and warrant an appropriate discussion.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Is CPM mechanism specific? Or it can be used as a tool to predict any treatment response, or maybe placebo response?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How should we design future studies to address this questions properly, and find drug specific or mechanism specific effects?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How can we optimize, or least try to standardize the various CPM protocols so we can compare findings from different studies? </a:t>
            </a:r>
            <a:endParaRPr lang="ru-RU" sz="1400" kern="1200" smtClean="0">
              <a:solidFill>
                <a:schemeClr val="tx1"/>
              </a:solidFill>
              <a:effectLst/>
              <a:latin typeface="+mn-lt"/>
              <a:ea typeface="+mn-ea"/>
              <a:cs typeface="+mn-cs"/>
            </a:endParaRPr>
          </a:p>
          <a:p>
            <a:endParaRPr lang="ru-RU"/>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30</a:t>
            </a:fld>
            <a:endParaRPr lang="en-US"/>
          </a:p>
        </p:txBody>
      </p:sp>
    </p:spTree>
    <p:extLst>
      <p:ext uri="{BB962C8B-B14F-4D97-AF65-F5344CB8AC3E}">
        <p14:creationId xmlns:p14="http://schemas.microsoft.com/office/powerpoint/2010/main" xmlns="" val="385981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a-DK" dirty="0" smtClean="0"/>
              <a:t>SG Substancia Gelatinosa</a:t>
            </a:r>
          </a:p>
          <a:p>
            <a:pPr eaLnBrk="1" hangingPunct="1"/>
            <a:endParaRPr lang="da-DK" dirty="0" smtClean="0"/>
          </a:p>
          <a:p>
            <a:r>
              <a:rPr lang="en-US" sz="1400" kern="1200" dirty="0" smtClean="0">
                <a:solidFill>
                  <a:schemeClr val="tx1"/>
                </a:solidFill>
                <a:effectLst/>
                <a:latin typeface="+mn-lt"/>
                <a:ea typeface="+mn-ea"/>
                <a:cs typeface="+mn-cs"/>
              </a:rPr>
              <a:t>When Pavlov performed his experiments in investigating conditioned reflexes about 100 years ago, he reported that electric shock, burns, cuts and other noxious stimuli in dogs, followed consistently by presentation of food resulted eventually in dogs responding to these stimuli as signals of food, failing to show any signal of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their seminal 1965 paper on gate control theory </a:t>
            </a:r>
            <a:r>
              <a:rPr lang="en-US" sz="1400" kern="1200" dirty="0" err="1" smtClean="0">
                <a:solidFill>
                  <a:schemeClr val="tx1"/>
                </a:solidFill>
                <a:effectLst/>
                <a:latin typeface="+mn-lt"/>
                <a:ea typeface="+mn-ea"/>
                <a:cs typeface="+mn-cs"/>
              </a:rPr>
              <a:t>Melzack</a:t>
            </a:r>
            <a:r>
              <a:rPr lang="en-US" sz="1400" kern="1200" dirty="0" smtClean="0">
                <a:solidFill>
                  <a:schemeClr val="tx1"/>
                </a:solidFill>
                <a:effectLst/>
                <a:latin typeface="+mn-lt"/>
                <a:ea typeface="+mn-ea"/>
                <a:cs typeface="+mn-cs"/>
              </a:rPr>
              <a:t> and Wall write:  either the dogs were out to fool Pavlov and refused to reveal they were feeling pain…” or “intense noxious stimulation can be prevented from producing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this is in fact, one of the earliest experimental evidence that pain experienced by a noxious stimulus, may be modifiable. And this does fit with the gate control theory of spinal cord neurons being regulated by central control.</a:t>
            </a:r>
            <a:endParaRPr lang="ru-RU" sz="1400" kern="1200" dirty="0" smtClean="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177414-8410-4107-AAB1-C04785BDA015}" type="slidenum">
              <a:rPr lang="en-US" smtClean="0"/>
              <a:pPr eaLnBrk="1" hangingPunct="1"/>
              <a:t>3</a:t>
            </a:fld>
            <a:endParaRPr lang="en-US" smtClean="0"/>
          </a:p>
        </p:txBody>
      </p:sp>
    </p:spTree>
    <p:extLst>
      <p:ext uri="{BB962C8B-B14F-4D97-AF65-F5344CB8AC3E}">
        <p14:creationId xmlns:p14="http://schemas.microsoft.com/office/powerpoint/2010/main" xmlns="" val="4239492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Thus, descending pathways appear to be very important therapeutic target for the treatment of pain.</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4C7900-48F1-44C8-A616-693038D77186}" type="slidenum">
              <a:rPr lang="en-US" smtClean="0"/>
              <a:pPr eaLnBrk="1" hangingPunct="1"/>
              <a:t>32</a:t>
            </a:fld>
            <a:endParaRPr lang="en-US" smtClean="0"/>
          </a:p>
        </p:txBody>
      </p:sp>
    </p:spTree>
    <p:extLst>
      <p:ext uri="{BB962C8B-B14F-4D97-AF65-F5344CB8AC3E}">
        <p14:creationId xmlns:p14="http://schemas.microsoft.com/office/powerpoint/2010/main" xmlns="" val="307522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 Term Diffuse Noxious Inhibitory Controls (or DNIC) was coined in this classic 1979 paper, where recording from rat spinal neurons (Lamina V convergent, or Wide dynamic range) showed that the nerve activity following noxious peripheral stimuli can be completely blocked by introducing a different mechanical or thermal stimulus in another part of the body, be it mechanical such as tail pinch, thermal or pharmacologically induced such as IP injection of </a:t>
            </a:r>
            <a:r>
              <a:rPr lang="en-US" sz="1400" kern="1200" dirty="0" err="1" smtClean="0">
                <a:solidFill>
                  <a:schemeClr val="tx1"/>
                </a:solidFill>
                <a:effectLst/>
                <a:latin typeface="+mn-lt"/>
                <a:ea typeface="+mn-ea"/>
                <a:cs typeface="+mn-cs"/>
              </a:rPr>
              <a:t>bradykinin</a:t>
            </a:r>
            <a:r>
              <a:rPr lang="en-US" sz="1400" kern="1200" dirty="0" smtClean="0">
                <a:solidFill>
                  <a:schemeClr val="tx1"/>
                </a:solidFill>
                <a:effectLst/>
                <a:latin typeface="+mn-lt"/>
                <a:ea typeface="+mn-ea"/>
                <a:cs typeface="+mn-cs"/>
              </a:rPr>
              <a:t>.</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this depression of neuronal activity by peripheral noxious stimulus seems to be specific to convergent neurons and does not silent the activity of other types of dorsal horn neurons.</a:t>
            </a:r>
            <a:endParaRPr lang="ru-R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4</a:t>
            </a:fld>
            <a:endParaRPr lang="en-US"/>
          </a:p>
        </p:txBody>
      </p:sp>
    </p:spTree>
    <p:extLst>
      <p:ext uri="{BB962C8B-B14F-4D97-AF65-F5344CB8AC3E}">
        <p14:creationId xmlns:p14="http://schemas.microsoft.com/office/powerpoint/2010/main" xmlns="" val="280060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kern="1200" dirty="0" smtClean="0">
                <a:solidFill>
                  <a:schemeClr val="tx1"/>
                </a:solidFill>
                <a:effectLst/>
                <a:latin typeface="+mn-lt"/>
                <a:ea typeface="+mn-ea"/>
                <a:cs typeface="+mn-cs"/>
              </a:rPr>
              <a:t>We hardly can perform similar measurements of live recording from dorsal horn neurons in humans.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Secondly, we don’t know how exactly the activity of the WDR neurons is correlated with clinical or experimental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So several approaches have been developed to assess DNIC or DNIC-like response in human subjects, and naturally the terminology different groups have used somewhat varies.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One of the terms frequently used is HNCS, or Heterotopic Noxious Conditioning Stimulation, that refers to the fact that the conditioning stimulus is applied at a remote, </a:t>
            </a:r>
            <a:r>
              <a:rPr lang="en-US" sz="1400" b="1" kern="1200" dirty="0" smtClean="0">
                <a:solidFill>
                  <a:schemeClr val="tx1"/>
                </a:solidFill>
                <a:effectLst/>
                <a:latin typeface="+mn-lt"/>
                <a:ea typeface="+mn-ea"/>
                <a:cs typeface="+mn-cs"/>
              </a:rPr>
              <a:t>extra-segmental</a:t>
            </a:r>
            <a:r>
              <a:rPr lang="en-US" sz="1400" kern="1200" dirty="0" smtClean="0">
                <a:solidFill>
                  <a:schemeClr val="tx1"/>
                </a:solidFill>
                <a:effectLst/>
                <a:latin typeface="+mn-lt"/>
                <a:ea typeface="+mn-ea"/>
                <a:cs typeface="+mn-cs"/>
              </a:rPr>
              <a:t>, site.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This study from the Finnish group in healthy volunteers showed that applying ischemic conditioning stimulus (tourniquet) on the arm, increased the threshold for pain induced by electrical stimulation around the tooth, and also the heat pain thresholds on the lip, but did not affect mechanical pain threshold on the contralateral arm.</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while heat pain threshold increase was blocked by naloxone, the electrical pain was not, suggesting that endogenous opioid system might selectively be able to block the C fiber mediated thermal pain, but not electrical stimulation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lack of effect on the contralateral arm is somewhat consistent with animal data, with the same 1979 paper showing that the noxious conditioning of the contralateral paw had less effect on WDR neuronal activity depression, than for example conditioning stimuli applied at the tail, or the muzzle.</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5</a:t>
            </a:fld>
            <a:endParaRPr lang="en-US"/>
          </a:p>
        </p:txBody>
      </p:sp>
    </p:spTree>
    <p:extLst>
      <p:ext uri="{BB962C8B-B14F-4D97-AF65-F5344CB8AC3E}">
        <p14:creationId xmlns:p14="http://schemas.microsoft.com/office/powerpoint/2010/main" xmlns="" val="413067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HNCS Heterotopic Noxious Conditioning Stimulation</a:t>
            </a:r>
          </a:p>
          <a:p>
            <a:r>
              <a:rPr lang="en-US" sz="1400" kern="1200" dirty="0" smtClean="0">
                <a:solidFill>
                  <a:schemeClr val="tx1"/>
                </a:solidFill>
                <a:effectLst/>
                <a:latin typeface="+mn-lt"/>
                <a:ea typeface="+mn-ea"/>
                <a:cs typeface="+mn-cs"/>
              </a:rPr>
              <a:t>Now let’s take a look at patients with neuropathic pain due to nerve injury: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Brushing the </a:t>
            </a:r>
            <a:r>
              <a:rPr lang="en-US" sz="1400" kern="1200" dirty="0" err="1" smtClean="0">
                <a:solidFill>
                  <a:schemeClr val="tx1"/>
                </a:solidFill>
                <a:effectLst/>
                <a:latin typeface="+mn-lt"/>
                <a:ea typeface="+mn-ea"/>
                <a:cs typeface="+mn-cs"/>
              </a:rPr>
              <a:t>allodynic</a:t>
            </a:r>
            <a:r>
              <a:rPr lang="en-US" sz="1400" kern="1200" dirty="0" smtClean="0">
                <a:solidFill>
                  <a:schemeClr val="tx1"/>
                </a:solidFill>
                <a:effectLst/>
                <a:latin typeface="+mn-lt"/>
                <a:ea typeface="+mn-ea"/>
                <a:cs typeface="+mn-cs"/>
              </a:rPr>
              <a:t> area as conditioning, and applying electrical stimulation at the </a:t>
            </a:r>
            <a:r>
              <a:rPr lang="en-US" sz="1400" kern="1200" dirty="0" err="1" smtClean="0">
                <a:solidFill>
                  <a:schemeClr val="tx1"/>
                </a:solidFill>
                <a:effectLst/>
                <a:latin typeface="+mn-lt"/>
                <a:ea typeface="+mn-ea"/>
                <a:cs typeface="+mn-cs"/>
              </a:rPr>
              <a:t>sural</a:t>
            </a:r>
            <a:r>
              <a:rPr lang="en-US" sz="1400" kern="1200" dirty="0" smtClean="0">
                <a:solidFill>
                  <a:schemeClr val="tx1"/>
                </a:solidFill>
                <a:effectLst/>
                <a:latin typeface="+mn-lt"/>
                <a:ea typeface="+mn-ea"/>
                <a:cs typeface="+mn-cs"/>
              </a:rPr>
              <a:t> nerve in the foot as test stimulus, demonstrated that brushing the </a:t>
            </a:r>
            <a:r>
              <a:rPr lang="en-US" sz="1400" kern="1200" dirty="0" err="1" smtClean="0">
                <a:solidFill>
                  <a:schemeClr val="tx1"/>
                </a:solidFill>
                <a:effectLst/>
                <a:latin typeface="+mn-lt"/>
                <a:ea typeface="+mn-ea"/>
                <a:cs typeface="+mn-cs"/>
              </a:rPr>
              <a:t>allodynic</a:t>
            </a:r>
            <a:r>
              <a:rPr lang="en-US" sz="1400" kern="1200" dirty="0" smtClean="0">
                <a:solidFill>
                  <a:schemeClr val="tx1"/>
                </a:solidFill>
                <a:effectLst/>
                <a:latin typeface="+mn-lt"/>
                <a:ea typeface="+mn-ea"/>
                <a:cs typeface="+mn-cs"/>
              </a:rPr>
              <a:t> area reduced the pain sensation from the stimulation. But brushing the contralateral, </a:t>
            </a:r>
            <a:r>
              <a:rPr lang="en-US" sz="1400" kern="1200" dirty="0" err="1" smtClean="0">
                <a:solidFill>
                  <a:schemeClr val="tx1"/>
                </a:solidFill>
                <a:effectLst/>
                <a:latin typeface="+mn-lt"/>
                <a:ea typeface="+mn-ea"/>
                <a:cs typeface="+mn-cs"/>
              </a:rPr>
              <a:t>nonpainful</a:t>
            </a:r>
            <a:r>
              <a:rPr lang="en-US" sz="1400" kern="1200" dirty="0" smtClean="0">
                <a:solidFill>
                  <a:schemeClr val="tx1"/>
                </a:solidFill>
                <a:effectLst/>
                <a:latin typeface="+mn-lt"/>
                <a:ea typeface="+mn-ea"/>
                <a:cs typeface="+mn-cs"/>
              </a:rPr>
              <a:t> side did not change the pain rating of the electrical stimulation.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 interesting question would be what will happen to the baseline value if you took the spontaneous pain away and performed the </a:t>
            </a:r>
            <a:r>
              <a:rPr lang="en-US" sz="1400" kern="1200" dirty="0" err="1" smtClean="0">
                <a:solidFill>
                  <a:schemeClr val="tx1"/>
                </a:solidFill>
                <a:effectLst/>
                <a:latin typeface="+mn-lt"/>
                <a:ea typeface="+mn-ea"/>
                <a:cs typeface="+mn-cs"/>
              </a:rPr>
              <a:t>sural</a:t>
            </a:r>
            <a:r>
              <a:rPr lang="en-US" sz="1400" kern="1200" dirty="0" smtClean="0">
                <a:solidFill>
                  <a:schemeClr val="tx1"/>
                </a:solidFill>
                <a:effectLst/>
                <a:latin typeface="+mn-lt"/>
                <a:ea typeface="+mn-ea"/>
                <a:cs typeface="+mn-cs"/>
              </a:rPr>
              <a:t> nerve stimulation. I’ll try to address in later in the talk.</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When the conditioning was changed to applying cold </a:t>
            </a:r>
            <a:r>
              <a:rPr lang="en-US" sz="1400" kern="1200" dirty="0" err="1" smtClean="0">
                <a:solidFill>
                  <a:schemeClr val="tx1"/>
                </a:solidFill>
                <a:effectLst/>
                <a:latin typeface="+mn-lt"/>
                <a:ea typeface="+mn-ea"/>
                <a:cs typeface="+mn-cs"/>
              </a:rPr>
              <a:t>pressor</a:t>
            </a:r>
            <a:r>
              <a:rPr lang="en-US" sz="1400" kern="1200" dirty="0" smtClean="0">
                <a:solidFill>
                  <a:schemeClr val="tx1"/>
                </a:solidFill>
                <a:effectLst/>
                <a:latin typeface="+mn-lt"/>
                <a:ea typeface="+mn-ea"/>
                <a:cs typeface="+mn-cs"/>
              </a:rPr>
              <a:t> test or tourniquet to normal upper limb, the pain following the nerve stimulation was also reduced.</a:t>
            </a:r>
            <a:endParaRPr lang="ru-RU" sz="1400" kern="1200" dirty="0" smtClean="0">
              <a:solidFill>
                <a:schemeClr val="tx1"/>
              </a:solidFill>
              <a:effectLst/>
              <a:latin typeface="+mn-lt"/>
              <a:ea typeface="+mn-ea"/>
              <a:cs typeface="+mn-cs"/>
            </a:endParaRPr>
          </a:p>
          <a:p>
            <a:endParaRPr lang="da-DK"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B7AE54-C947-4F21-BE65-31DB8A495206}" type="slidenum">
              <a:rPr lang="en-US" smtClean="0"/>
              <a:pPr eaLnBrk="1" hangingPunct="1"/>
              <a:t>6</a:t>
            </a:fld>
            <a:endParaRPr lang="en-US" smtClean="0"/>
          </a:p>
        </p:txBody>
      </p:sp>
    </p:spTree>
    <p:extLst>
      <p:ext uri="{BB962C8B-B14F-4D97-AF65-F5344CB8AC3E}">
        <p14:creationId xmlns:p14="http://schemas.microsoft.com/office/powerpoint/2010/main" xmlns="" val="426468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lnSpcReduction="10000"/>
          </a:bodyPr>
          <a:lstStyle/>
          <a:p>
            <a:r>
              <a:rPr lang="ru-RU"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When we look at the involved somatosensory pathways, nociceptive inputs enter the spinal dorsal horn through primary afferent fibers that synapse onto transmission neurons. The projection fibers ascend to target the thalamus, and collateral projections also target </a:t>
            </a:r>
            <a:r>
              <a:rPr lang="en-US" sz="1400" kern="1200" dirty="0" err="1" smtClean="0">
                <a:solidFill>
                  <a:schemeClr val="tx1"/>
                </a:solidFill>
                <a:effectLst/>
                <a:latin typeface="+mn-lt"/>
                <a:ea typeface="+mn-ea"/>
                <a:cs typeface="+mn-cs"/>
              </a:rPr>
              <a:t>mesencephalic</a:t>
            </a:r>
            <a:r>
              <a:rPr lang="en-US" sz="1400" kern="1200" dirty="0" smtClean="0">
                <a:solidFill>
                  <a:schemeClr val="tx1"/>
                </a:solidFill>
                <a:effectLst/>
                <a:latin typeface="+mn-lt"/>
                <a:ea typeface="+mn-ea"/>
                <a:cs typeface="+mn-cs"/>
              </a:rPr>
              <a:t> nuclei, including the </a:t>
            </a:r>
            <a:r>
              <a:rPr lang="en-US" sz="1400" kern="1200" dirty="0" err="1" smtClean="0">
                <a:solidFill>
                  <a:schemeClr val="tx1"/>
                </a:solidFill>
                <a:effectLst/>
                <a:latin typeface="+mn-lt"/>
                <a:ea typeface="+mn-ea"/>
                <a:cs typeface="+mn-cs"/>
              </a:rPr>
              <a:t>DRt</a:t>
            </a:r>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Dorsal Reticular Nucleus)</a:t>
            </a:r>
            <a:r>
              <a:rPr lang="en-US" sz="1400" kern="1200" dirty="0" smtClean="0">
                <a:solidFill>
                  <a:schemeClr val="tx1"/>
                </a:solidFill>
                <a:effectLst/>
                <a:latin typeface="+mn-lt"/>
                <a:ea typeface="+mn-ea"/>
                <a:cs typeface="+mn-cs"/>
              </a:rPr>
              <a:t>, the RVM, and the midbrain PAG.</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various sites of the so called pain matrix communicate with each other to integrate the cognitive and conscious perceptions of pain.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then, the </a:t>
            </a:r>
            <a:r>
              <a:rPr lang="en-US" sz="1400" b="1" kern="1200" dirty="0" smtClean="0">
                <a:solidFill>
                  <a:schemeClr val="tx1"/>
                </a:solidFill>
                <a:effectLst/>
                <a:latin typeface="+mn-lt"/>
                <a:ea typeface="+mn-ea"/>
                <a:cs typeface="+mn-cs"/>
              </a:rPr>
              <a:t>Descending pain modulation</a:t>
            </a:r>
            <a:r>
              <a:rPr lang="en-US" sz="1400" kern="1200" dirty="0" smtClean="0">
                <a:solidFill>
                  <a:schemeClr val="tx1"/>
                </a:solidFill>
                <a:effectLst/>
                <a:latin typeface="+mn-lt"/>
                <a:ea typeface="+mn-ea"/>
                <a:cs typeface="+mn-cs"/>
              </a:rPr>
              <a:t> is mediated through projections to the PAG, which also communicates with the RVM as well as other medullary nuclei that send descending projections to the spinal dorsal horn. </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locus </a:t>
            </a:r>
            <a:r>
              <a:rPr lang="en-US" sz="1400" kern="1200" dirty="0" err="1" smtClean="0">
                <a:solidFill>
                  <a:schemeClr val="tx1"/>
                </a:solidFill>
                <a:effectLst/>
                <a:latin typeface="+mn-lt"/>
                <a:ea typeface="+mn-ea"/>
                <a:cs typeface="+mn-cs"/>
              </a:rPr>
              <a:t>coeruleus</a:t>
            </a:r>
            <a:r>
              <a:rPr lang="en-US" sz="1400" kern="1200" dirty="0" smtClean="0">
                <a:solidFill>
                  <a:schemeClr val="tx1"/>
                </a:solidFill>
                <a:effectLst/>
                <a:latin typeface="+mn-lt"/>
                <a:ea typeface="+mn-ea"/>
                <a:cs typeface="+mn-cs"/>
              </a:rPr>
              <a:t> (LC) receives inputs from the PAG, and sends noradrenergic descending inhibitory projections to the spinal cord.</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RVM is responsible for sending the serotonergic descending inhibitory projections to the spinal cord.</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Descending projections from the </a:t>
            </a:r>
            <a:r>
              <a:rPr lang="en-US" sz="1400" kern="1200" dirty="0" err="1" smtClean="0">
                <a:solidFill>
                  <a:schemeClr val="tx1"/>
                </a:solidFill>
                <a:effectLst/>
                <a:latin typeface="+mn-lt"/>
                <a:ea typeface="+mn-ea"/>
                <a:cs typeface="+mn-cs"/>
              </a:rPr>
              <a:t>DRt</a:t>
            </a:r>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Dorsal Reticular Nucleus</a:t>
            </a:r>
            <a:r>
              <a:rPr lang="en-US" sz="1400" kern="1200" dirty="0" smtClean="0">
                <a:solidFill>
                  <a:schemeClr val="tx1"/>
                </a:solidFill>
                <a:effectLst/>
                <a:latin typeface="+mn-lt"/>
                <a:ea typeface="+mn-ea"/>
                <a:cs typeface="+mn-cs"/>
              </a:rPr>
              <a:t> are also a critical component of the DNIC pathway. </a:t>
            </a:r>
            <a:endParaRPr lang="ru-RU" sz="1400" kern="1200" dirty="0" smtClean="0">
              <a:solidFill>
                <a:schemeClr val="tx1"/>
              </a:solidFill>
              <a:effectLst/>
              <a:latin typeface="+mn-lt"/>
              <a:ea typeface="+mn-ea"/>
              <a:cs typeface="+mn-cs"/>
            </a:endParaRPr>
          </a:p>
          <a:p>
            <a:pPr>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CDCFF3-3550-4A22-84C6-A48372730285}" type="slidenum">
              <a:rPr lang="en-US" smtClean="0"/>
              <a:pPr eaLnBrk="1" hangingPunct="1"/>
              <a:t>8</a:t>
            </a:fld>
            <a:endParaRPr lang="en-US" smtClean="0"/>
          </a:p>
        </p:txBody>
      </p:sp>
    </p:spTree>
    <p:extLst>
      <p:ext uri="{BB962C8B-B14F-4D97-AF65-F5344CB8AC3E}">
        <p14:creationId xmlns:p14="http://schemas.microsoft.com/office/powerpoint/2010/main" xmlns="" val="337807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kern="1200" dirty="0" smtClean="0">
                <a:solidFill>
                  <a:schemeClr val="tx1"/>
                </a:solidFill>
                <a:effectLst/>
                <a:latin typeface="+mn-lt"/>
                <a:ea typeface="+mn-ea"/>
                <a:cs typeface="+mn-cs"/>
              </a:rPr>
              <a:t>A huge number of experiments have been performed with administration of various pharmacological agonists and antagonists to affect the descending inhibition pathways. As this figure illustrates, numerous neurotransmitters are involved in the descending inhibition of nociception directed toward dorsal horn projection neurons, either directly or by a inhibitory interneuron. The process is quite complicated by the fact that some of the same neurotransmitters, by acting at different receptor subtypes, may actually activate descending facilitation of nociception.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Given the amount of involved receptors and neurotransmitters, it’s not a big surprise, that the mechanisms of several of the available analgesic drugs include interfering with descending pain modulation pathways.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But non/drug therapies, such as acupuncture and TENS also work by facilitating descending inhibition, and it was shown that mechanisms of placebo analgesia also involve these processes.</a:t>
            </a:r>
            <a:endParaRPr lang="ru-RU"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Just note:</a:t>
            </a:r>
            <a:endParaRPr lang="ru-RU"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Two anatomically-undefined sources are shown: one incorporates the </a:t>
            </a:r>
            <a:r>
              <a:rPr lang="en-US" sz="1400" kern="1200" dirty="0" err="1" smtClean="0">
                <a:solidFill>
                  <a:schemeClr val="tx1"/>
                </a:solidFill>
                <a:effectLst/>
                <a:latin typeface="+mn-lt"/>
                <a:ea typeface="+mn-ea"/>
                <a:cs typeface="+mn-cs"/>
              </a:rPr>
              <a:t>antinociceptive</a:t>
            </a:r>
            <a:r>
              <a:rPr lang="en-US" sz="1400" kern="1200" dirty="0" smtClean="0">
                <a:solidFill>
                  <a:schemeClr val="tx1"/>
                </a:solidFill>
                <a:effectLst/>
                <a:latin typeface="+mn-lt"/>
                <a:ea typeface="+mn-ea"/>
                <a:cs typeface="+mn-cs"/>
              </a:rPr>
              <a:t> modulators, cannabinoids (CB) and adenosine (ADN)</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the other includes nitric oxide (NO) and prostaglandins (PG). NO can both enhance and suppress nociceptive transmission, while prostaglandins</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act </a:t>
            </a:r>
            <a:r>
              <a:rPr lang="en-US" sz="1400" kern="1200" dirty="0" err="1" smtClean="0">
                <a:solidFill>
                  <a:schemeClr val="tx1"/>
                </a:solidFill>
                <a:effectLst/>
                <a:latin typeface="+mn-lt"/>
                <a:ea typeface="+mn-ea"/>
                <a:cs typeface="+mn-cs"/>
              </a:rPr>
              <a:t>pronociceptively</a:t>
            </a:r>
            <a:r>
              <a:rPr lang="en-US" sz="1400" kern="1200" dirty="0" smtClean="0">
                <a:solidFill>
                  <a:schemeClr val="tx1"/>
                </a:solidFill>
                <a:effectLst/>
                <a:latin typeface="+mn-lt"/>
                <a:ea typeface="+mn-ea"/>
                <a:cs typeface="+mn-cs"/>
              </a:rPr>
              <a:t>. Individual receptor types are indicated only for transmitters which appear at multiple loci and which exert opposite </a:t>
            </a:r>
            <a:r>
              <a:rPr lang="en-US" sz="1400" kern="1200" dirty="0" err="1" smtClean="0">
                <a:solidFill>
                  <a:schemeClr val="tx1"/>
                </a:solidFill>
                <a:effectLst/>
                <a:latin typeface="+mn-lt"/>
                <a:ea typeface="+mn-ea"/>
                <a:cs typeface="+mn-cs"/>
              </a:rPr>
              <a:t>antinociceptive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versus </a:t>
            </a:r>
            <a:r>
              <a:rPr lang="en-US" sz="1400" kern="1200" dirty="0" err="1" smtClean="0">
                <a:solidFill>
                  <a:schemeClr val="tx1"/>
                </a:solidFill>
                <a:effectLst/>
                <a:latin typeface="+mn-lt"/>
                <a:ea typeface="+mn-ea"/>
                <a:cs typeface="+mn-cs"/>
              </a:rPr>
              <a:t>pronociceptive</a:t>
            </a:r>
            <a:r>
              <a:rPr lang="en-US" sz="1400" kern="1200" dirty="0" smtClean="0">
                <a:solidFill>
                  <a:schemeClr val="tx1"/>
                </a:solidFill>
                <a:effectLst/>
                <a:latin typeface="+mn-lt"/>
                <a:ea typeface="+mn-ea"/>
                <a:cs typeface="+mn-cs"/>
              </a:rPr>
              <a:t> properties. Abbreviations are as follows; PN, projection </a:t>
            </a:r>
            <a:r>
              <a:rPr lang="en-US" sz="1400" kern="1200" dirty="0" err="1" smtClean="0">
                <a:solidFill>
                  <a:schemeClr val="tx1"/>
                </a:solidFill>
                <a:effectLst/>
                <a:latin typeface="+mn-lt"/>
                <a:ea typeface="+mn-ea"/>
                <a:cs typeface="+mn-cs"/>
              </a:rPr>
              <a:t>neurone</a:t>
            </a:r>
            <a:r>
              <a:rPr lang="en-US" sz="1400" kern="1200" dirty="0" smtClean="0">
                <a:solidFill>
                  <a:schemeClr val="tx1"/>
                </a:solidFill>
                <a:effectLst/>
                <a:latin typeface="+mn-lt"/>
                <a:ea typeface="+mn-ea"/>
                <a:cs typeface="+mn-cs"/>
              </a:rPr>
              <a:t>; DRG, dorsal root ganglion; CCK, cholecystokinin; SP, substance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P; CGRP, calcitonin gene related peptide; GLU, glutamate; DYN, </a:t>
            </a:r>
            <a:r>
              <a:rPr lang="en-US" sz="1400" kern="1200" dirty="0" err="1" smtClean="0">
                <a:solidFill>
                  <a:schemeClr val="tx1"/>
                </a:solidFill>
                <a:effectLst/>
                <a:latin typeface="+mn-lt"/>
                <a:ea typeface="+mn-ea"/>
                <a:cs typeface="+mn-cs"/>
              </a:rPr>
              <a:t>dynorphin</a:t>
            </a:r>
            <a:r>
              <a:rPr lang="en-US" sz="1400" kern="1200" dirty="0" smtClean="0">
                <a:solidFill>
                  <a:schemeClr val="tx1"/>
                </a:solidFill>
                <a:effectLst/>
                <a:latin typeface="+mn-lt"/>
                <a:ea typeface="+mn-ea"/>
                <a:cs typeface="+mn-cs"/>
              </a:rPr>
              <a:t>; NMDA, </a:t>
            </a:r>
            <a:r>
              <a:rPr lang="en-US" sz="1400" i="1" kern="1200" dirty="0" smtClean="0">
                <a:solidFill>
                  <a:schemeClr val="tx1"/>
                </a:solidFill>
                <a:effectLst/>
                <a:latin typeface="+mn-lt"/>
                <a:ea typeface="+mn-ea"/>
                <a:cs typeface="+mn-cs"/>
              </a:rPr>
              <a:t>N</a:t>
            </a:r>
            <a:r>
              <a:rPr lang="en-US" sz="1400" kern="1200" dirty="0" smtClean="0">
                <a:solidFill>
                  <a:schemeClr val="tx1"/>
                </a:solidFill>
                <a:effectLst/>
                <a:latin typeface="+mn-lt"/>
                <a:ea typeface="+mn-ea"/>
                <a:cs typeface="+mn-cs"/>
              </a:rPr>
              <a:t>-methyl-d-aspartate; MC, </a:t>
            </a:r>
            <a:r>
              <a:rPr lang="en-US" sz="1400" kern="1200" dirty="0" err="1" smtClean="0">
                <a:solidFill>
                  <a:schemeClr val="tx1"/>
                </a:solidFill>
                <a:effectLst/>
                <a:latin typeface="+mn-lt"/>
                <a:ea typeface="+mn-ea"/>
                <a:cs typeface="+mn-cs"/>
              </a:rPr>
              <a:t>melanocortin</a:t>
            </a:r>
            <a:r>
              <a:rPr lang="en-US" sz="1400" kern="1200" dirty="0" smtClean="0">
                <a:solidFill>
                  <a:schemeClr val="tx1"/>
                </a:solidFill>
                <a:effectLst/>
                <a:latin typeface="+mn-lt"/>
                <a:ea typeface="+mn-ea"/>
                <a:cs typeface="+mn-cs"/>
              </a:rPr>
              <a:t>; 5-HT, serotonin; NA,</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noradrenaline; DA, dopamine; </a:t>
            </a:r>
            <a:r>
              <a:rPr lang="en-US" sz="1400" kern="1200" dirty="0" err="1" smtClean="0">
                <a:solidFill>
                  <a:schemeClr val="tx1"/>
                </a:solidFill>
                <a:effectLst/>
                <a:latin typeface="+mn-lt"/>
                <a:ea typeface="+mn-ea"/>
                <a:cs typeface="+mn-cs"/>
              </a:rPr>
              <a:t>Hist</a:t>
            </a:r>
            <a:r>
              <a:rPr lang="en-US" sz="1400" kern="1200" dirty="0" smtClean="0">
                <a:solidFill>
                  <a:schemeClr val="tx1"/>
                </a:solidFill>
                <a:effectLst/>
                <a:latin typeface="+mn-lt"/>
                <a:ea typeface="+mn-ea"/>
                <a:cs typeface="+mn-cs"/>
              </a:rPr>
              <a:t>, histamine; GAL, </a:t>
            </a:r>
            <a:r>
              <a:rPr lang="en-US" sz="1400" kern="1200" dirty="0" err="1" smtClean="0">
                <a:solidFill>
                  <a:schemeClr val="tx1"/>
                </a:solidFill>
                <a:effectLst/>
                <a:latin typeface="+mn-lt"/>
                <a:ea typeface="+mn-ea"/>
                <a:cs typeface="+mn-cs"/>
              </a:rPr>
              <a:t>galanin</a:t>
            </a:r>
            <a:r>
              <a:rPr lang="en-US" sz="1400" kern="1200" dirty="0" smtClean="0">
                <a:solidFill>
                  <a:schemeClr val="tx1"/>
                </a:solidFill>
                <a:effectLst/>
                <a:latin typeface="+mn-lt"/>
                <a:ea typeface="+mn-ea"/>
                <a:cs typeface="+mn-cs"/>
              </a:rPr>
              <a:t>; EM, </a:t>
            </a:r>
            <a:r>
              <a:rPr lang="en-US" sz="1400" kern="1200" dirty="0" err="1" smtClean="0">
                <a:solidFill>
                  <a:schemeClr val="tx1"/>
                </a:solidFill>
                <a:effectLst/>
                <a:latin typeface="+mn-lt"/>
                <a:ea typeface="+mn-ea"/>
                <a:cs typeface="+mn-cs"/>
              </a:rPr>
              <a:t>endomorphin</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ACh</a:t>
            </a:r>
            <a:r>
              <a:rPr lang="en-US" sz="1400" kern="1200" dirty="0" smtClean="0">
                <a:solidFill>
                  <a:schemeClr val="tx1"/>
                </a:solidFill>
                <a:effectLst/>
                <a:latin typeface="+mn-lt"/>
                <a:ea typeface="+mn-ea"/>
                <a:cs typeface="+mn-cs"/>
              </a:rPr>
              <a:t>, acetylcholine; GABA, _-</a:t>
            </a:r>
            <a:r>
              <a:rPr lang="en-US" sz="1400" kern="1200" dirty="0" err="1" smtClean="0">
                <a:solidFill>
                  <a:schemeClr val="tx1"/>
                </a:solidFill>
                <a:effectLst/>
                <a:latin typeface="+mn-lt"/>
                <a:ea typeface="+mn-ea"/>
                <a:cs typeface="+mn-cs"/>
              </a:rPr>
              <a:t>hydroxy</a:t>
            </a:r>
            <a:r>
              <a:rPr lang="en-US" sz="1400" kern="1200" dirty="0" smtClean="0">
                <a:solidFill>
                  <a:schemeClr val="tx1"/>
                </a:solidFill>
                <a:effectLst/>
                <a:latin typeface="+mn-lt"/>
                <a:ea typeface="+mn-ea"/>
                <a:cs typeface="+mn-cs"/>
              </a:rPr>
              <a:t>-butyric acid; GLY, glycine;</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ENK, </a:t>
            </a:r>
            <a:r>
              <a:rPr lang="en-US" sz="1400" kern="1200" dirty="0" err="1" smtClean="0">
                <a:solidFill>
                  <a:schemeClr val="tx1"/>
                </a:solidFill>
                <a:effectLst/>
                <a:latin typeface="+mn-lt"/>
                <a:ea typeface="+mn-ea"/>
                <a:cs typeface="+mn-cs"/>
              </a:rPr>
              <a:t>enkephalin</a:t>
            </a:r>
            <a:r>
              <a:rPr lang="en-US" sz="1400" kern="1200" dirty="0" smtClean="0">
                <a:solidFill>
                  <a:schemeClr val="tx1"/>
                </a:solidFill>
                <a:effectLst/>
                <a:latin typeface="+mn-lt"/>
                <a:ea typeface="+mn-ea"/>
                <a:cs typeface="+mn-cs"/>
              </a:rPr>
              <a:t>; NPFF, </a:t>
            </a:r>
            <a:r>
              <a:rPr lang="en-US" sz="1400" kern="1200" dirty="0" err="1" smtClean="0">
                <a:solidFill>
                  <a:schemeClr val="tx1"/>
                </a:solidFill>
                <a:effectLst/>
                <a:latin typeface="+mn-lt"/>
                <a:ea typeface="+mn-ea"/>
                <a:cs typeface="+mn-cs"/>
              </a:rPr>
              <a:t>neuropeptideFF</a:t>
            </a:r>
            <a:r>
              <a:rPr lang="en-US" sz="1400" kern="1200" dirty="0" smtClean="0">
                <a:solidFill>
                  <a:schemeClr val="tx1"/>
                </a:solidFill>
                <a:effectLst/>
                <a:latin typeface="+mn-lt"/>
                <a:ea typeface="+mn-ea"/>
                <a:cs typeface="+mn-cs"/>
              </a:rPr>
              <a:t>; OFQ, </a:t>
            </a:r>
            <a:r>
              <a:rPr lang="en-US" sz="1400" kern="1200" dirty="0" err="1" smtClean="0">
                <a:solidFill>
                  <a:schemeClr val="tx1"/>
                </a:solidFill>
                <a:effectLst/>
                <a:latin typeface="+mn-lt"/>
                <a:ea typeface="+mn-ea"/>
                <a:cs typeface="+mn-cs"/>
              </a:rPr>
              <a:t>orphaninFQ</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nociceptin</a:t>
            </a:r>
            <a:r>
              <a:rPr lang="en-US" sz="1400" kern="1200" dirty="0" smtClean="0">
                <a:solidFill>
                  <a:schemeClr val="tx1"/>
                </a:solidFill>
                <a:effectLst/>
                <a:latin typeface="+mn-lt"/>
                <a:ea typeface="+mn-ea"/>
                <a:cs typeface="+mn-cs"/>
              </a:rPr>
              <a:t>); _-EP, _-endorphin; VP, vasopressin and OT, oxytocin</a:t>
            </a:r>
            <a:endParaRPr lang="ru-RU" sz="14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9</a:t>
            </a:fld>
            <a:endParaRPr lang="en-US"/>
          </a:p>
        </p:txBody>
      </p:sp>
    </p:spTree>
    <p:extLst>
      <p:ext uri="{BB962C8B-B14F-4D97-AF65-F5344CB8AC3E}">
        <p14:creationId xmlns:p14="http://schemas.microsoft.com/office/powerpoint/2010/main" xmlns="" val="39418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So the paradigm of DNIC or CPM, if you will, is based on the notion that the activity of pain signaling neurons in the spinal dorsal horn (and in trigeminal nuclei) is attenuated in response to noxious stimuli applied to a remote area of the body.</a:t>
            </a:r>
            <a:endParaRPr lang="ru-RU"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And in the clinical context, DNIC, CPM or HNCS testing is the psychophysical measure to characterize a person’s capability to modulate pain (which is basically the effect of endogenous analgesia).</a:t>
            </a:r>
            <a:endParaRPr lang="ru-R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0E3786-3461-4052-86DF-09773A6BE92E}" type="slidenum">
              <a:rPr lang="en-US" smtClean="0"/>
              <a:pPr>
                <a:defRPr/>
              </a:pPr>
              <a:t>10</a:t>
            </a:fld>
            <a:endParaRPr lang="en-US"/>
          </a:p>
        </p:txBody>
      </p:sp>
    </p:spTree>
    <p:extLst>
      <p:ext uri="{BB962C8B-B14F-4D97-AF65-F5344CB8AC3E}">
        <p14:creationId xmlns:p14="http://schemas.microsoft.com/office/powerpoint/2010/main" xmlns="" val="7392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800"/>
            </a:lvl1pPr>
          </a:lstStyle>
          <a:p>
            <a:r>
              <a:rPr lang="en-US" smtClean="0"/>
              <a:t>Click to edit Master title style</a:t>
            </a:r>
            <a:endParaRPr lang="ru-RU"/>
          </a:p>
        </p:txBody>
      </p:sp>
      <p:sp>
        <p:nvSpPr>
          <p:cNvPr id="3" name="Subtitle 2"/>
          <p:cNvSpPr>
            <a:spLocks noGrp="1"/>
          </p:cNvSpPr>
          <p:nvPr>
            <p:ph type="subTitle" idx="1"/>
          </p:nvPr>
        </p:nvSpPr>
        <p:spPr>
          <a:xfrm>
            <a:off x="1238250" y="3602038"/>
            <a:ext cx="7429500" cy="1655762"/>
          </a:xfrm>
        </p:spPr>
        <p:txBody>
          <a:bodyPr/>
          <a:lstStyle>
            <a:lvl1pPr marL="0" indent="0" algn="ctr">
              <a:buNone/>
              <a:defRPr sz="2700"/>
            </a:lvl1pPr>
            <a:lvl2pPr marL="515813" indent="0" algn="ctr">
              <a:buNone/>
              <a:defRPr sz="2300"/>
            </a:lvl2pPr>
            <a:lvl3pPr marL="1031626" indent="0" algn="ctr">
              <a:buNone/>
              <a:defRPr sz="2000"/>
            </a:lvl3pPr>
            <a:lvl4pPr marL="1547439" indent="0" algn="ctr">
              <a:buNone/>
              <a:defRPr sz="1800"/>
            </a:lvl4pPr>
            <a:lvl5pPr marL="2063252" indent="0" algn="ctr">
              <a:buNone/>
              <a:defRPr sz="1800"/>
            </a:lvl5pPr>
            <a:lvl6pPr marL="2579065" indent="0" algn="ctr">
              <a:buNone/>
              <a:defRPr sz="1800"/>
            </a:lvl6pPr>
            <a:lvl7pPr marL="3094878" indent="0" algn="ctr">
              <a:buNone/>
              <a:defRPr sz="1800"/>
            </a:lvl7pPr>
            <a:lvl8pPr marL="3610691" indent="0" algn="ctr">
              <a:buNone/>
              <a:defRPr sz="1800"/>
            </a:lvl8pPr>
            <a:lvl9pPr marL="4126504" indent="0" algn="ctr">
              <a:buNone/>
              <a:defRPr sz="18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DC7B9B9F-7E18-42A6-9892-99C04AE99A13}" type="datetimeFigureOut">
              <a:rPr lang="ru-RU"/>
              <a:pPr>
                <a:defRPr/>
              </a:pPr>
              <a:t>14.06.2013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3DD1012-062F-43BE-9DDE-DA0E3895DC75}" type="slidenum">
              <a:rPr lang="ru-RU"/>
              <a:pPr>
                <a:defRPr/>
              </a:pPr>
              <a:t>‹#›</a:t>
            </a:fld>
            <a:endParaRPr lang="ru-RU"/>
          </a:p>
        </p:txBody>
      </p:sp>
    </p:spTree>
    <p:extLst>
      <p:ext uri="{BB962C8B-B14F-4D97-AF65-F5344CB8AC3E}">
        <p14:creationId xmlns:p14="http://schemas.microsoft.com/office/powerpoint/2010/main" xmlns="" val="66058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54CBC500-795F-4EA9-825D-15CC5FB25E0B}" type="datetimeFigureOut">
              <a:rPr lang="ru-RU"/>
              <a:pPr>
                <a:defRPr/>
              </a:pPr>
              <a:t>14.06.2013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CE672FE-F8A0-4961-8160-283199AAE2A4}" type="slidenum">
              <a:rPr lang="ru-RU"/>
              <a:pPr>
                <a:defRPr/>
              </a:pPr>
              <a:t>‹#›</a:t>
            </a:fld>
            <a:endParaRPr lang="ru-RU"/>
          </a:p>
        </p:txBody>
      </p:sp>
    </p:spTree>
    <p:extLst>
      <p:ext uri="{BB962C8B-B14F-4D97-AF65-F5344CB8AC3E}">
        <p14:creationId xmlns:p14="http://schemas.microsoft.com/office/powerpoint/2010/main" xmlns="" val="257912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A984AA15-F7BE-496F-909B-DBFD1841BADD}" type="datetimeFigureOut">
              <a:rPr lang="ru-RU"/>
              <a:pPr>
                <a:defRPr/>
              </a:pPr>
              <a:t>14.06.2013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F8394F4-8932-4D94-91AA-95D037017F4E}" type="slidenum">
              <a:rPr lang="ru-RU"/>
              <a:pPr>
                <a:defRPr/>
              </a:pPr>
              <a:t>‹#›</a:t>
            </a:fld>
            <a:endParaRPr lang="ru-RU"/>
          </a:p>
        </p:txBody>
      </p:sp>
    </p:spTree>
    <p:extLst>
      <p:ext uri="{BB962C8B-B14F-4D97-AF65-F5344CB8AC3E}">
        <p14:creationId xmlns:p14="http://schemas.microsoft.com/office/powerpoint/2010/main" xmlns="" val="424020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6C18021A-48BF-437B-89F6-DE75C80BB874}" type="datetimeFigureOut">
              <a:rPr lang="ru-RU"/>
              <a:pPr>
                <a:defRPr/>
              </a:pPr>
              <a:t>14.06.2013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636605A-4172-44E5-8C82-DBFCFC02D0F5}" type="slidenum">
              <a:rPr lang="ru-RU"/>
              <a:pPr>
                <a:defRPr/>
              </a:pPr>
              <a:t>‹#›</a:t>
            </a:fld>
            <a:endParaRPr lang="ru-RU"/>
          </a:p>
        </p:txBody>
      </p:sp>
    </p:spTree>
    <p:extLst>
      <p:ext uri="{BB962C8B-B14F-4D97-AF65-F5344CB8AC3E}">
        <p14:creationId xmlns:p14="http://schemas.microsoft.com/office/powerpoint/2010/main" xmlns="" val="72325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800"/>
            </a:lvl1pPr>
          </a:lstStyle>
          <a:p>
            <a:r>
              <a:rPr lang="en-US" smtClean="0"/>
              <a:t>Click to edit Master title style</a:t>
            </a:r>
            <a:endParaRPr lang="ru-RU"/>
          </a:p>
        </p:txBody>
      </p:sp>
      <p:sp>
        <p:nvSpPr>
          <p:cNvPr id="3" name="Text Placeholder 2"/>
          <p:cNvSpPr>
            <a:spLocks noGrp="1"/>
          </p:cNvSpPr>
          <p:nvPr>
            <p:ph type="body" idx="1"/>
          </p:nvPr>
        </p:nvSpPr>
        <p:spPr>
          <a:xfrm>
            <a:off x="675879" y="4589465"/>
            <a:ext cx="8543925" cy="1500187"/>
          </a:xfrm>
        </p:spPr>
        <p:txBody>
          <a:bodyPr/>
          <a:lstStyle>
            <a:lvl1pPr marL="0" indent="0">
              <a:buNone/>
              <a:defRPr sz="2700">
                <a:solidFill>
                  <a:schemeClr val="tx1">
                    <a:tint val="75000"/>
                  </a:schemeClr>
                </a:solidFill>
              </a:defRPr>
            </a:lvl1pPr>
            <a:lvl2pPr marL="515813" indent="0">
              <a:buNone/>
              <a:defRPr sz="2300">
                <a:solidFill>
                  <a:schemeClr val="tx1">
                    <a:tint val="75000"/>
                  </a:schemeClr>
                </a:solidFill>
              </a:defRPr>
            </a:lvl2pPr>
            <a:lvl3pPr marL="1031626" indent="0">
              <a:buNone/>
              <a:defRPr sz="2000">
                <a:solidFill>
                  <a:schemeClr val="tx1">
                    <a:tint val="75000"/>
                  </a:schemeClr>
                </a:solidFill>
              </a:defRPr>
            </a:lvl3pPr>
            <a:lvl4pPr marL="1547439" indent="0">
              <a:buNone/>
              <a:defRPr sz="1800">
                <a:solidFill>
                  <a:schemeClr val="tx1">
                    <a:tint val="75000"/>
                  </a:schemeClr>
                </a:solidFill>
              </a:defRPr>
            </a:lvl4pPr>
            <a:lvl5pPr marL="2063252" indent="0">
              <a:buNone/>
              <a:defRPr sz="1800">
                <a:solidFill>
                  <a:schemeClr val="tx1">
                    <a:tint val="75000"/>
                  </a:schemeClr>
                </a:solidFill>
              </a:defRPr>
            </a:lvl5pPr>
            <a:lvl6pPr marL="2579065" indent="0">
              <a:buNone/>
              <a:defRPr sz="1800">
                <a:solidFill>
                  <a:schemeClr val="tx1">
                    <a:tint val="75000"/>
                  </a:schemeClr>
                </a:solidFill>
              </a:defRPr>
            </a:lvl6pPr>
            <a:lvl7pPr marL="3094878" indent="0">
              <a:buNone/>
              <a:defRPr sz="1800">
                <a:solidFill>
                  <a:schemeClr val="tx1">
                    <a:tint val="75000"/>
                  </a:schemeClr>
                </a:solidFill>
              </a:defRPr>
            </a:lvl7pPr>
            <a:lvl8pPr marL="3610691" indent="0">
              <a:buNone/>
              <a:defRPr sz="1800">
                <a:solidFill>
                  <a:schemeClr val="tx1">
                    <a:tint val="75000"/>
                  </a:schemeClr>
                </a:solidFill>
              </a:defRPr>
            </a:lvl8pPr>
            <a:lvl9pPr marL="4126504"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2F7E2E-53D3-479B-9937-DC93176F2EA4}" type="datetimeFigureOut">
              <a:rPr lang="ru-RU"/>
              <a:pPr>
                <a:defRPr/>
              </a:pPr>
              <a:t>14.06.2013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9509D0F-8B1F-4246-81FE-34EDDC0CDE3C}" type="slidenum">
              <a:rPr lang="ru-RU"/>
              <a:pPr>
                <a:defRPr/>
              </a:pPr>
              <a:t>‹#›</a:t>
            </a:fld>
            <a:endParaRPr lang="ru-RU"/>
          </a:p>
        </p:txBody>
      </p:sp>
    </p:spTree>
    <p:extLst>
      <p:ext uri="{BB962C8B-B14F-4D97-AF65-F5344CB8AC3E}">
        <p14:creationId xmlns:p14="http://schemas.microsoft.com/office/powerpoint/2010/main" xmlns="" val="320049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4FEF6D5A-78B8-4CFC-915B-83B1073D8032}" type="datetimeFigureOut">
              <a:rPr lang="ru-RU"/>
              <a:pPr>
                <a:defRPr/>
              </a:pPr>
              <a:t>14.06.2013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1717120-3852-4973-B4F4-71DA9C7E1B1F}" type="slidenum">
              <a:rPr lang="ru-RU"/>
              <a:pPr>
                <a:defRPr/>
              </a:pPr>
              <a:t>‹#›</a:t>
            </a:fld>
            <a:endParaRPr lang="ru-RU"/>
          </a:p>
        </p:txBody>
      </p:sp>
    </p:spTree>
    <p:extLst>
      <p:ext uri="{BB962C8B-B14F-4D97-AF65-F5344CB8AC3E}">
        <p14:creationId xmlns:p14="http://schemas.microsoft.com/office/powerpoint/2010/main" xmlns="" val="172118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11857F2F-A465-453B-BE3D-73E1D492A3F0}" type="datetimeFigureOut">
              <a:rPr lang="ru-RU"/>
              <a:pPr>
                <a:defRPr/>
              </a:pPr>
              <a:t>14.06.2013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E4162DB-2C7F-42CB-85BD-F2AAE15DD83D}" type="slidenum">
              <a:rPr lang="ru-RU"/>
              <a:pPr>
                <a:defRPr/>
              </a:pPr>
              <a:t>‹#›</a:t>
            </a:fld>
            <a:endParaRPr lang="ru-RU"/>
          </a:p>
        </p:txBody>
      </p:sp>
    </p:spTree>
    <p:extLst>
      <p:ext uri="{BB962C8B-B14F-4D97-AF65-F5344CB8AC3E}">
        <p14:creationId xmlns:p14="http://schemas.microsoft.com/office/powerpoint/2010/main" xmlns="" val="297760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A9C09EF3-4467-4416-88DD-5CF12C35F99D}" type="datetimeFigureOut">
              <a:rPr lang="ru-RU"/>
              <a:pPr>
                <a:defRPr/>
              </a:pPr>
              <a:t>14.06.2013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3C82EFA-331C-4115-8B67-93824E38C5C8}" type="slidenum">
              <a:rPr lang="ru-RU"/>
              <a:pPr>
                <a:defRPr/>
              </a:pPr>
              <a:t>‹#›</a:t>
            </a:fld>
            <a:endParaRPr lang="ru-RU"/>
          </a:p>
        </p:txBody>
      </p:sp>
    </p:spTree>
    <p:extLst>
      <p:ext uri="{BB962C8B-B14F-4D97-AF65-F5344CB8AC3E}">
        <p14:creationId xmlns:p14="http://schemas.microsoft.com/office/powerpoint/2010/main" xmlns="" val="333537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DBD10-F7CF-4DAD-B591-08B6FFB2E443}" type="datetimeFigureOut">
              <a:rPr lang="ru-RU"/>
              <a:pPr>
                <a:defRPr/>
              </a:pPr>
              <a:t>14.06.2013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80CC3AB-2F20-4E13-9052-25C435B693DD}" type="slidenum">
              <a:rPr lang="ru-RU"/>
              <a:pPr>
                <a:defRPr/>
              </a:pPr>
              <a:t>‹#›</a:t>
            </a:fld>
            <a:endParaRPr lang="ru-RU"/>
          </a:p>
        </p:txBody>
      </p:sp>
    </p:spTree>
    <p:extLst>
      <p:ext uri="{BB962C8B-B14F-4D97-AF65-F5344CB8AC3E}">
        <p14:creationId xmlns:p14="http://schemas.microsoft.com/office/powerpoint/2010/main" xmlns="" val="495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600"/>
            </a:lvl1pPr>
          </a:lstStyle>
          <a:p>
            <a:r>
              <a:rPr lang="en-US" smtClean="0"/>
              <a:t>Click to edit Master title style</a:t>
            </a:r>
            <a:endParaRPr lang="ru-RU"/>
          </a:p>
        </p:txBody>
      </p:sp>
      <p:sp>
        <p:nvSpPr>
          <p:cNvPr id="3" name="Content Placeholder 2"/>
          <p:cNvSpPr>
            <a:spLocks noGrp="1"/>
          </p:cNvSpPr>
          <p:nvPr>
            <p:ph idx="1"/>
          </p:nvPr>
        </p:nvSpPr>
        <p:spPr>
          <a:xfrm>
            <a:off x="4211340" y="987427"/>
            <a:ext cx="5014913" cy="4873625"/>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800"/>
            </a:lvl1pPr>
            <a:lvl2pPr marL="515813" indent="0">
              <a:buNone/>
              <a:defRPr sz="1600"/>
            </a:lvl2pPr>
            <a:lvl3pPr marL="1031626" indent="0">
              <a:buNone/>
              <a:defRPr sz="1400"/>
            </a:lvl3pPr>
            <a:lvl4pPr marL="1547439" indent="0">
              <a:buNone/>
              <a:defRPr sz="1100"/>
            </a:lvl4pPr>
            <a:lvl5pPr marL="2063252" indent="0">
              <a:buNone/>
              <a:defRPr sz="1100"/>
            </a:lvl5pPr>
            <a:lvl6pPr marL="2579065" indent="0">
              <a:buNone/>
              <a:defRPr sz="1100"/>
            </a:lvl6pPr>
            <a:lvl7pPr marL="3094878" indent="0">
              <a:buNone/>
              <a:defRPr sz="1100"/>
            </a:lvl7pPr>
            <a:lvl8pPr marL="3610691" indent="0">
              <a:buNone/>
              <a:defRPr sz="1100"/>
            </a:lvl8pPr>
            <a:lvl9pPr marL="4126504"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56B4B7-7A7A-4527-BD8B-85F4338CEB31}" type="datetimeFigureOut">
              <a:rPr lang="ru-RU"/>
              <a:pPr>
                <a:defRPr/>
              </a:pPr>
              <a:t>14.06.2013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0EE64F-63A1-413A-BB7F-A0C31177B0C2}" type="slidenum">
              <a:rPr lang="ru-RU"/>
              <a:pPr>
                <a:defRPr/>
              </a:pPr>
              <a:t>‹#›</a:t>
            </a:fld>
            <a:endParaRPr lang="ru-RU"/>
          </a:p>
        </p:txBody>
      </p:sp>
    </p:spTree>
    <p:extLst>
      <p:ext uri="{BB962C8B-B14F-4D97-AF65-F5344CB8AC3E}">
        <p14:creationId xmlns:p14="http://schemas.microsoft.com/office/powerpoint/2010/main" xmlns="" val="419288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600"/>
            </a:lvl1pPr>
          </a:lstStyle>
          <a:p>
            <a:r>
              <a:rPr lang="en-US" smtClean="0"/>
              <a:t>Click to edit Master title style</a:t>
            </a:r>
            <a:endParaRPr lang="ru-RU"/>
          </a:p>
        </p:txBody>
      </p:sp>
      <p:sp>
        <p:nvSpPr>
          <p:cNvPr id="3" name="Picture Placeholder 2"/>
          <p:cNvSpPr>
            <a:spLocks noGrp="1"/>
          </p:cNvSpPr>
          <p:nvPr>
            <p:ph type="pic" idx="1"/>
          </p:nvPr>
        </p:nvSpPr>
        <p:spPr>
          <a:xfrm>
            <a:off x="4211340" y="987427"/>
            <a:ext cx="5014913" cy="4873625"/>
          </a:xfrm>
        </p:spPr>
        <p:txBody>
          <a:bodyPr rtlCol="0">
            <a:normAutofit/>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pPr lvl="0"/>
            <a:endParaRPr lang="ru-RU" noProof="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800"/>
            </a:lvl1pPr>
            <a:lvl2pPr marL="515813" indent="0">
              <a:buNone/>
              <a:defRPr sz="1600"/>
            </a:lvl2pPr>
            <a:lvl3pPr marL="1031626" indent="0">
              <a:buNone/>
              <a:defRPr sz="1400"/>
            </a:lvl3pPr>
            <a:lvl4pPr marL="1547439" indent="0">
              <a:buNone/>
              <a:defRPr sz="1100"/>
            </a:lvl4pPr>
            <a:lvl5pPr marL="2063252" indent="0">
              <a:buNone/>
              <a:defRPr sz="1100"/>
            </a:lvl5pPr>
            <a:lvl6pPr marL="2579065" indent="0">
              <a:buNone/>
              <a:defRPr sz="1100"/>
            </a:lvl6pPr>
            <a:lvl7pPr marL="3094878" indent="0">
              <a:buNone/>
              <a:defRPr sz="1100"/>
            </a:lvl7pPr>
            <a:lvl8pPr marL="3610691" indent="0">
              <a:buNone/>
              <a:defRPr sz="1100"/>
            </a:lvl8pPr>
            <a:lvl9pPr marL="4126504"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31AD73-0EED-4B21-95DE-BDBCCD35A451}" type="datetimeFigureOut">
              <a:rPr lang="ru-RU"/>
              <a:pPr>
                <a:defRPr/>
              </a:pPr>
              <a:t>14.06.2013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B059491-D3E8-4170-BABE-314E3181EB52}" type="slidenum">
              <a:rPr lang="ru-RU"/>
              <a:pPr>
                <a:defRPr/>
              </a:pPr>
              <a:t>‹#›</a:t>
            </a:fld>
            <a:endParaRPr lang="ru-RU"/>
          </a:p>
        </p:txBody>
      </p:sp>
    </p:spTree>
    <p:extLst>
      <p:ext uri="{BB962C8B-B14F-4D97-AF65-F5344CB8AC3E}">
        <p14:creationId xmlns:p14="http://schemas.microsoft.com/office/powerpoint/2010/main" xmlns="" val="284487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3163" tIns="51581" rIns="103163" bIns="51581" numCol="1" anchor="ctr" anchorCtr="0" compatLnSpc="1">
            <a:prstTxWarp prst="textNoShape">
              <a:avLst/>
            </a:prstTxWarp>
          </a:bodyPr>
          <a:lstStyle/>
          <a:p>
            <a:pPr lvl="0"/>
            <a:r>
              <a:rPr lang="en-US" smtClean="0"/>
              <a:t>Click to edit Master title style</a:t>
            </a:r>
            <a:endParaRPr lang="ru-RU" smtClean="0"/>
          </a:p>
        </p:txBody>
      </p:sp>
      <p:sp>
        <p:nvSpPr>
          <p:cNvPr id="3075" name="Text Placeholder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3163" tIns="51581" rIns="103163" bIns="515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681038" y="6356350"/>
            <a:ext cx="2228850" cy="365125"/>
          </a:xfrm>
          <a:prstGeom prst="rect">
            <a:avLst/>
          </a:prstGeom>
        </p:spPr>
        <p:txBody>
          <a:bodyPr vert="horz" lIns="103163" tIns="51581" rIns="103163" bIns="51581"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78C9A4BF-4E75-499C-AB39-44864D5046D6}" type="datetimeFigureOut">
              <a:rPr lang="ru-RU"/>
              <a:pPr>
                <a:defRPr/>
              </a:pPr>
              <a:t>14.06.2013</a:t>
            </a:fld>
            <a:endParaRPr lang="ru-RU"/>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103163" tIns="51581" rIns="103163" bIns="51581"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103163" tIns="51581" rIns="103163" bIns="51581"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6D6E07E2-6A2E-4F99-BAD4-6F62EA7261A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5000" kern="1200">
          <a:solidFill>
            <a:schemeClr val="tx1"/>
          </a:solidFill>
          <a:latin typeface="+mj-lt"/>
          <a:ea typeface="+mj-ea"/>
          <a:cs typeface="+mj-cs"/>
        </a:defRPr>
      </a:lvl1pPr>
      <a:lvl2pPr algn="l" rtl="0" eaLnBrk="0" fontAlgn="base" hangingPunct="0">
        <a:lnSpc>
          <a:spcPct val="90000"/>
        </a:lnSpc>
        <a:spcBef>
          <a:spcPct val="0"/>
        </a:spcBef>
        <a:spcAft>
          <a:spcPct val="0"/>
        </a:spcAft>
        <a:defRPr sz="5000">
          <a:solidFill>
            <a:schemeClr val="tx1"/>
          </a:solidFill>
          <a:latin typeface="Calibri Light"/>
        </a:defRPr>
      </a:lvl2pPr>
      <a:lvl3pPr algn="l" rtl="0" eaLnBrk="0" fontAlgn="base" hangingPunct="0">
        <a:lnSpc>
          <a:spcPct val="90000"/>
        </a:lnSpc>
        <a:spcBef>
          <a:spcPct val="0"/>
        </a:spcBef>
        <a:spcAft>
          <a:spcPct val="0"/>
        </a:spcAft>
        <a:defRPr sz="5000">
          <a:solidFill>
            <a:schemeClr val="tx1"/>
          </a:solidFill>
          <a:latin typeface="Calibri Light"/>
        </a:defRPr>
      </a:lvl3pPr>
      <a:lvl4pPr algn="l" rtl="0" eaLnBrk="0" fontAlgn="base" hangingPunct="0">
        <a:lnSpc>
          <a:spcPct val="90000"/>
        </a:lnSpc>
        <a:spcBef>
          <a:spcPct val="0"/>
        </a:spcBef>
        <a:spcAft>
          <a:spcPct val="0"/>
        </a:spcAft>
        <a:defRPr sz="5000">
          <a:solidFill>
            <a:schemeClr val="tx1"/>
          </a:solidFill>
          <a:latin typeface="Calibri Light"/>
        </a:defRPr>
      </a:lvl4pPr>
      <a:lvl5pPr algn="l" rtl="0" eaLnBrk="0" fontAlgn="base" hangingPunct="0">
        <a:lnSpc>
          <a:spcPct val="90000"/>
        </a:lnSpc>
        <a:spcBef>
          <a:spcPct val="0"/>
        </a:spcBef>
        <a:spcAft>
          <a:spcPct val="0"/>
        </a:spcAft>
        <a:defRPr sz="5000">
          <a:solidFill>
            <a:schemeClr val="tx1"/>
          </a:solidFill>
          <a:latin typeface="Calibri Light"/>
        </a:defRPr>
      </a:lvl5pPr>
      <a:lvl6pPr marL="515813" algn="l" rtl="0" fontAlgn="base">
        <a:lnSpc>
          <a:spcPct val="90000"/>
        </a:lnSpc>
        <a:spcBef>
          <a:spcPct val="0"/>
        </a:spcBef>
        <a:spcAft>
          <a:spcPct val="0"/>
        </a:spcAft>
        <a:defRPr sz="5000">
          <a:solidFill>
            <a:schemeClr val="tx1"/>
          </a:solidFill>
          <a:latin typeface="Calibri Light"/>
        </a:defRPr>
      </a:lvl6pPr>
      <a:lvl7pPr marL="1031626" algn="l" rtl="0" fontAlgn="base">
        <a:lnSpc>
          <a:spcPct val="90000"/>
        </a:lnSpc>
        <a:spcBef>
          <a:spcPct val="0"/>
        </a:spcBef>
        <a:spcAft>
          <a:spcPct val="0"/>
        </a:spcAft>
        <a:defRPr sz="5000">
          <a:solidFill>
            <a:schemeClr val="tx1"/>
          </a:solidFill>
          <a:latin typeface="Calibri Light"/>
        </a:defRPr>
      </a:lvl7pPr>
      <a:lvl8pPr marL="1547439" algn="l" rtl="0" fontAlgn="base">
        <a:lnSpc>
          <a:spcPct val="90000"/>
        </a:lnSpc>
        <a:spcBef>
          <a:spcPct val="0"/>
        </a:spcBef>
        <a:spcAft>
          <a:spcPct val="0"/>
        </a:spcAft>
        <a:defRPr sz="5000">
          <a:solidFill>
            <a:schemeClr val="tx1"/>
          </a:solidFill>
          <a:latin typeface="Calibri Light"/>
        </a:defRPr>
      </a:lvl8pPr>
      <a:lvl9pPr marL="2063252" algn="l" rtl="0" fontAlgn="base">
        <a:lnSpc>
          <a:spcPct val="90000"/>
        </a:lnSpc>
        <a:spcBef>
          <a:spcPct val="0"/>
        </a:spcBef>
        <a:spcAft>
          <a:spcPct val="0"/>
        </a:spcAft>
        <a:defRPr sz="5000">
          <a:solidFill>
            <a:schemeClr val="tx1"/>
          </a:solidFill>
          <a:latin typeface="Calibri Light"/>
        </a:defRPr>
      </a:lvl9pPr>
    </p:titleStyle>
    <p:bodyStyle>
      <a:lvl1pPr marL="257175" indent="-257175" algn="l" rtl="0" eaLnBrk="0" fontAlgn="base" hangingPunct="0">
        <a:lnSpc>
          <a:spcPct val="90000"/>
        </a:lnSpc>
        <a:spcBef>
          <a:spcPts val="1125"/>
        </a:spcBef>
        <a:spcAft>
          <a:spcPct val="0"/>
        </a:spcAft>
        <a:buFont typeface="Arial" charset="0"/>
        <a:buChar char="•"/>
        <a:defRPr sz="3200" kern="1200">
          <a:solidFill>
            <a:schemeClr val="tx1"/>
          </a:solidFill>
          <a:latin typeface="+mn-lt"/>
          <a:ea typeface="+mn-ea"/>
          <a:cs typeface="+mn-cs"/>
        </a:defRPr>
      </a:lvl1pPr>
      <a:lvl2pPr marL="773113" indent="-257175" algn="l" rtl="0" eaLnBrk="0" fontAlgn="base" hangingPunct="0">
        <a:lnSpc>
          <a:spcPct val="90000"/>
        </a:lnSpc>
        <a:spcBef>
          <a:spcPts val="563"/>
        </a:spcBef>
        <a:spcAft>
          <a:spcPct val="0"/>
        </a:spcAft>
        <a:buFont typeface="Arial" charset="0"/>
        <a:buChar char="•"/>
        <a:defRPr sz="2700" kern="1200">
          <a:solidFill>
            <a:schemeClr val="tx1"/>
          </a:solidFill>
          <a:latin typeface="+mn-lt"/>
          <a:ea typeface="+mn-ea"/>
          <a:cs typeface="+mn-cs"/>
        </a:defRPr>
      </a:lvl2pPr>
      <a:lvl3pPr marL="1289050" indent="-257175" algn="l" rtl="0" eaLnBrk="0" fontAlgn="base" hangingPunct="0">
        <a:lnSpc>
          <a:spcPct val="90000"/>
        </a:lnSpc>
        <a:spcBef>
          <a:spcPts val="563"/>
        </a:spcBef>
        <a:spcAft>
          <a:spcPct val="0"/>
        </a:spcAft>
        <a:buFont typeface="Arial" charset="0"/>
        <a:buChar char="•"/>
        <a:defRPr sz="2300" kern="1200">
          <a:solidFill>
            <a:schemeClr val="tx1"/>
          </a:solidFill>
          <a:latin typeface="+mn-lt"/>
          <a:ea typeface="+mn-ea"/>
          <a:cs typeface="+mn-cs"/>
        </a:defRPr>
      </a:lvl3pPr>
      <a:lvl4pPr marL="1804988" indent="-257175" algn="l" rtl="0" eaLnBrk="0" fontAlgn="base" hangingPunct="0">
        <a:lnSpc>
          <a:spcPct val="90000"/>
        </a:lnSpc>
        <a:spcBef>
          <a:spcPts val="563"/>
        </a:spcBef>
        <a:spcAft>
          <a:spcPct val="0"/>
        </a:spcAft>
        <a:buFont typeface="Arial" charset="0"/>
        <a:buChar char="•"/>
        <a:defRPr kern="1200">
          <a:solidFill>
            <a:schemeClr val="tx1"/>
          </a:solidFill>
          <a:latin typeface="+mn-lt"/>
          <a:ea typeface="+mn-ea"/>
          <a:cs typeface="+mn-cs"/>
        </a:defRPr>
      </a:lvl4pPr>
      <a:lvl5pPr marL="2320925" indent="-257175" algn="l" rtl="0" eaLnBrk="0" fontAlgn="base" hangingPunct="0">
        <a:lnSpc>
          <a:spcPct val="90000"/>
        </a:lnSpc>
        <a:spcBef>
          <a:spcPts val="563"/>
        </a:spcBef>
        <a:spcAft>
          <a:spcPct val="0"/>
        </a:spcAft>
        <a:buFont typeface="Arial" charset="0"/>
        <a:buChar char="•"/>
        <a:defRPr kern="1200">
          <a:solidFill>
            <a:schemeClr val="tx1"/>
          </a:solidFill>
          <a:latin typeface="+mn-lt"/>
          <a:ea typeface="+mn-ea"/>
          <a:cs typeface="+mn-cs"/>
        </a:defRPr>
      </a:lvl5pPr>
      <a:lvl6pPr marL="2836972" indent="-257907" algn="l" defTabSz="1031626"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6pPr>
      <a:lvl7pPr marL="3352785" indent="-257907" algn="l" defTabSz="1031626"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7pPr>
      <a:lvl8pPr marL="3868598" indent="-257907" algn="l" defTabSz="1031626"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8pPr>
      <a:lvl9pPr marL="4384411" indent="-257907" algn="l" defTabSz="1031626" rtl="0" eaLnBrk="1" latinLnBrk="0" hangingPunct="1">
        <a:lnSpc>
          <a:spcPct val="90000"/>
        </a:lnSpc>
        <a:spcBef>
          <a:spcPts val="564"/>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1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hart" Target="../charts/chart1.xml"/><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50.png"/><Relationship Id="rId4" Type="http://schemas.openxmlformats.org/officeDocument/2006/relationships/chart" Target="../charts/chart2.xml"/><Relationship Id="rId9"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200"/>
            <a:ext cx="9906000" cy="935038"/>
          </a:xfrm>
          <a:prstGeom prst="rect">
            <a:avLst/>
          </a:prstGeom>
          <a:noFill/>
        </p:spPr>
        <p:txBody>
          <a:bodyPr lIns="103163" tIns="51581" rIns="103163" bIns="51581">
            <a:spAutoFit/>
          </a:bodyPr>
          <a:lstStyle/>
          <a:p>
            <a:pPr algn="ctr" fontAlgn="auto">
              <a:spcBef>
                <a:spcPts val="0"/>
              </a:spcBef>
              <a:spcAft>
                <a:spcPts val="0"/>
              </a:spcAft>
              <a:defRPr/>
            </a:pPr>
            <a:r>
              <a:rPr lang="en-US"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June 14, 2013</a:t>
            </a:r>
            <a:endParaRPr lang="ru-RU"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fontAlgn="auto">
              <a:spcBef>
                <a:spcPts val="0"/>
              </a:spcBef>
              <a:spcAft>
                <a:spcPts val="0"/>
              </a:spcAft>
              <a:defRPr/>
            </a:pPr>
            <a:r>
              <a:rPr lang="en-US"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IMMPACT</a:t>
            </a:r>
            <a:r>
              <a:rPr lang="da-DK"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XVI meeting</a:t>
            </a:r>
          </a:p>
          <a:p>
            <a:pPr algn="ctr" fontAlgn="auto">
              <a:spcBef>
                <a:spcPts val="0"/>
              </a:spcBef>
              <a:spcAft>
                <a:spcPts val="0"/>
              </a:spcAft>
              <a:defRPr/>
            </a:pPr>
            <a:r>
              <a:rPr lang="en-US"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Washington, DC</a:t>
            </a:r>
          </a:p>
        </p:txBody>
      </p:sp>
      <p:grpSp>
        <p:nvGrpSpPr>
          <p:cNvPr id="4099" name="Group 51"/>
          <p:cNvGrpSpPr>
            <a:grpSpLocks/>
          </p:cNvGrpSpPr>
          <p:nvPr/>
        </p:nvGrpSpPr>
        <p:grpSpPr bwMode="auto">
          <a:xfrm>
            <a:off x="0" y="5910263"/>
            <a:ext cx="9906000" cy="947737"/>
            <a:chOff x="0" y="6324600"/>
            <a:chExt cx="9144000" cy="533401"/>
          </a:xfrm>
        </p:grpSpPr>
        <p:pic>
          <p:nvPicPr>
            <p:cNvPr id="4102" name="Picture 1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0" y="6324600"/>
              <a:ext cx="112928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006078" y="6324600"/>
              <a:ext cx="1279922" cy="533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50" descr="F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3124199" y="6324601"/>
              <a:ext cx="5751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5" name="Picture 3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6113144" y="6324600"/>
              <a:ext cx="104965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6" name="Picture 3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5334000" y="6324600"/>
              <a:ext cx="83164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Picture 3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flipH="1">
              <a:off x="7162800" y="6324600"/>
              <a:ext cx="93236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8" name="Picture 50" descr="Frise"/>
            <p:cNvPicPr>
              <a:picLocks noChangeAspect="1" noChangeArrowheads="1"/>
            </p:cNvPicPr>
            <p:nvPr/>
          </p:nvPicPr>
          <p:blipFill>
            <a:blip r:embed="rId9" cstate="print">
              <a:extLst>
                <a:ext uri="{28A0092B-C50C-407E-A947-70E740481C1C}">
                  <a14:useLocalDpi xmlns:a14="http://schemas.microsoft.com/office/drawing/2010/main" xmlns="" val="0"/>
                </a:ext>
              </a:extLst>
            </a:blip>
            <a:srcRect b="25000"/>
            <a:stretch>
              <a:fillRect/>
            </a:stretch>
          </p:blipFill>
          <p:spPr bwMode="auto">
            <a:xfrm flipH="1">
              <a:off x="2285999" y="6324600"/>
              <a:ext cx="83850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9" name="Picture 8" descr="http://a.bimg.dk/node-images/512/3/800x600-u/3512356-fire-dekaner-ansat-p-aarhus-universitet--.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flipH="1">
              <a:off x="3700806" y="6324600"/>
              <a:ext cx="110195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0" name="Picture 4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4800600" y="6324600"/>
              <a:ext cx="53762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1" name="Picture 40"/>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8094984" y="6324600"/>
              <a:ext cx="104901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Connector 16"/>
            <p:cNvCxnSpPr/>
            <p:nvPr/>
          </p:nvCxnSpPr>
          <p:spPr>
            <a:xfrm flipH="1">
              <a:off x="0" y="6324600"/>
              <a:ext cx="9144000" cy="0"/>
            </a:xfrm>
            <a:prstGeom prst="line">
              <a:avLst/>
            </a:prstGeom>
            <a:ln>
              <a:solidFill>
                <a:srgbClr val="006666"/>
              </a:solidFill>
            </a:ln>
          </p:spPr>
          <p:style>
            <a:lnRef idx="1">
              <a:schemeClr val="accent1"/>
            </a:lnRef>
            <a:fillRef idx="0">
              <a:schemeClr val="accent1"/>
            </a:fillRef>
            <a:effectRef idx="0">
              <a:schemeClr val="accent1"/>
            </a:effectRef>
            <a:fontRef idx="minor">
              <a:schemeClr val="tx1"/>
            </a:fontRef>
          </p:style>
        </p:cxnSp>
      </p:grpSp>
      <p:sp>
        <p:nvSpPr>
          <p:cNvPr id="18" name="TextBox 4"/>
          <p:cNvSpPr txBox="1">
            <a:spLocks noChangeArrowheads="1"/>
          </p:cNvSpPr>
          <p:nvPr/>
        </p:nvSpPr>
        <p:spPr bwMode="auto">
          <a:xfrm>
            <a:off x="0" y="3135313"/>
            <a:ext cx="9906000" cy="2566987"/>
          </a:xfrm>
          <a:prstGeom prst="rect">
            <a:avLst/>
          </a:prstGeom>
          <a:noFill/>
          <a:ln>
            <a:noFill/>
          </a:ln>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sz="2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r>
              <a:rPr lang="en-US" sz="2500" b="1" dirty="0">
                <a:solidFill>
                  <a:schemeClr val="accent5">
                    <a:lumMod val="50000"/>
                  </a:schemeClr>
                </a:solidFill>
                <a:latin typeface="Arial" pitchFamily="34" charset="0"/>
                <a:ea typeface="Verdana" panose="020B0604030504040204" pitchFamily="34" charset="0"/>
                <a:cs typeface="Arial" pitchFamily="34" charset="0"/>
              </a:rPr>
              <a:t>Simon Haroutiunian</a:t>
            </a:r>
          </a:p>
          <a:p>
            <a:pPr algn="ctr" eaLnBrk="1" fontAlgn="auto" hangingPunct="1">
              <a:spcBef>
                <a:spcPts val="0"/>
              </a:spcBef>
              <a:spcAft>
                <a:spcPts val="0"/>
              </a:spcAft>
              <a:defRPr/>
            </a:pPr>
            <a:r>
              <a:rPr lang="en-US" sz="1600" dirty="0" err="1">
                <a:solidFill>
                  <a:schemeClr val="accent5">
                    <a:lumMod val="50000"/>
                  </a:schemeClr>
                </a:solidFill>
                <a:latin typeface="Arial" pitchFamily="34" charset="0"/>
                <a:ea typeface="Verdana" panose="020B0604030504040204" pitchFamily="34" charset="0"/>
                <a:cs typeface="Arial" pitchFamily="34" charset="0"/>
              </a:rPr>
              <a:t>B.Sc.Pharm</a:t>
            </a:r>
            <a:r>
              <a:rPr lang="en-US" sz="1600" dirty="0">
                <a:solidFill>
                  <a:schemeClr val="accent5">
                    <a:lumMod val="50000"/>
                  </a:schemeClr>
                </a:solidFill>
                <a:latin typeface="Arial" pitchFamily="34" charset="0"/>
                <a:ea typeface="Verdana" panose="020B0604030504040204" pitchFamily="34" charset="0"/>
                <a:cs typeface="Arial" pitchFamily="34" charset="0"/>
              </a:rPr>
              <a:t>, </a:t>
            </a:r>
            <a:r>
              <a:rPr lang="en-US" sz="1600" dirty="0" err="1">
                <a:solidFill>
                  <a:schemeClr val="accent5">
                    <a:lumMod val="50000"/>
                  </a:schemeClr>
                </a:solidFill>
                <a:latin typeface="Arial" pitchFamily="34" charset="0"/>
                <a:ea typeface="Verdana" panose="020B0604030504040204" pitchFamily="34" charset="0"/>
                <a:cs typeface="Arial" pitchFamily="34" charset="0"/>
              </a:rPr>
              <a:t>M.Sc</a:t>
            </a:r>
            <a:r>
              <a:rPr lang="en-US" sz="1600" dirty="0">
                <a:solidFill>
                  <a:schemeClr val="accent5">
                    <a:lumMod val="50000"/>
                  </a:schemeClr>
                </a:solidFill>
                <a:latin typeface="Arial" pitchFamily="34" charset="0"/>
                <a:ea typeface="Verdana" panose="020B0604030504040204" pitchFamily="34" charset="0"/>
                <a:cs typeface="Arial" pitchFamily="34" charset="0"/>
              </a:rPr>
              <a:t> (Clinical Pharmacy), PhD</a:t>
            </a:r>
          </a:p>
          <a:p>
            <a:pPr algn="ctr" eaLnBrk="1" fontAlgn="auto" hangingPunct="1">
              <a:spcBef>
                <a:spcPts val="0"/>
              </a:spcBef>
              <a:spcAft>
                <a:spcPts val="0"/>
              </a:spcAft>
              <a:defRPr/>
            </a:pPr>
            <a:endParaRPr lang="en-US" b="1" dirty="0" smtClean="0">
              <a:solidFill>
                <a:schemeClr val="accent5">
                  <a:lumMod val="50000"/>
                </a:schemeClr>
              </a:solidFill>
              <a:latin typeface="Arial" pitchFamily="34" charset="0"/>
              <a:ea typeface="Verdana" panose="020B0604030504040204" pitchFamily="34" charset="0"/>
              <a:cs typeface="Arial" pitchFamily="34" charset="0"/>
            </a:endParaRPr>
          </a:p>
          <a:p>
            <a:pPr algn="ctr" eaLnBrk="1" fontAlgn="auto" hangingPunct="1">
              <a:spcBef>
                <a:spcPts val="0"/>
              </a:spcBef>
              <a:spcAft>
                <a:spcPts val="0"/>
              </a:spcAft>
              <a:defRPr/>
            </a:pPr>
            <a:endParaRPr lang="en-US" b="1" dirty="0" smtClean="0">
              <a:solidFill>
                <a:schemeClr val="accent5">
                  <a:lumMod val="50000"/>
                </a:schemeClr>
              </a:solidFill>
              <a:latin typeface="Arial" pitchFamily="34" charset="0"/>
              <a:ea typeface="Verdana" panose="020B0604030504040204" pitchFamily="34" charset="0"/>
              <a:cs typeface="Arial" pitchFamily="34" charset="0"/>
            </a:endParaRPr>
          </a:p>
          <a:p>
            <a:pPr algn="ctr" eaLnBrk="1" fontAlgn="auto" hangingPunct="1">
              <a:spcBef>
                <a:spcPts val="0"/>
              </a:spcBef>
              <a:spcAft>
                <a:spcPts val="0"/>
              </a:spcAft>
              <a:defRPr/>
            </a:pPr>
            <a:r>
              <a:rPr lang="en-US" sz="2000" dirty="0">
                <a:solidFill>
                  <a:schemeClr val="accent5">
                    <a:lumMod val="50000"/>
                  </a:schemeClr>
                </a:solidFill>
                <a:latin typeface="Arial" pitchFamily="34" charset="0"/>
                <a:ea typeface="Verdana" panose="020B0604030504040204" pitchFamily="34" charset="0"/>
                <a:cs typeface="Arial" pitchFamily="34" charset="0"/>
              </a:rPr>
              <a:t>Danish Pain Research Center</a:t>
            </a:r>
          </a:p>
          <a:p>
            <a:pPr algn="ctr" eaLnBrk="1" fontAlgn="auto" hangingPunct="1">
              <a:spcBef>
                <a:spcPts val="0"/>
              </a:spcBef>
              <a:spcAft>
                <a:spcPts val="0"/>
              </a:spcAft>
              <a:defRPr/>
            </a:pPr>
            <a:r>
              <a:rPr lang="en-US" sz="2000" dirty="0">
                <a:solidFill>
                  <a:schemeClr val="accent5">
                    <a:lumMod val="50000"/>
                  </a:schemeClr>
                </a:solidFill>
                <a:latin typeface="Arial" pitchFamily="34" charset="0"/>
                <a:ea typeface="Verdana" panose="020B0604030504040204" pitchFamily="34" charset="0"/>
                <a:cs typeface="Arial" pitchFamily="34" charset="0"/>
              </a:rPr>
              <a:t>Aarhus University Hospital</a:t>
            </a:r>
          </a:p>
          <a:p>
            <a:pPr algn="ctr" eaLnBrk="1" fontAlgn="auto" hangingPunct="1">
              <a:spcBef>
                <a:spcPts val="0"/>
              </a:spcBef>
              <a:spcAft>
                <a:spcPts val="0"/>
              </a:spcAft>
              <a:defRPr/>
            </a:pPr>
            <a:r>
              <a:rPr lang="en-US" sz="2000" dirty="0">
                <a:solidFill>
                  <a:schemeClr val="accent5">
                    <a:lumMod val="50000"/>
                  </a:schemeClr>
                </a:solidFill>
                <a:latin typeface="Arial" pitchFamily="34" charset="0"/>
                <a:ea typeface="Verdana" panose="020B0604030504040204" pitchFamily="34" charset="0"/>
                <a:cs typeface="Arial" pitchFamily="34" charset="0"/>
              </a:rPr>
              <a:t>Aarhus, Denmark</a:t>
            </a:r>
          </a:p>
        </p:txBody>
      </p:sp>
      <p:sp>
        <p:nvSpPr>
          <p:cNvPr id="4101" name="Rectangle 18"/>
          <p:cNvSpPr>
            <a:spLocks noChangeArrowheads="1"/>
          </p:cNvSpPr>
          <p:nvPr/>
        </p:nvSpPr>
        <p:spPr bwMode="auto">
          <a:xfrm>
            <a:off x="209550" y="1624013"/>
            <a:ext cx="9493250" cy="125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p>
            <a:pPr algn="ctr"/>
            <a:r>
              <a:rPr lang="en-US" sz="2500" b="1">
                <a:solidFill>
                  <a:srgbClr val="006666"/>
                </a:solidFill>
                <a:latin typeface="Verdana" pitchFamily="34" charset="0"/>
              </a:rPr>
              <a:t>Conditioned Pain Modulation (CPM)</a:t>
            </a:r>
          </a:p>
          <a:p>
            <a:pPr algn="ctr"/>
            <a:r>
              <a:rPr lang="en-US" sz="2500" b="1">
                <a:solidFill>
                  <a:srgbClr val="006666"/>
                </a:solidFill>
                <a:latin typeface="Verdana" pitchFamily="34" charset="0"/>
              </a:rPr>
              <a:t>Diffuse Noxious Inhibitory Controls (DNIC)</a:t>
            </a:r>
          </a:p>
          <a:p>
            <a:pPr algn="ctr"/>
            <a:r>
              <a:rPr lang="en-US" sz="2500" b="1">
                <a:solidFill>
                  <a:srgbClr val="006666"/>
                </a:solidFill>
                <a:latin typeface="Verdana" pitchFamily="34" charset="0"/>
              </a:rPr>
              <a:t>for Phase 2 and 3 Trials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66738" y="762000"/>
            <a:ext cx="45608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300">
                <a:solidFill>
                  <a:srgbClr val="002060"/>
                </a:solidFill>
                <a:latin typeface="Verdana" pitchFamily="34" charset="0"/>
              </a:rPr>
              <a:t>CPM/DNIC Testing Paradigm</a:t>
            </a:r>
          </a:p>
        </p:txBody>
      </p:sp>
      <p:sp>
        <p:nvSpPr>
          <p:cNvPr id="3" name="Round Diagonal Corner Rectangle 2"/>
          <p:cNvSpPr/>
          <p:nvPr/>
        </p:nvSpPr>
        <p:spPr>
          <a:xfrm>
            <a:off x="123825" y="152400"/>
            <a:ext cx="33051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4340" name="TextBox 8"/>
          <p:cNvSpPr txBox="1">
            <a:spLocks noChangeArrowheads="1"/>
          </p:cNvSpPr>
          <p:nvPr/>
        </p:nvSpPr>
        <p:spPr bwMode="auto">
          <a:xfrm>
            <a:off x="123825" y="130175"/>
            <a:ext cx="330517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sp>
        <p:nvSpPr>
          <p:cNvPr id="5" name="Round Diagonal Corner Rectangle 4"/>
          <p:cNvSpPr/>
          <p:nvPr/>
        </p:nvSpPr>
        <p:spPr>
          <a:xfrm>
            <a:off x="557213" y="762000"/>
            <a:ext cx="4410075"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14342" name="Rectangle 5"/>
          <p:cNvSpPr>
            <a:spLocks noChangeArrowheads="1"/>
          </p:cNvSpPr>
          <p:nvPr/>
        </p:nvSpPr>
        <p:spPr bwMode="auto">
          <a:xfrm>
            <a:off x="554038" y="2078038"/>
            <a:ext cx="88265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p>
            <a:r>
              <a:rPr lang="en-US" dirty="0">
                <a:solidFill>
                  <a:srgbClr val="002060"/>
                </a:solidFill>
                <a:latin typeface="Verdana" pitchFamily="34" charset="0"/>
              </a:rPr>
              <a:t>The activity of pain-signaling neurons in the spinal dorsal horn (and in trigeminal nuclei) is attenuated in response to noxious stimuli applied to a remote area of the body</a:t>
            </a:r>
          </a:p>
          <a:p>
            <a:endParaRPr lang="en-US" dirty="0">
              <a:solidFill>
                <a:srgbClr val="002060"/>
              </a:solidFill>
              <a:latin typeface="Verdana" pitchFamily="34" charset="0"/>
            </a:endParaRPr>
          </a:p>
          <a:p>
            <a:r>
              <a:rPr lang="en-US" dirty="0" smtClean="0">
                <a:solidFill>
                  <a:srgbClr val="002060"/>
                </a:solidFill>
                <a:latin typeface="Verdana" pitchFamily="34" charset="0"/>
              </a:rPr>
              <a:t>DNIC/CPM/HNCS testing: </a:t>
            </a:r>
            <a:r>
              <a:rPr lang="en-US" dirty="0">
                <a:solidFill>
                  <a:srgbClr val="002060"/>
                </a:solidFill>
                <a:latin typeface="Verdana" pitchFamily="34" charset="0"/>
              </a:rPr>
              <a:t>psychophysical measure to characterize a person’s capability to modulate pain (effect of endogenous analgesia)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23825" y="152400"/>
            <a:ext cx="33051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5363" name="TextBox 8"/>
          <p:cNvSpPr txBox="1">
            <a:spLocks noChangeArrowheads="1"/>
          </p:cNvSpPr>
          <p:nvPr/>
        </p:nvSpPr>
        <p:spPr bwMode="auto">
          <a:xfrm>
            <a:off x="123825" y="130175"/>
            <a:ext cx="330517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TERMINOLOGY</a:t>
            </a:r>
          </a:p>
        </p:txBody>
      </p:sp>
      <p:sp>
        <p:nvSpPr>
          <p:cNvPr id="15364" name="TextBox 4"/>
          <p:cNvSpPr txBox="1">
            <a:spLocks noChangeArrowheads="1"/>
          </p:cNvSpPr>
          <p:nvPr/>
        </p:nvSpPr>
        <p:spPr bwMode="auto">
          <a:xfrm>
            <a:off x="65088" y="3103563"/>
            <a:ext cx="88090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002060"/>
                </a:solidFill>
                <a:latin typeface="Verdana" pitchFamily="34" charset="0"/>
              </a:rPr>
              <a:t>DNIC / HNCS </a:t>
            </a:r>
            <a:r>
              <a:rPr lang="en-US" sz="2000" b="1" i="1">
                <a:solidFill>
                  <a:srgbClr val="002060"/>
                </a:solidFill>
                <a:latin typeface="Verdana" pitchFamily="34" charset="0"/>
              </a:rPr>
              <a:t>→ </a:t>
            </a:r>
            <a:r>
              <a:rPr lang="en-US" sz="2000" b="1">
                <a:solidFill>
                  <a:srgbClr val="002060"/>
                </a:solidFill>
                <a:latin typeface="Verdana" pitchFamily="34" charset="0"/>
              </a:rPr>
              <a:t>Conditioned Pain Modulation (CPM)</a:t>
            </a:r>
          </a:p>
        </p:txBody>
      </p:sp>
      <p:sp>
        <p:nvSpPr>
          <p:cNvPr id="15365" name="TextBox 5"/>
          <p:cNvSpPr txBox="1">
            <a:spLocks noChangeArrowheads="1"/>
          </p:cNvSpPr>
          <p:nvPr/>
        </p:nvSpPr>
        <p:spPr bwMode="auto">
          <a:xfrm>
            <a:off x="65088" y="3632200"/>
            <a:ext cx="9593262"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b="1">
                <a:solidFill>
                  <a:srgbClr val="002060"/>
                </a:solidFill>
                <a:latin typeface="Verdana" pitchFamily="34" charset="0"/>
              </a:rPr>
              <a:t>Conditioning Stimulus: </a:t>
            </a:r>
            <a:r>
              <a:rPr lang="en-US">
                <a:solidFill>
                  <a:srgbClr val="002060"/>
                </a:solidFill>
                <a:latin typeface="Verdana" pitchFamily="34" charset="0"/>
              </a:rPr>
              <a:t>to induce the change in pain perception</a:t>
            </a:r>
          </a:p>
          <a:p>
            <a:pPr eaLnBrk="1" hangingPunct="1">
              <a:lnSpc>
                <a:spcPct val="150000"/>
              </a:lnSpc>
            </a:pPr>
            <a:r>
              <a:rPr lang="en-US" b="1">
                <a:solidFill>
                  <a:srgbClr val="002060"/>
                </a:solidFill>
                <a:latin typeface="Verdana" pitchFamily="34" charset="0"/>
              </a:rPr>
              <a:t>Test Stimulus: </a:t>
            </a:r>
            <a:r>
              <a:rPr lang="en-US">
                <a:solidFill>
                  <a:srgbClr val="002060"/>
                </a:solidFill>
                <a:latin typeface="Verdana" pitchFamily="34" charset="0"/>
              </a:rPr>
              <a:t>the painful stimulus upon which the conditioning effect is tested </a:t>
            </a:r>
          </a:p>
          <a:p>
            <a:pPr eaLnBrk="1" hangingPunct="1">
              <a:lnSpc>
                <a:spcPct val="150000"/>
              </a:lnSpc>
            </a:pPr>
            <a:r>
              <a:rPr lang="en-US" b="1">
                <a:solidFill>
                  <a:srgbClr val="002060"/>
                </a:solidFill>
                <a:latin typeface="Verdana" pitchFamily="34" charset="0"/>
              </a:rPr>
              <a:t>CPM</a:t>
            </a:r>
            <a:r>
              <a:rPr lang="en-US">
                <a:solidFill>
                  <a:srgbClr val="002060"/>
                </a:solidFill>
                <a:latin typeface="Verdana" pitchFamily="34" charset="0"/>
              </a:rPr>
              <a:t>: The phenomenon through which the conditioning affects the test</a:t>
            </a:r>
          </a:p>
        </p:txBody>
      </p:sp>
      <p:pic>
        <p:nvPicPr>
          <p:cNvPr id="1536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 y="658813"/>
            <a:ext cx="6305550" cy="227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p:cNvCxnSpPr/>
          <p:nvPr/>
        </p:nvCxnSpPr>
        <p:spPr>
          <a:xfrm flipV="1">
            <a:off x="65088" y="5048250"/>
            <a:ext cx="97234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4751388" y="6353175"/>
            <a:ext cx="49069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a-DK" sz="1400"/>
              <a:t>Michaux et al, Eur J Pain 2010</a:t>
            </a:r>
          </a:p>
        </p:txBody>
      </p:sp>
      <p:sp>
        <p:nvSpPr>
          <p:cNvPr id="7" name="TextBox 6"/>
          <p:cNvSpPr txBox="1">
            <a:spLocks noChangeArrowheads="1"/>
          </p:cNvSpPr>
          <p:nvPr/>
        </p:nvSpPr>
        <p:spPr bwMode="auto">
          <a:xfrm>
            <a:off x="107950" y="5365750"/>
            <a:ext cx="9694863"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da-DK" u="sng">
                <a:solidFill>
                  <a:srgbClr val="002060"/>
                </a:solidFill>
                <a:latin typeface="Verdana" pitchFamily="34" charset="0"/>
              </a:rPr>
              <a:t>Counterirritation</a:t>
            </a:r>
            <a:r>
              <a:rPr lang="da-DK">
                <a:solidFill>
                  <a:srgbClr val="002060"/>
                </a:solidFill>
                <a:latin typeface="Verdana" pitchFamily="34" charset="0"/>
              </a:rPr>
              <a:t> vs. Conditioning</a:t>
            </a:r>
          </a:p>
          <a:p>
            <a:pPr eaLnBrk="1" hangingPunct="1">
              <a:buFont typeface="Arial" charset="0"/>
              <a:buChar char="•"/>
            </a:pPr>
            <a:r>
              <a:rPr lang="da-DK">
                <a:solidFill>
                  <a:srgbClr val="002060"/>
                </a:solidFill>
                <a:latin typeface="Verdana" pitchFamily="34" charset="0"/>
              </a:rPr>
              <a:t>Separating HNCS from DNIC, as these are </a:t>
            </a:r>
            <a:r>
              <a:rPr lang="en-US">
                <a:solidFill>
                  <a:srgbClr val="002060"/>
                </a:solidFill>
                <a:latin typeface="Verdana" pitchFamily="34" charset="0"/>
              </a:rPr>
              <a:t>“</a:t>
            </a:r>
            <a:r>
              <a:rPr lang="da-DK">
                <a:solidFill>
                  <a:srgbClr val="002060"/>
                </a:solidFill>
                <a:latin typeface="Verdana" pitchFamily="34" charset="0"/>
              </a:rPr>
              <a:t>overlapping but not homogenous”</a:t>
            </a:r>
          </a:p>
          <a:p>
            <a:pPr eaLnBrk="1" hangingPunct="1">
              <a:buFont typeface="Arial" charset="0"/>
              <a:buChar char="•"/>
            </a:pPr>
            <a:r>
              <a:rPr lang="da-DK">
                <a:solidFill>
                  <a:srgbClr val="002060"/>
                </a:solidFill>
                <a:latin typeface="Verdana" pitchFamily="34" charset="0"/>
              </a:rPr>
              <a:t>Using ”perceptual DNIC-analogous effects” instead of CPM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908175" y="1985963"/>
            <a:ext cx="431800" cy="1728787"/>
          </a:xfrm>
          <a:prstGeom prst="rect">
            <a:avLst/>
          </a:prstGeom>
          <a:solidFill>
            <a:srgbClr val="FF9900"/>
          </a:solidFill>
          <a:ln w="9525">
            <a:solidFill>
              <a:schemeClr val="tx2"/>
            </a:solidFill>
            <a:miter lim="800000"/>
            <a:headEnd/>
            <a:tailEnd/>
          </a:ln>
        </p:spPr>
        <p:txBody>
          <a:bodyPr wrap="none" anchor="ctr"/>
          <a:lstStyle/>
          <a:p>
            <a:endParaRPr lang="en-US"/>
          </a:p>
        </p:txBody>
      </p:sp>
      <p:grpSp>
        <p:nvGrpSpPr>
          <p:cNvPr id="2" name="Group 27"/>
          <p:cNvGrpSpPr>
            <a:grpSpLocks/>
          </p:cNvGrpSpPr>
          <p:nvPr/>
        </p:nvGrpSpPr>
        <p:grpSpPr bwMode="auto">
          <a:xfrm>
            <a:off x="1619250" y="4002088"/>
            <a:ext cx="792163" cy="504825"/>
            <a:chOff x="1619250" y="4002510"/>
            <a:chExt cx="792163" cy="504825"/>
          </a:xfrm>
        </p:grpSpPr>
        <p:sp>
          <p:nvSpPr>
            <p:cNvPr id="1054" name="Line 4"/>
            <p:cNvSpPr>
              <a:spLocks noChangeShapeType="1"/>
            </p:cNvSpPr>
            <p:nvPr/>
          </p:nvSpPr>
          <p:spPr bwMode="auto">
            <a:xfrm flipV="1">
              <a:off x="1619250" y="4002510"/>
              <a:ext cx="215900" cy="504825"/>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55" name="Line 5"/>
            <p:cNvSpPr>
              <a:spLocks noChangeShapeType="1"/>
            </p:cNvSpPr>
            <p:nvPr/>
          </p:nvSpPr>
          <p:spPr bwMode="auto">
            <a:xfrm>
              <a:off x="1835150" y="4002510"/>
              <a:ext cx="504825" cy="0"/>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56" name="Line 6"/>
            <p:cNvSpPr>
              <a:spLocks noChangeShapeType="1"/>
            </p:cNvSpPr>
            <p:nvPr/>
          </p:nvSpPr>
          <p:spPr bwMode="auto">
            <a:xfrm>
              <a:off x="2339975" y="4002510"/>
              <a:ext cx="71438" cy="504825"/>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grpSp>
      <p:grpSp>
        <p:nvGrpSpPr>
          <p:cNvPr id="4" name="Group 28"/>
          <p:cNvGrpSpPr>
            <a:grpSpLocks/>
          </p:cNvGrpSpPr>
          <p:nvPr/>
        </p:nvGrpSpPr>
        <p:grpSpPr bwMode="auto">
          <a:xfrm>
            <a:off x="4427538" y="4002088"/>
            <a:ext cx="792162" cy="504825"/>
            <a:chOff x="4427538" y="4002510"/>
            <a:chExt cx="792162" cy="504825"/>
          </a:xfrm>
        </p:grpSpPr>
        <p:sp>
          <p:nvSpPr>
            <p:cNvPr id="1051" name="Line 7"/>
            <p:cNvSpPr>
              <a:spLocks noChangeShapeType="1"/>
            </p:cNvSpPr>
            <p:nvPr/>
          </p:nvSpPr>
          <p:spPr bwMode="auto">
            <a:xfrm flipV="1">
              <a:off x="4427538" y="4002510"/>
              <a:ext cx="215900" cy="504825"/>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52" name="Line 8"/>
            <p:cNvSpPr>
              <a:spLocks noChangeShapeType="1"/>
            </p:cNvSpPr>
            <p:nvPr/>
          </p:nvSpPr>
          <p:spPr bwMode="auto">
            <a:xfrm>
              <a:off x="4643438" y="4002510"/>
              <a:ext cx="504825" cy="0"/>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53" name="Line 9"/>
            <p:cNvSpPr>
              <a:spLocks noChangeShapeType="1"/>
            </p:cNvSpPr>
            <p:nvPr/>
          </p:nvSpPr>
          <p:spPr bwMode="auto">
            <a:xfrm>
              <a:off x="5148263" y="4002510"/>
              <a:ext cx="71437" cy="504825"/>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da-DK"/>
            </a:p>
          </p:txBody>
        </p:sp>
      </p:grpSp>
      <p:grpSp>
        <p:nvGrpSpPr>
          <p:cNvPr id="5" name="Group 29"/>
          <p:cNvGrpSpPr>
            <a:grpSpLocks/>
          </p:cNvGrpSpPr>
          <p:nvPr/>
        </p:nvGrpSpPr>
        <p:grpSpPr bwMode="auto">
          <a:xfrm>
            <a:off x="3635375" y="4578350"/>
            <a:ext cx="1584325" cy="215900"/>
            <a:chOff x="3635375" y="4578773"/>
            <a:chExt cx="1584325" cy="215900"/>
          </a:xfrm>
        </p:grpSpPr>
        <p:sp>
          <p:nvSpPr>
            <p:cNvPr id="1048" name="Line 10"/>
            <p:cNvSpPr>
              <a:spLocks noChangeShapeType="1"/>
            </p:cNvSpPr>
            <p:nvPr/>
          </p:nvSpPr>
          <p:spPr bwMode="auto">
            <a:xfrm>
              <a:off x="3635375" y="4578773"/>
              <a:ext cx="144463" cy="21590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49" name="Line 11"/>
            <p:cNvSpPr>
              <a:spLocks noChangeShapeType="1"/>
            </p:cNvSpPr>
            <p:nvPr/>
          </p:nvSpPr>
          <p:spPr bwMode="auto">
            <a:xfrm>
              <a:off x="3779838" y="4794673"/>
              <a:ext cx="1368425"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50" name="Line 12"/>
            <p:cNvSpPr>
              <a:spLocks noChangeShapeType="1"/>
            </p:cNvSpPr>
            <p:nvPr/>
          </p:nvSpPr>
          <p:spPr bwMode="auto">
            <a:xfrm flipV="1">
              <a:off x="5148263" y="4578773"/>
              <a:ext cx="71437" cy="21590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da-DK"/>
            </a:p>
          </p:txBody>
        </p:sp>
      </p:grpSp>
      <p:sp>
        <p:nvSpPr>
          <p:cNvPr id="13" name="Rectangle 13"/>
          <p:cNvSpPr>
            <a:spLocks noChangeArrowheads="1"/>
          </p:cNvSpPr>
          <p:nvPr/>
        </p:nvSpPr>
        <p:spPr bwMode="auto">
          <a:xfrm>
            <a:off x="4716463" y="2778125"/>
            <a:ext cx="431800" cy="936625"/>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032" name="Text Box 14"/>
          <p:cNvSpPr txBox="1">
            <a:spLocks noChangeArrowheads="1"/>
          </p:cNvSpPr>
          <p:nvPr/>
        </p:nvSpPr>
        <p:spPr bwMode="auto">
          <a:xfrm>
            <a:off x="919163" y="3930650"/>
            <a:ext cx="412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rPr>
              <a:t>Rt</a:t>
            </a:r>
          </a:p>
          <a:p>
            <a:pPr eaLnBrk="1" hangingPunct="1"/>
            <a:endParaRPr lang="en-US">
              <a:solidFill>
                <a:srgbClr val="002060"/>
              </a:solidFill>
            </a:endParaRPr>
          </a:p>
        </p:txBody>
      </p:sp>
      <p:sp>
        <p:nvSpPr>
          <p:cNvPr id="1033" name="Text Box 15"/>
          <p:cNvSpPr txBox="1">
            <a:spLocks noChangeArrowheads="1"/>
          </p:cNvSpPr>
          <p:nvPr/>
        </p:nvSpPr>
        <p:spPr bwMode="auto">
          <a:xfrm>
            <a:off x="3006725" y="3643313"/>
            <a:ext cx="41275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solidFill>
                <a:srgbClr val="002060"/>
              </a:solidFill>
            </a:endParaRPr>
          </a:p>
          <a:p>
            <a:pPr eaLnBrk="1" hangingPunct="1"/>
            <a:r>
              <a:rPr lang="en-US">
                <a:solidFill>
                  <a:srgbClr val="002060"/>
                </a:solidFill>
              </a:rPr>
              <a:t>Rt</a:t>
            </a:r>
          </a:p>
          <a:p>
            <a:pPr eaLnBrk="1" hangingPunct="1"/>
            <a:endParaRPr lang="en-US">
              <a:solidFill>
                <a:srgbClr val="002060"/>
              </a:solidFill>
            </a:endParaRPr>
          </a:p>
          <a:p>
            <a:pPr eaLnBrk="1" hangingPunct="1"/>
            <a:r>
              <a:rPr lang="en-US">
                <a:solidFill>
                  <a:srgbClr val="002060"/>
                </a:solidFill>
              </a:rPr>
              <a:t>Lt</a:t>
            </a:r>
          </a:p>
          <a:p>
            <a:pPr eaLnBrk="1" hangingPunct="1"/>
            <a:endParaRPr lang="en-US">
              <a:solidFill>
                <a:srgbClr val="002060"/>
              </a:solidFill>
            </a:endParaRPr>
          </a:p>
        </p:txBody>
      </p:sp>
      <p:sp>
        <p:nvSpPr>
          <p:cNvPr id="16" name="Text Box 16"/>
          <p:cNvSpPr txBox="1">
            <a:spLocks noChangeArrowheads="1"/>
          </p:cNvSpPr>
          <p:nvPr/>
        </p:nvSpPr>
        <p:spPr bwMode="auto">
          <a:xfrm>
            <a:off x="2625725" y="2220913"/>
            <a:ext cx="17684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2060"/>
                </a:solidFill>
              </a:rPr>
              <a:t>CPM = ∆ NPS  </a:t>
            </a:r>
          </a:p>
        </p:txBody>
      </p:sp>
      <p:sp>
        <p:nvSpPr>
          <p:cNvPr id="17" name="Text Box 17"/>
          <p:cNvSpPr txBox="1">
            <a:spLocks noChangeArrowheads="1"/>
          </p:cNvSpPr>
          <p:nvPr/>
        </p:nvSpPr>
        <p:spPr bwMode="auto">
          <a:xfrm>
            <a:off x="900113" y="5011738"/>
            <a:ext cx="21637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6666"/>
                </a:solidFill>
              </a:rPr>
              <a:t>Test-stimulus </a:t>
            </a:r>
            <a:r>
              <a:rPr lang="en-US" baseline="-25000">
                <a:solidFill>
                  <a:srgbClr val="006666"/>
                </a:solidFill>
              </a:rPr>
              <a:t>baseline</a:t>
            </a:r>
          </a:p>
        </p:txBody>
      </p:sp>
      <p:sp>
        <p:nvSpPr>
          <p:cNvPr id="18" name="Text Box 18"/>
          <p:cNvSpPr txBox="1">
            <a:spLocks noChangeArrowheads="1"/>
          </p:cNvSpPr>
          <p:nvPr/>
        </p:nvSpPr>
        <p:spPr bwMode="auto">
          <a:xfrm>
            <a:off x="3871913" y="5002213"/>
            <a:ext cx="2378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6666"/>
                </a:solidFill>
              </a:rPr>
              <a:t>Test-stimulus </a:t>
            </a:r>
            <a:r>
              <a:rPr lang="en-US" baseline="-25000">
                <a:solidFill>
                  <a:srgbClr val="006666"/>
                </a:solidFill>
              </a:rPr>
              <a:t>conditioned</a:t>
            </a:r>
          </a:p>
        </p:txBody>
      </p:sp>
      <p:sp>
        <p:nvSpPr>
          <p:cNvPr id="19" name="Text Box 19"/>
          <p:cNvSpPr txBox="1">
            <a:spLocks noChangeArrowheads="1"/>
          </p:cNvSpPr>
          <p:nvPr/>
        </p:nvSpPr>
        <p:spPr bwMode="auto">
          <a:xfrm>
            <a:off x="3524250" y="5387975"/>
            <a:ext cx="22669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folHlink"/>
                </a:solidFill>
              </a:rPr>
              <a:t>Conditioning stimulus</a:t>
            </a:r>
          </a:p>
        </p:txBody>
      </p:sp>
      <p:sp>
        <p:nvSpPr>
          <p:cNvPr id="1038" name="Text Box 20"/>
          <p:cNvSpPr txBox="1">
            <a:spLocks noChangeArrowheads="1"/>
          </p:cNvSpPr>
          <p:nvPr/>
        </p:nvSpPr>
        <p:spPr bwMode="auto">
          <a:xfrm rot="-5400000">
            <a:off x="241300" y="2706688"/>
            <a:ext cx="6588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rPr>
              <a:t>NPS</a:t>
            </a:r>
          </a:p>
        </p:txBody>
      </p:sp>
      <p:sp>
        <p:nvSpPr>
          <p:cNvPr id="1039" name="Line 22"/>
          <p:cNvSpPr>
            <a:spLocks noChangeShapeType="1"/>
          </p:cNvSpPr>
          <p:nvPr/>
        </p:nvSpPr>
        <p:spPr bwMode="auto">
          <a:xfrm flipH="1">
            <a:off x="971550" y="3714750"/>
            <a:ext cx="47529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40" name="Line 23"/>
          <p:cNvSpPr>
            <a:spLocks noChangeShapeType="1"/>
          </p:cNvSpPr>
          <p:nvPr/>
        </p:nvSpPr>
        <p:spPr bwMode="auto">
          <a:xfrm flipH="1">
            <a:off x="1042988" y="4506913"/>
            <a:ext cx="46815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a-DK"/>
          </a:p>
        </p:txBody>
      </p:sp>
      <p:sp>
        <p:nvSpPr>
          <p:cNvPr id="1041" name="Text Box 24"/>
          <p:cNvSpPr txBox="1">
            <a:spLocks noChangeArrowheads="1"/>
          </p:cNvSpPr>
          <p:nvPr/>
        </p:nvSpPr>
        <p:spPr bwMode="auto">
          <a:xfrm rot="-5400000">
            <a:off x="188119" y="4310857"/>
            <a:ext cx="768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rPr>
              <a:t>Temp</a:t>
            </a:r>
          </a:p>
        </p:txBody>
      </p:sp>
      <p:pic>
        <p:nvPicPr>
          <p:cNvPr id="1042" name="Picture 4" descr="Dscn1812"/>
          <p:cNvPicPr>
            <a:picLocks noChangeAspect="1" noChangeArrowheads="1"/>
          </p:cNvPicPr>
          <p:nvPr/>
        </p:nvPicPr>
        <p:blipFill>
          <a:blip r:embed="rId4" cstate="print">
            <a:extLst>
              <a:ext uri="{28A0092B-C50C-407E-A947-70E740481C1C}">
                <a14:useLocalDpi xmlns:a14="http://schemas.microsoft.com/office/drawing/2010/main" xmlns="" val="0"/>
              </a:ext>
            </a:extLst>
          </a:blip>
          <a:srcRect r="1656" b="17313"/>
          <a:stretch>
            <a:fillRect/>
          </a:stretch>
        </p:blipFill>
        <p:spPr bwMode="auto">
          <a:xfrm>
            <a:off x="7251700" y="3311525"/>
            <a:ext cx="2068513"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7234238" y="311150"/>
          <a:ext cx="2079625" cy="2771775"/>
        </p:xfrm>
        <a:graphic>
          <a:graphicData uri="http://schemas.openxmlformats.org/presentationml/2006/ole">
            <p:oleObj spid="_x0000_s1094" name="Photo Editor Photo" r:id="rId5" imgW="4571429" imgH="6095238" progId="">
              <p:embed/>
            </p:oleObj>
          </a:graphicData>
        </a:graphic>
      </p:graphicFrame>
      <p:sp>
        <p:nvSpPr>
          <p:cNvPr id="26" name="Left Brace 25"/>
          <p:cNvSpPr/>
          <p:nvPr/>
        </p:nvSpPr>
        <p:spPr>
          <a:xfrm>
            <a:off x="4289425" y="1998663"/>
            <a:ext cx="349250" cy="7778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44" name="TextBox 26"/>
          <p:cNvSpPr txBox="1">
            <a:spLocks noChangeArrowheads="1"/>
          </p:cNvSpPr>
          <p:nvPr/>
        </p:nvSpPr>
        <p:spPr bwMode="auto">
          <a:xfrm>
            <a:off x="0" y="6519863"/>
            <a:ext cx="53260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Courtesy: David Yarnitsky</a:t>
            </a:r>
          </a:p>
        </p:txBody>
      </p:sp>
      <p:cxnSp>
        <p:nvCxnSpPr>
          <p:cNvPr id="37" name="Straight Connector 36"/>
          <p:cNvCxnSpPr/>
          <p:nvPr/>
        </p:nvCxnSpPr>
        <p:spPr>
          <a:xfrm>
            <a:off x="2341563" y="1973263"/>
            <a:ext cx="2679700" cy="15875"/>
          </a:xfrm>
          <a:prstGeom prst="line">
            <a:avLst/>
          </a:prstGeom>
          <a:ln>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38" name="Round Diagonal Corner Rectangle 37"/>
          <p:cNvSpPr/>
          <p:nvPr/>
        </p:nvSpPr>
        <p:spPr>
          <a:xfrm>
            <a:off x="123825" y="152400"/>
            <a:ext cx="4576763"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047" name="TextBox 8"/>
          <p:cNvSpPr txBox="1">
            <a:spLocks noChangeArrowheads="1"/>
          </p:cNvSpPr>
          <p:nvPr/>
        </p:nvSpPr>
        <p:spPr bwMode="auto">
          <a:xfrm>
            <a:off x="123825" y="130175"/>
            <a:ext cx="46243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CPM TEST PARADIGM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lide(fromBottom)">
                                      <p:cBhvr>
                                        <p:cTn id="27" dur="500"/>
                                        <p:tgtEl>
                                          <p:spTgt spid="4"/>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lide(fromBottom)">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p:bldP spid="17" grpId="0"/>
      <p:bldP spid="18" grpId="0"/>
      <p:bldP spid="19"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566738" y="762000"/>
            <a:ext cx="77390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00">
                <a:solidFill>
                  <a:srgbClr val="002060"/>
                </a:solidFill>
                <a:latin typeface="Verdana" pitchFamily="34" charset="0"/>
              </a:rPr>
              <a:t>Using CPM testing for patient phenotyping</a:t>
            </a:r>
          </a:p>
        </p:txBody>
      </p:sp>
      <p:sp>
        <p:nvSpPr>
          <p:cNvPr id="4" name="Round Diagonal Corner Rectangle 3"/>
          <p:cNvSpPr/>
          <p:nvPr/>
        </p:nvSpPr>
        <p:spPr>
          <a:xfrm>
            <a:off x="123825" y="152400"/>
            <a:ext cx="28479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6388" name="TextBox 8"/>
          <p:cNvSpPr txBox="1">
            <a:spLocks noChangeArrowheads="1"/>
          </p:cNvSpPr>
          <p:nvPr/>
        </p:nvSpPr>
        <p:spPr bwMode="auto">
          <a:xfrm>
            <a:off x="123825" y="152400"/>
            <a:ext cx="28479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OBJECTIVE</a:t>
            </a:r>
          </a:p>
        </p:txBody>
      </p:sp>
      <p:sp>
        <p:nvSpPr>
          <p:cNvPr id="6" name="Round Diagonal Corner Rectangle 5"/>
          <p:cNvSpPr/>
          <p:nvPr/>
        </p:nvSpPr>
        <p:spPr>
          <a:xfrm>
            <a:off x="557213" y="762000"/>
            <a:ext cx="7585075"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16390" name="TextBox 7"/>
          <p:cNvSpPr txBox="1">
            <a:spLocks noChangeArrowheads="1"/>
          </p:cNvSpPr>
          <p:nvPr/>
        </p:nvSpPr>
        <p:spPr bwMode="auto">
          <a:xfrm>
            <a:off x="301625" y="1490663"/>
            <a:ext cx="9494838" cy="2073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solidFill>
                  <a:srgbClr val="006666"/>
                </a:solidFill>
                <a:latin typeface="Verdana" pitchFamily="34" charset="0"/>
              </a:rPr>
              <a:t>1. What are we </a:t>
            </a:r>
            <a:r>
              <a:rPr lang="en-US" sz="2000" dirty="0" smtClean="0">
                <a:solidFill>
                  <a:srgbClr val="006666"/>
                </a:solidFill>
                <a:latin typeface="Verdana" pitchFamily="34" charset="0"/>
              </a:rPr>
              <a:t>REALLY measuring</a:t>
            </a:r>
            <a:r>
              <a:rPr lang="en-US" sz="2000" dirty="0">
                <a:solidFill>
                  <a:srgbClr val="006666"/>
                </a:solidFill>
                <a:latin typeface="Verdana" pitchFamily="34" charset="0"/>
              </a:rPr>
              <a:t>?</a:t>
            </a:r>
          </a:p>
          <a:p>
            <a:pPr eaLnBrk="1" hangingPunct="1"/>
            <a:endParaRPr lang="en-US" dirty="0">
              <a:solidFill>
                <a:srgbClr val="006666"/>
              </a:solidFill>
              <a:latin typeface="Verdana" pitchFamily="34" charset="0"/>
            </a:endParaRPr>
          </a:p>
          <a:p>
            <a:pPr eaLnBrk="1" hangingPunct="1"/>
            <a:endParaRPr lang="en-US" dirty="0">
              <a:latin typeface="Verdana" pitchFamily="34" charset="0"/>
            </a:endParaRPr>
          </a:p>
          <a:p>
            <a:pPr eaLnBrk="1" hangingPunct="1">
              <a:buClr>
                <a:srgbClr val="800000"/>
              </a:buClr>
              <a:buFont typeface="Wingdings" pitchFamily="2" charset="2"/>
              <a:buChar char="q"/>
            </a:pPr>
            <a:r>
              <a:rPr lang="en-US" dirty="0">
                <a:solidFill>
                  <a:srgbClr val="002060"/>
                </a:solidFill>
                <a:latin typeface="Verdana" pitchFamily="34" charset="0"/>
              </a:rPr>
              <a:t> Identifying a neurotransmitter</a:t>
            </a:r>
            <a:r>
              <a:rPr lang="da-DK" dirty="0">
                <a:solidFill>
                  <a:srgbClr val="002060"/>
                </a:solidFill>
                <a:latin typeface="Verdana" pitchFamily="34" charset="0"/>
              </a:rPr>
              <a:t>-</a:t>
            </a:r>
            <a:r>
              <a:rPr lang="en-US" dirty="0">
                <a:solidFill>
                  <a:srgbClr val="002060"/>
                </a:solidFill>
                <a:latin typeface="Verdana" pitchFamily="34" charset="0"/>
              </a:rPr>
              <a:t>specific malfunction in a descending pathway?</a:t>
            </a:r>
          </a:p>
          <a:p>
            <a:pPr eaLnBrk="1" hangingPunct="1">
              <a:buClr>
                <a:srgbClr val="800000"/>
              </a:buClr>
              <a:buFont typeface="Wingdings" pitchFamily="2" charset="2"/>
              <a:buChar char="q"/>
            </a:pPr>
            <a:r>
              <a:rPr lang="en-US" dirty="0">
                <a:solidFill>
                  <a:srgbClr val="002060"/>
                </a:solidFill>
                <a:latin typeface="Verdana" pitchFamily="34" charset="0"/>
              </a:rPr>
              <a:t> Combined output of all descending control mechanisms?</a:t>
            </a:r>
          </a:p>
          <a:p>
            <a:pPr eaLnBrk="1" hangingPunct="1">
              <a:buClr>
                <a:srgbClr val="800000"/>
              </a:buClr>
              <a:buFont typeface="Wingdings" pitchFamily="2" charset="2"/>
              <a:buChar char="q"/>
            </a:pPr>
            <a:r>
              <a:rPr lang="en-US" dirty="0">
                <a:solidFill>
                  <a:srgbClr val="002060"/>
                </a:solidFill>
                <a:latin typeface="Verdana" pitchFamily="34" charset="0"/>
              </a:rPr>
              <a:t> Capability of “placebo response”?</a:t>
            </a:r>
          </a:p>
          <a:p>
            <a:pPr eaLnBrk="1" hangingPunct="1">
              <a:buClr>
                <a:srgbClr val="800000"/>
              </a:buClr>
            </a:pPr>
            <a:endParaRPr lang="en-US" dirty="0">
              <a:solidFill>
                <a:srgbClr val="002060"/>
              </a:solidFill>
              <a:latin typeface="Verdana" pitchFamily="34" charset="0"/>
            </a:endParaRPr>
          </a:p>
        </p:txBody>
      </p:sp>
      <p:sp>
        <p:nvSpPr>
          <p:cNvPr id="2" name="TextBox 1"/>
          <p:cNvSpPr txBox="1"/>
          <p:nvPr/>
        </p:nvSpPr>
        <p:spPr>
          <a:xfrm>
            <a:off x="301625" y="3981157"/>
            <a:ext cx="7461372" cy="2096086"/>
          </a:xfrm>
          <a:prstGeom prst="rect">
            <a:avLst/>
          </a:prstGeom>
          <a:noFill/>
        </p:spPr>
        <p:txBody>
          <a:bodyPr wrap="square" rtlCol="0">
            <a:spAutoFit/>
          </a:bodyPr>
          <a:lstStyle/>
          <a:p>
            <a:pPr eaLnBrk="1" hangingPunct="1">
              <a:buClr>
                <a:srgbClr val="800000"/>
              </a:buClr>
            </a:pPr>
            <a:r>
              <a:rPr lang="en-US" sz="2000" dirty="0">
                <a:solidFill>
                  <a:srgbClr val="006666"/>
                </a:solidFill>
                <a:latin typeface="Verdana" pitchFamily="34" charset="0"/>
              </a:rPr>
              <a:t>2. What factors affect DNIC/CPM?</a:t>
            </a:r>
          </a:p>
          <a:p>
            <a:pPr eaLnBrk="1" hangingPunct="1">
              <a:buClr>
                <a:srgbClr val="800000"/>
              </a:buClr>
            </a:pPr>
            <a:endParaRPr lang="en-US" dirty="0">
              <a:solidFill>
                <a:srgbClr val="006666"/>
              </a:solidFill>
              <a:latin typeface="Verdana" pitchFamily="34" charset="0"/>
            </a:endParaRPr>
          </a:p>
          <a:p>
            <a:pPr eaLnBrk="1" hangingPunct="1">
              <a:buClr>
                <a:srgbClr val="800000"/>
              </a:buClr>
              <a:buFont typeface="Wingdings" pitchFamily="2" charset="2"/>
              <a:buChar char="q"/>
            </a:pPr>
            <a:r>
              <a:rPr lang="en-US" dirty="0">
                <a:solidFill>
                  <a:srgbClr val="002060"/>
                </a:solidFill>
                <a:latin typeface="Verdana" pitchFamily="34" charset="0"/>
              </a:rPr>
              <a:t> Age/Gender/Genetics</a:t>
            </a:r>
          </a:p>
          <a:p>
            <a:pPr eaLnBrk="1" hangingPunct="1">
              <a:buClr>
                <a:srgbClr val="800000"/>
              </a:buClr>
              <a:buFont typeface="Wingdings" pitchFamily="2" charset="2"/>
              <a:buChar char="q"/>
            </a:pPr>
            <a:r>
              <a:rPr lang="en-US" dirty="0">
                <a:solidFill>
                  <a:srgbClr val="002060"/>
                </a:solidFill>
                <a:latin typeface="Verdana" pitchFamily="34" charset="0"/>
              </a:rPr>
              <a:t> Psychological variables</a:t>
            </a:r>
          </a:p>
          <a:p>
            <a:pPr eaLnBrk="1" hangingPunct="1">
              <a:buClr>
                <a:srgbClr val="800000"/>
              </a:buClr>
              <a:buFont typeface="Wingdings" pitchFamily="2" charset="2"/>
              <a:buChar char="q"/>
            </a:pPr>
            <a:r>
              <a:rPr lang="en-US" dirty="0">
                <a:solidFill>
                  <a:srgbClr val="002060"/>
                </a:solidFill>
                <a:latin typeface="Verdana" pitchFamily="34" charset="0"/>
              </a:rPr>
              <a:t> Painful conditions (and their duration)</a:t>
            </a:r>
          </a:p>
          <a:p>
            <a:pPr eaLnBrk="1" hangingPunct="1">
              <a:buClr>
                <a:srgbClr val="800000"/>
              </a:buClr>
              <a:buFont typeface="Wingdings" pitchFamily="2" charset="2"/>
              <a:buChar char="q"/>
            </a:pPr>
            <a:r>
              <a:rPr lang="en-US" dirty="0">
                <a:solidFill>
                  <a:srgbClr val="002060"/>
                </a:solidFill>
                <a:latin typeface="Verdana" pitchFamily="34" charset="0"/>
              </a:rPr>
              <a:t> Pharmacological and other treatments</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36845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7411" name="TextBox 8"/>
          <p:cNvSpPr txBox="1">
            <a:spLocks noChangeArrowheads="1"/>
          </p:cNvSpPr>
          <p:nvPr/>
        </p:nvSpPr>
        <p:spPr bwMode="auto">
          <a:xfrm>
            <a:off x="123825" y="130175"/>
            <a:ext cx="38735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dirty="0">
                <a:solidFill>
                  <a:srgbClr val="EAEAEA"/>
                </a:solidFill>
                <a:latin typeface="Copperplate Gothic Bold" pitchFamily="34" charset="0"/>
              </a:rPr>
              <a:t>CPM PROTOCOLS</a:t>
            </a:r>
          </a:p>
        </p:txBody>
      </p:sp>
      <p:sp>
        <p:nvSpPr>
          <p:cNvPr id="16388" name="TextBox 3"/>
          <p:cNvSpPr txBox="1">
            <a:spLocks noChangeArrowheads="1"/>
          </p:cNvSpPr>
          <p:nvPr/>
        </p:nvSpPr>
        <p:spPr bwMode="auto">
          <a:xfrm>
            <a:off x="405797" y="1488671"/>
            <a:ext cx="8302625" cy="3705155"/>
          </a:xfrm>
          <a:prstGeom prst="rect">
            <a:avLst/>
          </a:prstGeom>
          <a:noFill/>
          <a:ln>
            <a:noFill/>
          </a:ln>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u="sng" dirty="0" smtClean="0">
                <a:solidFill>
                  <a:srgbClr val="002060"/>
                </a:solidFill>
                <a:latin typeface="Verdana" pitchFamily="34" charset="0"/>
              </a:rPr>
              <a:t>Conditioning stimulus</a:t>
            </a:r>
          </a:p>
          <a:p>
            <a:pPr marL="285750" indent="-285750" eaLnBrk="1" hangingPunct="1">
              <a:buClr>
                <a:srgbClr val="CC0000"/>
              </a:buClr>
              <a:buFont typeface="Wingdings" pitchFamily="2" charset="2"/>
              <a:buChar char="q"/>
              <a:defRPr/>
            </a:pPr>
            <a:r>
              <a:rPr lang="en-US" dirty="0" smtClean="0">
                <a:solidFill>
                  <a:srgbClr val="002060"/>
                </a:solidFill>
                <a:latin typeface="Verdana" pitchFamily="34" charset="0"/>
              </a:rPr>
              <a:t>Hot water bath immersion</a:t>
            </a:r>
          </a:p>
          <a:p>
            <a:pPr marL="285750" indent="-285750" eaLnBrk="1" hangingPunct="1">
              <a:buClr>
                <a:srgbClr val="CC0000"/>
              </a:buClr>
              <a:buFont typeface="Wingdings" pitchFamily="2" charset="2"/>
              <a:buChar char="q"/>
              <a:defRPr/>
            </a:pPr>
            <a:r>
              <a:rPr lang="en-US" dirty="0" smtClean="0">
                <a:solidFill>
                  <a:srgbClr val="002060"/>
                </a:solidFill>
                <a:latin typeface="Verdana" pitchFamily="34" charset="0"/>
              </a:rPr>
              <a:t>Cold water bath immersion</a:t>
            </a:r>
          </a:p>
          <a:p>
            <a:pPr marL="285750" indent="-285750" eaLnBrk="1" hangingPunct="1">
              <a:buClr>
                <a:srgbClr val="CC0000"/>
              </a:buClr>
              <a:buFont typeface="Wingdings" pitchFamily="2" charset="2"/>
              <a:buChar char="q"/>
              <a:defRPr/>
            </a:pPr>
            <a:r>
              <a:rPr lang="en-US" dirty="0" smtClean="0">
                <a:solidFill>
                  <a:srgbClr val="002060"/>
                </a:solidFill>
                <a:latin typeface="Verdana" pitchFamily="34" charset="0"/>
              </a:rPr>
              <a:t>Tourniquet: ischemia</a:t>
            </a:r>
          </a:p>
          <a:p>
            <a:pPr eaLnBrk="1" hangingPunct="1">
              <a:defRPr/>
            </a:pPr>
            <a:endParaRPr lang="en-US" dirty="0" smtClean="0">
              <a:solidFill>
                <a:srgbClr val="002060"/>
              </a:solidFill>
              <a:latin typeface="Verdana" pitchFamily="34" charset="0"/>
            </a:endParaRPr>
          </a:p>
          <a:p>
            <a:pPr eaLnBrk="1" hangingPunct="1">
              <a:defRPr/>
            </a:pPr>
            <a:r>
              <a:rPr lang="en-US" u="sng" dirty="0" smtClean="0">
                <a:solidFill>
                  <a:srgbClr val="002060"/>
                </a:solidFill>
                <a:latin typeface="Verdana" pitchFamily="34" charset="0"/>
              </a:rPr>
              <a:t>Test stimulus</a:t>
            </a:r>
          </a:p>
          <a:p>
            <a:pPr marL="285750" indent="-285750" eaLnBrk="1" hangingPunct="1">
              <a:buClr>
                <a:srgbClr val="C00000"/>
              </a:buClr>
              <a:buFont typeface="Wingdings" pitchFamily="2" charset="2"/>
              <a:buChar char="q"/>
              <a:defRPr/>
            </a:pPr>
            <a:r>
              <a:rPr lang="en-US" b="1" dirty="0" smtClean="0">
                <a:solidFill>
                  <a:srgbClr val="002060"/>
                </a:solidFill>
                <a:latin typeface="Verdana" pitchFamily="34" charset="0"/>
              </a:rPr>
              <a:t>Fixed stimulus</a:t>
            </a:r>
          </a:p>
          <a:p>
            <a:pPr lvl="1" eaLnBrk="1" hangingPunct="1">
              <a:defRPr/>
            </a:pPr>
            <a:r>
              <a:rPr lang="en-US" dirty="0" smtClean="0">
                <a:solidFill>
                  <a:srgbClr val="002060"/>
                </a:solidFill>
                <a:latin typeface="Verdana" pitchFamily="34" charset="0"/>
              </a:rPr>
              <a:t>Contact heat: Fixed intensity of stimulus (e.g. Pain-60)</a:t>
            </a:r>
          </a:p>
          <a:p>
            <a:pPr lvl="1" eaLnBrk="1" hangingPunct="1">
              <a:defRPr/>
            </a:pPr>
            <a:r>
              <a:rPr lang="en-US" dirty="0" smtClean="0">
                <a:solidFill>
                  <a:srgbClr val="002060"/>
                </a:solidFill>
                <a:latin typeface="Verdana" pitchFamily="34" charset="0"/>
              </a:rPr>
              <a:t>Electrical stimulation</a:t>
            </a:r>
          </a:p>
          <a:p>
            <a:pPr lvl="1" eaLnBrk="1" hangingPunct="1">
              <a:defRPr/>
            </a:pPr>
            <a:r>
              <a:rPr lang="en-US" dirty="0" smtClean="0">
                <a:solidFill>
                  <a:srgbClr val="002060"/>
                </a:solidFill>
                <a:latin typeface="Verdana" pitchFamily="34" charset="0"/>
              </a:rPr>
              <a:t>Mechanical stimulation </a:t>
            </a:r>
          </a:p>
          <a:p>
            <a:pPr lvl="1" eaLnBrk="1" hangingPunct="1">
              <a:defRPr/>
            </a:pPr>
            <a:endParaRPr lang="en-US" dirty="0" smtClean="0">
              <a:solidFill>
                <a:srgbClr val="002060"/>
              </a:solidFill>
              <a:latin typeface="Verdana" pitchFamily="34" charset="0"/>
            </a:endParaRPr>
          </a:p>
          <a:p>
            <a:pPr marL="285750" indent="-285750" eaLnBrk="1" hangingPunct="1">
              <a:buClr>
                <a:srgbClr val="C00000"/>
              </a:buClr>
              <a:buFont typeface="Wingdings" pitchFamily="2" charset="2"/>
              <a:buChar char="q"/>
              <a:defRPr/>
            </a:pPr>
            <a:r>
              <a:rPr lang="en-US" b="1" dirty="0" smtClean="0">
                <a:solidFill>
                  <a:srgbClr val="002060"/>
                </a:solidFill>
                <a:latin typeface="Verdana" pitchFamily="34" charset="0"/>
              </a:rPr>
              <a:t>Threshold measurement</a:t>
            </a:r>
          </a:p>
          <a:p>
            <a:pPr lvl="1" eaLnBrk="1" hangingPunct="1">
              <a:defRPr/>
            </a:pPr>
            <a:r>
              <a:rPr lang="en-US" dirty="0" smtClean="0">
                <a:solidFill>
                  <a:srgbClr val="002060"/>
                </a:solidFill>
                <a:latin typeface="Verdana" pitchFamily="34" charset="0"/>
              </a:rPr>
              <a:t>Thermal or mechanical</a:t>
            </a:r>
          </a:p>
        </p:txBody>
      </p:sp>
      <p:sp>
        <p:nvSpPr>
          <p:cNvPr id="17413" name="TextBox 2"/>
          <p:cNvSpPr txBox="1">
            <a:spLocks noChangeArrowheads="1"/>
          </p:cNvSpPr>
          <p:nvPr/>
        </p:nvSpPr>
        <p:spPr bwMode="auto">
          <a:xfrm>
            <a:off x="566738" y="762000"/>
            <a:ext cx="21478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00">
                <a:solidFill>
                  <a:srgbClr val="002060"/>
                </a:solidFill>
                <a:latin typeface="Verdana" pitchFamily="34" charset="0"/>
              </a:rPr>
              <a:t>Examples</a:t>
            </a:r>
          </a:p>
        </p:txBody>
      </p:sp>
      <p:sp>
        <p:nvSpPr>
          <p:cNvPr id="6" name="Round Diagonal Corner Rectangle 5"/>
          <p:cNvSpPr/>
          <p:nvPr/>
        </p:nvSpPr>
        <p:spPr>
          <a:xfrm>
            <a:off x="557213" y="762000"/>
            <a:ext cx="2074862"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4" name="Left Arrow 3"/>
          <p:cNvSpPr/>
          <p:nvPr/>
        </p:nvSpPr>
        <p:spPr>
          <a:xfrm>
            <a:off x="4040466" y="2109509"/>
            <a:ext cx="475727" cy="251927"/>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4"/>
          <p:cNvSpPr txBox="1"/>
          <p:nvPr/>
        </p:nvSpPr>
        <p:spPr>
          <a:xfrm>
            <a:off x="4458633" y="1973862"/>
            <a:ext cx="1680784" cy="523220"/>
          </a:xfrm>
          <a:prstGeom prst="rect">
            <a:avLst/>
          </a:prstGeom>
          <a:noFill/>
        </p:spPr>
        <p:txBody>
          <a:bodyPr wrap="square" rtlCol="0">
            <a:spAutoFit/>
          </a:bodyPr>
          <a:lstStyle/>
          <a:p>
            <a:pPr algn="ctr"/>
            <a:r>
              <a:rPr lang="en-US" sz="1400" dirty="0" smtClean="0">
                <a:solidFill>
                  <a:srgbClr val="002060"/>
                </a:solidFill>
                <a:latin typeface="Verdana" pitchFamily="34" charset="0"/>
                <a:ea typeface="Verdana" pitchFamily="34" charset="0"/>
                <a:cs typeface="Verdana" pitchFamily="34" charset="0"/>
              </a:rPr>
              <a:t>Most common conditioning, UE</a:t>
            </a:r>
            <a:endParaRPr lang="da-DK" sz="1400" dirty="0">
              <a:solidFill>
                <a:srgbClr val="002060"/>
              </a:solidFill>
              <a:latin typeface="Verdana" pitchFamily="34" charset="0"/>
              <a:ea typeface="Verdana" pitchFamily="34" charset="0"/>
              <a:cs typeface="Verdana" pitchFamily="34" charset="0"/>
            </a:endParaRPr>
          </a:p>
        </p:txBody>
      </p:sp>
      <p:sp>
        <p:nvSpPr>
          <p:cNvPr id="10" name="Right Arrow 9">
            <a:hlinkClick r:id="rId3" action="ppaction://hlinksldjump"/>
          </p:cNvPr>
          <p:cNvSpPr/>
          <p:nvPr/>
        </p:nvSpPr>
        <p:spPr>
          <a:xfrm>
            <a:off x="8941557" y="1669062"/>
            <a:ext cx="71437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en-US"/>
          </a:p>
        </p:txBody>
      </p:sp>
      <p:sp>
        <p:nvSpPr>
          <p:cNvPr id="7" name="TextBox 6"/>
          <p:cNvSpPr txBox="1"/>
          <p:nvPr/>
        </p:nvSpPr>
        <p:spPr>
          <a:xfrm>
            <a:off x="5730108" y="851577"/>
            <a:ext cx="3767929" cy="646331"/>
          </a:xfrm>
          <a:prstGeom prst="rect">
            <a:avLst/>
          </a:prstGeom>
          <a:noFill/>
        </p:spPr>
        <p:txBody>
          <a:bodyPr wrap="square" rtlCol="0">
            <a:spAutoFit/>
          </a:bodyPr>
          <a:lstStyle/>
          <a:p>
            <a:pPr algn="ctr" eaLnBrk="1" hangingPunct="1"/>
            <a:r>
              <a:rPr lang="en-US" dirty="0" smtClean="0">
                <a:solidFill>
                  <a:srgbClr val="002060"/>
                </a:solidFill>
                <a:latin typeface="Verdana" pitchFamily="34" charset="0"/>
              </a:rPr>
              <a:t>Spatial </a:t>
            </a:r>
            <a:r>
              <a:rPr lang="en-US" dirty="0">
                <a:solidFill>
                  <a:srgbClr val="002060"/>
                </a:solidFill>
                <a:latin typeface="Verdana" pitchFamily="34" charset="0"/>
              </a:rPr>
              <a:t>summation procedure (cold conditioning)</a:t>
            </a:r>
          </a:p>
        </p:txBody>
      </p:sp>
      <p:sp>
        <p:nvSpPr>
          <p:cNvPr id="8" name="Rectangle 7"/>
          <p:cNvSpPr/>
          <p:nvPr/>
        </p:nvSpPr>
        <p:spPr>
          <a:xfrm>
            <a:off x="5828584" y="809373"/>
            <a:ext cx="3568637" cy="75214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512" y="912813"/>
            <a:ext cx="4040188"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Box 2"/>
          <p:cNvSpPr txBox="1">
            <a:spLocks noChangeArrowheads="1"/>
          </p:cNvSpPr>
          <p:nvPr/>
        </p:nvSpPr>
        <p:spPr bwMode="auto">
          <a:xfrm>
            <a:off x="5295900" y="1430803"/>
            <a:ext cx="37719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b="1" dirty="0">
                <a:solidFill>
                  <a:srgbClr val="1F4E79"/>
                </a:solidFill>
                <a:latin typeface="Verdana" pitchFamily="34" charset="0"/>
              </a:rPr>
              <a:t>12°C water bath</a:t>
            </a:r>
          </a:p>
        </p:txBody>
      </p:sp>
      <p:sp>
        <p:nvSpPr>
          <p:cNvPr id="5" name="Quad Arrow 4">
            <a:hlinkClick r:id="rId5" action="ppaction://hlinksldjump"/>
          </p:cNvPr>
          <p:cNvSpPr/>
          <p:nvPr/>
        </p:nvSpPr>
        <p:spPr>
          <a:xfrm>
            <a:off x="8799513" y="5880100"/>
            <a:ext cx="539750" cy="62865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en-US"/>
          </a:p>
        </p:txBody>
      </p:sp>
      <p:graphicFrame>
        <p:nvGraphicFramePr>
          <p:cNvPr id="2050" name="Object 27"/>
          <p:cNvGraphicFramePr>
            <a:graphicFrameLocks noGrp="1" noChangeAspect="1"/>
          </p:cNvGraphicFramePr>
          <p:nvPr>
            <p:extLst>
              <p:ext uri="{D42A27DB-BD31-4B8C-83A1-F6EECF244321}">
                <p14:modId xmlns:p14="http://schemas.microsoft.com/office/powerpoint/2010/main" xmlns="" val="341482638"/>
              </p:ext>
            </p:extLst>
          </p:nvPr>
        </p:nvGraphicFramePr>
        <p:xfrm>
          <a:off x="4457700" y="3074353"/>
          <a:ext cx="5448300" cy="1985962"/>
        </p:xfrm>
        <a:graphic>
          <a:graphicData uri="http://schemas.openxmlformats.org/presentationml/2006/ole">
            <p:oleObj spid="_x0000_s2093" name="Photo Editor Photo" r:id="rId6" imgW="5409524" imgH="1971950" progId="">
              <p:embed/>
            </p:oleObj>
          </a:graphicData>
        </a:graphic>
      </p:graphicFrame>
      <p:sp>
        <p:nvSpPr>
          <p:cNvPr id="2" name="TextBox 1"/>
          <p:cNvSpPr txBox="1"/>
          <p:nvPr/>
        </p:nvSpPr>
        <p:spPr>
          <a:xfrm>
            <a:off x="140699" y="6466546"/>
            <a:ext cx="4242777" cy="307777"/>
          </a:xfrm>
          <a:prstGeom prst="rect">
            <a:avLst/>
          </a:prstGeom>
          <a:noFill/>
        </p:spPr>
        <p:txBody>
          <a:bodyPr wrap="square" rtlCol="0">
            <a:spAutoFit/>
          </a:bodyPr>
          <a:lstStyle/>
          <a:p>
            <a:r>
              <a:rPr lang="en-US" sz="1400" dirty="0" smtClean="0"/>
              <a:t>Julien et al, Pain 2005</a:t>
            </a:r>
            <a:endParaRPr lang="ru-RU" sz="1400" dirty="0"/>
          </a:p>
        </p:txBody>
      </p:sp>
      <p:sp>
        <p:nvSpPr>
          <p:cNvPr id="9" name="Round Diagonal Corner Rectangle 8"/>
          <p:cNvSpPr/>
          <p:nvPr/>
        </p:nvSpPr>
        <p:spPr>
          <a:xfrm>
            <a:off x="123824" y="152400"/>
            <a:ext cx="7641543"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0" name="TextBox 8"/>
          <p:cNvSpPr txBox="1">
            <a:spLocks noChangeArrowheads="1"/>
          </p:cNvSpPr>
          <p:nvPr/>
        </p:nvSpPr>
        <p:spPr bwMode="auto">
          <a:xfrm>
            <a:off x="137893" y="116107"/>
            <a:ext cx="7641542" cy="519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dirty="0" smtClean="0">
                <a:solidFill>
                  <a:srgbClr val="EAEAEA"/>
                </a:solidFill>
                <a:latin typeface="Copperplate Gothic Bold" pitchFamily="34" charset="0"/>
              </a:rPr>
              <a:t>Spatial </a:t>
            </a:r>
            <a:r>
              <a:rPr lang="en-US" sz="2700" dirty="0">
                <a:solidFill>
                  <a:srgbClr val="EAEAEA"/>
                </a:solidFill>
                <a:latin typeface="Copperplate Gothic Bold" pitchFamily="34" charset="0"/>
              </a:rPr>
              <a:t>summation </a:t>
            </a:r>
            <a:r>
              <a:rPr lang="en-US" sz="2700" dirty="0" smtClean="0">
                <a:solidFill>
                  <a:srgbClr val="EAEAEA"/>
                </a:solidFill>
                <a:latin typeface="Copperplate Gothic Bold" pitchFamily="34" charset="0"/>
              </a:rPr>
              <a:t>(</a:t>
            </a:r>
            <a:r>
              <a:rPr lang="en-US" sz="2700" dirty="0">
                <a:solidFill>
                  <a:srgbClr val="EAEAEA"/>
                </a:solidFill>
                <a:latin typeface="Copperplate Gothic Bold" pitchFamily="34" charset="0"/>
              </a:rPr>
              <a:t>cold conditioning</a:t>
            </a:r>
            <a:r>
              <a:rPr lang="en-US" sz="2700" dirty="0" smtClean="0">
                <a:solidFill>
                  <a:srgbClr val="EAEAEA"/>
                </a:solidFill>
                <a:latin typeface="Copperplate Gothic Bold" pitchFamily="34" charset="0"/>
              </a:rPr>
              <a:t>)</a:t>
            </a:r>
            <a:endParaRPr lang="en-US" sz="2700" dirty="0">
              <a:solidFill>
                <a:srgbClr val="EAEAEA"/>
              </a:solidFill>
              <a:latin typeface="Copperplate Gothic Bold"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1988" y="1319213"/>
            <a:ext cx="7424737" cy="524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ound Diagonal Corner Rectangle 2"/>
          <p:cNvSpPr/>
          <p:nvPr/>
        </p:nvSpPr>
        <p:spPr>
          <a:xfrm>
            <a:off x="123825" y="152400"/>
            <a:ext cx="658812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8436" name="TextBox 8"/>
          <p:cNvSpPr txBox="1">
            <a:spLocks noChangeArrowheads="1"/>
          </p:cNvSpPr>
          <p:nvPr/>
        </p:nvSpPr>
        <p:spPr bwMode="auto">
          <a:xfrm>
            <a:off x="0" y="133350"/>
            <a:ext cx="69310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CONDITIONING vs. TEST STIMULI</a:t>
            </a:r>
          </a:p>
        </p:txBody>
      </p:sp>
      <p:sp>
        <p:nvSpPr>
          <p:cNvPr id="18437" name="TextBox 1"/>
          <p:cNvSpPr txBox="1">
            <a:spLocks noChangeArrowheads="1"/>
          </p:cNvSpPr>
          <p:nvPr/>
        </p:nvSpPr>
        <p:spPr bwMode="auto">
          <a:xfrm>
            <a:off x="9525" y="6565900"/>
            <a:ext cx="2338388"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Pud et al, Pain 2009</a:t>
            </a:r>
            <a:endParaRPr lang="da-DK" sz="1400"/>
          </a:p>
        </p:txBody>
      </p:sp>
      <p:sp>
        <p:nvSpPr>
          <p:cNvPr id="18438" name="TextBox 2"/>
          <p:cNvSpPr txBox="1">
            <a:spLocks noChangeArrowheads="1"/>
          </p:cNvSpPr>
          <p:nvPr/>
        </p:nvSpPr>
        <p:spPr bwMode="auto">
          <a:xfrm>
            <a:off x="557213" y="752475"/>
            <a:ext cx="36195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00">
                <a:solidFill>
                  <a:srgbClr val="002060"/>
                </a:solidFill>
                <a:latin typeface="Verdana" pitchFamily="34" charset="0"/>
              </a:rPr>
              <a:t>Variability in protocols</a:t>
            </a:r>
          </a:p>
        </p:txBody>
      </p:sp>
      <p:sp>
        <p:nvSpPr>
          <p:cNvPr id="7" name="Round Diagonal Corner Rectangle 6"/>
          <p:cNvSpPr/>
          <p:nvPr/>
        </p:nvSpPr>
        <p:spPr>
          <a:xfrm>
            <a:off x="547688" y="752475"/>
            <a:ext cx="3629025"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150" y="4113213"/>
            <a:ext cx="2597150" cy="13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 name="Rectangle 4"/>
          <p:cNvSpPr/>
          <p:nvPr/>
        </p:nvSpPr>
        <p:spPr>
          <a:xfrm>
            <a:off x="1857375" y="3717925"/>
            <a:ext cx="1290638" cy="1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9460" name="TextBox 6"/>
          <p:cNvSpPr txBox="1">
            <a:spLocks noChangeArrowheads="1"/>
          </p:cNvSpPr>
          <p:nvPr/>
        </p:nvSpPr>
        <p:spPr bwMode="auto">
          <a:xfrm>
            <a:off x="376238" y="2293938"/>
            <a:ext cx="27860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C00000"/>
                </a:solidFill>
              </a:rPr>
              <a:t>Yarnitsky el al, Pain 2008</a:t>
            </a:r>
            <a:endParaRPr lang="da-DK" sz="1600">
              <a:solidFill>
                <a:srgbClr val="C00000"/>
              </a:solidFill>
            </a:endParaRPr>
          </a:p>
        </p:txBody>
      </p:sp>
      <p:sp>
        <p:nvSpPr>
          <p:cNvPr id="19461" name="TextBox 7"/>
          <p:cNvSpPr txBox="1">
            <a:spLocks noChangeArrowheads="1"/>
          </p:cNvSpPr>
          <p:nvPr/>
        </p:nvSpPr>
        <p:spPr bwMode="auto">
          <a:xfrm>
            <a:off x="3497263" y="2293938"/>
            <a:ext cx="27114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6666"/>
                </a:solidFill>
              </a:rPr>
              <a:t>Nahman-Averbuch et al,  </a:t>
            </a:r>
          </a:p>
          <a:p>
            <a:pPr eaLnBrk="1" hangingPunct="1"/>
            <a:r>
              <a:rPr lang="en-US" sz="1600">
                <a:solidFill>
                  <a:srgbClr val="006666"/>
                </a:solidFill>
              </a:rPr>
              <a:t>J Pain Sympt Manage 2011</a:t>
            </a:r>
            <a:endParaRPr lang="da-DK" sz="1600">
              <a:solidFill>
                <a:srgbClr val="006666"/>
              </a:solidFill>
            </a:endParaRPr>
          </a:p>
        </p:txBody>
      </p:sp>
      <p:sp>
        <p:nvSpPr>
          <p:cNvPr id="19462" name="TextBox 8"/>
          <p:cNvSpPr txBox="1">
            <a:spLocks noChangeArrowheads="1"/>
          </p:cNvSpPr>
          <p:nvPr/>
        </p:nvSpPr>
        <p:spPr bwMode="auto">
          <a:xfrm>
            <a:off x="6821488" y="2293938"/>
            <a:ext cx="27035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7030A0"/>
                </a:solidFill>
              </a:rPr>
              <a:t>Yarnitsky et al,  Pain 2012</a:t>
            </a:r>
            <a:endParaRPr lang="da-DK" sz="1600">
              <a:solidFill>
                <a:srgbClr val="7030A0"/>
              </a:solidFill>
            </a:endParaRPr>
          </a:p>
        </p:txBody>
      </p:sp>
      <p:sp>
        <p:nvSpPr>
          <p:cNvPr id="19463" name="TextBox 9"/>
          <p:cNvSpPr txBox="1">
            <a:spLocks noChangeArrowheads="1"/>
          </p:cNvSpPr>
          <p:nvPr/>
        </p:nvSpPr>
        <p:spPr bwMode="auto">
          <a:xfrm>
            <a:off x="423863" y="4967288"/>
            <a:ext cx="28654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C00000"/>
                </a:solidFill>
              </a:rPr>
              <a:t>DNIC&gt;0: efficient pain modulation</a:t>
            </a:r>
            <a:endParaRPr lang="da-DK" sz="1600">
              <a:solidFill>
                <a:srgbClr val="C00000"/>
              </a:solidFill>
            </a:endParaRPr>
          </a:p>
        </p:txBody>
      </p:sp>
      <p:sp>
        <p:nvSpPr>
          <p:cNvPr id="19464" name="TextBox 10"/>
          <p:cNvSpPr txBox="1">
            <a:spLocks noChangeArrowheads="1"/>
          </p:cNvSpPr>
          <p:nvPr/>
        </p:nvSpPr>
        <p:spPr bwMode="auto">
          <a:xfrm>
            <a:off x="3497263" y="5075238"/>
            <a:ext cx="31575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6666"/>
                </a:solidFill>
              </a:rPr>
              <a:t>CPM&lt;0: efficient pain modulation</a:t>
            </a:r>
            <a:endParaRPr lang="da-DK" sz="1600">
              <a:solidFill>
                <a:srgbClr val="006666"/>
              </a:solidFill>
            </a:endParaRPr>
          </a:p>
        </p:txBody>
      </p:sp>
      <p:sp>
        <p:nvSpPr>
          <p:cNvPr id="19465" name="TextBox 11"/>
          <p:cNvSpPr txBox="1">
            <a:spLocks noChangeArrowheads="1"/>
          </p:cNvSpPr>
          <p:nvPr/>
        </p:nvSpPr>
        <p:spPr bwMode="auto">
          <a:xfrm>
            <a:off x="1389063" y="6110288"/>
            <a:ext cx="6502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Test stimulus application: </a:t>
            </a:r>
            <a:r>
              <a:rPr lang="en-US">
                <a:solidFill>
                  <a:srgbClr val="C00000"/>
                </a:solidFill>
              </a:rPr>
              <a:t>Dominant</a:t>
            </a:r>
            <a:r>
              <a:rPr lang="en-US"/>
              <a:t> / </a:t>
            </a:r>
            <a:r>
              <a:rPr lang="en-US">
                <a:solidFill>
                  <a:srgbClr val="006666"/>
                </a:solidFill>
              </a:rPr>
              <a:t>Right</a:t>
            </a:r>
            <a:r>
              <a:rPr lang="en-US"/>
              <a:t> / </a:t>
            </a:r>
            <a:r>
              <a:rPr lang="en-US">
                <a:solidFill>
                  <a:srgbClr val="7030A0"/>
                </a:solidFill>
              </a:rPr>
              <a:t>Dominant</a:t>
            </a:r>
            <a:r>
              <a:rPr lang="en-US"/>
              <a:t> arm</a:t>
            </a:r>
            <a:endParaRPr lang="da-DK"/>
          </a:p>
        </p:txBody>
      </p:sp>
      <p:sp>
        <p:nvSpPr>
          <p:cNvPr id="19466" name="TextBox 12"/>
          <p:cNvSpPr txBox="1">
            <a:spLocks noChangeArrowheads="1"/>
          </p:cNvSpPr>
          <p:nvPr/>
        </p:nvSpPr>
        <p:spPr bwMode="auto">
          <a:xfrm>
            <a:off x="5948363" y="1249363"/>
            <a:ext cx="34591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rPr>
              <a:t>Conditioning: Hot bath 46.5°C</a:t>
            </a:r>
          </a:p>
          <a:p>
            <a:pPr eaLnBrk="1" hangingPunct="1"/>
            <a:r>
              <a:rPr lang="en-US">
                <a:solidFill>
                  <a:srgbClr val="002060"/>
                </a:solidFill>
              </a:rPr>
              <a:t>Test stimulus: Heat Pain-60</a:t>
            </a:r>
            <a:endParaRPr lang="da-DK">
              <a:solidFill>
                <a:srgbClr val="002060"/>
              </a:solidFill>
            </a:endParaRPr>
          </a:p>
        </p:txBody>
      </p:sp>
      <p:sp>
        <p:nvSpPr>
          <p:cNvPr id="17" name="Rectangle 16"/>
          <p:cNvSpPr/>
          <p:nvPr/>
        </p:nvSpPr>
        <p:spPr>
          <a:xfrm>
            <a:off x="3640138" y="4097338"/>
            <a:ext cx="2597150" cy="13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8" name="Rectangle 17"/>
          <p:cNvSpPr/>
          <p:nvPr/>
        </p:nvSpPr>
        <p:spPr>
          <a:xfrm>
            <a:off x="4932363" y="3702050"/>
            <a:ext cx="1290637" cy="1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9" name="Rectangle 18"/>
          <p:cNvSpPr/>
          <p:nvPr/>
        </p:nvSpPr>
        <p:spPr>
          <a:xfrm>
            <a:off x="6810375" y="4090988"/>
            <a:ext cx="2597150" cy="13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0" name="Rectangle 19"/>
          <p:cNvSpPr/>
          <p:nvPr/>
        </p:nvSpPr>
        <p:spPr>
          <a:xfrm>
            <a:off x="8102600" y="3695700"/>
            <a:ext cx="1290638" cy="13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1" name="Up Arrow 20"/>
          <p:cNvSpPr/>
          <p:nvPr/>
        </p:nvSpPr>
        <p:spPr>
          <a:xfrm>
            <a:off x="1808163" y="4373563"/>
            <a:ext cx="112712" cy="24606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C00000"/>
              </a:solidFill>
            </a:endParaRPr>
          </a:p>
        </p:txBody>
      </p:sp>
      <p:sp>
        <p:nvSpPr>
          <p:cNvPr id="22" name="Up Arrow 21"/>
          <p:cNvSpPr/>
          <p:nvPr/>
        </p:nvSpPr>
        <p:spPr>
          <a:xfrm>
            <a:off x="1001713" y="4365625"/>
            <a:ext cx="114300" cy="2460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C00000"/>
              </a:solidFill>
            </a:endParaRPr>
          </a:p>
        </p:txBody>
      </p:sp>
      <p:sp>
        <p:nvSpPr>
          <p:cNvPr id="23" name="Up Arrow 22"/>
          <p:cNvSpPr/>
          <p:nvPr/>
        </p:nvSpPr>
        <p:spPr>
          <a:xfrm>
            <a:off x="1389063" y="4367213"/>
            <a:ext cx="112712" cy="24606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C00000"/>
              </a:solidFill>
            </a:endParaRPr>
          </a:p>
        </p:txBody>
      </p:sp>
      <p:sp>
        <p:nvSpPr>
          <p:cNvPr id="24" name="Up Arrow 23"/>
          <p:cNvSpPr/>
          <p:nvPr/>
        </p:nvSpPr>
        <p:spPr>
          <a:xfrm>
            <a:off x="3940175" y="4332288"/>
            <a:ext cx="112713" cy="244475"/>
          </a:xfrm>
          <a:prstGeom prst="up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C00000"/>
              </a:solidFill>
            </a:endParaRPr>
          </a:p>
        </p:txBody>
      </p:sp>
      <p:sp>
        <p:nvSpPr>
          <p:cNvPr id="25" name="Up Arrow 24"/>
          <p:cNvSpPr/>
          <p:nvPr/>
        </p:nvSpPr>
        <p:spPr>
          <a:xfrm>
            <a:off x="4892675" y="4324350"/>
            <a:ext cx="112713" cy="244475"/>
          </a:xfrm>
          <a:prstGeom prst="up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C00000"/>
              </a:solidFill>
            </a:endParaRPr>
          </a:p>
        </p:txBody>
      </p:sp>
      <p:sp>
        <p:nvSpPr>
          <p:cNvPr id="26" name="Down Arrow 25"/>
          <p:cNvSpPr/>
          <p:nvPr/>
        </p:nvSpPr>
        <p:spPr>
          <a:xfrm>
            <a:off x="8054975" y="3363913"/>
            <a:ext cx="107950" cy="22701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7" name="Down Arrow 26"/>
          <p:cNvSpPr/>
          <p:nvPr/>
        </p:nvSpPr>
        <p:spPr>
          <a:xfrm>
            <a:off x="8461375" y="3363913"/>
            <a:ext cx="107950" cy="22701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8" name="Down Arrow 27"/>
          <p:cNvSpPr/>
          <p:nvPr/>
        </p:nvSpPr>
        <p:spPr>
          <a:xfrm>
            <a:off x="9299575" y="3363913"/>
            <a:ext cx="107950" cy="22701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9" name="Down Arrow 28"/>
          <p:cNvSpPr/>
          <p:nvPr/>
        </p:nvSpPr>
        <p:spPr>
          <a:xfrm>
            <a:off x="8890000" y="3363913"/>
            <a:ext cx="107950" cy="227012"/>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0" name="Down Arrow 29"/>
          <p:cNvSpPr/>
          <p:nvPr/>
        </p:nvSpPr>
        <p:spPr>
          <a:xfrm>
            <a:off x="5281613" y="3382963"/>
            <a:ext cx="109537" cy="227012"/>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1" name="Down Arrow 30"/>
          <p:cNvSpPr/>
          <p:nvPr/>
        </p:nvSpPr>
        <p:spPr>
          <a:xfrm>
            <a:off x="6115050" y="3373438"/>
            <a:ext cx="107950" cy="227012"/>
          </a:xfrm>
          <a:prstGeom prst="down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2" name="Down Arrow 31"/>
          <p:cNvSpPr/>
          <p:nvPr/>
        </p:nvSpPr>
        <p:spPr>
          <a:xfrm>
            <a:off x="2224088" y="3375025"/>
            <a:ext cx="109537" cy="2270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3" name="Down Arrow 32"/>
          <p:cNvSpPr/>
          <p:nvPr/>
        </p:nvSpPr>
        <p:spPr>
          <a:xfrm>
            <a:off x="3062288" y="3375025"/>
            <a:ext cx="109537" cy="2270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4" name="Down Arrow 33"/>
          <p:cNvSpPr/>
          <p:nvPr/>
        </p:nvSpPr>
        <p:spPr>
          <a:xfrm>
            <a:off x="2652713" y="3375025"/>
            <a:ext cx="107950" cy="2270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5" name="Round Diagonal Corner Rectangle 34"/>
          <p:cNvSpPr/>
          <p:nvPr/>
        </p:nvSpPr>
        <p:spPr>
          <a:xfrm>
            <a:off x="123825" y="114300"/>
            <a:ext cx="658812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9486" name="TextBox 8"/>
          <p:cNvSpPr txBox="1">
            <a:spLocks noChangeArrowheads="1"/>
          </p:cNvSpPr>
          <p:nvPr/>
        </p:nvSpPr>
        <p:spPr bwMode="auto">
          <a:xfrm>
            <a:off x="0" y="104775"/>
            <a:ext cx="69310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CONDITIONING vs. TEST STIMULI</a:t>
            </a:r>
          </a:p>
        </p:txBody>
      </p:sp>
      <p:sp>
        <p:nvSpPr>
          <p:cNvPr id="19487" name="TextBox 36"/>
          <p:cNvSpPr txBox="1">
            <a:spLocks noChangeArrowheads="1"/>
          </p:cNvSpPr>
          <p:nvPr/>
        </p:nvSpPr>
        <p:spPr bwMode="auto">
          <a:xfrm>
            <a:off x="6805613" y="5075238"/>
            <a:ext cx="27162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7030A0"/>
                </a:solidFill>
              </a:rPr>
              <a:t>CPM&lt;0: efficient pain modulation</a:t>
            </a:r>
            <a:endParaRPr lang="da-DK" sz="1600">
              <a:solidFill>
                <a:srgbClr val="7030A0"/>
              </a:solidFill>
            </a:endParaRPr>
          </a:p>
        </p:txBody>
      </p:sp>
      <p:sp>
        <p:nvSpPr>
          <p:cNvPr id="19488" name="TextBox 2"/>
          <p:cNvSpPr txBox="1">
            <a:spLocks noChangeArrowheads="1"/>
          </p:cNvSpPr>
          <p:nvPr/>
        </p:nvSpPr>
        <p:spPr bwMode="auto">
          <a:xfrm>
            <a:off x="557213" y="752475"/>
            <a:ext cx="36195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00">
                <a:solidFill>
                  <a:srgbClr val="002060"/>
                </a:solidFill>
                <a:latin typeface="Verdana" pitchFamily="34" charset="0"/>
              </a:rPr>
              <a:t>Variability in protocols</a:t>
            </a:r>
          </a:p>
        </p:txBody>
      </p:sp>
      <p:sp>
        <p:nvSpPr>
          <p:cNvPr id="39" name="Round Diagonal Corner Rectangle 38"/>
          <p:cNvSpPr/>
          <p:nvPr/>
        </p:nvSpPr>
        <p:spPr>
          <a:xfrm>
            <a:off x="547688" y="752475"/>
            <a:ext cx="3629025"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23825" y="152400"/>
            <a:ext cx="5446713"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0483" name="TextBox 8"/>
          <p:cNvSpPr txBox="1">
            <a:spLocks noChangeArrowheads="1"/>
          </p:cNvSpPr>
          <p:nvPr/>
        </p:nvSpPr>
        <p:spPr bwMode="auto">
          <a:xfrm>
            <a:off x="123825" y="130175"/>
            <a:ext cx="55133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FACTORS AFFECTING CPM</a:t>
            </a:r>
          </a:p>
        </p:txBody>
      </p:sp>
      <p:sp>
        <p:nvSpPr>
          <p:cNvPr id="20485" name="Rectangle 9"/>
          <p:cNvSpPr>
            <a:spLocks noChangeArrowheads="1"/>
          </p:cNvSpPr>
          <p:nvPr/>
        </p:nvSpPr>
        <p:spPr bwMode="auto">
          <a:xfrm>
            <a:off x="301674" y="1070733"/>
            <a:ext cx="8742363" cy="4151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p>
            <a:r>
              <a:rPr lang="en-US" sz="2000" b="1" dirty="0">
                <a:solidFill>
                  <a:srgbClr val="002060"/>
                </a:solidFill>
                <a:latin typeface="Verdana" pitchFamily="34" charset="0"/>
              </a:rPr>
              <a:t>Variables that may affect the extent of the CPM response:</a:t>
            </a:r>
          </a:p>
          <a:p>
            <a:pPr>
              <a:lnSpc>
                <a:spcPct val="150000"/>
              </a:lnSpc>
              <a:buClr>
                <a:srgbClr val="CC0000"/>
              </a:buClr>
              <a:buFont typeface="Wingdings" pitchFamily="2" charset="2"/>
              <a:buChar char="q"/>
            </a:pPr>
            <a:r>
              <a:rPr lang="en-US" dirty="0" smtClean="0">
                <a:solidFill>
                  <a:srgbClr val="002060"/>
                </a:solidFill>
                <a:latin typeface="Verdana" pitchFamily="34" charset="0"/>
              </a:rPr>
              <a:t> </a:t>
            </a:r>
            <a:r>
              <a:rPr lang="en-US" dirty="0">
                <a:solidFill>
                  <a:srgbClr val="002060"/>
                </a:solidFill>
                <a:latin typeface="Verdana" pitchFamily="34" charset="0"/>
              </a:rPr>
              <a:t>Gender</a:t>
            </a:r>
          </a:p>
          <a:p>
            <a:pPr>
              <a:lnSpc>
                <a:spcPct val="150000"/>
              </a:lnSpc>
              <a:buClr>
                <a:srgbClr val="CC0000"/>
              </a:buClr>
              <a:buFont typeface="Wingdings" pitchFamily="2" charset="2"/>
              <a:buChar char="q"/>
            </a:pPr>
            <a:r>
              <a:rPr lang="en-US" dirty="0">
                <a:solidFill>
                  <a:srgbClr val="002060"/>
                </a:solidFill>
                <a:latin typeface="Verdana" pitchFamily="34" charset="0"/>
              </a:rPr>
              <a:t> Age</a:t>
            </a:r>
          </a:p>
          <a:p>
            <a:pPr>
              <a:lnSpc>
                <a:spcPct val="150000"/>
              </a:lnSpc>
              <a:buClr>
                <a:srgbClr val="CC0000"/>
              </a:buClr>
              <a:buFont typeface="Wingdings" pitchFamily="2" charset="2"/>
              <a:buChar char="q"/>
            </a:pPr>
            <a:r>
              <a:rPr lang="en-US" dirty="0" smtClean="0">
                <a:solidFill>
                  <a:srgbClr val="002060"/>
                </a:solidFill>
                <a:latin typeface="Verdana" pitchFamily="34" charset="0"/>
              </a:rPr>
              <a:t> Testing site</a:t>
            </a:r>
          </a:p>
          <a:p>
            <a:pPr>
              <a:lnSpc>
                <a:spcPct val="150000"/>
              </a:lnSpc>
              <a:buClr>
                <a:srgbClr val="CC0000"/>
              </a:buClr>
              <a:buFont typeface="Wingdings" pitchFamily="2" charset="2"/>
              <a:buChar char="q"/>
            </a:pPr>
            <a:r>
              <a:rPr lang="en-US" dirty="0" smtClean="0">
                <a:solidFill>
                  <a:srgbClr val="002060"/>
                </a:solidFill>
                <a:latin typeface="Verdana" pitchFamily="34" charset="0"/>
              </a:rPr>
              <a:t> </a:t>
            </a:r>
            <a:r>
              <a:rPr lang="en-US" dirty="0">
                <a:solidFill>
                  <a:srgbClr val="002060"/>
                </a:solidFill>
                <a:latin typeface="Verdana" pitchFamily="34" charset="0"/>
              </a:rPr>
              <a:t>Surface area</a:t>
            </a:r>
          </a:p>
          <a:p>
            <a:pPr>
              <a:lnSpc>
                <a:spcPct val="150000"/>
              </a:lnSpc>
              <a:buClr>
                <a:srgbClr val="CC0000"/>
              </a:buClr>
              <a:buFont typeface="Wingdings" pitchFamily="2" charset="2"/>
              <a:buChar char="q"/>
            </a:pPr>
            <a:r>
              <a:rPr lang="en-US" dirty="0">
                <a:solidFill>
                  <a:srgbClr val="002060"/>
                </a:solidFill>
                <a:latin typeface="Verdana" pitchFamily="34" charset="0"/>
              </a:rPr>
              <a:t> Duration</a:t>
            </a:r>
          </a:p>
          <a:p>
            <a:pPr>
              <a:lnSpc>
                <a:spcPct val="150000"/>
              </a:lnSpc>
              <a:buClr>
                <a:srgbClr val="CC0000"/>
              </a:buClr>
              <a:buFont typeface="Wingdings" pitchFamily="2" charset="2"/>
              <a:buChar char="q"/>
            </a:pPr>
            <a:r>
              <a:rPr lang="en-US" dirty="0">
                <a:solidFill>
                  <a:srgbClr val="002060"/>
                </a:solidFill>
                <a:latin typeface="Verdana" pitchFamily="34" charset="0"/>
              </a:rPr>
              <a:t> Intensity of conditioning and test stimuli </a:t>
            </a:r>
            <a:endParaRPr lang="en-US" dirty="0" smtClean="0">
              <a:solidFill>
                <a:srgbClr val="002060"/>
              </a:solidFill>
              <a:latin typeface="Verdana" pitchFamily="34" charset="0"/>
            </a:endParaRPr>
          </a:p>
          <a:p>
            <a:pPr>
              <a:lnSpc>
                <a:spcPct val="150000"/>
              </a:lnSpc>
              <a:buClr>
                <a:srgbClr val="CC0000"/>
              </a:buClr>
              <a:buFont typeface="Wingdings" pitchFamily="2" charset="2"/>
              <a:buChar char="q"/>
            </a:pPr>
            <a:r>
              <a:rPr lang="en-US" dirty="0" smtClean="0">
                <a:solidFill>
                  <a:srgbClr val="002060"/>
                </a:solidFill>
                <a:latin typeface="Verdana" pitchFamily="34" charset="0"/>
                <a:ea typeface="Verdana" pitchFamily="34" charset="0"/>
                <a:cs typeface="Verdana" pitchFamily="34" charset="0"/>
              </a:rPr>
              <a:t> Parallel </a:t>
            </a:r>
            <a:r>
              <a:rPr lang="en-US" dirty="0">
                <a:solidFill>
                  <a:srgbClr val="002060"/>
                </a:solidFill>
                <a:latin typeface="Verdana" pitchFamily="34" charset="0"/>
                <a:ea typeface="Verdana" pitchFamily="34" charset="0"/>
                <a:cs typeface="Verdana" pitchFamily="34" charset="0"/>
              </a:rPr>
              <a:t>vs. sequential </a:t>
            </a:r>
            <a:r>
              <a:rPr lang="en-US" dirty="0" smtClean="0">
                <a:solidFill>
                  <a:srgbClr val="002060"/>
                </a:solidFill>
                <a:latin typeface="Verdana" pitchFamily="34" charset="0"/>
                <a:ea typeface="Verdana" pitchFamily="34" charset="0"/>
                <a:cs typeface="Verdana" pitchFamily="34" charset="0"/>
              </a:rPr>
              <a:t>stimulation</a:t>
            </a:r>
          </a:p>
          <a:p>
            <a:pPr>
              <a:lnSpc>
                <a:spcPct val="150000"/>
              </a:lnSpc>
              <a:buClr>
                <a:srgbClr val="CC0000"/>
              </a:buClr>
              <a:buFont typeface="Wingdings" pitchFamily="2" charset="2"/>
              <a:buChar char="q"/>
            </a:pPr>
            <a:r>
              <a:rPr lang="en-US" dirty="0">
                <a:solidFill>
                  <a:srgbClr val="002060"/>
                </a:solidFill>
                <a:latin typeface="Verdana" pitchFamily="34" charset="0"/>
                <a:ea typeface="Verdana" pitchFamily="34" charset="0"/>
                <a:cs typeface="Verdana" pitchFamily="34" charset="0"/>
              </a:rPr>
              <a:t> </a:t>
            </a:r>
            <a:r>
              <a:rPr lang="en-US" dirty="0" smtClean="0">
                <a:solidFill>
                  <a:srgbClr val="002060"/>
                </a:solidFill>
                <a:latin typeface="Verdana" pitchFamily="34" charset="0"/>
                <a:ea typeface="Verdana" pitchFamily="34" charset="0"/>
                <a:cs typeface="Verdana" pitchFamily="34" charset="0"/>
              </a:rPr>
              <a:t>ISI</a:t>
            </a:r>
            <a:endParaRPr lang="en-US" dirty="0">
              <a:solidFill>
                <a:srgbClr val="002060"/>
              </a:solidFill>
              <a:latin typeface="Verdana" pitchFamily="34" charset="0"/>
            </a:endParaRPr>
          </a:p>
          <a:p>
            <a:pPr>
              <a:lnSpc>
                <a:spcPct val="150000"/>
              </a:lnSpc>
              <a:buClr>
                <a:srgbClr val="CC0000"/>
              </a:buClr>
              <a:buFont typeface="Wingdings" pitchFamily="2" charset="2"/>
              <a:buChar char="q"/>
            </a:pPr>
            <a:r>
              <a:rPr lang="en-US" dirty="0">
                <a:solidFill>
                  <a:srgbClr val="002060"/>
                </a:solidFill>
                <a:latin typeface="Verdana" pitchFamily="34" charset="0"/>
              </a:rPr>
              <a:t> </a:t>
            </a:r>
            <a:r>
              <a:rPr lang="en-US" dirty="0" smtClean="0">
                <a:solidFill>
                  <a:srgbClr val="002060"/>
                </a:solidFill>
                <a:latin typeface="Verdana" pitchFamily="34" charset="0"/>
              </a:rPr>
              <a:t>Genetic variability</a:t>
            </a:r>
            <a:endParaRPr lang="en-US" dirty="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553243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1507" name="TextBox 8"/>
          <p:cNvSpPr txBox="1">
            <a:spLocks noChangeArrowheads="1"/>
          </p:cNvSpPr>
          <p:nvPr/>
        </p:nvSpPr>
        <p:spPr bwMode="auto">
          <a:xfrm>
            <a:off x="123825" y="130175"/>
            <a:ext cx="553243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FACTORS AFFECTING CPM</a:t>
            </a:r>
          </a:p>
        </p:txBody>
      </p:sp>
      <p:sp>
        <p:nvSpPr>
          <p:cNvPr id="21508" name="Rectangle 8"/>
          <p:cNvSpPr>
            <a:spLocks noChangeArrowheads="1"/>
          </p:cNvSpPr>
          <p:nvPr/>
        </p:nvSpPr>
        <p:spPr bwMode="auto">
          <a:xfrm>
            <a:off x="277813" y="1258093"/>
            <a:ext cx="9628187" cy="2874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p>
            <a:r>
              <a:rPr lang="en-US" dirty="0">
                <a:solidFill>
                  <a:srgbClr val="002060"/>
                </a:solidFill>
                <a:latin typeface="Verdana" pitchFamily="34" charset="0"/>
              </a:rPr>
              <a:t>The relationship between conditioning stimulus intensity vs. CPM response magnitude is unclear  </a:t>
            </a:r>
          </a:p>
          <a:p>
            <a:r>
              <a:rPr lang="en-US" u="sng" dirty="0">
                <a:solidFill>
                  <a:srgbClr val="002060"/>
                </a:solidFill>
                <a:latin typeface="Verdana" pitchFamily="34" charset="0"/>
              </a:rPr>
              <a:t>Positive correlation</a:t>
            </a:r>
            <a:r>
              <a:rPr lang="en-US" dirty="0">
                <a:solidFill>
                  <a:srgbClr val="002060"/>
                </a:solidFill>
                <a:latin typeface="Verdana" pitchFamily="34" charset="0"/>
              </a:rPr>
              <a:t>: Le </a:t>
            </a:r>
            <a:r>
              <a:rPr lang="fr-FR" dirty="0">
                <a:solidFill>
                  <a:srgbClr val="002060"/>
                </a:solidFill>
                <a:latin typeface="Verdana" pitchFamily="34" charset="0"/>
              </a:rPr>
              <a:t>Bars 1995; Villanueva and Le Bars 1995; </a:t>
            </a:r>
            <a:r>
              <a:rPr lang="fr-FR" dirty="0" err="1">
                <a:solidFill>
                  <a:srgbClr val="002060"/>
                </a:solidFill>
                <a:latin typeface="Verdana" pitchFamily="34" charset="0"/>
              </a:rPr>
              <a:t>Fujii</a:t>
            </a:r>
            <a:r>
              <a:rPr lang="fr-FR" dirty="0">
                <a:solidFill>
                  <a:srgbClr val="002060"/>
                </a:solidFill>
                <a:latin typeface="Verdana" pitchFamily="34" charset="0"/>
              </a:rPr>
              <a:t> </a:t>
            </a:r>
            <a:r>
              <a:rPr lang="en-US" dirty="0">
                <a:solidFill>
                  <a:srgbClr val="002060"/>
                </a:solidFill>
                <a:latin typeface="Verdana" pitchFamily="34" charset="0"/>
              </a:rPr>
              <a:t>2006</a:t>
            </a:r>
          </a:p>
          <a:p>
            <a:r>
              <a:rPr lang="en-US" u="sng" dirty="0">
                <a:solidFill>
                  <a:srgbClr val="002060"/>
                </a:solidFill>
                <a:latin typeface="Verdana" pitchFamily="34" charset="0"/>
              </a:rPr>
              <a:t>No correlation</a:t>
            </a:r>
            <a:r>
              <a:rPr lang="en-US" dirty="0">
                <a:solidFill>
                  <a:srgbClr val="002060"/>
                </a:solidFill>
                <a:latin typeface="Verdana" pitchFamily="34" charset="0"/>
              </a:rPr>
              <a:t>: </a:t>
            </a:r>
            <a:r>
              <a:rPr lang="en-US" dirty="0" err="1">
                <a:solidFill>
                  <a:srgbClr val="002060"/>
                </a:solidFill>
                <a:latin typeface="Verdana" pitchFamily="34" charset="0"/>
              </a:rPr>
              <a:t>Pud</a:t>
            </a:r>
            <a:r>
              <a:rPr lang="en-US" dirty="0">
                <a:solidFill>
                  <a:srgbClr val="002060"/>
                </a:solidFill>
                <a:latin typeface="Verdana" pitchFamily="34" charset="0"/>
              </a:rPr>
              <a:t> 2005; </a:t>
            </a:r>
            <a:r>
              <a:rPr lang="en-US" dirty="0" err="1">
                <a:solidFill>
                  <a:srgbClr val="002060"/>
                </a:solidFill>
                <a:latin typeface="Verdana" pitchFamily="34" charset="0"/>
              </a:rPr>
              <a:t>Baad</a:t>
            </a:r>
            <a:r>
              <a:rPr lang="en-US" dirty="0">
                <a:solidFill>
                  <a:srgbClr val="002060"/>
                </a:solidFill>
                <a:latin typeface="Verdana" pitchFamily="34" charset="0"/>
              </a:rPr>
              <a:t>-Hansen 2005 </a:t>
            </a:r>
          </a:p>
          <a:p>
            <a:endParaRPr lang="en-US" dirty="0">
              <a:solidFill>
                <a:srgbClr val="002060"/>
              </a:solidFill>
              <a:latin typeface="Verdana" pitchFamily="34" charset="0"/>
            </a:endParaRPr>
          </a:p>
          <a:p>
            <a:endParaRPr lang="en-US" dirty="0" smtClean="0">
              <a:solidFill>
                <a:srgbClr val="002060"/>
              </a:solidFill>
              <a:latin typeface="Verdana" pitchFamily="34" charset="0"/>
            </a:endParaRPr>
          </a:p>
          <a:p>
            <a:endParaRPr lang="en-US" dirty="0" smtClean="0">
              <a:solidFill>
                <a:srgbClr val="002060"/>
              </a:solidFill>
              <a:latin typeface="Verdana" pitchFamily="34" charset="0"/>
            </a:endParaRPr>
          </a:p>
          <a:p>
            <a:r>
              <a:rPr lang="en-US" dirty="0" smtClean="0">
                <a:solidFill>
                  <a:srgbClr val="002060"/>
                </a:solidFill>
                <a:latin typeface="Verdana" pitchFamily="34" charset="0"/>
              </a:rPr>
              <a:t>Does </a:t>
            </a:r>
            <a:r>
              <a:rPr lang="en-US" dirty="0">
                <a:solidFill>
                  <a:srgbClr val="002060"/>
                </a:solidFill>
                <a:latin typeface="Verdana" pitchFamily="34" charset="0"/>
              </a:rPr>
              <a:t>conditioning stimulus need to be painful to induce endogenous analgesia?</a:t>
            </a:r>
          </a:p>
          <a:p>
            <a:r>
              <a:rPr lang="en-US" u="sng" dirty="0">
                <a:solidFill>
                  <a:srgbClr val="002060"/>
                </a:solidFill>
                <a:latin typeface="Verdana" pitchFamily="34" charset="0"/>
              </a:rPr>
              <a:t>Yes</a:t>
            </a:r>
            <a:r>
              <a:rPr lang="en-US" dirty="0" smtClean="0">
                <a:solidFill>
                  <a:srgbClr val="002060"/>
                </a:solidFill>
                <a:latin typeface="Verdana" pitchFamily="34" charset="0"/>
              </a:rPr>
              <a:t>: Le </a:t>
            </a:r>
            <a:r>
              <a:rPr lang="en-US" dirty="0">
                <a:solidFill>
                  <a:srgbClr val="002060"/>
                </a:solidFill>
                <a:latin typeface="Verdana" pitchFamily="34" charset="0"/>
              </a:rPr>
              <a:t>Bars 2002</a:t>
            </a:r>
          </a:p>
          <a:p>
            <a:r>
              <a:rPr lang="en-US" u="sng" dirty="0">
                <a:solidFill>
                  <a:srgbClr val="002060"/>
                </a:solidFill>
                <a:latin typeface="Verdana" pitchFamily="34" charset="0"/>
              </a:rPr>
              <a:t>No</a:t>
            </a:r>
            <a:r>
              <a:rPr lang="en-US" dirty="0">
                <a:solidFill>
                  <a:srgbClr val="002060"/>
                </a:solidFill>
                <a:latin typeface="Verdana" pitchFamily="34" charset="0"/>
              </a:rPr>
              <a:t>: </a:t>
            </a:r>
            <a:r>
              <a:rPr lang="en-US" dirty="0" err="1">
                <a:solidFill>
                  <a:srgbClr val="002060"/>
                </a:solidFill>
                <a:latin typeface="Verdana" pitchFamily="34" charset="0"/>
              </a:rPr>
              <a:t>Lautenbacher</a:t>
            </a:r>
            <a:r>
              <a:rPr lang="en-US" dirty="0">
                <a:solidFill>
                  <a:srgbClr val="002060"/>
                </a:solidFill>
                <a:latin typeface="Verdana" pitchFamily="34" charset="0"/>
              </a:rPr>
              <a:t> and </a:t>
            </a:r>
            <a:r>
              <a:rPr lang="en-US" dirty="0" err="1">
                <a:solidFill>
                  <a:srgbClr val="002060"/>
                </a:solidFill>
                <a:latin typeface="Verdana" pitchFamily="34" charset="0"/>
              </a:rPr>
              <a:t>Rollman</a:t>
            </a:r>
            <a:r>
              <a:rPr lang="en-US" dirty="0">
                <a:solidFill>
                  <a:srgbClr val="002060"/>
                </a:solidFill>
                <a:latin typeface="Verdana" pitchFamily="34" charset="0"/>
              </a:rPr>
              <a:t> 1997, </a:t>
            </a:r>
            <a:r>
              <a:rPr lang="en-US" dirty="0" err="1">
                <a:solidFill>
                  <a:srgbClr val="002060"/>
                </a:solidFill>
                <a:latin typeface="Verdana" pitchFamily="34" charset="0"/>
              </a:rPr>
              <a:t>Lautenbacher</a:t>
            </a:r>
            <a:r>
              <a:rPr lang="en-US" dirty="0">
                <a:solidFill>
                  <a:srgbClr val="002060"/>
                </a:solidFill>
                <a:latin typeface="Verdana" pitchFamily="34" charset="0"/>
              </a:rPr>
              <a:t> et al. 2002</a:t>
            </a:r>
          </a:p>
        </p:txBody>
      </p:sp>
      <p:sp>
        <p:nvSpPr>
          <p:cNvPr id="21509" name="TextBox 11"/>
          <p:cNvSpPr txBox="1">
            <a:spLocks noChangeArrowheads="1"/>
          </p:cNvSpPr>
          <p:nvPr/>
        </p:nvSpPr>
        <p:spPr bwMode="auto">
          <a:xfrm>
            <a:off x="293688" y="5038725"/>
            <a:ext cx="876935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Pain intensity of conditioning stimuli:		12°C        VAS 20</a:t>
            </a:r>
            <a:r>
              <a:rPr lang="da-DK">
                <a:solidFill>
                  <a:srgbClr val="002060"/>
                </a:solidFill>
                <a:latin typeface="Verdana" pitchFamily="34" charset="0"/>
              </a:rPr>
              <a:t>-25</a:t>
            </a:r>
          </a:p>
          <a:p>
            <a:pPr eaLnBrk="1" hangingPunct="1"/>
            <a:r>
              <a:rPr lang="da-DK">
                <a:solidFill>
                  <a:srgbClr val="002060"/>
                </a:solidFill>
                <a:latin typeface="Verdana" pitchFamily="34" charset="0"/>
              </a:rPr>
              <a:t>						46.5</a:t>
            </a:r>
            <a:r>
              <a:rPr lang="en-US">
                <a:solidFill>
                  <a:srgbClr val="002060"/>
                </a:solidFill>
                <a:latin typeface="Verdana" pitchFamily="34" charset="0"/>
              </a:rPr>
              <a:t>°C     VAS 40</a:t>
            </a:r>
            <a:r>
              <a:rPr lang="da-DK">
                <a:solidFill>
                  <a:srgbClr val="002060"/>
                </a:solidFill>
                <a:latin typeface="Verdana" pitchFamily="34" charset="0"/>
              </a:rPr>
              <a:t>-50</a:t>
            </a:r>
          </a:p>
        </p:txBody>
      </p:sp>
      <p:sp>
        <p:nvSpPr>
          <p:cNvPr id="21510" name="TextBox 10"/>
          <p:cNvSpPr txBox="1">
            <a:spLocks noChangeArrowheads="1"/>
          </p:cNvSpPr>
          <p:nvPr/>
        </p:nvSpPr>
        <p:spPr bwMode="auto">
          <a:xfrm>
            <a:off x="22225" y="6507163"/>
            <a:ext cx="6824663"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err="1"/>
              <a:t>Granot</a:t>
            </a:r>
            <a:r>
              <a:rPr lang="en-US" sz="1400" dirty="0"/>
              <a:t>  et al, </a:t>
            </a:r>
            <a:r>
              <a:rPr lang="en-US" sz="1400" dirty="0" smtClean="0"/>
              <a:t>Pain 2008</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1"/>
          <p:cNvGrpSpPr>
            <a:grpSpLocks/>
          </p:cNvGrpSpPr>
          <p:nvPr/>
        </p:nvGrpSpPr>
        <p:grpSpPr bwMode="auto">
          <a:xfrm>
            <a:off x="0" y="5910263"/>
            <a:ext cx="9906000" cy="947737"/>
            <a:chOff x="0" y="6324600"/>
            <a:chExt cx="9144000" cy="533401"/>
          </a:xfrm>
        </p:grpSpPr>
        <p:pic>
          <p:nvPicPr>
            <p:cNvPr id="5126" name="Picture 1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0" y="6324600"/>
              <a:ext cx="112928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006078" y="6324600"/>
              <a:ext cx="1279922" cy="533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50" descr="F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3124199" y="6324601"/>
              <a:ext cx="5751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3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6113144" y="6324600"/>
              <a:ext cx="104965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3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5334000" y="6324600"/>
              <a:ext cx="83164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1" name="Picture 3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flipH="1">
              <a:off x="7162800" y="6324600"/>
              <a:ext cx="93236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50" descr="Frise"/>
            <p:cNvPicPr>
              <a:picLocks noChangeAspect="1" noChangeArrowheads="1"/>
            </p:cNvPicPr>
            <p:nvPr/>
          </p:nvPicPr>
          <p:blipFill>
            <a:blip r:embed="rId9" cstate="print">
              <a:extLst>
                <a:ext uri="{28A0092B-C50C-407E-A947-70E740481C1C}">
                  <a14:useLocalDpi xmlns:a14="http://schemas.microsoft.com/office/drawing/2010/main" xmlns="" val="0"/>
                </a:ext>
              </a:extLst>
            </a:blip>
            <a:srcRect b="25000"/>
            <a:stretch>
              <a:fillRect/>
            </a:stretch>
          </p:blipFill>
          <p:spPr bwMode="auto">
            <a:xfrm flipH="1">
              <a:off x="2285999" y="6324600"/>
              <a:ext cx="83850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3" name="Picture 8" descr="http://a.bimg.dk/node-images/512/3/800x600-u/3512356-fire-dekaner-ansat-p-aarhus-universitet--.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flipH="1">
              <a:off x="3700806" y="6324600"/>
              <a:ext cx="110195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4" name="Picture 4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flipH="1">
              <a:off x="4800600" y="6324600"/>
              <a:ext cx="53762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5" name="Picture 40"/>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8094984" y="6324600"/>
              <a:ext cx="1049016"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flipH="1">
              <a:off x="0" y="6324600"/>
              <a:ext cx="9144000" cy="0"/>
            </a:xfrm>
            <a:prstGeom prst="line">
              <a:avLst/>
            </a:prstGeom>
            <a:ln>
              <a:solidFill>
                <a:srgbClr val="006666"/>
              </a:solidFill>
            </a:ln>
          </p:spPr>
          <p:style>
            <a:lnRef idx="1">
              <a:schemeClr val="accent1"/>
            </a:lnRef>
            <a:fillRef idx="0">
              <a:schemeClr val="accent1"/>
            </a:fillRef>
            <a:effectRef idx="0">
              <a:schemeClr val="accent1"/>
            </a:effectRef>
            <a:fontRef idx="minor">
              <a:schemeClr val="tx1"/>
            </a:fontRef>
          </p:style>
        </p:cxnSp>
      </p:grpSp>
      <p:sp>
        <p:nvSpPr>
          <p:cNvPr id="5123" name="TextBox 14"/>
          <p:cNvSpPr txBox="1">
            <a:spLocks noChangeArrowheads="1"/>
          </p:cNvSpPr>
          <p:nvPr/>
        </p:nvSpPr>
        <p:spPr bwMode="auto">
          <a:xfrm>
            <a:off x="376238" y="1128713"/>
            <a:ext cx="8961437" cy="398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dirty="0">
                <a:solidFill>
                  <a:srgbClr val="002060"/>
                </a:solidFill>
                <a:latin typeface="Verdana" pitchFamily="34" charset="0"/>
              </a:rPr>
              <a:t>Introduction</a:t>
            </a:r>
          </a:p>
          <a:p>
            <a:pPr lvl="1" indent="0" eaLnBrk="1" hangingPunct="1">
              <a:buFont typeface="Arial" charset="0"/>
              <a:buChar char="•"/>
            </a:pPr>
            <a:r>
              <a:rPr lang="da-DK" dirty="0">
                <a:solidFill>
                  <a:srgbClr val="002060"/>
                </a:solidFill>
                <a:latin typeface="Verdana" pitchFamily="34" charset="0"/>
              </a:rPr>
              <a:t> Descending pain modulation</a:t>
            </a:r>
          </a:p>
          <a:p>
            <a:pPr lvl="1" indent="0" eaLnBrk="1" hangingPunct="1">
              <a:buFont typeface="Arial" charset="0"/>
              <a:buChar char="•"/>
            </a:pPr>
            <a:r>
              <a:rPr lang="da-DK" dirty="0">
                <a:solidFill>
                  <a:srgbClr val="002060"/>
                </a:solidFill>
                <a:latin typeface="Verdana" pitchFamily="34" charset="0"/>
              </a:rPr>
              <a:t> CPM</a:t>
            </a:r>
            <a:r>
              <a:rPr lang="en-US" dirty="0">
                <a:solidFill>
                  <a:srgbClr val="002060"/>
                </a:solidFill>
                <a:latin typeface="Verdana" pitchFamily="34" charset="0"/>
              </a:rPr>
              <a:t>/DNIC testing paradigm and terminology</a:t>
            </a:r>
          </a:p>
          <a:p>
            <a:pPr eaLnBrk="1" hangingPunct="1"/>
            <a:endParaRPr lang="da-DK" dirty="0">
              <a:solidFill>
                <a:srgbClr val="002060"/>
              </a:solidFill>
              <a:latin typeface="Verdana" pitchFamily="34" charset="0"/>
            </a:endParaRPr>
          </a:p>
          <a:p>
            <a:pPr eaLnBrk="1" hangingPunct="1"/>
            <a:endParaRPr lang="da-DK" dirty="0">
              <a:solidFill>
                <a:srgbClr val="002060"/>
              </a:solidFill>
              <a:latin typeface="Verdana" pitchFamily="34" charset="0"/>
            </a:endParaRPr>
          </a:p>
          <a:p>
            <a:pPr eaLnBrk="1" hangingPunct="1"/>
            <a:r>
              <a:rPr lang="da-DK" b="1" dirty="0">
                <a:solidFill>
                  <a:srgbClr val="002060"/>
                </a:solidFill>
                <a:latin typeface="Verdana" pitchFamily="34" charset="0"/>
              </a:rPr>
              <a:t>What does CPM</a:t>
            </a:r>
            <a:r>
              <a:rPr lang="en-US" b="1" dirty="0">
                <a:solidFill>
                  <a:srgbClr val="002060"/>
                </a:solidFill>
                <a:latin typeface="Verdana" pitchFamily="34" charset="0"/>
              </a:rPr>
              <a:t>/</a:t>
            </a:r>
            <a:r>
              <a:rPr lang="da-DK" b="1" dirty="0" smtClean="0">
                <a:solidFill>
                  <a:srgbClr val="002060"/>
                </a:solidFill>
                <a:latin typeface="Verdana" pitchFamily="34" charset="0"/>
              </a:rPr>
              <a:t>DNIC measure</a:t>
            </a:r>
            <a:r>
              <a:rPr lang="da-DK" b="1" dirty="0">
                <a:solidFill>
                  <a:srgbClr val="002060"/>
                </a:solidFill>
                <a:latin typeface="Verdana" pitchFamily="34" charset="0"/>
              </a:rPr>
              <a:t>?</a:t>
            </a:r>
          </a:p>
          <a:p>
            <a:pPr eaLnBrk="1" hangingPunct="1"/>
            <a:endParaRPr lang="da-DK" dirty="0">
              <a:solidFill>
                <a:srgbClr val="002060"/>
              </a:solidFill>
              <a:latin typeface="Verdana" pitchFamily="34" charset="0"/>
            </a:endParaRPr>
          </a:p>
          <a:p>
            <a:pPr eaLnBrk="1" hangingPunct="1"/>
            <a:r>
              <a:rPr lang="da-DK" dirty="0">
                <a:solidFill>
                  <a:srgbClr val="002060"/>
                </a:solidFill>
                <a:latin typeface="Verdana" pitchFamily="34" charset="0"/>
              </a:rPr>
              <a:t>CPM/DNIC testing approaches</a:t>
            </a:r>
          </a:p>
          <a:p>
            <a:pPr eaLnBrk="1" hangingPunct="1"/>
            <a:endParaRPr lang="da-DK" dirty="0">
              <a:solidFill>
                <a:srgbClr val="002060"/>
              </a:solidFill>
              <a:latin typeface="Verdana" pitchFamily="34" charset="0"/>
            </a:endParaRPr>
          </a:p>
          <a:p>
            <a:pPr eaLnBrk="1" hangingPunct="1"/>
            <a:r>
              <a:rPr lang="da-DK" dirty="0">
                <a:solidFill>
                  <a:srgbClr val="002060"/>
                </a:solidFill>
                <a:latin typeface="Verdana" pitchFamily="34" charset="0"/>
              </a:rPr>
              <a:t>CPM/DNIC and chronic pain</a:t>
            </a:r>
          </a:p>
          <a:p>
            <a:pPr eaLnBrk="1" hangingPunct="1"/>
            <a:endParaRPr lang="da-DK" dirty="0">
              <a:solidFill>
                <a:srgbClr val="002060"/>
              </a:solidFill>
              <a:latin typeface="Verdana" pitchFamily="34" charset="0"/>
            </a:endParaRPr>
          </a:p>
          <a:p>
            <a:pPr eaLnBrk="1" hangingPunct="1"/>
            <a:r>
              <a:rPr lang="da-DK" dirty="0">
                <a:solidFill>
                  <a:srgbClr val="002060"/>
                </a:solidFill>
                <a:latin typeface="Verdana" pitchFamily="34" charset="0"/>
              </a:rPr>
              <a:t>CPM/DNIC and response to pharmacotherapy</a:t>
            </a:r>
          </a:p>
          <a:p>
            <a:pPr eaLnBrk="1" hangingPunct="1"/>
            <a:endParaRPr lang="da-DK" dirty="0">
              <a:solidFill>
                <a:srgbClr val="002060"/>
              </a:solidFill>
              <a:latin typeface="Verdana" pitchFamily="34" charset="0"/>
            </a:endParaRPr>
          </a:p>
          <a:p>
            <a:pPr eaLnBrk="1" hangingPunct="1"/>
            <a:r>
              <a:rPr lang="da-DK" dirty="0">
                <a:solidFill>
                  <a:srgbClr val="002060"/>
                </a:solidFill>
                <a:latin typeface="Verdana" pitchFamily="34" charset="0"/>
              </a:rPr>
              <a:t>Discussion: Key methodological issues for inlcuding CPM testing in trials</a:t>
            </a:r>
          </a:p>
        </p:txBody>
      </p:sp>
      <p:sp>
        <p:nvSpPr>
          <p:cNvPr id="16" name="Round Diagonal Corner Rectangle 15"/>
          <p:cNvSpPr/>
          <p:nvPr/>
        </p:nvSpPr>
        <p:spPr>
          <a:xfrm>
            <a:off x="277813" y="152400"/>
            <a:ext cx="28479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dirty="0"/>
          </a:p>
        </p:txBody>
      </p:sp>
      <p:sp>
        <p:nvSpPr>
          <p:cNvPr id="5125" name="TextBox 7"/>
          <p:cNvSpPr txBox="1">
            <a:spLocks noChangeArrowheads="1"/>
          </p:cNvSpPr>
          <p:nvPr/>
        </p:nvSpPr>
        <p:spPr bwMode="auto">
          <a:xfrm>
            <a:off x="277813" y="133350"/>
            <a:ext cx="284797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5446713"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2531" name="TextBox 8"/>
          <p:cNvSpPr txBox="1">
            <a:spLocks noChangeArrowheads="1"/>
          </p:cNvSpPr>
          <p:nvPr/>
        </p:nvSpPr>
        <p:spPr bwMode="auto">
          <a:xfrm>
            <a:off x="123825" y="130175"/>
            <a:ext cx="544671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FACTORS AFFECTING CPM</a:t>
            </a:r>
          </a:p>
        </p:txBody>
      </p:sp>
      <p:pic>
        <p:nvPicPr>
          <p:cNvPr id="22532" name="Picture 3"/>
          <p:cNvPicPr>
            <a:picLocks noGrp="1" noChangeAspect="1" noChangeArrowheads="1"/>
          </p:cNvPicPr>
          <p:nvPr/>
        </p:nvPicPr>
        <p:blipFill rotWithShape="1">
          <a:blip r:embed="rId3" cstate="print">
            <a:extLst>
              <a:ext uri="{28A0092B-C50C-407E-A947-70E740481C1C}">
                <a14:useLocalDpi xmlns:a14="http://schemas.microsoft.com/office/drawing/2010/main" xmlns="" val="0"/>
              </a:ext>
            </a:extLst>
          </a:blip>
          <a:srcRect l="1" r="648" b="56394"/>
          <a:stretch/>
        </p:blipFill>
        <p:spPr bwMode="auto">
          <a:xfrm>
            <a:off x="273050" y="1258888"/>
            <a:ext cx="6065763" cy="60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Box 2"/>
          <p:cNvSpPr txBox="1">
            <a:spLocks noChangeArrowheads="1"/>
          </p:cNvSpPr>
          <p:nvPr/>
        </p:nvSpPr>
        <p:spPr bwMode="auto">
          <a:xfrm>
            <a:off x="547688" y="752475"/>
            <a:ext cx="6331414" cy="45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300" dirty="0" smtClean="0">
                <a:solidFill>
                  <a:srgbClr val="002060"/>
                </a:solidFill>
                <a:latin typeface="Verdana" pitchFamily="34" charset="0"/>
              </a:rPr>
              <a:t>Is CPM </a:t>
            </a:r>
            <a:r>
              <a:rPr lang="en-US" sz="2300" dirty="0">
                <a:solidFill>
                  <a:srgbClr val="002060"/>
                </a:solidFill>
                <a:latin typeface="Verdana" pitchFamily="34" charset="0"/>
              </a:rPr>
              <a:t>merely </a:t>
            </a:r>
            <a:r>
              <a:rPr lang="en-US" sz="2300" dirty="0" smtClean="0">
                <a:solidFill>
                  <a:srgbClr val="002060"/>
                </a:solidFill>
                <a:latin typeface="Verdana" pitchFamily="34" charset="0"/>
              </a:rPr>
              <a:t>attributable to </a:t>
            </a:r>
            <a:r>
              <a:rPr lang="en-US" sz="2300" dirty="0">
                <a:solidFill>
                  <a:srgbClr val="002060"/>
                </a:solidFill>
                <a:latin typeface="Verdana" pitchFamily="34" charset="0"/>
              </a:rPr>
              <a:t>distraction?</a:t>
            </a:r>
          </a:p>
        </p:txBody>
      </p:sp>
      <p:sp>
        <p:nvSpPr>
          <p:cNvPr id="6" name="Round Diagonal Corner Rectangle 5"/>
          <p:cNvSpPr/>
          <p:nvPr/>
        </p:nvSpPr>
        <p:spPr>
          <a:xfrm>
            <a:off x="547689" y="752475"/>
            <a:ext cx="6331414"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pic>
        <p:nvPicPr>
          <p:cNvPr id="22535"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825" y="3916873"/>
            <a:ext cx="5935663" cy="170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59488" y="3759959"/>
            <a:ext cx="3629025"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TextBox 6"/>
          <p:cNvSpPr txBox="1">
            <a:spLocks noChangeArrowheads="1"/>
          </p:cNvSpPr>
          <p:nvPr/>
        </p:nvSpPr>
        <p:spPr bwMode="auto">
          <a:xfrm>
            <a:off x="246063" y="2338337"/>
            <a:ext cx="9464675"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rgbClr val="002060"/>
                </a:solidFill>
                <a:latin typeface="Verdana" pitchFamily="34" charset="0"/>
              </a:rPr>
              <a:t>Two stimuli, whether innocuous or noxious, produce joint effects, which are greater than either presented alone but the combined perceptual effect is far from </a:t>
            </a:r>
            <a:r>
              <a:rPr lang="da-DK" sz="1600" dirty="0">
                <a:solidFill>
                  <a:srgbClr val="002060"/>
                </a:solidFill>
                <a:latin typeface="Verdana" pitchFamily="34" charset="0"/>
              </a:rPr>
              <a:t>additive.</a:t>
            </a:r>
          </a:p>
          <a:p>
            <a:pPr eaLnBrk="1" hangingPunct="1"/>
            <a:r>
              <a:rPr lang="en-US" sz="1600" dirty="0">
                <a:solidFill>
                  <a:srgbClr val="002060"/>
                </a:solidFill>
                <a:latin typeface="Verdana" pitchFamily="34" charset="0"/>
              </a:rPr>
              <a:t>“…Distraction had a very small effect, suggesting that  the “pain inhibits pain” phenomenon attributable  to DNIC is not  due to attentional  processes”.</a:t>
            </a:r>
            <a:endParaRPr lang="he-IL" sz="1600" dirty="0">
              <a:solidFill>
                <a:srgbClr val="002060"/>
              </a:solidFill>
              <a:latin typeface="Verdana" pitchFamily="34" charset="0"/>
            </a:endParaRPr>
          </a:p>
        </p:txBody>
      </p:sp>
      <p:pic>
        <p:nvPicPr>
          <p:cNvPr id="11" name="Picture 3"/>
          <p:cNvPicPr>
            <a:picLocks noGrp="1" noChangeAspect="1" noChangeArrowheads="1"/>
          </p:cNvPicPr>
          <p:nvPr/>
        </p:nvPicPr>
        <p:blipFill rotWithShape="1">
          <a:blip r:embed="rId3" cstate="print">
            <a:extLst>
              <a:ext uri="{28A0092B-C50C-407E-A947-70E740481C1C}">
                <a14:useLocalDpi xmlns:a14="http://schemas.microsoft.com/office/drawing/2010/main" xmlns="" val="0"/>
              </a:ext>
            </a:extLst>
          </a:blip>
          <a:srcRect l="-388" t="69060"/>
          <a:stretch/>
        </p:blipFill>
        <p:spPr bwMode="auto">
          <a:xfrm>
            <a:off x="274221" y="1846758"/>
            <a:ext cx="6129075" cy="43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449580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3555" name="TextBox 8"/>
          <p:cNvSpPr txBox="1">
            <a:spLocks noChangeArrowheads="1"/>
          </p:cNvSpPr>
          <p:nvPr/>
        </p:nvSpPr>
        <p:spPr bwMode="auto">
          <a:xfrm>
            <a:off x="123825" y="130175"/>
            <a:ext cx="4495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CPM &amp; CHRONIC PAIN</a:t>
            </a:r>
          </a:p>
        </p:txBody>
      </p:sp>
      <p:sp>
        <p:nvSpPr>
          <p:cNvPr id="23556" name="TextBox 4"/>
          <p:cNvSpPr txBox="1">
            <a:spLocks noChangeArrowheads="1"/>
          </p:cNvSpPr>
          <p:nvPr/>
        </p:nvSpPr>
        <p:spPr bwMode="auto">
          <a:xfrm>
            <a:off x="407988" y="1030582"/>
            <a:ext cx="9250362" cy="5213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err="1">
                <a:solidFill>
                  <a:srgbClr val="002060"/>
                </a:solidFill>
                <a:latin typeface="Verdana" pitchFamily="34" charset="0"/>
              </a:rPr>
              <a:t>Temporomandibular</a:t>
            </a:r>
            <a:r>
              <a:rPr lang="en-US" sz="2000" b="1" dirty="0">
                <a:solidFill>
                  <a:srgbClr val="002060"/>
                </a:solidFill>
                <a:latin typeface="Verdana" pitchFamily="34" charset="0"/>
              </a:rPr>
              <a:t> </a:t>
            </a:r>
            <a:r>
              <a:rPr lang="en-US" sz="2000" b="1" dirty="0" smtClean="0">
                <a:solidFill>
                  <a:srgbClr val="002060"/>
                </a:solidFill>
                <a:latin typeface="Verdana" pitchFamily="34" charset="0"/>
              </a:rPr>
              <a:t>disorders</a:t>
            </a:r>
            <a:endParaRPr lang="en-US" sz="2000" dirty="0">
              <a:solidFill>
                <a:srgbClr val="002060"/>
              </a:solidFill>
              <a:latin typeface="Verdana" pitchFamily="34" charset="0"/>
            </a:endParaRPr>
          </a:p>
          <a:p>
            <a:pPr eaLnBrk="1" hangingPunct="1"/>
            <a:r>
              <a:rPr lang="en-US" sz="1400" dirty="0" err="1"/>
              <a:t>Maixner</a:t>
            </a:r>
            <a:r>
              <a:rPr lang="en-US" sz="1400" dirty="0"/>
              <a:t> et al, Pain </a:t>
            </a:r>
            <a:r>
              <a:rPr lang="en-US" sz="1400" dirty="0" smtClean="0"/>
              <a:t>1995</a:t>
            </a:r>
          </a:p>
          <a:p>
            <a:pPr eaLnBrk="1" hangingPunct="1"/>
            <a:r>
              <a:rPr lang="en-US" sz="1400" dirty="0" smtClean="0"/>
              <a:t>King et al, Pain 2009</a:t>
            </a:r>
            <a:endParaRPr lang="en-US" sz="1400" dirty="0"/>
          </a:p>
          <a:p>
            <a:pPr eaLnBrk="1" hangingPunct="1"/>
            <a:endParaRPr lang="en-US" sz="23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sz="2000" b="1" dirty="0">
                <a:solidFill>
                  <a:srgbClr val="002060"/>
                </a:solidFill>
                <a:latin typeface="Verdana" pitchFamily="34" charset="0"/>
              </a:rPr>
              <a:t>Fibromyalgia  </a:t>
            </a:r>
            <a:endParaRPr lang="en-US" sz="2000" dirty="0">
              <a:solidFill>
                <a:srgbClr val="002060"/>
              </a:solidFill>
              <a:latin typeface="Verdana" pitchFamily="34" charset="0"/>
            </a:endParaRPr>
          </a:p>
          <a:p>
            <a:pPr eaLnBrk="1" hangingPunct="1"/>
            <a:r>
              <a:rPr lang="en-US" sz="1400" dirty="0" smtClean="0"/>
              <a:t>Julien </a:t>
            </a:r>
            <a:r>
              <a:rPr lang="en-US" sz="1400" dirty="0"/>
              <a:t>et al, Pain 2005</a:t>
            </a:r>
          </a:p>
          <a:p>
            <a:pPr eaLnBrk="1" hangingPunct="1"/>
            <a:r>
              <a:rPr lang="en-US" sz="1400" dirty="0" err="1" smtClean="0"/>
              <a:t>Kosek</a:t>
            </a:r>
            <a:r>
              <a:rPr lang="en-US" sz="1400" dirty="0" smtClean="0"/>
              <a:t> </a:t>
            </a:r>
            <a:r>
              <a:rPr lang="en-US" sz="1400" dirty="0"/>
              <a:t>and Hansson, Pain 1997</a:t>
            </a:r>
          </a:p>
          <a:p>
            <a:pPr eaLnBrk="1" hangingPunct="1"/>
            <a:endParaRPr lang="en-US" sz="2300" dirty="0">
              <a:latin typeface="Verdana" pitchFamily="34" charset="0"/>
            </a:endParaRPr>
          </a:p>
          <a:p>
            <a:pPr eaLnBrk="1" hangingPunct="1"/>
            <a:r>
              <a:rPr lang="en-US" sz="2000" b="1" dirty="0" smtClean="0">
                <a:solidFill>
                  <a:srgbClr val="002060"/>
                </a:solidFill>
                <a:latin typeface="Verdana" pitchFamily="34" charset="0"/>
              </a:rPr>
              <a:t>Osteoarthritis</a:t>
            </a:r>
          </a:p>
          <a:p>
            <a:pPr eaLnBrk="1" hangingPunct="1"/>
            <a:r>
              <a:rPr lang="en-US" sz="1400" dirty="0"/>
              <a:t>Arendt-Nielsen et al, Pain </a:t>
            </a:r>
            <a:r>
              <a:rPr lang="en-US" sz="1400" dirty="0" smtClean="0"/>
              <a:t>2010</a:t>
            </a:r>
          </a:p>
          <a:p>
            <a:pPr eaLnBrk="1" hangingPunct="1"/>
            <a:r>
              <a:rPr lang="en-US" sz="1400" dirty="0" err="1" smtClean="0"/>
              <a:t>Kosek</a:t>
            </a:r>
            <a:r>
              <a:rPr lang="en-US" sz="1400" dirty="0" smtClean="0"/>
              <a:t> </a:t>
            </a:r>
            <a:r>
              <a:rPr lang="en-US" sz="1400" dirty="0" err="1" smtClean="0"/>
              <a:t>etal</a:t>
            </a:r>
            <a:r>
              <a:rPr lang="en-US" sz="1400" dirty="0" smtClean="0"/>
              <a:t>, Pain 2000</a:t>
            </a:r>
            <a:endParaRPr lang="en-US" sz="1400" dirty="0"/>
          </a:p>
          <a:p>
            <a:pPr eaLnBrk="1" hangingPunct="1"/>
            <a:endParaRPr lang="en-US" sz="2300" dirty="0" smtClean="0">
              <a:solidFill>
                <a:srgbClr val="002060"/>
              </a:solidFill>
              <a:latin typeface="Verdana" pitchFamily="34" charset="0"/>
            </a:endParaRPr>
          </a:p>
          <a:p>
            <a:pPr eaLnBrk="1" hangingPunct="1"/>
            <a:r>
              <a:rPr lang="en-US" sz="2000" b="1" dirty="0" smtClean="0">
                <a:solidFill>
                  <a:srgbClr val="002060"/>
                </a:solidFill>
                <a:latin typeface="Verdana" pitchFamily="34" charset="0"/>
              </a:rPr>
              <a:t>Tension </a:t>
            </a:r>
            <a:r>
              <a:rPr lang="en-US" sz="2000" b="1" dirty="0">
                <a:solidFill>
                  <a:srgbClr val="002060"/>
                </a:solidFill>
                <a:latin typeface="Verdana" pitchFamily="34" charset="0"/>
              </a:rPr>
              <a:t>type headache and migraine</a:t>
            </a:r>
          </a:p>
          <a:p>
            <a:pPr eaLnBrk="1" hangingPunct="1"/>
            <a:r>
              <a:rPr lang="en-US" sz="1400" dirty="0" err="1" smtClean="0"/>
              <a:t>Pielsticker</a:t>
            </a:r>
            <a:r>
              <a:rPr lang="en-US" sz="1400" dirty="0" smtClean="0"/>
              <a:t> </a:t>
            </a:r>
            <a:r>
              <a:rPr lang="en-US" sz="1400" dirty="0"/>
              <a:t>et al, Pain </a:t>
            </a:r>
            <a:r>
              <a:rPr lang="en-US" sz="1400" dirty="0" smtClean="0"/>
              <a:t>2005</a:t>
            </a:r>
          </a:p>
          <a:p>
            <a:pPr eaLnBrk="1" hangingPunct="1"/>
            <a:r>
              <a:rPr lang="en-US" sz="1400" dirty="0" err="1" smtClean="0"/>
              <a:t>Sandrini</a:t>
            </a:r>
            <a:r>
              <a:rPr lang="en-US" sz="1400" dirty="0" smtClean="0"/>
              <a:t> et al, </a:t>
            </a:r>
            <a:r>
              <a:rPr lang="en-US" sz="1400" dirty="0" err="1" smtClean="0"/>
              <a:t>Cephalgia</a:t>
            </a:r>
            <a:r>
              <a:rPr lang="en-US" sz="1400" dirty="0" smtClean="0"/>
              <a:t> 2006</a:t>
            </a:r>
          </a:p>
          <a:p>
            <a:pPr eaLnBrk="1" hangingPunct="1"/>
            <a:endParaRPr lang="en-US" sz="2300" b="1" dirty="0" smtClean="0">
              <a:solidFill>
                <a:srgbClr val="002060"/>
              </a:solidFill>
              <a:latin typeface="Verdana" pitchFamily="34" charset="0"/>
            </a:endParaRPr>
          </a:p>
          <a:p>
            <a:pPr eaLnBrk="1" hangingPunct="1"/>
            <a:r>
              <a:rPr lang="en-US" sz="2000" b="1" dirty="0" smtClean="0">
                <a:solidFill>
                  <a:srgbClr val="002060"/>
                </a:solidFill>
                <a:latin typeface="Verdana" pitchFamily="34" charset="0"/>
              </a:rPr>
              <a:t>Irritable Bowel Syndrome</a:t>
            </a:r>
            <a:endParaRPr lang="en-US" sz="2000" b="1" dirty="0">
              <a:solidFill>
                <a:srgbClr val="002060"/>
              </a:solidFill>
              <a:latin typeface="Verdana" pitchFamily="34" charset="0"/>
            </a:endParaRPr>
          </a:p>
          <a:p>
            <a:pPr eaLnBrk="1" hangingPunct="1"/>
            <a:r>
              <a:rPr lang="en-US" sz="1400" dirty="0" smtClean="0"/>
              <a:t>Wilder-Smith et al, Gut 2004</a:t>
            </a:r>
          </a:p>
          <a:p>
            <a:pPr eaLnBrk="1" hangingPunct="1"/>
            <a:r>
              <a:rPr lang="en-US" sz="1400" dirty="0" err="1" smtClean="0"/>
              <a:t>Piché</a:t>
            </a:r>
            <a:r>
              <a:rPr lang="en-US" sz="1400" dirty="0" smtClean="0"/>
              <a:t> et al, Pain 2010</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p:cNvPicPr>
            <a:picLocks noGrp="1" noChangeAspect="1" noChangeArrowheads="1"/>
          </p:cNvPicPr>
          <p:nvPr/>
        </p:nvPicPr>
        <p:blipFill rotWithShape="1">
          <a:blip r:embed="rId3" cstate="print">
            <a:extLst>
              <a:ext uri="{28A0092B-C50C-407E-A947-70E740481C1C}">
                <a14:useLocalDpi xmlns:a14="http://schemas.microsoft.com/office/drawing/2010/main" xmlns="" val="0"/>
              </a:ext>
            </a:extLst>
          </a:blip>
          <a:srcRect l="13598" t="4832" r="20999" b="7567"/>
          <a:stretch/>
        </p:blipFill>
        <p:spPr bwMode="auto">
          <a:xfrm>
            <a:off x="7279" y="112542"/>
            <a:ext cx="6224709" cy="647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278" y="6513344"/>
            <a:ext cx="3685736" cy="307777"/>
          </a:xfrm>
          <a:prstGeom prst="rect">
            <a:avLst/>
          </a:prstGeom>
          <a:noFill/>
        </p:spPr>
        <p:txBody>
          <a:bodyPr wrap="square" rtlCol="0">
            <a:spAutoFit/>
          </a:bodyPr>
          <a:lstStyle/>
          <a:p>
            <a:r>
              <a:rPr lang="en-US" sz="1400" dirty="0" smtClean="0"/>
              <a:t>Lewis et al, J Pain 2012</a:t>
            </a:r>
            <a:endParaRPr lang="ru-RU" sz="1400" dirty="0"/>
          </a:p>
        </p:txBody>
      </p:sp>
      <p:sp>
        <p:nvSpPr>
          <p:cNvPr id="3" name="TextBox 2"/>
          <p:cNvSpPr txBox="1"/>
          <p:nvPr/>
        </p:nvSpPr>
        <p:spPr>
          <a:xfrm>
            <a:off x="6386732" y="602123"/>
            <a:ext cx="3026896" cy="2031325"/>
          </a:xfrm>
          <a:prstGeom prst="rect">
            <a:avLst/>
          </a:prstGeom>
          <a:noFill/>
        </p:spPr>
        <p:txBody>
          <a:bodyPr wrap="square" rtlCol="0">
            <a:spAutoFit/>
          </a:bodyPr>
          <a:lstStyle/>
          <a:p>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Conditioning</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Cold (n=17)</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Limb ischemia (n=8)</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Heat (n=4)</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Capsaicin (n=1)</a:t>
            </a:r>
          </a:p>
          <a:p>
            <a:endPar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ru-RU"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386732" y="3123029"/>
            <a:ext cx="3519268" cy="1477328"/>
          </a:xfrm>
          <a:prstGeom prst="rect">
            <a:avLst/>
          </a:prstGeom>
          <a:noFill/>
        </p:spPr>
        <p:txBody>
          <a:bodyPr wrap="square" rtlCol="0">
            <a:spAutoFit/>
          </a:bodyPr>
          <a:lstStyle/>
          <a:p>
            <a:r>
              <a:rPr lang="en-U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Test</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Mechanical pressure (n=15)</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Electrical stimulus (n=9)</a:t>
            </a:r>
          </a:p>
          <a:p>
            <a:r>
              <a:rPr lang="en-US"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Thermal stimulus (n=8)</a:t>
            </a:r>
          </a:p>
          <a:p>
            <a:endParaRPr lang="ru-RU"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43719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5603" name="TextBox 8"/>
          <p:cNvSpPr txBox="1">
            <a:spLocks noChangeArrowheads="1"/>
          </p:cNvSpPr>
          <p:nvPr/>
        </p:nvSpPr>
        <p:spPr bwMode="auto">
          <a:xfrm>
            <a:off x="114300" y="130175"/>
            <a:ext cx="46545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CPM&amp; CHRONIC PAIN</a:t>
            </a: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487"/>
          <a:stretch>
            <a:fillRect/>
          </a:stretch>
        </p:blipFill>
        <p:spPr bwMode="auto">
          <a:xfrm>
            <a:off x="215900" y="1198563"/>
            <a:ext cx="3236913" cy="260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52399" t="4744"/>
          <a:stretch>
            <a:fillRect/>
          </a:stretch>
        </p:blipFill>
        <p:spPr bwMode="auto">
          <a:xfrm>
            <a:off x="495300" y="3897313"/>
            <a:ext cx="3162300" cy="246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Box 5"/>
          <p:cNvSpPr txBox="1">
            <a:spLocks noChangeArrowheads="1"/>
          </p:cNvSpPr>
          <p:nvPr/>
        </p:nvSpPr>
        <p:spPr bwMode="auto">
          <a:xfrm>
            <a:off x="30163" y="6461125"/>
            <a:ext cx="3422650"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De Felice et al, Pain 2011</a:t>
            </a:r>
          </a:p>
        </p:txBody>
      </p:sp>
      <p:pic>
        <p:nvPicPr>
          <p:cNvPr id="256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5925" y="1358900"/>
            <a:ext cx="3735388"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TextBox 7"/>
          <p:cNvSpPr txBox="1">
            <a:spLocks noChangeArrowheads="1"/>
          </p:cNvSpPr>
          <p:nvPr/>
        </p:nvSpPr>
        <p:spPr bwMode="auto">
          <a:xfrm>
            <a:off x="5535613" y="6453188"/>
            <a:ext cx="3087687"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Yarnitsky et al, Pain 2008</a:t>
            </a:r>
          </a:p>
        </p:txBody>
      </p:sp>
      <p:sp>
        <p:nvSpPr>
          <p:cNvPr id="25609" name="TextBox 2"/>
          <p:cNvSpPr txBox="1">
            <a:spLocks noChangeArrowheads="1"/>
          </p:cNvSpPr>
          <p:nvPr/>
        </p:nvSpPr>
        <p:spPr bwMode="auto">
          <a:xfrm>
            <a:off x="566738" y="762000"/>
            <a:ext cx="634523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latin typeface="Verdana" pitchFamily="34" charset="0"/>
              </a:rPr>
              <a:t>Can CPM protect us against chronic pain?</a:t>
            </a:r>
          </a:p>
        </p:txBody>
      </p:sp>
      <p:sp>
        <p:nvSpPr>
          <p:cNvPr id="10" name="Round Diagonal Corner Rectangle 9"/>
          <p:cNvSpPr/>
          <p:nvPr/>
        </p:nvSpPr>
        <p:spPr>
          <a:xfrm>
            <a:off x="557213" y="762000"/>
            <a:ext cx="6354762"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79644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6627" name="TextBox 8"/>
          <p:cNvSpPr txBox="1">
            <a:spLocks noChangeArrowheads="1"/>
          </p:cNvSpPr>
          <p:nvPr/>
        </p:nvSpPr>
        <p:spPr bwMode="auto">
          <a:xfrm>
            <a:off x="123825" y="141288"/>
            <a:ext cx="80581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CPM &amp; PHARMACOTHERAPY RESPONSE</a:t>
            </a:r>
          </a:p>
        </p:txBody>
      </p:sp>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2788" y="2101850"/>
            <a:ext cx="5530850"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4"/>
          <p:cNvSpPr txBox="1">
            <a:spLocks noChangeArrowheads="1"/>
          </p:cNvSpPr>
          <p:nvPr/>
        </p:nvSpPr>
        <p:spPr bwMode="auto">
          <a:xfrm>
            <a:off x="142875" y="6453188"/>
            <a:ext cx="394652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t>Yarnitsky et al, Pain 2012</a:t>
            </a:r>
          </a:p>
        </p:txBody>
      </p:sp>
      <p:sp>
        <p:nvSpPr>
          <p:cNvPr id="26630" name="TextBox 2"/>
          <p:cNvSpPr txBox="1">
            <a:spLocks noChangeArrowheads="1"/>
          </p:cNvSpPr>
          <p:nvPr/>
        </p:nvSpPr>
        <p:spPr bwMode="auto">
          <a:xfrm>
            <a:off x="423863" y="1262063"/>
            <a:ext cx="48228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Duloxetine for DPN</a:t>
            </a:r>
            <a:endParaRPr lang="da-DK">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5795963"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7651" name="TextBox 8"/>
          <p:cNvSpPr txBox="1">
            <a:spLocks noChangeArrowheads="1"/>
          </p:cNvSpPr>
          <p:nvPr/>
        </p:nvSpPr>
        <p:spPr bwMode="auto">
          <a:xfrm>
            <a:off x="123825" y="130175"/>
            <a:ext cx="579596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CPM &amp; PLACEBO RESPONSE</a:t>
            </a:r>
          </a:p>
        </p:txBody>
      </p:sp>
      <p:sp>
        <p:nvSpPr>
          <p:cNvPr id="27652" name="TextBox 4"/>
          <p:cNvSpPr txBox="1">
            <a:spLocks noChangeArrowheads="1"/>
          </p:cNvSpPr>
          <p:nvPr/>
        </p:nvSpPr>
        <p:spPr bwMode="auto">
          <a:xfrm>
            <a:off x="203200" y="1797195"/>
            <a:ext cx="3946525"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err="1"/>
              <a:t>Eippert</a:t>
            </a:r>
            <a:r>
              <a:rPr lang="en-US" sz="1400" dirty="0"/>
              <a:t> et al, Neuron 2009</a:t>
            </a:r>
          </a:p>
        </p:txBody>
      </p:sp>
      <p:sp>
        <p:nvSpPr>
          <p:cNvPr id="27653" name="TextBox 7"/>
          <p:cNvSpPr txBox="1">
            <a:spLocks noChangeArrowheads="1"/>
          </p:cNvSpPr>
          <p:nvPr/>
        </p:nvSpPr>
        <p:spPr bwMode="auto">
          <a:xfrm>
            <a:off x="203200" y="905142"/>
            <a:ext cx="9050338" cy="71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solidFill>
                  <a:srgbClr val="002060"/>
                </a:solidFill>
                <a:latin typeface="Verdana" pitchFamily="34" charset="0"/>
              </a:rPr>
              <a:t>Brain and brainstem structures essential for DNIC (e.g. ACC, Thalamus, PAG, RVM) play a key role in placebo </a:t>
            </a:r>
            <a:r>
              <a:rPr lang="en-US" sz="2000" dirty="0" smtClean="0">
                <a:solidFill>
                  <a:srgbClr val="002060"/>
                </a:solidFill>
                <a:latin typeface="Verdana" pitchFamily="34" charset="0"/>
              </a:rPr>
              <a:t>analgesia</a:t>
            </a:r>
            <a:endParaRPr lang="en-US" sz="2300" dirty="0">
              <a:solidFill>
                <a:srgbClr val="002060"/>
              </a:solidFill>
              <a:latin typeface="Verdana"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52667"/>
          <a:stretch/>
        </p:blipFill>
        <p:spPr bwMode="auto">
          <a:xfrm>
            <a:off x="123825" y="3084758"/>
            <a:ext cx="4411662" cy="286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121"/>
          <a:stretch/>
        </p:blipFill>
        <p:spPr bwMode="auto">
          <a:xfrm>
            <a:off x="4841876" y="3084758"/>
            <a:ext cx="4411662" cy="3020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3"/>
          <p:cNvSpPr txBox="1">
            <a:spLocks noChangeArrowheads="1"/>
          </p:cNvSpPr>
          <p:nvPr/>
        </p:nvSpPr>
        <p:spPr bwMode="auto">
          <a:xfrm>
            <a:off x="123825" y="6540500"/>
            <a:ext cx="2317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err="1"/>
              <a:t>Nir</a:t>
            </a:r>
            <a:r>
              <a:rPr lang="en-US" sz="1200" dirty="0"/>
              <a:t> et al</a:t>
            </a:r>
            <a:r>
              <a:rPr lang="en-US" sz="1200" dirty="0" smtClean="0"/>
              <a:t>, Pain 2012</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59086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29699" name="TextBox 8"/>
          <p:cNvSpPr txBox="1">
            <a:spLocks noChangeArrowheads="1"/>
          </p:cNvSpPr>
          <p:nvPr/>
        </p:nvSpPr>
        <p:spPr bwMode="auto">
          <a:xfrm>
            <a:off x="123825" y="130175"/>
            <a:ext cx="623887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TREATMENT EFFECT on CPM</a:t>
            </a:r>
          </a:p>
        </p:txBody>
      </p:sp>
      <p:sp>
        <p:nvSpPr>
          <p:cNvPr id="29700" name="TextBox 4"/>
          <p:cNvSpPr txBox="1">
            <a:spLocks noChangeArrowheads="1"/>
          </p:cNvSpPr>
          <p:nvPr/>
        </p:nvSpPr>
        <p:spPr bwMode="auto">
          <a:xfrm>
            <a:off x="190500" y="1447800"/>
            <a:ext cx="3946525"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Bouwense et al, PLoS One 2012</a:t>
            </a:r>
          </a:p>
        </p:txBody>
      </p:sp>
      <p:sp>
        <p:nvSpPr>
          <p:cNvPr id="29701" name="TextBox 5"/>
          <p:cNvSpPr txBox="1">
            <a:spLocks noChangeArrowheads="1"/>
          </p:cNvSpPr>
          <p:nvPr/>
        </p:nvSpPr>
        <p:spPr bwMode="auto">
          <a:xfrm>
            <a:off x="196850" y="1065213"/>
            <a:ext cx="69659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Pregabalin treatment has only moderate effect on CPM</a:t>
            </a:r>
          </a:p>
        </p:txBody>
      </p:sp>
      <p:sp>
        <p:nvSpPr>
          <p:cNvPr id="29702" name="TextBox 6"/>
          <p:cNvSpPr txBox="1">
            <a:spLocks noChangeArrowheads="1"/>
          </p:cNvSpPr>
          <p:nvPr/>
        </p:nvSpPr>
        <p:spPr bwMode="auto">
          <a:xfrm>
            <a:off x="258763" y="3389313"/>
            <a:ext cx="3394075"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err="1"/>
              <a:t>Niesters</a:t>
            </a:r>
            <a:r>
              <a:rPr lang="en-US" sz="1400" dirty="0"/>
              <a:t> et al, Pain 2011</a:t>
            </a:r>
          </a:p>
        </p:txBody>
      </p:sp>
      <p:sp>
        <p:nvSpPr>
          <p:cNvPr id="29703" name="TextBox 7"/>
          <p:cNvSpPr txBox="1">
            <a:spLocks noChangeArrowheads="1"/>
          </p:cNvSpPr>
          <p:nvPr/>
        </p:nvSpPr>
        <p:spPr bwMode="auto">
          <a:xfrm>
            <a:off x="258763" y="2163763"/>
            <a:ext cx="5021262"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2060"/>
                </a:solidFill>
                <a:latin typeface="Verdana" pitchFamily="34" charset="0"/>
              </a:rPr>
              <a:t>IV Ketamine treatment reduces DNIC towards more pronounced pain facilitation following noxious thermal stimulation in healthy volunteers</a:t>
            </a:r>
          </a:p>
        </p:txBody>
      </p:sp>
      <p:pic>
        <p:nvPicPr>
          <p:cNvPr id="2970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137" b="50874"/>
          <a:stretch>
            <a:fillRect/>
          </a:stretch>
        </p:blipFill>
        <p:spPr bwMode="auto">
          <a:xfrm>
            <a:off x="6032500" y="4441825"/>
            <a:ext cx="36480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TextBox 9"/>
          <p:cNvSpPr txBox="1">
            <a:spLocks noChangeArrowheads="1"/>
          </p:cNvSpPr>
          <p:nvPr/>
        </p:nvSpPr>
        <p:spPr bwMode="auto">
          <a:xfrm>
            <a:off x="247650" y="4356100"/>
            <a:ext cx="5287963"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2060"/>
                </a:solidFill>
                <a:latin typeface="Verdana" pitchFamily="34" charset="0"/>
              </a:rPr>
              <a:t>The effect of Duloxetine on CPM different in patients with </a:t>
            </a:r>
            <a:r>
              <a:rPr lang="en-US" dirty="0" smtClean="0">
                <a:solidFill>
                  <a:srgbClr val="002060"/>
                </a:solidFill>
                <a:latin typeface="Verdana" pitchFamily="34" charset="0"/>
              </a:rPr>
              <a:t>efficient </a:t>
            </a:r>
            <a:r>
              <a:rPr lang="en-US" dirty="0">
                <a:solidFill>
                  <a:srgbClr val="002060"/>
                </a:solidFill>
                <a:latin typeface="Verdana" pitchFamily="34" charset="0"/>
              </a:rPr>
              <a:t>vs. </a:t>
            </a:r>
            <a:r>
              <a:rPr lang="en-US" dirty="0" smtClean="0">
                <a:solidFill>
                  <a:srgbClr val="002060"/>
                </a:solidFill>
                <a:latin typeface="Verdana" pitchFamily="34" charset="0"/>
              </a:rPr>
              <a:t>inefficient </a:t>
            </a:r>
            <a:r>
              <a:rPr lang="en-US" dirty="0">
                <a:solidFill>
                  <a:srgbClr val="002060"/>
                </a:solidFill>
                <a:latin typeface="Verdana" pitchFamily="34" charset="0"/>
              </a:rPr>
              <a:t>CPM</a:t>
            </a:r>
          </a:p>
        </p:txBody>
      </p:sp>
      <p:sp>
        <p:nvSpPr>
          <p:cNvPr id="29706" name="TextBox 10"/>
          <p:cNvSpPr txBox="1">
            <a:spLocks noChangeArrowheads="1"/>
          </p:cNvSpPr>
          <p:nvPr/>
        </p:nvSpPr>
        <p:spPr bwMode="auto">
          <a:xfrm>
            <a:off x="239713" y="5019675"/>
            <a:ext cx="4465637"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err="1"/>
              <a:t>Yarnitsky</a:t>
            </a:r>
            <a:r>
              <a:rPr lang="en-US" sz="1400" dirty="0"/>
              <a:t> et al, Pain 2012</a:t>
            </a:r>
          </a:p>
        </p:txBody>
      </p:sp>
      <p:pic>
        <p:nvPicPr>
          <p:cNvPr id="297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5613" y="1835150"/>
            <a:ext cx="4370387"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P spid="29705" grpId="0"/>
      <p:bldP spid="297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926465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30723" name="TextBox 8"/>
          <p:cNvSpPr txBox="1">
            <a:spLocks noChangeArrowheads="1"/>
          </p:cNvSpPr>
          <p:nvPr/>
        </p:nvSpPr>
        <p:spPr bwMode="auto">
          <a:xfrm>
            <a:off x="92075" y="122238"/>
            <a:ext cx="92487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PHARMACOTHERAPY RESPONSE PREDICTORS</a:t>
            </a:r>
          </a:p>
        </p:txBody>
      </p:sp>
      <p:sp>
        <p:nvSpPr>
          <p:cNvPr id="30724" name="TextBox 2"/>
          <p:cNvSpPr txBox="1">
            <a:spLocks noChangeArrowheads="1"/>
          </p:cNvSpPr>
          <p:nvPr/>
        </p:nvSpPr>
        <p:spPr bwMode="auto">
          <a:xfrm>
            <a:off x="123825" y="909638"/>
            <a:ext cx="80438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solidFill>
                  <a:srgbClr val="002060"/>
                </a:solidFill>
                <a:latin typeface="Verdana" pitchFamily="34" charset="0"/>
              </a:rPr>
              <a:t>May other biomarkers</a:t>
            </a:r>
            <a:r>
              <a:rPr lang="en-US">
                <a:solidFill>
                  <a:srgbClr val="002060"/>
                </a:solidFill>
                <a:latin typeface="Verdana" pitchFamily="34" charset="0"/>
              </a:rPr>
              <a:t>/predictors actually measure CPM response?</a:t>
            </a:r>
            <a:endParaRPr lang="da-DK">
              <a:solidFill>
                <a:srgbClr val="002060"/>
              </a:solidFill>
              <a:latin typeface="Verdana" pitchFamily="34" charset="0"/>
            </a:endParaRPr>
          </a:p>
        </p:txBody>
      </p:sp>
      <p:pic>
        <p:nvPicPr>
          <p:cNvPr id="3072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488" y="1398588"/>
            <a:ext cx="59436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TextBox 3"/>
          <p:cNvSpPr txBox="1">
            <a:spLocks noChangeArrowheads="1"/>
          </p:cNvSpPr>
          <p:nvPr/>
        </p:nvSpPr>
        <p:spPr bwMode="auto">
          <a:xfrm>
            <a:off x="304800" y="5527675"/>
            <a:ext cx="1414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a:t>P=0.07</a:t>
            </a:r>
            <a:endParaRPr lang="da-DK" sz="1200" i="1"/>
          </a:p>
        </p:txBody>
      </p:sp>
      <p:pic>
        <p:nvPicPr>
          <p:cNvPr id="3072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4750" y="3657600"/>
            <a:ext cx="247015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TextBox 13"/>
          <p:cNvSpPr txBox="1">
            <a:spLocks noChangeArrowheads="1"/>
          </p:cNvSpPr>
          <p:nvPr/>
        </p:nvSpPr>
        <p:spPr bwMode="auto">
          <a:xfrm>
            <a:off x="5300663" y="5527675"/>
            <a:ext cx="1416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a:t>P&lt;0.05</a:t>
            </a:r>
            <a:endParaRPr lang="da-DK" sz="1200" i="1"/>
          </a:p>
        </p:txBody>
      </p:sp>
      <p:pic>
        <p:nvPicPr>
          <p:cNvPr id="3072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2988" y="3614738"/>
            <a:ext cx="2535237" cy="186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63" y="3633788"/>
            <a:ext cx="25431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03488" y="3614738"/>
            <a:ext cx="2527300" cy="186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flipV="1">
            <a:off x="304800" y="4811713"/>
            <a:ext cx="9601200" cy="428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15913" y="4594225"/>
            <a:ext cx="9601200" cy="428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0734" name="TextBox 20"/>
          <p:cNvSpPr txBox="1">
            <a:spLocks noChangeArrowheads="1"/>
          </p:cNvSpPr>
          <p:nvPr/>
        </p:nvSpPr>
        <p:spPr bwMode="auto">
          <a:xfrm>
            <a:off x="7642225" y="5487988"/>
            <a:ext cx="14144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a:t>P&lt;0.01</a:t>
            </a:r>
            <a:endParaRPr lang="da-DK" sz="1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911860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31747" name="TextBox 8"/>
          <p:cNvSpPr txBox="1">
            <a:spLocks noChangeArrowheads="1"/>
          </p:cNvSpPr>
          <p:nvPr/>
        </p:nvSpPr>
        <p:spPr bwMode="auto">
          <a:xfrm>
            <a:off x="123825" y="141288"/>
            <a:ext cx="92487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PHARMACOTHERAPY RESPONSE PREDICTORS</a:t>
            </a:r>
          </a:p>
        </p:txBody>
      </p:sp>
      <p:sp>
        <p:nvSpPr>
          <p:cNvPr id="31748" name="TextBox 4"/>
          <p:cNvSpPr txBox="1">
            <a:spLocks noChangeArrowheads="1"/>
          </p:cNvSpPr>
          <p:nvPr/>
        </p:nvSpPr>
        <p:spPr bwMode="auto">
          <a:xfrm>
            <a:off x="123825" y="768350"/>
            <a:ext cx="80438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solidFill>
                  <a:srgbClr val="002060"/>
                </a:solidFill>
                <a:latin typeface="Verdana" pitchFamily="34" charset="0"/>
              </a:rPr>
              <a:t>May other biomarkers</a:t>
            </a:r>
            <a:r>
              <a:rPr lang="en-US">
                <a:solidFill>
                  <a:srgbClr val="002060"/>
                </a:solidFill>
                <a:latin typeface="Verdana" pitchFamily="34" charset="0"/>
              </a:rPr>
              <a:t>/predictors actually measure CPM response?</a:t>
            </a:r>
            <a:endParaRPr lang="da-DK">
              <a:solidFill>
                <a:srgbClr val="002060"/>
              </a:solidFill>
              <a:latin typeface="Verdana" pitchFamily="34" charset="0"/>
            </a:endParaRPr>
          </a:p>
        </p:txBody>
      </p:sp>
      <p:graphicFrame>
        <p:nvGraphicFramePr>
          <p:cNvPr id="6" name="Chart 5"/>
          <p:cNvGraphicFramePr>
            <a:graphicFrameLocks/>
          </p:cNvGraphicFramePr>
          <p:nvPr/>
        </p:nvGraphicFramePr>
        <p:xfrm>
          <a:off x="2114288" y="2577543"/>
          <a:ext cx="2031808" cy="1591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4225694" y="2577543"/>
          <a:ext cx="1815878" cy="1585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127223" y="2573460"/>
          <a:ext cx="2048344" cy="1585577"/>
        </p:xfrm>
        <a:graphic>
          <a:graphicData uri="http://schemas.openxmlformats.org/drawingml/2006/chart">
            <c:chart xmlns:c="http://schemas.openxmlformats.org/drawingml/2006/chart" xmlns:r="http://schemas.openxmlformats.org/officeDocument/2006/relationships" r:id="rId5"/>
          </a:graphicData>
        </a:graphic>
      </p:graphicFrame>
      <p:sp>
        <p:nvSpPr>
          <p:cNvPr id="31752" name="TextBox 3"/>
          <p:cNvSpPr txBox="1">
            <a:spLocks noChangeArrowheads="1"/>
          </p:cNvSpPr>
          <p:nvPr/>
        </p:nvSpPr>
        <p:spPr bwMode="auto">
          <a:xfrm>
            <a:off x="171450" y="1143000"/>
            <a:ext cx="962501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rgbClr val="002060"/>
                </a:solidFill>
                <a:latin typeface="Verdana" pitchFamily="34" charset="0"/>
              </a:rPr>
              <a:t>Unilateral PNI in foot.</a:t>
            </a:r>
          </a:p>
          <a:p>
            <a:pPr eaLnBrk="1" hangingPunct="1"/>
            <a:r>
              <a:rPr lang="en-US" sz="1400" dirty="0">
                <a:solidFill>
                  <a:srgbClr val="002060"/>
                </a:solidFill>
                <a:latin typeface="Verdana" pitchFamily="34" charset="0"/>
              </a:rPr>
              <a:t>Baseline topical capsaicin testing (10% cream for 30 min) (pain, flare response by laser Doppler)</a:t>
            </a:r>
          </a:p>
          <a:p>
            <a:pPr eaLnBrk="1" hangingPunct="1"/>
            <a:r>
              <a:rPr lang="en-US" sz="1400" dirty="0">
                <a:solidFill>
                  <a:srgbClr val="002060"/>
                </a:solidFill>
                <a:latin typeface="Verdana" pitchFamily="34" charset="0"/>
              </a:rPr>
              <a:t>US-guided peripheral nerve block </a:t>
            </a:r>
            <a:r>
              <a:rPr lang="en-US" sz="1400" dirty="0" smtClean="0">
                <a:solidFill>
                  <a:srgbClr val="002060"/>
                </a:solidFill>
                <a:latin typeface="Verdana" pitchFamily="34" charset="0"/>
              </a:rPr>
              <a:t>with 2</a:t>
            </a:r>
            <a:r>
              <a:rPr lang="en-US" sz="1400" dirty="0">
                <a:solidFill>
                  <a:srgbClr val="002060"/>
                </a:solidFill>
                <a:latin typeface="Verdana" pitchFamily="34" charset="0"/>
              </a:rPr>
              <a:t>% </a:t>
            </a:r>
            <a:r>
              <a:rPr lang="en-US" sz="1400" dirty="0" smtClean="0">
                <a:solidFill>
                  <a:srgbClr val="002060"/>
                </a:solidFill>
                <a:latin typeface="Verdana" pitchFamily="34" charset="0"/>
              </a:rPr>
              <a:t>Lidocaine (innervation of </a:t>
            </a:r>
            <a:r>
              <a:rPr lang="en-US" sz="1400" dirty="0">
                <a:solidFill>
                  <a:srgbClr val="002060"/>
                </a:solidFill>
                <a:latin typeface="Verdana" pitchFamily="34" charset="0"/>
              </a:rPr>
              <a:t>painful </a:t>
            </a:r>
            <a:r>
              <a:rPr lang="en-US" sz="1400" dirty="0" smtClean="0">
                <a:solidFill>
                  <a:srgbClr val="002060"/>
                </a:solidFill>
                <a:latin typeface="Verdana" pitchFamily="34" charset="0"/>
              </a:rPr>
              <a:t>area)</a:t>
            </a:r>
            <a:endParaRPr lang="en-US" sz="1400" dirty="0">
              <a:solidFill>
                <a:srgbClr val="002060"/>
              </a:solidFill>
              <a:latin typeface="Verdana" pitchFamily="34" charset="0"/>
            </a:endParaRPr>
          </a:p>
          <a:p>
            <a:pPr eaLnBrk="1" hangingPunct="1"/>
            <a:r>
              <a:rPr lang="en-US" sz="1400" dirty="0">
                <a:solidFill>
                  <a:srgbClr val="002060"/>
                </a:solidFill>
                <a:latin typeface="Verdana" pitchFamily="34" charset="0"/>
              </a:rPr>
              <a:t>Topical capsaicin testing on C/L foot 90 min after block (with complete pain relief)</a:t>
            </a:r>
            <a:endParaRPr lang="da-DK" sz="1400" dirty="0">
              <a:solidFill>
                <a:srgbClr val="002060"/>
              </a:solidFill>
              <a:latin typeface="Verdana" pitchFamily="34" charset="0"/>
            </a:endParaRPr>
          </a:p>
        </p:txBody>
      </p:sp>
      <p:graphicFrame>
        <p:nvGraphicFramePr>
          <p:cNvPr id="10" name="Chart 9"/>
          <p:cNvGraphicFramePr>
            <a:graphicFrameLocks/>
          </p:cNvGraphicFramePr>
          <p:nvPr/>
        </p:nvGraphicFramePr>
        <p:xfrm>
          <a:off x="344940" y="4484914"/>
          <a:ext cx="3018745" cy="22087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Table 8"/>
          <p:cNvGraphicFramePr>
            <a:graphicFrameLocks noGrp="1"/>
          </p:cNvGraphicFramePr>
          <p:nvPr/>
        </p:nvGraphicFramePr>
        <p:xfrm>
          <a:off x="3722688" y="5341938"/>
          <a:ext cx="4224337" cy="1198572"/>
        </p:xfrm>
        <a:graphic>
          <a:graphicData uri="http://schemas.openxmlformats.org/drawingml/2006/table">
            <a:tbl>
              <a:tblPr firstRow="1" bandRow="1">
                <a:tableStyleId>{5C22544A-7EE6-4342-B048-85BDC9FD1C3A}</a:tableStyleId>
              </a:tblPr>
              <a:tblGrid>
                <a:gridCol w="1524245"/>
                <a:gridCol w="1535133"/>
                <a:gridCol w="1164959"/>
              </a:tblGrid>
              <a:tr h="457157">
                <a:tc>
                  <a:txBody>
                    <a:bodyPr/>
                    <a:lstStyle/>
                    <a:p>
                      <a:endParaRPr lang="da-DK" sz="1200" b="0" dirty="0">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latin typeface="Verdana" pitchFamily="34" charset="0"/>
                          <a:ea typeface="Verdana" pitchFamily="34" charset="0"/>
                          <a:cs typeface="Verdana" pitchFamily="34" charset="0"/>
                        </a:rPr>
                        <a:t>Baseline</a:t>
                      </a:r>
                      <a:r>
                        <a:rPr lang="en-US" sz="1200" b="1" baseline="0" dirty="0" smtClean="0">
                          <a:latin typeface="Verdana" pitchFamily="34" charset="0"/>
                          <a:ea typeface="Verdana" pitchFamily="34" charset="0"/>
                          <a:cs typeface="Verdana" pitchFamily="34" charset="0"/>
                        </a:rPr>
                        <a:t> (ongoing pain)</a:t>
                      </a:r>
                      <a:endParaRPr lang="da-DK" sz="1200" b="1" dirty="0">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latin typeface="Verdana" pitchFamily="34" charset="0"/>
                          <a:ea typeface="Verdana" pitchFamily="34" charset="0"/>
                          <a:cs typeface="Verdana" pitchFamily="34" charset="0"/>
                        </a:rPr>
                        <a:t>With nerve block</a:t>
                      </a:r>
                      <a:endParaRPr lang="da-DK" sz="1200" b="1" dirty="0">
                        <a:latin typeface="Verdana" pitchFamily="34" charset="0"/>
                        <a:ea typeface="Verdana" pitchFamily="34" charset="0"/>
                        <a:cs typeface="Verdana" pitchFamily="34" charset="0"/>
                      </a:endParaRPr>
                    </a:p>
                  </a:txBody>
                  <a:tcPr marL="91455" marR="91455" marT="45703" marB="45703"/>
                </a:tc>
              </a:tr>
              <a:tr h="370703">
                <a:tc>
                  <a:txBody>
                    <a:bodyPr/>
                    <a:lstStyle/>
                    <a:p>
                      <a:r>
                        <a:rPr lang="en-US" sz="1200" b="1" dirty="0" smtClean="0">
                          <a:solidFill>
                            <a:srgbClr val="C00000"/>
                          </a:solidFill>
                          <a:latin typeface="Verdana" pitchFamily="34" charset="0"/>
                          <a:ea typeface="Verdana" pitchFamily="34" charset="0"/>
                          <a:cs typeface="Verdana" pitchFamily="34" charset="0"/>
                        </a:rPr>
                        <a:t>Flare response</a:t>
                      </a:r>
                      <a:endParaRPr lang="da-DK" sz="1200" b="1" dirty="0">
                        <a:solidFill>
                          <a:srgbClr val="C00000"/>
                        </a:solidFill>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solidFill>
                            <a:srgbClr val="C00000"/>
                          </a:solidFill>
                          <a:latin typeface="Verdana" pitchFamily="34" charset="0"/>
                          <a:ea typeface="Verdana" pitchFamily="34" charset="0"/>
                          <a:cs typeface="Verdana" pitchFamily="34" charset="0"/>
                        </a:rPr>
                        <a:t>248.7</a:t>
                      </a:r>
                      <a:endParaRPr lang="da-DK" sz="1200" b="1" dirty="0">
                        <a:solidFill>
                          <a:srgbClr val="C00000"/>
                        </a:solidFill>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solidFill>
                            <a:srgbClr val="C00000"/>
                          </a:solidFill>
                          <a:latin typeface="Verdana" pitchFamily="34" charset="0"/>
                          <a:ea typeface="Verdana" pitchFamily="34" charset="0"/>
                          <a:cs typeface="Verdana" pitchFamily="34" charset="0"/>
                        </a:rPr>
                        <a:t>232.2</a:t>
                      </a:r>
                      <a:endParaRPr lang="da-DK" sz="1200" b="1" dirty="0">
                        <a:solidFill>
                          <a:srgbClr val="C00000"/>
                        </a:solidFill>
                        <a:latin typeface="Verdana" pitchFamily="34" charset="0"/>
                        <a:ea typeface="Verdana" pitchFamily="34" charset="0"/>
                        <a:cs typeface="Verdana" pitchFamily="34" charset="0"/>
                      </a:endParaRPr>
                    </a:p>
                  </a:txBody>
                  <a:tcPr marL="91455" marR="91455" marT="45703" marB="45703"/>
                </a:tc>
              </a:tr>
              <a:tr h="370703">
                <a:tc>
                  <a:txBody>
                    <a:bodyPr/>
                    <a:lstStyle/>
                    <a:p>
                      <a:r>
                        <a:rPr lang="en-US" sz="1200" b="1" dirty="0" smtClean="0">
                          <a:solidFill>
                            <a:srgbClr val="002060"/>
                          </a:solidFill>
                          <a:latin typeface="Verdana" pitchFamily="34" charset="0"/>
                          <a:ea typeface="Verdana" pitchFamily="34" charset="0"/>
                          <a:cs typeface="Verdana" pitchFamily="34" charset="0"/>
                        </a:rPr>
                        <a:t>Pain</a:t>
                      </a:r>
                      <a:endParaRPr lang="da-DK" sz="1200" b="1" dirty="0">
                        <a:solidFill>
                          <a:srgbClr val="002060"/>
                        </a:solidFill>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solidFill>
                            <a:srgbClr val="002060"/>
                          </a:solidFill>
                          <a:latin typeface="Verdana" pitchFamily="34" charset="0"/>
                          <a:ea typeface="Verdana" pitchFamily="34" charset="0"/>
                          <a:cs typeface="Verdana" pitchFamily="34" charset="0"/>
                        </a:rPr>
                        <a:t>24.2</a:t>
                      </a:r>
                      <a:endParaRPr lang="da-DK" sz="1200" b="1" dirty="0">
                        <a:solidFill>
                          <a:srgbClr val="002060"/>
                        </a:solidFill>
                        <a:latin typeface="Verdana" pitchFamily="34" charset="0"/>
                        <a:ea typeface="Verdana" pitchFamily="34" charset="0"/>
                        <a:cs typeface="Verdana" pitchFamily="34" charset="0"/>
                      </a:endParaRPr>
                    </a:p>
                  </a:txBody>
                  <a:tcPr marL="91455" marR="91455" marT="45703" marB="45703"/>
                </a:tc>
                <a:tc>
                  <a:txBody>
                    <a:bodyPr/>
                    <a:lstStyle/>
                    <a:p>
                      <a:r>
                        <a:rPr lang="en-US" sz="1200" b="1" dirty="0" smtClean="0">
                          <a:solidFill>
                            <a:srgbClr val="002060"/>
                          </a:solidFill>
                          <a:latin typeface="Verdana" pitchFamily="34" charset="0"/>
                          <a:ea typeface="Verdana" pitchFamily="34" charset="0"/>
                          <a:cs typeface="Verdana" pitchFamily="34" charset="0"/>
                        </a:rPr>
                        <a:t>38.3</a:t>
                      </a:r>
                      <a:endParaRPr lang="da-DK" sz="1200" b="1" dirty="0">
                        <a:solidFill>
                          <a:srgbClr val="002060"/>
                        </a:solidFill>
                        <a:latin typeface="Verdana" pitchFamily="34" charset="0"/>
                        <a:ea typeface="Verdana" pitchFamily="34" charset="0"/>
                        <a:cs typeface="Verdana" pitchFamily="34" charset="0"/>
                      </a:endParaRPr>
                    </a:p>
                  </a:txBody>
                  <a:tcPr marL="91455" marR="91455" marT="45703" marB="45703"/>
                </a:tc>
              </a:tr>
            </a:tbl>
          </a:graphicData>
        </a:graphic>
      </p:graphicFrame>
      <p:pic>
        <p:nvPicPr>
          <p:cNvPr id="12" name="Picture 16"/>
          <p:cNvPicPr>
            <a:picLocks noChangeAspect="1" noChangeArrowheads="1"/>
          </p:cNvPicPr>
          <p:nvPr/>
        </p:nvPicPr>
        <p:blipFill>
          <a:blip r:embed="rId7" cstate="print">
            <a:extLst>
              <a:ext uri="{28A0092B-C50C-407E-A947-70E740481C1C}">
                <a14:useLocalDpi xmlns:a14="http://schemas.microsoft.com/office/drawing/2010/main" xmlns="" val="0"/>
              </a:ext>
            </a:extLst>
          </a:blip>
          <a:srcRect t="7616"/>
          <a:stretch>
            <a:fillRect/>
          </a:stretch>
        </p:blipFill>
        <p:spPr bwMode="auto">
          <a:xfrm>
            <a:off x="6300788" y="2057400"/>
            <a:ext cx="3282950"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Down Arrow 10"/>
          <p:cNvSpPr/>
          <p:nvPr/>
        </p:nvSpPr>
        <p:spPr>
          <a:xfrm>
            <a:off x="9486900" y="2894013"/>
            <a:ext cx="8255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14" name="Picture 55" descr="capsaicin metode"/>
          <p:cNvPicPr>
            <a:picLocks noChangeAspect="1" noChangeArrowheads="1"/>
          </p:cNvPicPr>
          <p:nvPr/>
        </p:nvPicPr>
        <p:blipFill>
          <a:blip r:embed="rId8" cstate="print">
            <a:lum bright="-20000" contrast="40000"/>
            <a:extLst>
              <a:ext uri="{28A0092B-C50C-407E-A947-70E740481C1C}">
                <a14:useLocalDpi xmlns:a14="http://schemas.microsoft.com/office/drawing/2010/main" xmlns="" val="0"/>
              </a:ext>
            </a:extLst>
          </a:blip>
          <a:srcRect r="49561" b="69292"/>
          <a:stretch>
            <a:fillRect/>
          </a:stretch>
        </p:blipFill>
        <p:spPr bwMode="auto">
          <a:xfrm>
            <a:off x="8948738" y="2049463"/>
            <a:ext cx="942975"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Capsaicin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851900" y="4137025"/>
            <a:ext cx="947738"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851900" y="4859338"/>
            <a:ext cx="9445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911860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32771" name="TextBox 8"/>
          <p:cNvSpPr txBox="1">
            <a:spLocks noChangeArrowheads="1"/>
          </p:cNvSpPr>
          <p:nvPr/>
        </p:nvSpPr>
        <p:spPr bwMode="auto">
          <a:xfrm>
            <a:off x="123825" y="141288"/>
            <a:ext cx="92487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700">
                <a:solidFill>
                  <a:srgbClr val="EAEAEA"/>
                </a:solidFill>
                <a:latin typeface="Copperplate Gothic Bold" pitchFamily="34" charset="0"/>
              </a:rPr>
              <a:t>PHARMACOTHERAPY RESPONSE PREDICTORS</a:t>
            </a:r>
          </a:p>
        </p:txBody>
      </p:sp>
      <p:sp>
        <p:nvSpPr>
          <p:cNvPr id="32772" name="TextBox 2"/>
          <p:cNvSpPr txBox="1">
            <a:spLocks noChangeArrowheads="1"/>
          </p:cNvSpPr>
          <p:nvPr/>
        </p:nvSpPr>
        <p:spPr bwMode="auto">
          <a:xfrm>
            <a:off x="123825" y="788988"/>
            <a:ext cx="80438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solidFill>
                  <a:srgbClr val="002060"/>
                </a:solidFill>
                <a:latin typeface="Verdana" pitchFamily="34" charset="0"/>
              </a:rPr>
              <a:t>May other biomarkers</a:t>
            </a:r>
            <a:r>
              <a:rPr lang="en-US">
                <a:solidFill>
                  <a:srgbClr val="002060"/>
                </a:solidFill>
                <a:latin typeface="Verdana" pitchFamily="34" charset="0"/>
              </a:rPr>
              <a:t>/predictors actually measure CPM response?</a:t>
            </a:r>
            <a:endParaRPr lang="da-DK">
              <a:solidFill>
                <a:srgbClr val="002060"/>
              </a:solidFill>
              <a:latin typeface="Verdana" pitchFamily="34" charset="0"/>
            </a:endParaRPr>
          </a:p>
        </p:txBody>
      </p:sp>
      <p:pic>
        <p:nvPicPr>
          <p:cNvPr id="3277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013" y="1223963"/>
            <a:ext cx="644525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013" y="3603625"/>
            <a:ext cx="6829425"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566738" y="762000"/>
            <a:ext cx="4194175"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200">
                <a:solidFill>
                  <a:srgbClr val="002060"/>
                </a:solidFill>
                <a:latin typeface="Verdana" pitchFamily="34" charset="0"/>
              </a:rPr>
              <a:t>Descending Pain Modulation</a:t>
            </a:r>
          </a:p>
        </p:txBody>
      </p:sp>
      <p:sp>
        <p:nvSpPr>
          <p:cNvPr id="4" name="Round Diagonal Corner Rectangle 3"/>
          <p:cNvSpPr/>
          <p:nvPr/>
        </p:nvSpPr>
        <p:spPr>
          <a:xfrm>
            <a:off x="123825" y="152400"/>
            <a:ext cx="33924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6148" name="TextBox 8"/>
          <p:cNvSpPr txBox="1">
            <a:spLocks noChangeArrowheads="1"/>
          </p:cNvSpPr>
          <p:nvPr/>
        </p:nvSpPr>
        <p:spPr bwMode="auto">
          <a:xfrm>
            <a:off x="123825" y="130175"/>
            <a:ext cx="3479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sp>
        <p:nvSpPr>
          <p:cNvPr id="6" name="Round Diagonal Corner Rectangle 5"/>
          <p:cNvSpPr/>
          <p:nvPr/>
        </p:nvSpPr>
        <p:spPr>
          <a:xfrm>
            <a:off x="557213" y="762000"/>
            <a:ext cx="4203700"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6150" name="TextBox 6"/>
          <p:cNvSpPr txBox="1">
            <a:spLocks noChangeArrowheads="1"/>
          </p:cNvSpPr>
          <p:nvPr/>
        </p:nvSpPr>
        <p:spPr bwMode="auto">
          <a:xfrm>
            <a:off x="123825" y="6088063"/>
            <a:ext cx="5807075"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Pavlov IP. “Conditioned Reflexes” 1927</a:t>
            </a:r>
          </a:p>
        </p:txBody>
      </p:sp>
      <p:sp>
        <p:nvSpPr>
          <p:cNvPr id="6151" name="TextBox 7"/>
          <p:cNvSpPr txBox="1">
            <a:spLocks noChangeArrowheads="1"/>
          </p:cNvSpPr>
          <p:nvPr/>
        </p:nvSpPr>
        <p:spPr bwMode="auto">
          <a:xfrm>
            <a:off x="292100" y="1684338"/>
            <a:ext cx="8994775"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Electric shocks, burns and cuts in dogs, followed consistently by presentation of food resulted eventually in dogs responding to these stimuli as signals of food, failing to show “even the tiniest” signs of pain.</a:t>
            </a:r>
          </a:p>
        </p:txBody>
      </p:sp>
      <p:sp>
        <p:nvSpPr>
          <p:cNvPr id="9" name="TextBox 8"/>
          <p:cNvSpPr txBox="1">
            <a:spLocks noChangeArrowheads="1"/>
          </p:cNvSpPr>
          <p:nvPr/>
        </p:nvSpPr>
        <p:spPr bwMode="auto">
          <a:xfrm>
            <a:off x="88900" y="6477000"/>
            <a:ext cx="4672013"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Melzack and Wall, Science 1965 </a:t>
            </a:r>
          </a:p>
        </p:txBody>
      </p:sp>
      <p:sp>
        <p:nvSpPr>
          <p:cNvPr id="10" name="TextBox 9"/>
          <p:cNvSpPr txBox="1">
            <a:spLocks noChangeArrowheads="1"/>
          </p:cNvSpPr>
          <p:nvPr/>
        </p:nvSpPr>
        <p:spPr bwMode="auto">
          <a:xfrm>
            <a:off x="352425" y="3032125"/>
            <a:ext cx="8153400"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Either “the dogs were out to fool Pavlov and refused to reveal they were feeling pain…” or “intense noxious stimulation can be prevented from producing pain…”</a:t>
            </a:r>
          </a:p>
        </p:txBody>
      </p:sp>
      <p:pic>
        <p:nvPicPr>
          <p:cNvPr id="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5838" y="3830638"/>
            <a:ext cx="4043362" cy="27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3825" y="152400"/>
            <a:ext cx="282575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33795" name="TextBox 8"/>
          <p:cNvSpPr txBox="1">
            <a:spLocks noChangeArrowheads="1"/>
          </p:cNvSpPr>
          <p:nvPr/>
        </p:nvSpPr>
        <p:spPr bwMode="auto">
          <a:xfrm>
            <a:off x="101600" y="130175"/>
            <a:ext cx="30114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DISCUSSION</a:t>
            </a:r>
          </a:p>
        </p:txBody>
      </p:sp>
      <p:sp>
        <p:nvSpPr>
          <p:cNvPr id="33796" name="TextBox 3"/>
          <p:cNvSpPr txBox="1">
            <a:spLocks noChangeArrowheads="1"/>
          </p:cNvSpPr>
          <p:nvPr/>
        </p:nvSpPr>
        <p:spPr bwMode="auto">
          <a:xfrm>
            <a:off x="238125" y="1547813"/>
            <a:ext cx="9020175" cy="3428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00000"/>
              </a:buClr>
            </a:pPr>
            <a:r>
              <a:rPr lang="en-US" dirty="0">
                <a:solidFill>
                  <a:srgbClr val="002060"/>
                </a:solidFill>
                <a:latin typeface="Verdana" pitchFamily="34" charset="0"/>
              </a:rPr>
              <a:t>  </a:t>
            </a:r>
          </a:p>
          <a:p>
            <a:pPr eaLnBrk="1" hangingPunct="1">
              <a:buClr>
                <a:srgbClr val="C00000"/>
              </a:buClr>
              <a:buFont typeface="Wingdings" pitchFamily="2" charset="2"/>
              <a:buChar char="q"/>
            </a:pPr>
            <a:r>
              <a:rPr lang="en-US" sz="2000" dirty="0" smtClean="0">
                <a:solidFill>
                  <a:srgbClr val="002060"/>
                </a:solidFill>
                <a:latin typeface="Verdana" pitchFamily="34" charset="0"/>
              </a:rPr>
              <a:t>  Is CPM mechanism-specific, </a:t>
            </a:r>
            <a:r>
              <a:rPr lang="en-US" sz="2000" dirty="0">
                <a:solidFill>
                  <a:srgbClr val="002060"/>
                </a:solidFill>
                <a:latin typeface="Verdana" pitchFamily="34" charset="0"/>
              </a:rPr>
              <a:t>or </a:t>
            </a:r>
            <a:r>
              <a:rPr lang="en-US" sz="2000" dirty="0" smtClean="0">
                <a:solidFill>
                  <a:srgbClr val="002060"/>
                </a:solidFill>
                <a:latin typeface="Verdana" pitchFamily="34" charset="0"/>
              </a:rPr>
              <a:t>may be useful for predicting any (placebo?) treatment response?</a:t>
            </a:r>
          </a:p>
          <a:p>
            <a:pPr eaLnBrk="1" hangingPunct="1">
              <a:buClr>
                <a:srgbClr val="C00000"/>
              </a:buClr>
              <a:buFont typeface="Wingdings" pitchFamily="2" charset="2"/>
              <a:buChar char="q"/>
            </a:pPr>
            <a:endParaRPr lang="en-US" sz="2000" dirty="0" smtClean="0">
              <a:solidFill>
                <a:srgbClr val="002060"/>
              </a:solidFill>
              <a:latin typeface="Verdana" pitchFamily="34" charset="0"/>
            </a:endParaRPr>
          </a:p>
          <a:p>
            <a:pPr eaLnBrk="1" hangingPunct="1">
              <a:buClr>
                <a:srgbClr val="C00000"/>
              </a:buClr>
              <a:buFont typeface="Wingdings" pitchFamily="2" charset="2"/>
              <a:buChar char="q"/>
            </a:pPr>
            <a:endParaRPr lang="en-US" sz="2000" dirty="0" smtClean="0">
              <a:solidFill>
                <a:srgbClr val="002060"/>
              </a:solidFill>
              <a:latin typeface="Verdana" pitchFamily="34" charset="0"/>
            </a:endParaRPr>
          </a:p>
          <a:p>
            <a:pPr eaLnBrk="1" hangingPunct="1">
              <a:buClr>
                <a:srgbClr val="C00000"/>
              </a:buClr>
              <a:buFont typeface="Wingdings" pitchFamily="2" charset="2"/>
              <a:buChar char="q"/>
            </a:pPr>
            <a:r>
              <a:rPr lang="en-US" sz="2000" dirty="0" smtClean="0">
                <a:solidFill>
                  <a:srgbClr val="002060"/>
                </a:solidFill>
                <a:latin typeface="Verdana" pitchFamily="34" charset="0"/>
              </a:rPr>
              <a:t> </a:t>
            </a:r>
            <a:r>
              <a:rPr lang="en-US" sz="2000" dirty="0">
                <a:solidFill>
                  <a:srgbClr val="002060"/>
                </a:solidFill>
                <a:latin typeface="Verdana" pitchFamily="34" charset="0"/>
              </a:rPr>
              <a:t>Study design optimization for prospective testing in Phase 2 and Phase 3 </a:t>
            </a:r>
            <a:r>
              <a:rPr lang="en-US" sz="2000" dirty="0" smtClean="0">
                <a:solidFill>
                  <a:srgbClr val="002060"/>
                </a:solidFill>
                <a:latin typeface="Verdana" pitchFamily="34" charset="0"/>
              </a:rPr>
              <a:t>studies</a:t>
            </a:r>
          </a:p>
          <a:p>
            <a:pPr eaLnBrk="1" hangingPunct="1">
              <a:buClr>
                <a:srgbClr val="C00000"/>
              </a:buClr>
              <a:buFont typeface="Wingdings" pitchFamily="2" charset="2"/>
              <a:buChar char="q"/>
            </a:pPr>
            <a:endParaRPr lang="en-US" sz="2000" dirty="0" smtClean="0">
              <a:solidFill>
                <a:srgbClr val="002060"/>
              </a:solidFill>
              <a:latin typeface="Verdana" pitchFamily="34" charset="0"/>
            </a:endParaRPr>
          </a:p>
          <a:p>
            <a:pPr eaLnBrk="1" hangingPunct="1">
              <a:buClr>
                <a:srgbClr val="C00000"/>
              </a:buClr>
              <a:buFont typeface="Wingdings" pitchFamily="2" charset="2"/>
              <a:buChar char="q"/>
            </a:pPr>
            <a:endParaRPr lang="en-US" sz="2000" dirty="0">
              <a:solidFill>
                <a:srgbClr val="002060"/>
              </a:solidFill>
              <a:latin typeface="Verdana" pitchFamily="34" charset="0"/>
            </a:endParaRPr>
          </a:p>
          <a:p>
            <a:pPr eaLnBrk="1" hangingPunct="1">
              <a:buClr>
                <a:srgbClr val="C00000"/>
              </a:buClr>
              <a:buFont typeface="Wingdings" pitchFamily="2" charset="2"/>
              <a:buChar char="q"/>
            </a:pPr>
            <a:r>
              <a:rPr lang="en-US" sz="2000" dirty="0" smtClean="0">
                <a:solidFill>
                  <a:srgbClr val="002060"/>
                </a:solidFill>
                <a:latin typeface="Verdana" pitchFamily="34" charset="0"/>
              </a:rPr>
              <a:t> Optimal </a:t>
            </a:r>
            <a:r>
              <a:rPr lang="en-US" sz="2000" dirty="0">
                <a:solidFill>
                  <a:srgbClr val="002060"/>
                </a:solidFill>
                <a:latin typeface="Verdana" pitchFamily="34" charset="0"/>
              </a:rPr>
              <a:t>/ standardized CPM protocols</a:t>
            </a:r>
          </a:p>
          <a:p>
            <a:pPr eaLnBrk="1" hangingPunct="1">
              <a:buClr>
                <a:srgbClr val="C00000"/>
              </a:buClr>
            </a:pPr>
            <a:endParaRPr lang="en-US" dirty="0">
              <a:solidFill>
                <a:srgbClr val="002060"/>
              </a:solidFill>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484438" y="2911475"/>
            <a:ext cx="3957637" cy="598488"/>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34819" name="TextBox 8"/>
          <p:cNvSpPr txBox="1">
            <a:spLocks noChangeArrowheads="1"/>
          </p:cNvSpPr>
          <p:nvPr/>
        </p:nvSpPr>
        <p:spPr bwMode="auto">
          <a:xfrm>
            <a:off x="2297113" y="2873375"/>
            <a:ext cx="4310062"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a:solidFill>
                  <a:srgbClr val="EAEAEA"/>
                </a:solidFill>
                <a:latin typeface="Copperplate Gothic Bold" pitchFamily="34" charset="0"/>
              </a:rPr>
              <a:t>THANK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68313" y="1812925"/>
            <a:ext cx="8623300" cy="355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b="1">
                <a:solidFill>
                  <a:srgbClr val="002060"/>
                </a:solidFill>
                <a:latin typeface="Verdana" pitchFamily="34" charset="0"/>
              </a:rPr>
              <a:t>Treatments involved in facilitating descending pain modulation:</a:t>
            </a:r>
          </a:p>
          <a:p>
            <a:pPr eaLnBrk="1" hangingPunct="1"/>
            <a:endParaRPr lang="en-US" b="1">
              <a:solidFill>
                <a:srgbClr val="002060"/>
              </a:solidFill>
              <a:latin typeface="Verdana" pitchFamily="34" charset="0"/>
            </a:endParaRPr>
          </a:p>
          <a:p>
            <a:pPr eaLnBrk="1" hangingPunct="1">
              <a:buClr>
                <a:srgbClr val="CC0000"/>
              </a:buClr>
              <a:buFont typeface="Wingdings" pitchFamily="2" charset="2"/>
              <a:buChar char="q"/>
            </a:pPr>
            <a:r>
              <a:rPr lang="en-US">
                <a:solidFill>
                  <a:srgbClr val="002060"/>
                </a:solidFill>
                <a:latin typeface="Verdana" pitchFamily="34" charset="0"/>
              </a:rPr>
              <a:t> Antidepressants </a:t>
            </a:r>
          </a:p>
          <a:p>
            <a:pPr eaLnBrk="1" hangingPunct="1">
              <a:buClr>
                <a:srgbClr val="CC0000"/>
              </a:buClr>
              <a:buFont typeface="Wingdings" pitchFamily="2" charset="2"/>
              <a:buChar char="q"/>
            </a:pPr>
            <a:r>
              <a:rPr lang="en-US">
                <a:solidFill>
                  <a:srgbClr val="002060"/>
                </a:solidFill>
                <a:latin typeface="Verdana" pitchFamily="34" charset="0"/>
              </a:rPr>
              <a:t> Opioids</a:t>
            </a:r>
          </a:p>
          <a:p>
            <a:pPr eaLnBrk="1" hangingPunct="1">
              <a:buClr>
                <a:srgbClr val="CC0000"/>
              </a:buClr>
              <a:buFont typeface="Wingdings" pitchFamily="2" charset="2"/>
              <a:buChar char="q"/>
            </a:pPr>
            <a:r>
              <a:rPr lang="en-US">
                <a:solidFill>
                  <a:srgbClr val="002060"/>
                </a:solidFill>
                <a:latin typeface="Verdana" pitchFamily="34" charset="0"/>
              </a:rPr>
              <a:t> Cannabinoids</a:t>
            </a:r>
          </a:p>
          <a:p>
            <a:pPr eaLnBrk="1" hangingPunct="1">
              <a:buClr>
                <a:srgbClr val="CC0000"/>
              </a:buClr>
              <a:buFont typeface="Wingdings" pitchFamily="2" charset="2"/>
              <a:buChar char="q"/>
            </a:pPr>
            <a:r>
              <a:rPr lang="en-US">
                <a:solidFill>
                  <a:srgbClr val="002060"/>
                </a:solidFill>
                <a:latin typeface="Verdana" pitchFamily="34" charset="0"/>
              </a:rPr>
              <a:t> NSAIDs</a:t>
            </a:r>
          </a:p>
          <a:p>
            <a:pPr eaLnBrk="1" hangingPunct="1">
              <a:buClr>
                <a:srgbClr val="CC0000"/>
              </a:buClr>
              <a:buFont typeface="Wingdings" pitchFamily="2" charset="2"/>
              <a:buChar char="q"/>
            </a:pPr>
            <a:r>
              <a:rPr lang="en-US">
                <a:solidFill>
                  <a:srgbClr val="002060"/>
                </a:solidFill>
                <a:latin typeface="Verdana" pitchFamily="34" charset="0"/>
              </a:rPr>
              <a:t> Nicotinic Acetylcholine agonists</a:t>
            </a:r>
          </a:p>
          <a:p>
            <a:pPr eaLnBrk="1" hangingPunct="1">
              <a:buClr>
                <a:srgbClr val="CC0000"/>
              </a:buClr>
            </a:pPr>
            <a:endParaRPr lang="en-US">
              <a:solidFill>
                <a:srgbClr val="002060"/>
              </a:solidFill>
              <a:latin typeface="Verdana" pitchFamily="34" charset="0"/>
            </a:endParaRPr>
          </a:p>
          <a:p>
            <a:pPr eaLnBrk="1" hangingPunct="1">
              <a:buClr>
                <a:srgbClr val="CC0000"/>
              </a:buClr>
              <a:buFont typeface="Wingdings" pitchFamily="2" charset="2"/>
              <a:buChar char="q"/>
            </a:pPr>
            <a:r>
              <a:rPr lang="en-US">
                <a:solidFill>
                  <a:srgbClr val="002060"/>
                </a:solidFill>
                <a:latin typeface="Verdana" pitchFamily="34" charset="0"/>
              </a:rPr>
              <a:t> Placebo</a:t>
            </a:r>
          </a:p>
          <a:p>
            <a:pPr eaLnBrk="1" hangingPunct="1">
              <a:buClr>
                <a:srgbClr val="CC0000"/>
              </a:buClr>
              <a:buFont typeface="Wingdings" pitchFamily="2" charset="2"/>
              <a:buChar char="q"/>
            </a:pPr>
            <a:r>
              <a:rPr lang="en-US">
                <a:solidFill>
                  <a:srgbClr val="002060"/>
                </a:solidFill>
                <a:latin typeface="Verdana" pitchFamily="34" charset="0"/>
              </a:rPr>
              <a:t> Electrical stimulation (e.g. TENS)</a:t>
            </a:r>
          </a:p>
          <a:p>
            <a:pPr eaLnBrk="1" hangingPunct="1">
              <a:buClr>
                <a:srgbClr val="CC0000"/>
              </a:buClr>
              <a:buFont typeface="Wingdings" pitchFamily="2" charset="2"/>
              <a:buChar char="q"/>
            </a:pPr>
            <a:r>
              <a:rPr lang="en-US">
                <a:solidFill>
                  <a:srgbClr val="002060"/>
                </a:solidFill>
                <a:latin typeface="Verdana" pitchFamily="34" charset="0"/>
              </a:rPr>
              <a:t> Acupuncture</a:t>
            </a:r>
            <a:endParaRPr lang="ru-RU">
              <a:solidFill>
                <a:srgbClr val="002060"/>
              </a:solidFill>
              <a:latin typeface="Verdana" pitchFamily="34" charset="0"/>
            </a:endParaRPr>
          </a:p>
        </p:txBody>
      </p:sp>
      <p:sp>
        <p:nvSpPr>
          <p:cNvPr id="13315" name="TextBox 2"/>
          <p:cNvSpPr txBox="1">
            <a:spLocks noChangeArrowheads="1"/>
          </p:cNvSpPr>
          <p:nvPr/>
        </p:nvSpPr>
        <p:spPr bwMode="auto">
          <a:xfrm>
            <a:off x="566738" y="762000"/>
            <a:ext cx="43322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300">
                <a:solidFill>
                  <a:srgbClr val="002060"/>
                </a:solidFill>
                <a:latin typeface="Verdana" pitchFamily="34" charset="0"/>
              </a:rPr>
              <a:t>Descending Pain Modulation</a:t>
            </a:r>
          </a:p>
        </p:txBody>
      </p:sp>
      <p:sp>
        <p:nvSpPr>
          <p:cNvPr id="4" name="Round Diagonal Corner Rectangle 3"/>
          <p:cNvSpPr/>
          <p:nvPr/>
        </p:nvSpPr>
        <p:spPr>
          <a:xfrm>
            <a:off x="123825" y="152400"/>
            <a:ext cx="3479800"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3317" name="TextBox 8"/>
          <p:cNvSpPr txBox="1">
            <a:spLocks noChangeArrowheads="1"/>
          </p:cNvSpPr>
          <p:nvPr/>
        </p:nvSpPr>
        <p:spPr bwMode="auto">
          <a:xfrm>
            <a:off x="123825" y="130175"/>
            <a:ext cx="3479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sp>
        <p:nvSpPr>
          <p:cNvPr id="6" name="Round Diagonal Corner Rectangle 5"/>
          <p:cNvSpPr/>
          <p:nvPr/>
        </p:nvSpPr>
        <p:spPr>
          <a:xfrm>
            <a:off x="557213" y="762000"/>
            <a:ext cx="4341812"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13319" name="TextBox 7"/>
          <p:cNvSpPr txBox="1">
            <a:spLocks noChangeArrowheads="1"/>
          </p:cNvSpPr>
          <p:nvPr/>
        </p:nvSpPr>
        <p:spPr bwMode="auto">
          <a:xfrm>
            <a:off x="31750" y="6075363"/>
            <a:ext cx="5562600"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Bitner et al, J Neurosci 1998</a:t>
            </a:r>
          </a:p>
          <a:p>
            <a:pPr eaLnBrk="1" hangingPunct="1"/>
            <a:r>
              <a:rPr lang="en-US" sz="1400"/>
              <a:t>Meng et al, J Neurophysiol 1998</a:t>
            </a:r>
          </a:p>
          <a:p>
            <a:pPr eaLnBrk="1" hangingPunct="1"/>
            <a:r>
              <a:rPr lang="en-US" sz="1400"/>
              <a:t>Ossipov et al, J Clin Invest 2010</a:t>
            </a:r>
          </a:p>
        </p:txBody>
      </p:sp>
    </p:spTree>
    <p:extLst>
      <p:ext uri="{BB962C8B-B14F-4D97-AF65-F5344CB8AC3E}">
        <p14:creationId xmlns:p14="http://schemas.microsoft.com/office/powerpoint/2010/main" xmlns="" val="1079404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23825" y="152400"/>
            <a:ext cx="34686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7171" name="TextBox 8"/>
          <p:cNvSpPr txBox="1">
            <a:spLocks noChangeArrowheads="1"/>
          </p:cNvSpPr>
          <p:nvPr/>
        </p:nvSpPr>
        <p:spPr bwMode="auto">
          <a:xfrm>
            <a:off x="123825" y="130175"/>
            <a:ext cx="34686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78471"/>
          <a:stretch>
            <a:fillRect/>
          </a:stretch>
        </p:blipFill>
        <p:spPr bwMode="auto">
          <a:xfrm>
            <a:off x="4800600" y="0"/>
            <a:ext cx="51054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Box 2"/>
          <p:cNvSpPr txBox="1">
            <a:spLocks noChangeArrowheads="1"/>
          </p:cNvSpPr>
          <p:nvPr/>
        </p:nvSpPr>
        <p:spPr bwMode="auto">
          <a:xfrm>
            <a:off x="566738" y="762000"/>
            <a:ext cx="41465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latin typeface="Verdana" pitchFamily="34" charset="0"/>
              </a:rPr>
              <a:t>Descending Pain Modulation</a:t>
            </a:r>
          </a:p>
        </p:txBody>
      </p:sp>
      <p:sp>
        <p:nvSpPr>
          <p:cNvPr id="8" name="Round Diagonal Corner Rectangle 7"/>
          <p:cNvSpPr/>
          <p:nvPr/>
        </p:nvSpPr>
        <p:spPr>
          <a:xfrm>
            <a:off x="557213" y="762000"/>
            <a:ext cx="4156075"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pic>
        <p:nvPicPr>
          <p:cNvPr id="717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3" t="45370" b="27547"/>
          <a:stretch>
            <a:fillRect/>
          </a:stretch>
        </p:blipFill>
        <p:spPr bwMode="auto">
          <a:xfrm>
            <a:off x="4864100" y="568325"/>
            <a:ext cx="5041900"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53" t="83797"/>
          <a:stretch>
            <a:fillRect/>
          </a:stretch>
        </p:blipFill>
        <p:spPr bwMode="auto">
          <a:xfrm>
            <a:off x="4864100" y="1230313"/>
            <a:ext cx="5041900"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177" name="Group 19"/>
          <p:cNvGrpSpPr>
            <a:grpSpLocks/>
          </p:cNvGrpSpPr>
          <p:nvPr/>
        </p:nvGrpSpPr>
        <p:grpSpPr bwMode="auto">
          <a:xfrm>
            <a:off x="201613" y="2794000"/>
            <a:ext cx="9704387" cy="2454275"/>
            <a:chOff x="248011" y="4376781"/>
            <a:chExt cx="11943989" cy="2453923"/>
          </a:xfrm>
        </p:grpSpPr>
        <p:pic>
          <p:nvPicPr>
            <p:cNvPr id="718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12759" y="4479039"/>
              <a:ext cx="3379241" cy="235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1448" y="4869295"/>
              <a:ext cx="3530984" cy="1882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8011" y="4376781"/>
              <a:ext cx="4987487" cy="2453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4" name="TextBox 15"/>
            <p:cNvSpPr txBox="1">
              <a:spLocks noChangeArrowheads="1"/>
            </p:cNvSpPr>
            <p:nvPr/>
          </p:nvSpPr>
          <p:spPr bwMode="auto">
            <a:xfrm>
              <a:off x="545913" y="4571999"/>
              <a:ext cx="1201004" cy="4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b="1"/>
                <a:t>Sustained paw pinch</a:t>
              </a:r>
            </a:p>
          </p:txBody>
        </p:sp>
        <p:sp>
          <p:nvSpPr>
            <p:cNvPr id="7185" name="TextBox 16"/>
            <p:cNvSpPr txBox="1">
              <a:spLocks noChangeArrowheads="1"/>
            </p:cNvSpPr>
            <p:nvPr/>
          </p:nvSpPr>
          <p:spPr bwMode="auto">
            <a:xfrm>
              <a:off x="6168793" y="5131557"/>
              <a:ext cx="696038" cy="2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b="1"/>
                <a:t>Tail</a:t>
              </a:r>
            </a:p>
          </p:txBody>
        </p:sp>
        <p:sp>
          <p:nvSpPr>
            <p:cNvPr id="7186" name="TextBox 17"/>
            <p:cNvSpPr txBox="1">
              <a:spLocks noChangeArrowheads="1"/>
            </p:cNvSpPr>
            <p:nvPr/>
          </p:nvSpPr>
          <p:spPr bwMode="auto">
            <a:xfrm>
              <a:off x="7194645" y="5217992"/>
              <a:ext cx="1460310" cy="4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b="1"/>
                <a:t>Stroking the receptive field </a:t>
              </a:r>
            </a:p>
          </p:txBody>
        </p:sp>
      </p:grpSp>
      <p:sp>
        <p:nvSpPr>
          <p:cNvPr id="7178" name="TextBox 18"/>
          <p:cNvSpPr txBox="1">
            <a:spLocks noChangeArrowheads="1"/>
          </p:cNvSpPr>
          <p:nvPr/>
        </p:nvSpPr>
        <p:spPr bwMode="auto">
          <a:xfrm>
            <a:off x="123825" y="1919288"/>
            <a:ext cx="97821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Recording from lumbar convergent (Lamina V, WDR) neurons in anesthetized rats</a:t>
            </a:r>
          </a:p>
        </p:txBody>
      </p:sp>
      <p:sp>
        <p:nvSpPr>
          <p:cNvPr id="21" name="TextBox 20"/>
          <p:cNvSpPr txBox="1">
            <a:spLocks noChangeArrowheads="1"/>
          </p:cNvSpPr>
          <p:nvPr/>
        </p:nvSpPr>
        <p:spPr bwMode="auto">
          <a:xfrm>
            <a:off x="301625" y="5692775"/>
            <a:ext cx="92456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latin typeface="Verdana" pitchFamily="34" charset="0"/>
              </a:rPr>
              <a:t>No DNIC effect was observed when recording from non convergent (noxious only, non-noxious and proprioceptive) neurons in the dorsal horn</a:t>
            </a:r>
          </a:p>
        </p:txBody>
      </p:sp>
      <p:sp>
        <p:nvSpPr>
          <p:cNvPr id="22" name="TextBox 21"/>
          <p:cNvSpPr txBox="1">
            <a:spLocks noChangeArrowheads="1"/>
          </p:cNvSpPr>
          <p:nvPr/>
        </p:nvSpPr>
        <p:spPr bwMode="auto">
          <a:xfrm>
            <a:off x="22225" y="6518275"/>
            <a:ext cx="4841875"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Le Bars et al, Pain 1979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976" y="1346200"/>
            <a:ext cx="3786410" cy="5216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Box 2"/>
          <p:cNvSpPr txBox="1">
            <a:spLocks noChangeArrowheads="1"/>
          </p:cNvSpPr>
          <p:nvPr/>
        </p:nvSpPr>
        <p:spPr bwMode="auto">
          <a:xfrm>
            <a:off x="566738" y="762000"/>
            <a:ext cx="30257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latin typeface="Verdana" pitchFamily="34" charset="0"/>
              </a:rPr>
              <a:t>Clinical DNIC/HNCS</a:t>
            </a:r>
          </a:p>
        </p:txBody>
      </p:sp>
      <p:sp>
        <p:nvSpPr>
          <p:cNvPr id="5" name="Round Diagonal Corner Rectangle 4"/>
          <p:cNvSpPr/>
          <p:nvPr/>
        </p:nvSpPr>
        <p:spPr>
          <a:xfrm>
            <a:off x="123825" y="152400"/>
            <a:ext cx="34686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8197" name="TextBox 8"/>
          <p:cNvSpPr txBox="1">
            <a:spLocks noChangeArrowheads="1"/>
          </p:cNvSpPr>
          <p:nvPr/>
        </p:nvSpPr>
        <p:spPr bwMode="auto">
          <a:xfrm>
            <a:off x="123825" y="130175"/>
            <a:ext cx="34686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dirty="0">
                <a:solidFill>
                  <a:srgbClr val="EAEAEA"/>
                </a:solidFill>
                <a:latin typeface="Copperplate Gothic Bold" pitchFamily="34" charset="0"/>
              </a:rPr>
              <a:t>INTRODUCTION</a:t>
            </a:r>
          </a:p>
        </p:txBody>
      </p:sp>
      <p:sp>
        <p:nvSpPr>
          <p:cNvPr id="7" name="Round Diagonal Corner Rectangle 6"/>
          <p:cNvSpPr/>
          <p:nvPr/>
        </p:nvSpPr>
        <p:spPr>
          <a:xfrm>
            <a:off x="557213" y="762000"/>
            <a:ext cx="3055937"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pic>
        <p:nvPicPr>
          <p:cNvPr id="820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1477" y="1925495"/>
            <a:ext cx="4165331" cy="2222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TextBox 1"/>
          <p:cNvSpPr txBox="1">
            <a:spLocks noChangeArrowheads="1"/>
          </p:cNvSpPr>
          <p:nvPr/>
        </p:nvSpPr>
        <p:spPr bwMode="auto">
          <a:xfrm>
            <a:off x="4787879" y="4325854"/>
            <a:ext cx="467252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2060"/>
                </a:solidFill>
                <a:latin typeface="Verdana" pitchFamily="34" charset="0"/>
              </a:rPr>
              <a:t>No effect of ischemic pain on tactile sensitivity in contralateral arm</a:t>
            </a:r>
            <a:endParaRPr lang="da-DK" dirty="0">
              <a:solidFill>
                <a:srgbClr val="002060"/>
              </a:solidFill>
              <a:latin typeface="Verdana" pitchFamily="34" charset="0"/>
            </a:endParaRPr>
          </a:p>
        </p:txBody>
      </p:sp>
      <p:pic>
        <p:nvPicPr>
          <p:cNvPr id="8202"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1477" y="5150850"/>
            <a:ext cx="3199325" cy="1707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8484648" y="6409143"/>
            <a:ext cx="1421350" cy="307777"/>
          </a:xfrm>
          <a:prstGeom prst="rect">
            <a:avLst/>
          </a:prstGeom>
          <a:noFill/>
        </p:spPr>
        <p:txBody>
          <a:bodyPr wrap="square" rtlCol="0">
            <a:spAutoFit/>
          </a:bodyPr>
          <a:lstStyle/>
          <a:p>
            <a:r>
              <a:rPr lang="da-DK" sz="1400" dirty="0" smtClean="0"/>
              <a:t>Le Bars 1979</a:t>
            </a:r>
            <a:endParaRPr lang="da-DK" sz="1400" dirty="0"/>
          </a:p>
        </p:txBody>
      </p:sp>
      <p:grpSp>
        <p:nvGrpSpPr>
          <p:cNvPr id="3" name="Group 2"/>
          <p:cNvGrpSpPr/>
          <p:nvPr/>
        </p:nvGrpSpPr>
        <p:grpSpPr>
          <a:xfrm>
            <a:off x="3622675" y="152400"/>
            <a:ext cx="6283325" cy="1535723"/>
            <a:chOff x="3863973" y="152401"/>
            <a:chExt cx="6042027" cy="1290444"/>
          </a:xfrm>
        </p:grpSpPr>
        <p:pic>
          <p:nvPicPr>
            <p:cNvPr id="8199"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77208"/>
            <a:stretch/>
          </p:blipFill>
          <p:spPr bwMode="auto">
            <a:xfrm>
              <a:off x="3863974" y="152401"/>
              <a:ext cx="6042025" cy="410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45208" b="23854"/>
            <a:stretch/>
          </p:blipFill>
          <p:spPr bwMode="auto">
            <a:xfrm>
              <a:off x="3863975" y="540327"/>
              <a:ext cx="6042025" cy="556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7055"/>
            <a:stretch/>
          </p:blipFill>
          <p:spPr bwMode="auto">
            <a:xfrm>
              <a:off x="3863973" y="1209803"/>
              <a:ext cx="6042025" cy="233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5124449" y="1072868"/>
            <a:ext cx="20081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u="sng" dirty="0">
                <a:solidFill>
                  <a:srgbClr val="002060"/>
                </a:solidFill>
                <a:latin typeface="Verdana" pitchFamily="34" charset="0"/>
              </a:rPr>
              <a:t>Conditioning</a:t>
            </a:r>
            <a:r>
              <a:rPr lang="en-US" u="sng" dirty="0">
                <a:solidFill>
                  <a:srgbClr val="002060"/>
                </a:solidFill>
                <a:latin typeface="Verdana" pitchFamily="34" charset="0"/>
              </a:rPr>
              <a:t> </a:t>
            </a:r>
          </a:p>
        </p:txBody>
      </p:sp>
      <p:sp>
        <p:nvSpPr>
          <p:cNvPr id="9220" name="TextBox 4"/>
          <p:cNvSpPr txBox="1">
            <a:spLocks noChangeArrowheads="1"/>
          </p:cNvSpPr>
          <p:nvPr/>
        </p:nvSpPr>
        <p:spPr bwMode="auto">
          <a:xfrm>
            <a:off x="44450" y="3516448"/>
            <a:ext cx="31945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u="sng" dirty="0">
                <a:solidFill>
                  <a:srgbClr val="002060"/>
                </a:solidFill>
                <a:latin typeface="Verdana" pitchFamily="34" charset="0"/>
              </a:rPr>
              <a:t>Test</a:t>
            </a:r>
            <a:r>
              <a:rPr lang="en-US" u="sng" dirty="0">
                <a:solidFill>
                  <a:srgbClr val="002060"/>
                </a:solidFill>
                <a:latin typeface="Verdana" pitchFamily="34" charset="0"/>
              </a:rPr>
              <a:t> </a:t>
            </a:r>
            <a:endParaRPr lang="en-US" u="sng" dirty="0" smtClean="0">
              <a:solidFill>
                <a:srgbClr val="002060"/>
              </a:solidFill>
              <a:latin typeface="Verdana" pitchFamily="34" charset="0"/>
            </a:endParaRPr>
          </a:p>
          <a:p>
            <a:pPr algn="ctr" eaLnBrk="1" hangingPunct="1"/>
            <a:endParaRPr lang="en-US" u="sng" dirty="0">
              <a:solidFill>
                <a:srgbClr val="002060"/>
              </a:solidFill>
              <a:latin typeface="Verdana" pitchFamily="34" charset="0"/>
            </a:endParaRPr>
          </a:p>
          <a:p>
            <a:pPr algn="ctr" eaLnBrk="1" hangingPunct="1"/>
            <a:r>
              <a:rPr lang="en-US" dirty="0">
                <a:solidFill>
                  <a:srgbClr val="002060"/>
                </a:solidFill>
                <a:latin typeface="Verdana" pitchFamily="34" charset="0"/>
              </a:rPr>
              <a:t>Electrical stimulation of the sural nerve</a:t>
            </a:r>
            <a:endParaRPr lang="da-DK" dirty="0">
              <a:solidFill>
                <a:srgbClr val="002060"/>
              </a:solidFill>
              <a:latin typeface="Verdana" pitchFamily="34" charset="0"/>
            </a:endParaRPr>
          </a:p>
        </p:txBody>
      </p:sp>
      <p:pic>
        <p:nvPicPr>
          <p:cNvPr id="9221"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8715"/>
          <a:stretch/>
        </p:blipFill>
        <p:spPr bwMode="auto">
          <a:xfrm>
            <a:off x="7132636" y="2915214"/>
            <a:ext cx="2354262" cy="234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3239012" y="1768475"/>
            <a:ext cx="2481622" cy="4749800"/>
            <a:chOff x="55203" y="1695450"/>
            <a:chExt cx="2481622" cy="4749800"/>
          </a:xfrm>
        </p:grpSpPr>
        <p:pic>
          <p:nvPicPr>
            <p:cNvPr id="921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8"/>
            <a:stretch/>
          </p:blipFill>
          <p:spPr bwMode="auto">
            <a:xfrm>
              <a:off x="55203" y="1708150"/>
              <a:ext cx="2481622" cy="473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TextBox 2"/>
            <p:cNvSpPr txBox="1">
              <a:spLocks noChangeArrowheads="1"/>
            </p:cNvSpPr>
            <p:nvPr/>
          </p:nvSpPr>
          <p:spPr bwMode="auto">
            <a:xfrm>
              <a:off x="604838" y="1695450"/>
              <a:ext cx="17541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2060"/>
                  </a:solidFill>
                  <a:latin typeface="Verdana" pitchFamily="34" charset="0"/>
                </a:rPr>
                <a:t>Allodynic area</a:t>
              </a:r>
            </a:p>
          </p:txBody>
        </p:sp>
        <p:sp>
          <p:nvSpPr>
            <p:cNvPr id="9224" name="TextBox 5"/>
            <p:cNvSpPr txBox="1">
              <a:spLocks noChangeArrowheads="1"/>
            </p:cNvSpPr>
            <p:nvPr/>
          </p:nvSpPr>
          <p:spPr bwMode="auto">
            <a:xfrm>
              <a:off x="487363" y="4217988"/>
              <a:ext cx="1960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2060"/>
                  </a:solidFill>
                  <a:latin typeface="Verdana" pitchFamily="34" charset="0"/>
                </a:rPr>
                <a:t>Contralateral area</a:t>
              </a:r>
            </a:p>
          </p:txBody>
        </p:sp>
      </p:grpSp>
      <p:grpSp>
        <p:nvGrpSpPr>
          <p:cNvPr id="3" name="Group 2"/>
          <p:cNvGrpSpPr/>
          <p:nvPr/>
        </p:nvGrpSpPr>
        <p:grpSpPr>
          <a:xfrm>
            <a:off x="3889375" y="652874"/>
            <a:ext cx="1235075" cy="923925"/>
            <a:chOff x="2079625" y="1486693"/>
            <a:chExt cx="1235075" cy="923925"/>
          </a:xfrm>
        </p:grpSpPr>
        <p:sp>
          <p:nvSpPr>
            <p:cNvPr id="9225" name="TextBox 6"/>
            <p:cNvSpPr txBox="1">
              <a:spLocks noChangeArrowheads="1"/>
            </p:cNvSpPr>
            <p:nvPr/>
          </p:nvSpPr>
          <p:spPr bwMode="auto">
            <a:xfrm>
              <a:off x="2079625" y="1764505"/>
              <a:ext cx="12350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2060"/>
                  </a:solidFill>
                  <a:latin typeface="Verdana" pitchFamily="34" charset="0"/>
                </a:rPr>
                <a:t>Brushing</a:t>
              </a:r>
              <a:endParaRPr lang="da-DK" dirty="0">
                <a:solidFill>
                  <a:srgbClr val="002060"/>
                </a:solidFill>
                <a:latin typeface="Verdana" pitchFamily="34" charset="0"/>
              </a:endParaRPr>
            </a:p>
          </p:txBody>
        </p:sp>
        <p:sp>
          <p:nvSpPr>
            <p:cNvPr id="9" name="Rounded Rectangle 8"/>
            <p:cNvSpPr/>
            <p:nvPr/>
          </p:nvSpPr>
          <p:spPr>
            <a:xfrm>
              <a:off x="2079625" y="1486693"/>
              <a:ext cx="1235075" cy="923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grpSp>
      <p:grpSp>
        <p:nvGrpSpPr>
          <p:cNvPr id="2" name="Group 1"/>
          <p:cNvGrpSpPr/>
          <p:nvPr/>
        </p:nvGrpSpPr>
        <p:grpSpPr>
          <a:xfrm>
            <a:off x="7119528" y="578568"/>
            <a:ext cx="2713039" cy="1270000"/>
            <a:chOff x="6519861" y="1324181"/>
            <a:chExt cx="2713039" cy="1270000"/>
          </a:xfrm>
        </p:grpSpPr>
        <p:sp>
          <p:nvSpPr>
            <p:cNvPr id="9226" name="TextBox 7"/>
            <p:cNvSpPr txBox="1">
              <a:spLocks noChangeArrowheads="1"/>
            </p:cNvSpPr>
            <p:nvPr/>
          </p:nvSpPr>
          <p:spPr bwMode="auto">
            <a:xfrm>
              <a:off x="6519861" y="1482470"/>
              <a:ext cx="2713039"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002060"/>
                  </a:solidFill>
                  <a:latin typeface="Verdana" pitchFamily="34" charset="0"/>
                </a:rPr>
                <a:t>Cold pressor test /tourniquet </a:t>
              </a:r>
            </a:p>
            <a:p>
              <a:pPr algn="ctr" eaLnBrk="1" hangingPunct="1"/>
              <a:r>
                <a:rPr lang="en-US" dirty="0">
                  <a:solidFill>
                    <a:srgbClr val="002060"/>
                  </a:solidFill>
                  <a:latin typeface="Verdana" pitchFamily="34" charset="0"/>
                </a:rPr>
                <a:t>on normal upper limb</a:t>
              </a:r>
              <a:endParaRPr lang="da-DK" dirty="0"/>
            </a:p>
          </p:txBody>
        </p:sp>
        <p:sp>
          <p:nvSpPr>
            <p:cNvPr id="14" name="Rounded Rectangle 13"/>
            <p:cNvSpPr/>
            <p:nvPr/>
          </p:nvSpPr>
          <p:spPr>
            <a:xfrm>
              <a:off x="6519862" y="1324181"/>
              <a:ext cx="2713038" cy="127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grpSp>
      <p:sp>
        <p:nvSpPr>
          <p:cNvPr id="9230" name="TextBox 9"/>
          <p:cNvSpPr txBox="1">
            <a:spLocks noChangeArrowheads="1"/>
          </p:cNvSpPr>
          <p:nvPr/>
        </p:nvSpPr>
        <p:spPr bwMode="auto">
          <a:xfrm>
            <a:off x="44450" y="6518275"/>
            <a:ext cx="44624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Bouhassira et al, Brain 2003</a:t>
            </a:r>
            <a:endParaRPr lang="da-DK" sz="1400"/>
          </a:p>
        </p:txBody>
      </p:sp>
      <p:sp>
        <p:nvSpPr>
          <p:cNvPr id="16" name="Round Diagonal Corner Rectangle 15"/>
          <p:cNvSpPr/>
          <p:nvPr/>
        </p:nvSpPr>
        <p:spPr>
          <a:xfrm>
            <a:off x="123825" y="152400"/>
            <a:ext cx="34686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9232" name="TextBox 8"/>
          <p:cNvSpPr txBox="1">
            <a:spLocks noChangeArrowheads="1"/>
          </p:cNvSpPr>
          <p:nvPr/>
        </p:nvSpPr>
        <p:spPr bwMode="auto">
          <a:xfrm>
            <a:off x="123825" y="130175"/>
            <a:ext cx="34686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sp>
        <p:nvSpPr>
          <p:cNvPr id="9233" name="TextBox 2"/>
          <p:cNvSpPr txBox="1">
            <a:spLocks noChangeArrowheads="1"/>
          </p:cNvSpPr>
          <p:nvPr/>
        </p:nvSpPr>
        <p:spPr bwMode="auto">
          <a:xfrm>
            <a:off x="566738" y="762000"/>
            <a:ext cx="30257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dirty="0">
                <a:solidFill>
                  <a:srgbClr val="002060"/>
                </a:solidFill>
                <a:latin typeface="Verdana" pitchFamily="34" charset="0"/>
              </a:rPr>
              <a:t>Clinical DNIC/HNCS</a:t>
            </a:r>
          </a:p>
        </p:txBody>
      </p:sp>
      <p:sp>
        <p:nvSpPr>
          <p:cNvPr id="19" name="Round Diagonal Corner Rectangle 18"/>
          <p:cNvSpPr/>
          <p:nvPr/>
        </p:nvSpPr>
        <p:spPr>
          <a:xfrm>
            <a:off x="557213" y="762000"/>
            <a:ext cx="3055937"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5" name="Rounded Rectangle 4"/>
          <p:cNvSpPr/>
          <p:nvPr/>
        </p:nvSpPr>
        <p:spPr>
          <a:xfrm>
            <a:off x="123825" y="3937819"/>
            <a:ext cx="3077447" cy="8996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0575" y="1312633"/>
            <a:ext cx="4505325"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Box 1"/>
          <p:cNvSpPr txBox="1">
            <a:spLocks noChangeArrowheads="1"/>
          </p:cNvSpPr>
          <p:nvPr/>
        </p:nvSpPr>
        <p:spPr bwMode="auto">
          <a:xfrm>
            <a:off x="104775" y="6480175"/>
            <a:ext cx="5191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Witting et al, Pain 2003</a:t>
            </a:r>
            <a:endParaRPr lang="da-DK" sz="1400"/>
          </a:p>
        </p:txBody>
      </p:sp>
      <p:sp>
        <p:nvSpPr>
          <p:cNvPr id="10244" name="TextBox 2"/>
          <p:cNvSpPr txBox="1">
            <a:spLocks noChangeArrowheads="1"/>
          </p:cNvSpPr>
          <p:nvPr/>
        </p:nvSpPr>
        <p:spPr bwMode="auto">
          <a:xfrm>
            <a:off x="5118100" y="2079395"/>
            <a:ext cx="46275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2060"/>
                </a:solidFill>
              </a:rPr>
              <a:t>Ongoing pain affected by </a:t>
            </a:r>
          </a:p>
          <a:p>
            <a:pPr eaLnBrk="1" hangingPunct="1"/>
            <a:r>
              <a:rPr lang="en-US" dirty="0" err="1">
                <a:solidFill>
                  <a:srgbClr val="002060"/>
                </a:solidFill>
              </a:rPr>
              <a:t>nonpainful</a:t>
            </a:r>
            <a:r>
              <a:rPr lang="en-US" dirty="0">
                <a:solidFill>
                  <a:srgbClr val="002060"/>
                </a:solidFill>
              </a:rPr>
              <a:t> (C/L foot) HTS (17°C, 2 min) </a:t>
            </a:r>
          </a:p>
          <a:p>
            <a:pPr eaLnBrk="1" hangingPunct="1"/>
            <a:r>
              <a:rPr lang="en-US" dirty="0" err="1">
                <a:solidFill>
                  <a:srgbClr val="002060"/>
                </a:solidFill>
              </a:rPr>
              <a:t>vs</a:t>
            </a:r>
            <a:r>
              <a:rPr lang="en-US" dirty="0">
                <a:solidFill>
                  <a:srgbClr val="002060"/>
                </a:solidFill>
              </a:rPr>
              <a:t> </a:t>
            </a:r>
          </a:p>
          <a:p>
            <a:pPr eaLnBrk="1" hangingPunct="1"/>
            <a:r>
              <a:rPr lang="en-US" dirty="0">
                <a:solidFill>
                  <a:srgbClr val="002060"/>
                </a:solidFill>
              </a:rPr>
              <a:t>painful HTS (1°C, 2 min)</a:t>
            </a:r>
            <a:endParaRPr lang="da-DK" dirty="0">
              <a:solidFill>
                <a:srgbClr val="002060"/>
              </a:solidFill>
            </a:endParaRPr>
          </a:p>
        </p:txBody>
      </p:sp>
      <p:sp>
        <p:nvSpPr>
          <p:cNvPr id="10245" name="TextBox 4"/>
          <p:cNvSpPr txBox="1">
            <a:spLocks noChangeArrowheads="1"/>
          </p:cNvSpPr>
          <p:nvPr/>
        </p:nvSpPr>
        <p:spPr bwMode="auto">
          <a:xfrm>
            <a:off x="5295900" y="4665433"/>
            <a:ext cx="46275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2060"/>
                </a:solidFill>
              </a:rPr>
              <a:t>Brush evoked allodynic pain affected by </a:t>
            </a:r>
          </a:p>
          <a:p>
            <a:pPr eaLnBrk="1" hangingPunct="1"/>
            <a:r>
              <a:rPr lang="en-US">
                <a:solidFill>
                  <a:srgbClr val="002060"/>
                </a:solidFill>
              </a:rPr>
              <a:t>nonpainful (C/L foot) HTS (17°C, 2 min) </a:t>
            </a:r>
          </a:p>
          <a:p>
            <a:pPr eaLnBrk="1" hangingPunct="1"/>
            <a:r>
              <a:rPr lang="en-US">
                <a:solidFill>
                  <a:srgbClr val="002060"/>
                </a:solidFill>
              </a:rPr>
              <a:t>vs </a:t>
            </a:r>
          </a:p>
          <a:p>
            <a:pPr eaLnBrk="1" hangingPunct="1"/>
            <a:r>
              <a:rPr lang="en-US">
                <a:solidFill>
                  <a:srgbClr val="002060"/>
                </a:solidFill>
              </a:rPr>
              <a:t>painful HTS (1°C, 2 min)</a:t>
            </a:r>
            <a:endParaRPr lang="da-DK">
              <a:solidFill>
                <a:srgbClr val="002060"/>
              </a:solidFill>
            </a:endParaRPr>
          </a:p>
        </p:txBody>
      </p:sp>
      <p:sp>
        <p:nvSpPr>
          <p:cNvPr id="6" name="Round Diagonal Corner Rectangle 5"/>
          <p:cNvSpPr/>
          <p:nvPr/>
        </p:nvSpPr>
        <p:spPr>
          <a:xfrm>
            <a:off x="123825" y="152400"/>
            <a:ext cx="3468688"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7" name="TextBox 8"/>
          <p:cNvSpPr txBox="1">
            <a:spLocks noChangeArrowheads="1"/>
          </p:cNvSpPr>
          <p:nvPr/>
        </p:nvSpPr>
        <p:spPr bwMode="auto">
          <a:xfrm>
            <a:off x="123825" y="130175"/>
            <a:ext cx="3468688"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sp>
        <p:nvSpPr>
          <p:cNvPr id="8" name="TextBox 2"/>
          <p:cNvSpPr txBox="1">
            <a:spLocks noChangeArrowheads="1"/>
          </p:cNvSpPr>
          <p:nvPr/>
        </p:nvSpPr>
        <p:spPr bwMode="auto">
          <a:xfrm>
            <a:off x="566738" y="762000"/>
            <a:ext cx="30257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latin typeface="Verdana" pitchFamily="34" charset="0"/>
              </a:rPr>
              <a:t>Clinical DNIC/HNCS</a:t>
            </a:r>
          </a:p>
        </p:txBody>
      </p:sp>
      <p:sp>
        <p:nvSpPr>
          <p:cNvPr id="10" name="Round Diagonal Corner Rectangle 9"/>
          <p:cNvSpPr/>
          <p:nvPr/>
        </p:nvSpPr>
        <p:spPr>
          <a:xfrm>
            <a:off x="557213" y="762000"/>
            <a:ext cx="3055937"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23825" y="152400"/>
            <a:ext cx="3228975" cy="457200"/>
          </a:xfrm>
          <a:prstGeom prst="round2Diag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en-US"/>
          </a:p>
        </p:txBody>
      </p:sp>
      <p:sp>
        <p:nvSpPr>
          <p:cNvPr id="11267" name="TextBox 8"/>
          <p:cNvSpPr txBox="1">
            <a:spLocks noChangeArrowheads="1"/>
          </p:cNvSpPr>
          <p:nvPr/>
        </p:nvSpPr>
        <p:spPr bwMode="auto">
          <a:xfrm>
            <a:off x="147638" y="117475"/>
            <a:ext cx="32289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700">
                <a:solidFill>
                  <a:srgbClr val="EAEAEA"/>
                </a:solidFill>
                <a:latin typeface="Copperplate Gothic Bold" pitchFamily="34" charset="0"/>
              </a:rPr>
              <a:t>INTRODUCTION</a:t>
            </a: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9804"/>
          <a:stretch>
            <a:fillRect/>
          </a:stretch>
        </p:blipFill>
        <p:spPr bwMode="auto">
          <a:xfrm>
            <a:off x="3617913" y="1349375"/>
            <a:ext cx="2916237" cy="474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8925" y="184150"/>
            <a:ext cx="2871788" cy="633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TextBox 9"/>
          <p:cNvSpPr txBox="1">
            <a:spLocks noChangeArrowheads="1"/>
          </p:cNvSpPr>
          <p:nvPr/>
        </p:nvSpPr>
        <p:spPr bwMode="auto">
          <a:xfrm>
            <a:off x="0" y="6143625"/>
            <a:ext cx="5568950"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Ossipov et al, Journal of Clinical Investigation 2010</a:t>
            </a:r>
          </a:p>
        </p:txBody>
      </p:sp>
      <p:sp>
        <p:nvSpPr>
          <p:cNvPr id="11271" name="TextBox 2"/>
          <p:cNvSpPr txBox="1">
            <a:spLocks noChangeArrowheads="1"/>
          </p:cNvSpPr>
          <p:nvPr/>
        </p:nvSpPr>
        <p:spPr bwMode="auto">
          <a:xfrm>
            <a:off x="566738" y="762000"/>
            <a:ext cx="4343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latin typeface="Verdana" pitchFamily="34" charset="0"/>
              </a:rPr>
              <a:t>Descending Pain Modulation</a:t>
            </a:r>
          </a:p>
        </p:txBody>
      </p:sp>
      <p:sp>
        <p:nvSpPr>
          <p:cNvPr id="12" name="Round Diagonal Corner Rectangle 11"/>
          <p:cNvSpPr/>
          <p:nvPr/>
        </p:nvSpPr>
        <p:spPr>
          <a:xfrm>
            <a:off x="557213" y="762000"/>
            <a:ext cx="4144962" cy="441325"/>
          </a:xfrm>
          <a:prstGeom prst="round2Diag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fontAlgn="auto">
              <a:spcBef>
                <a:spcPts val="0"/>
              </a:spcBef>
              <a:spcAft>
                <a:spcPts val="0"/>
              </a:spcAft>
              <a:defRPr/>
            </a:pPr>
            <a:endParaRPr lang="da-DK"/>
          </a:p>
        </p:txBody>
      </p:sp>
      <p:sp>
        <p:nvSpPr>
          <p:cNvPr id="13" name="Rectangle 12"/>
          <p:cNvSpPr/>
          <p:nvPr/>
        </p:nvSpPr>
        <p:spPr>
          <a:xfrm>
            <a:off x="5048250" y="4146550"/>
            <a:ext cx="1485900" cy="170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anchor="ctr"/>
          <a:lstStyle/>
          <a:p>
            <a:pPr algn="ctr">
              <a:defRPr/>
            </a:pPr>
            <a:endParaRPr lang="en-US"/>
          </a:p>
        </p:txBody>
      </p:sp>
      <p:sp>
        <p:nvSpPr>
          <p:cNvPr id="11274" name="TextBox 13"/>
          <p:cNvSpPr txBox="1">
            <a:spLocks noChangeArrowheads="1"/>
          </p:cNvSpPr>
          <p:nvPr/>
        </p:nvSpPr>
        <p:spPr bwMode="auto">
          <a:xfrm>
            <a:off x="0" y="6480175"/>
            <a:ext cx="7237413"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Dogrul et al, Progress in Neuro-Psychopharmacology &amp; Biological Psychiatry 2012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9788" y="366713"/>
            <a:ext cx="8550275"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Box 5"/>
          <p:cNvSpPr txBox="1">
            <a:spLocks noChangeArrowheads="1"/>
          </p:cNvSpPr>
          <p:nvPr/>
        </p:nvSpPr>
        <p:spPr bwMode="auto">
          <a:xfrm>
            <a:off x="14288" y="6494463"/>
            <a:ext cx="4841875"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163" tIns="51581" rIns="103163" bIns="5158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Millan MJ. Progress in Neurobiology 2002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5282</TotalTime>
  <Words>4780</Words>
  <Application>Microsoft Office PowerPoint</Application>
  <PresentationFormat>A4 Paper (210x297 mm)</PresentationFormat>
  <Paragraphs>440</Paragraphs>
  <Slides>32</Slides>
  <Notes>30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SimonH</dc:creator>
  <cp:lastModifiedBy>Carlos M Rodriguez</cp:lastModifiedBy>
  <cp:revision>132</cp:revision>
  <dcterms:created xsi:type="dcterms:W3CDTF">2013-05-29T11:53:01Z</dcterms:created>
  <dcterms:modified xsi:type="dcterms:W3CDTF">2013-06-14T14:31:08Z</dcterms:modified>
</cp:coreProperties>
</file>