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33"/>
  </p:notesMasterIdLst>
  <p:sldIdLst>
    <p:sldId id="390" r:id="rId2"/>
    <p:sldId id="488" r:id="rId3"/>
    <p:sldId id="489" r:id="rId4"/>
    <p:sldId id="504" r:id="rId5"/>
    <p:sldId id="502" r:id="rId6"/>
    <p:sldId id="515" r:id="rId7"/>
    <p:sldId id="516" r:id="rId8"/>
    <p:sldId id="491" r:id="rId9"/>
    <p:sldId id="496" r:id="rId10"/>
    <p:sldId id="495" r:id="rId11"/>
    <p:sldId id="498" r:id="rId12"/>
    <p:sldId id="490" r:id="rId13"/>
    <p:sldId id="487" r:id="rId14"/>
    <p:sldId id="485" r:id="rId15"/>
    <p:sldId id="503" r:id="rId16"/>
    <p:sldId id="493" r:id="rId17"/>
    <p:sldId id="494" r:id="rId18"/>
    <p:sldId id="499" r:id="rId19"/>
    <p:sldId id="500" r:id="rId20"/>
    <p:sldId id="507" r:id="rId21"/>
    <p:sldId id="508" r:id="rId22"/>
    <p:sldId id="509" r:id="rId23"/>
    <p:sldId id="510" r:id="rId24"/>
    <p:sldId id="511" r:id="rId25"/>
    <p:sldId id="512" r:id="rId26"/>
    <p:sldId id="513" r:id="rId27"/>
    <p:sldId id="517" r:id="rId28"/>
    <p:sldId id="479" r:id="rId29"/>
    <p:sldId id="514" r:id="rId30"/>
    <p:sldId id="486" r:id="rId31"/>
    <p:sldId id="437" r:id="rId3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7450"/>
    <a:srgbClr val="66CCFF"/>
    <a:srgbClr val="00FFFF"/>
    <a:srgbClr val="FF9999"/>
    <a:srgbClr val="FFCCFF"/>
    <a:srgbClr val="B2B2B2"/>
    <a:srgbClr val="FFCC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82714" autoAdjust="0"/>
  </p:normalViewPr>
  <p:slideViewPr>
    <p:cSldViewPr>
      <p:cViewPr>
        <p:scale>
          <a:sx n="100" d="100"/>
          <a:sy n="100" d="100"/>
        </p:scale>
        <p:origin x="-2190" y="-30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99" d="100"/>
          <a:sy n="99" d="100"/>
        </p:scale>
        <p:origin x="-3522"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defTabSz="933337" eaLnBrk="1" hangingPunct="1">
              <a:defRPr sz="13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977928" y="1"/>
            <a:ext cx="3043649" cy="464839"/>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337" eaLnBrk="1" hangingPunct="1">
              <a:defRPr sz="13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2616" y="4422131"/>
            <a:ext cx="5617870" cy="4188171"/>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42723"/>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defTabSz="933337" eaLnBrk="1" hangingPunct="1">
              <a:defRPr sz="13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977928" y="8842723"/>
            <a:ext cx="3043649" cy="464839"/>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337" eaLnBrk="1" hangingPunct="1">
              <a:defRPr sz="1300">
                <a:latin typeface="Times New Roman" pitchFamily="18" charset="0"/>
              </a:defRPr>
            </a:lvl1pPr>
          </a:lstStyle>
          <a:p>
            <a:pPr>
              <a:defRPr/>
            </a:pPr>
            <a:fld id="{D6C492BD-65A7-4A03-97BE-0B732E31D901}" type="slidenum">
              <a:rPr lang="en-US"/>
              <a:pPr>
                <a:defRPr/>
              </a:pPr>
              <a:t>‹#›</a:t>
            </a:fld>
            <a:endParaRPr lang="en-US"/>
          </a:p>
        </p:txBody>
      </p:sp>
    </p:spTree>
    <p:extLst>
      <p:ext uri="{BB962C8B-B14F-4D97-AF65-F5344CB8AC3E}">
        <p14:creationId xmlns:p14="http://schemas.microsoft.com/office/powerpoint/2010/main" val="3346150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eurology.org/content/65/12_suppl_4/S32.long#ref-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480CD9F1-0EBB-46CB-B0CF-AB19AFB70663}" type="slidenum">
              <a:rPr lang="en-US" smtClean="0">
                <a:latin typeface="Times New Roman" pitchFamily="18" charset="0"/>
              </a:rPr>
              <a:pPr eaLnBrk="1" hangingPunct="1"/>
              <a:t>1</a:t>
            </a:fld>
            <a:endParaRPr lang="en-US" smtClean="0">
              <a:latin typeface="Times New Roman" pitchFamily="18" charset="0"/>
            </a:endParaRPr>
          </a:p>
        </p:txBody>
      </p:sp>
      <p:sp>
        <p:nvSpPr>
          <p:cNvPr id="15362"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a:xfrm>
            <a:off x="935804" y="4422131"/>
            <a:ext cx="5151493" cy="4188171"/>
          </a:xfrm>
        </p:spPr>
        <p:txBody>
          <a:bodyPr/>
          <a:lstStyle/>
          <a:p>
            <a:pPr marL="1765524" lvl="4" eaLnBrk="1" hangingPunct="1"/>
            <a:r>
              <a:rPr lang="en-US" dirty="0" smtClean="0"/>
              <a:t>Good morning – it is a</a:t>
            </a:r>
            <a:r>
              <a:rPr lang="en-US" baseline="0" dirty="0" smtClean="0"/>
              <a:t> pleasure to  have the opportunity to speak to you about the clinical features and implications of opioid-induced hyperalgesia, a topic that has stirred my interest during the last decade. </a:t>
            </a:r>
          </a:p>
          <a:p>
            <a:pPr marL="1765524" lvl="4"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10</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8600" indent="-228600" eaLnBrk="1" hangingPunct="1">
              <a:buFont typeface="+mj-lt"/>
              <a:buAutoNum type="arabicPeriod"/>
            </a:pPr>
            <a:r>
              <a:rPr lang="en-US" dirty="0" smtClean="0"/>
              <a:t>Generalizability</a:t>
            </a:r>
            <a:r>
              <a:rPr lang="en-US" baseline="0" dirty="0" smtClean="0"/>
              <a:t> concerns may be more relevant for phase III than phase II proof-of-concept studies.</a:t>
            </a:r>
          </a:p>
          <a:p>
            <a:pPr marL="228600" indent="-228600" eaLnBrk="1" hangingPunct="1">
              <a:buFont typeface="+mj-lt"/>
              <a:buAutoNum type="arabicPeriod"/>
            </a:pPr>
            <a:r>
              <a:rPr lang="en-US" dirty="0" smtClean="0"/>
              <a:t>Adding</a:t>
            </a:r>
            <a:r>
              <a:rPr lang="en-US" baseline="0" dirty="0" smtClean="0"/>
              <a:t> a small placebo group in EE-phase may allow accurately estimating drug-related incidences of AE</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11</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0690" indent="-220690" eaLnBrk="1" hangingPunct="1"/>
            <a:r>
              <a:rPr lang="en-US" dirty="0" smtClean="0"/>
              <a:t>Development</a:t>
            </a:r>
            <a:r>
              <a:rPr lang="en-US" baseline="0" dirty="0" smtClean="0"/>
              <a:t> of detectable versus full analgesic effect may be of different importance for phase II (detectable) and III (full) trials.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12</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0690" indent="-220690" eaLnBrk="1" hangingPunct="1"/>
            <a:r>
              <a:rPr lang="en-US" dirty="0" smtClean="0"/>
              <a:t>Measuring placebo effect:</a:t>
            </a:r>
          </a:p>
          <a:p>
            <a:pPr marL="220690" indent="-220690" eaLnBrk="1" hangingPunct="1"/>
            <a:r>
              <a:rPr lang="en-US" dirty="0" smtClean="0"/>
              <a:t>Asses per patient the expected benefit, beliefs about study</a:t>
            </a:r>
            <a:r>
              <a:rPr lang="en-US" baseline="0" dirty="0" smtClean="0"/>
              <a:t> drug, level od desire for pain reduction and </a:t>
            </a:r>
            <a:r>
              <a:rPr lang="en-US" baseline="0" dirty="0" err="1" smtClean="0"/>
              <a:t>posthoc</a:t>
            </a:r>
            <a:r>
              <a:rPr lang="en-US" baseline="0" dirty="0" smtClean="0"/>
              <a:t> assessment of guessed group assignment</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13</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0690" indent="-220690" eaLnBrk="1" hangingPunct="1"/>
            <a:r>
              <a:rPr lang="en-US" dirty="0" smtClean="0"/>
              <a:t>This</a:t>
            </a:r>
            <a:r>
              <a:rPr lang="en-US" baseline="0" dirty="0" smtClean="0"/>
              <a:t> slide provides a summary of the most important findings of studies examining pain sensitivity in former addicts on methadone maintenance therapy. These patients are more sensitive to CPP but not other tested pain modalities. Findings are contrasting with data reported in animals. It is unclear whether an increased sensitivity to CCP is a trait predisposing to drug abuse or alternatively, a consequence of opioid therapy. As such data remain </a:t>
            </a:r>
            <a:r>
              <a:rPr lang="en-US" baseline="0" dirty="0" err="1" smtClean="0"/>
              <a:t>inclonclusive</a:t>
            </a:r>
            <a:r>
              <a:rPr lang="en-US" baseline="0" dirty="0" smtClean="0"/>
              <a:t> and do not firmly establish that former addicts on methadone maintenance suffer from OIH.</a:t>
            </a:r>
            <a:endParaRPr lang="en-US" dirty="0" smtClean="0"/>
          </a:p>
          <a:p>
            <a:pPr marL="220690" indent="-220690"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14</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0690" indent="-220690" eaLnBrk="1" hangingPunct="1"/>
            <a:r>
              <a:rPr lang="en-US" dirty="0" smtClean="0"/>
              <a:t>Other</a:t>
            </a:r>
            <a:r>
              <a:rPr lang="en-US" baseline="0" dirty="0" smtClean="0"/>
              <a:t> sources:</a:t>
            </a:r>
          </a:p>
          <a:p>
            <a:pPr marL="228600" indent="-228600" eaLnBrk="1" hangingPunct="1">
              <a:buFont typeface="+mj-lt"/>
              <a:buAutoNum type="arabicPeriod"/>
            </a:pPr>
            <a:r>
              <a:rPr lang="en-US" baseline="0" dirty="0" err="1" smtClean="0"/>
              <a:t>Quessy</a:t>
            </a:r>
            <a:r>
              <a:rPr lang="en-US" baseline="0" dirty="0" smtClean="0"/>
              <a:t> Pain 2010: Pre-approval trials of </a:t>
            </a:r>
            <a:r>
              <a:rPr lang="en-US" baseline="0" dirty="0" err="1" smtClean="0"/>
              <a:t>rofecoxib</a:t>
            </a:r>
            <a:r>
              <a:rPr lang="en-US" baseline="0" dirty="0" smtClean="0"/>
              <a:t> and </a:t>
            </a:r>
            <a:r>
              <a:rPr lang="en-US" baseline="0" dirty="0" err="1" smtClean="0"/>
              <a:t>celecoxib</a:t>
            </a:r>
            <a:r>
              <a:rPr lang="en-US" baseline="0" dirty="0" smtClean="0"/>
              <a:t> in OA and RA enriched for patients with </a:t>
            </a:r>
            <a:r>
              <a:rPr lang="en-US" baseline="0" dirty="0" err="1" smtClean="0"/>
              <a:t>Hx</a:t>
            </a:r>
            <a:r>
              <a:rPr lang="en-US" baseline="0" dirty="0" smtClean="0"/>
              <a:t> of NSAID benefit and flare response during NSAID washout in a run-in phase. Similar approaches for opioid trials by including patients profiting from chronic opioid therapy and flare response.</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15</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0690" indent="-220690"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16</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8600" indent="-228600" eaLnBrk="1" hangingPunct="1">
              <a:buFont typeface="+mj-lt"/>
              <a:buAutoNum type="arabicPeriod"/>
            </a:pPr>
            <a:r>
              <a:rPr lang="en-US" dirty="0" err="1" smtClean="0"/>
              <a:t>Finnerup</a:t>
            </a:r>
            <a:r>
              <a:rPr lang="en-US" dirty="0" smtClean="0"/>
              <a:t>:</a:t>
            </a:r>
            <a:r>
              <a:rPr lang="en-US" baseline="0" dirty="0" smtClean="0"/>
              <a:t> </a:t>
            </a:r>
            <a:r>
              <a:rPr lang="en-US" dirty="0" smtClean="0"/>
              <a:t> Enrichment by excluding</a:t>
            </a:r>
            <a:r>
              <a:rPr lang="en-US" baseline="0" dirty="0" smtClean="0"/>
              <a:t> patients who previously failed to respond to gabapentin</a:t>
            </a:r>
          </a:p>
          <a:p>
            <a:pPr marL="228600" indent="-228600" eaLnBrk="1" hangingPunct="1">
              <a:buFont typeface="+mj-lt"/>
              <a:buAutoNum type="arabicPeriod"/>
            </a:pPr>
            <a:r>
              <a:rPr lang="en-US" baseline="0" dirty="0" smtClean="0"/>
              <a:t>Katz: Analysis of 17 parallel RCT and 5 EERW</a:t>
            </a:r>
          </a:p>
          <a:p>
            <a:pPr marL="228600" indent="-228600" eaLnBrk="1" hangingPunct="1">
              <a:buFont typeface="+mj-lt"/>
              <a:buAutoNum type="arabicPeriod"/>
            </a:pPr>
            <a:r>
              <a:rPr lang="en-US" baseline="0" dirty="0" err="1" smtClean="0"/>
              <a:t>Furlan</a:t>
            </a:r>
            <a:r>
              <a:rPr lang="en-US" baseline="0" dirty="0" smtClean="0"/>
              <a:t>: Meta-analysis of 50randomized trials (11 EERW)</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17</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Impact of responder definition on the enriched enrollment randomized withdrawal trial design for establishing proof of concept in neuropathic pain</a:t>
            </a:r>
            <a:endParaRPr lang="en-US" baseline="0" dirty="0" smtClean="0"/>
          </a:p>
          <a:p>
            <a:pPr marL="228600" indent="-228600" eaLnBrk="1" hangingPunct="1">
              <a:buAutoNum type="arabicPeriod"/>
            </a:pPr>
            <a:r>
              <a:rPr lang="en-US" baseline="0" dirty="0" smtClean="0"/>
              <a:t>First trial including all patients in RW-phase regardless of response during EE-phase and stratifying them in outcome analysis based on responder characteristics.</a:t>
            </a:r>
          </a:p>
          <a:p>
            <a:pPr marL="228600" indent="-228600" eaLnBrk="1" hangingPunct="1">
              <a:buAutoNum type="arabicPeriod"/>
            </a:pPr>
            <a:r>
              <a:rPr lang="en-US" baseline="0" dirty="0" smtClean="0"/>
              <a:t>Trial characteristics: Different neuropathic pain conditions (preponderance of PDN but also PHN, small-fiber neuropathy and idiopathic sensory neuropathy); Current analgesic therapy continued (stable); rescue medication (acetaminophen) allowed during titration phase</a:t>
            </a:r>
          </a:p>
          <a:p>
            <a:pPr marL="228600" indent="-228600" eaLnBrk="1" hangingPunct="1">
              <a:buAutoNum type="arabicPeriod"/>
            </a:pPr>
            <a:r>
              <a:rPr lang="en-US" baseline="0" dirty="0" smtClean="0"/>
              <a:t>Screening: Including patients with average daily pain score equal or greater 5/10</a:t>
            </a:r>
          </a:p>
          <a:p>
            <a:pPr marL="228600" indent="-228600" eaLnBrk="1" hangingPunct="1">
              <a:buAutoNum type="arabicPeriod"/>
            </a:pPr>
            <a:r>
              <a:rPr lang="en-US" baseline="0" dirty="0" smtClean="0"/>
              <a:t>EE-phase: 50mg pregabalin </a:t>
            </a:r>
            <a:r>
              <a:rPr lang="en-US" baseline="0" dirty="0" err="1" smtClean="0"/>
              <a:t>tid</a:t>
            </a:r>
            <a:r>
              <a:rPr lang="en-US" baseline="0" dirty="0" smtClean="0"/>
              <a:t> to max of 200 mg </a:t>
            </a:r>
            <a:r>
              <a:rPr lang="en-US" baseline="0" dirty="0" err="1" smtClean="0"/>
              <a:t>tid</a:t>
            </a:r>
            <a:r>
              <a:rPr lang="en-US" baseline="0" dirty="0" smtClean="0"/>
              <a:t> (or max tolerable side effects) with dose increase by 50 mg q 3 days</a:t>
            </a:r>
          </a:p>
          <a:p>
            <a:pPr marL="228600" indent="-228600" eaLnBrk="1" hangingPunct="1">
              <a:buAutoNum type="arabicPeriod"/>
            </a:pPr>
            <a:r>
              <a:rPr lang="en-US" baseline="0" dirty="0" smtClean="0"/>
              <a:t>Primary endpoint: Mean average pain intensity during last 3 days of RW-phase compared to 3 last days of EE-phase</a:t>
            </a:r>
          </a:p>
          <a:p>
            <a:pPr marL="228600" indent="-228600" eaLnBrk="1" hangingPunct="1">
              <a:buAutoNum type="arabicPeriod"/>
            </a:pPr>
            <a:r>
              <a:rPr lang="en-US" baseline="0" dirty="0" smtClean="0"/>
              <a:t>Secondary endpoint: Time to efficacy failure as defined by a pain score equal or greater 4/10 and an increase of pain by at least 30% compared to pain at the beginning of the RW phase on any of 3 consecutive days. Efficacy failure was reached by &gt;50% in placebo group within 6 days of RW-phase, while less than 30% in the pregabalin group reached it at the end of the RW-phase.</a:t>
            </a:r>
          </a:p>
          <a:p>
            <a:pPr marL="228600" indent="-228600" eaLnBrk="1" hangingPunct="1">
              <a:buAutoNum type="arabicPeriod"/>
            </a:pPr>
            <a:r>
              <a:rPr lang="en-US" baseline="0" dirty="0" smtClean="0"/>
              <a:t>Drop out rate during EE-phase of about 30% suggests that increased power (1.7-2.0-fold) would allow decreasing the total number of subjects enrolled for the trial.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18</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Aim: Test whether addition of tramadol allows reduction of naproxen dose among patients with naproxen-responsive OA of the knee</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Patients: Painful OA of knee and on stable dose of any NSAID</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Washout: Continued if pain &gt;40/100 and &gt;20 than before washout (pain in OA knee during the last 48h)</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Naproxen 500 mg: Continued if pain &gt;20/100</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Naproxen 1000 mg: 2 weeks of naproxen and then 1 week of naproxen plus 200 mg tramadol.</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Responder definition: Assessed 2 weeks after exposure to naproxen 1000 mg and defined as pain &lt;40/100 and at least 20/100 lower than at end of washout.</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Naproxen withdrawal phase: reduction by 250mg/day every 2 weeks.</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Outcome: Minimal effective naproxen dose; adequate defined as pain &lt;40/100 and increase &lt; 20 compared to pain at entry into naproxen dose reduction phase (or inadequate  pain relief at any time)</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PROBLEM: PAIN AT EENTRY INTO NAPROXEN DOSE REDUCTION PHASE N WAS ABOUT 20/100 IN NAPROXEN RESPONDERS BUT ABOUT 45/100 IN NAPROXEN NON-RESPONDERS.</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Trial condition: No other pain medications allowed.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19</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2</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0690" indent="-220690" eaLnBrk="1" hangingPunct="1"/>
            <a:r>
              <a:rPr lang="en-US" dirty="0" smtClean="0"/>
              <a:t>The assumption underlying the</a:t>
            </a:r>
            <a:r>
              <a:rPr lang="en-US" baseline="0" dirty="0" smtClean="0"/>
              <a:t> concept of</a:t>
            </a:r>
            <a:r>
              <a:rPr lang="en-US" dirty="0" smtClean="0"/>
              <a:t> pharmacologically phenotyping of patients</a:t>
            </a:r>
            <a:r>
              <a:rPr lang="en-US" baseline="0" dirty="0" smtClean="0"/>
              <a:t> </a:t>
            </a:r>
            <a:r>
              <a:rPr lang="en-US" dirty="0" smtClean="0"/>
              <a:t>is that the pharmacological response to an intervention is diverse. Most of us </a:t>
            </a:r>
            <a:r>
              <a:rPr lang="en-US" baseline="0" dirty="0" smtClean="0"/>
              <a:t>would expect that patients’ response to a pharmacological intervention is highly variable. As such, we would accept the notion that putting all patients through the same test procedure or phase II or III analgesic clinical trial does not do justice to patients. Some patients may do well, some may do okay, and some may miserably fail. Averaging test performances or trial results across all patients likely produces ambiguous results ranging from no to moderate efficacy. As importantly, subgroup of patients who may respond well to the intervention may readily be missed. So, an ability to </a:t>
            </a:r>
            <a:r>
              <a:rPr lang="en-US" b="1" i="1" baseline="0" dirty="0" smtClean="0"/>
              <a:t>a priori </a:t>
            </a:r>
            <a:r>
              <a:rPr lang="en-US" baseline="0" dirty="0" smtClean="0"/>
              <a:t>identify and characterize the subgroup of patients that is likely responsive to a pharmacological intervention is highly desirable and is the goal of pharmacological phenotyping. </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20</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Approaches other than the described EERW for pharmacological phenotyping have been relatively spares. A single study formally exploited the EEWR design using a single dose administration. </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Trial characteristics: patients with PDN, PHN, neuropathic </a:t>
            </a:r>
            <a:r>
              <a:rPr lang="en-US" baseline="0" dirty="0" err="1" smtClean="0"/>
              <a:t>oro</a:t>
            </a:r>
            <a:r>
              <a:rPr lang="en-US" baseline="0" dirty="0" smtClean="0"/>
              <a:t>-facial pain, posttraumatic/surgical neuropathic pain of &gt; 6 months duration with allodynia, hyperalgesia or both.</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Open-label EE-phase with response criteria of &gt;30% pain reduction during adenosine IV infusion over a period of 60min (50ug/kg/min) (62% response rate)</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Double-blind cross-over design (2-week interval) in 23 responders assessing spontaneous pain, allodynia and hyperalgesia after infusion, and 1 d, 1 w and 2 w after infusion.</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Adenosine modestly but significantly reduce spontaneous pain and pinprick hyperalgesia but not brush evoked allodynia. Effects were maintained for 2 weeks.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21</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22</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23</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24</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25</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Approaches other than the described EERW for pharmacological phenotyping have been relatively spares. A single study formally exploited the EEWR design using a single dose administration. </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Trial characteristics: patients with PDN, PHN, neuropathic </a:t>
            </a:r>
            <a:r>
              <a:rPr lang="en-US" baseline="0" dirty="0" err="1" smtClean="0"/>
              <a:t>oro</a:t>
            </a:r>
            <a:r>
              <a:rPr lang="en-US" baseline="0" dirty="0" smtClean="0"/>
              <a:t>-facial pain, posttraumatic/surgical neuropathic pain of &gt; 6 months duration with allodynia, hyperalgesia or both.</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Open-label EE-phase with response criteria of &gt;30% pain reduction during adenosine IV infusion over a period of 60min (50ug/kg/min) (62% response rate)</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Double-blind cross-over design (2-week interval) in 23 responders assessing spontaneous pain, allodynia and hyperalgesia after infusion, and 1 d, 1 w and 2 w after infusion.</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Adenosine modestly but significantly reduce spontaneous pain and pinprick hyperalgesia but not brush evoked allodynia. Effects were maintained for 2 weeks.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26</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27</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D04D405D-7A5A-45BB-98A8-8CC1CB33C453}" type="slidenum">
              <a:rPr lang="en-US" smtClean="0">
                <a:latin typeface="Times New Roman" pitchFamily="18" charset="0"/>
              </a:rPr>
              <a:pPr eaLnBrk="1" hangingPunct="1"/>
              <a:t>28</a:t>
            </a:fld>
            <a:endParaRPr lang="en-US" smtClean="0">
              <a:latin typeface="Times New Roman" pitchFamily="18" charset="0"/>
            </a:endParaRPr>
          </a:p>
        </p:txBody>
      </p:sp>
      <p:sp>
        <p:nvSpPr>
          <p:cNvPr id="58370" name="Rectangle 2"/>
          <p:cNvSpPr>
            <a:spLocks noGrp="1" noRot="1" noChangeAspect="1" noChangeArrowheads="1" noTextEdit="1"/>
          </p:cNvSpPr>
          <p:nvPr>
            <p:ph type="sldImg"/>
          </p:nvPr>
        </p:nvSpPr>
        <p:spPr>
          <a:xfrm>
            <a:off x="1184275" y="696913"/>
            <a:ext cx="4654550" cy="3490912"/>
          </a:xfrm>
          <a:ln/>
        </p:spPr>
      </p:sp>
      <p:sp>
        <p:nvSpPr>
          <p:cNvPr id="58371"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0690" indent="-220690" eaLnBrk="1" hangingPunct="1">
              <a:spcBef>
                <a:spcPct val="0"/>
              </a:spcBef>
              <a:buFontTx/>
              <a:buChar char="•"/>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29</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0690" indent="-220690" eaLnBrk="1" hangingPunct="1"/>
            <a:r>
              <a:rPr lang="en-US" dirty="0" smtClean="0"/>
              <a:t>While almost</a:t>
            </a:r>
            <a:r>
              <a:rPr lang="en-US" baseline="0" dirty="0" smtClean="0"/>
              <a:t> half of the trials follow the basic design, more complex designs have been introduced including</a:t>
            </a:r>
          </a:p>
          <a:p>
            <a:pPr marL="228600" indent="-228600" eaLnBrk="1" hangingPunct="1">
              <a:buFont typeface="+mj-lt"/>
              <a:buAutoNum type="arabicPeriod"/>
            </a:pPr>
            <a:r>
              <a:rPr lang="en-US" dirty="0" smtClean="0"/>
              <a:t>Multiple randomized cross-over periods during stage two (cancer break through pain)</a:t>
            </a:r>
          </a:p>
          <a:p>
            <a:pPr marL="228600" indent="-228600" eaLnBrk="1" hangingPunct="1">
              <a:buFont typeface="+mj-lt"/>
              <a:buAutoNum type="arabicPeriod"/>
            </a:pPr>
            <a:r>
              <a:rPr lang="en-US" dirty="0" smtClean="0"/>
              <a:t>Placebo-controlled</a:t>
            </a:r>
            <a:r>
              <a:rPr lang="en-US" baseline="0" dirty="0" smtClean="0"/>
              <a:t> cross-over during stage one and possibly stage 2</a:t>
            </a:r>
          </a:p>
          <a:p>
            <a:pPr marL="228600" indent="-228600" eaLnBrk="1" hangingPunct="1">
              <a:buFont typeface="+mj-lt"/>
              <a:buAutoNum type="arabicPeriod"/>
            </a:pPr>
            <a:r>
              <a:rPr lang="en-US" baseline="0" dirty="0" smtClean="0"/>
              <a:t>Randomization to two different active treatments during stage 1</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3</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0690" indent="-220690" eaLnBrk="1" hangingPunct="1"/>
            <a:r>
              <a:rPr lang="en-US" dirty="0" smtClean="0"/>
              <a:t>Pharmacological diversity can be shown quite readily under experimental conditions, i.e., conditions that eliminate many confounders that complicate the clinical setting including</a:t>
            </a:r>
            <a:r>
              <a:rPr lang="en-US" baseline="0" dirty="0" smtClean="0"/>
              <a:t> disease heterogeneity, co-</a:t>
            </a:r>
            <a:r>
              <a:rPr lang="en-US" b="0" baseline="0" dirty="0" err="1" smtClean="0"/>
              <a:t>morbidites</a:t>
            </a:r>
            <a:r>
              <a:rPr lang="en-US" baseline="0" dirty="0" smtClean="0"/>
              <a:t>, and drug-drug interactions. If pharmacological diversity exists in the laboratory, we would only expect it to be even greater in a clinical setting.</a:t>
            </a:r>
          </a:p>
          <a:p>
            <a:pPr marL="220690" indent="-220690" eaLnBrk="1" hangingPunct="1"/>
            <a:endParaRPr lang="en-US" baseline="0" dirty="0" smtClean="0"/>
          </a:p>
          <a:p>
            <a:pPr marL="220690" indent="-220690" eaLnBrk="1" hangingPunct="1"/>
            <a:r>
              <a:rPr lang="en-US" baseline="0" dirty="0" smtClean="0"/>
              <a:t>The graphs depict data collected in 228 MZ and DZ twins exposed to the same target concentration of the opioid  alfentanil during a computer controlled intravenous infusion. Analgesic effects were assessed by determining the pain threshold to cold pressor pain before and during the infusion of alfentanil. The cold pressor pain threshold is determined by asking a subject to immerse the hand and part of the forearm into a 12-liter tank filled with ice water and measuring the time to the onset of  pain.</a:t>
            </a:r>
          </a:p>
          <a:p>
            <a:pPr marL="220690" indent="-220690" eaLnBrk="1" hangingPunct="1"/>
            <a:endParaRPr lang="en-US" baseline="0" dirty="0" smtClean="0"/>
          </a:p>
          <a:p>
            <a:pPr marL="228600" indent="-228600" eaLnBrk="1" hangingPunct="1">
              <a:buAutoNum type="alphaUcParenBoth"/>
            </a:pPr>
            <a:r>
              <a:rPr lang="en-US" baseline="0" dirty="0" smtClean="0"/>
              <a:t> Exposure to alfentanil produced significant analgesia as indicated by an increase of time from 8.1 to 15.2s. The box indicate the IQ-range, the bars indicate the 10</a:t>
            </a:r>
            <a:r>
              <a:rPr lang="en-US" baseline="30000" dirty="0" smtClean="0"/>
              <a:t>th</a:t>
            </a:r>
            <a:r>
              <a:rPr lang="en-US" baseline="0" dirty="0" smtClean="0"/>
              <a:t> and 90</a:t>
            </a:r>
            <a:r>
              <a:rPr lang="en-US" baseline="30000" dirty="0" smtClean="0"/>
              <a:t>th</a:t>
            </a:r>
            <a:r>
              <a:rPr lang="en-US" baseline="0" dirty="0" smtClean="0"/>
              <a:t> percentile and the small lines indicate outliners. </a:t>
            </a:r>
          </a:p>
          <a:p>
            <a:pPr marL="228600" indent="-228600" eaLnBrk="1" hangingPunct="1">
              <a:buAutoNum type="alphaUcParenBoth"/>
            </a:pPr>
            <a:r>
              <a:rPr lang="en-US" baseline="0" dirty="0" smtClean="0"/>
              <a:t>The plot in the middle ranks analgesic effects for all twins from smallest to largest. The median, interquartile range and 10</a:t>
            </a:r>
            <a:r>
              <a:rPr lang="en-US" baseline="30000" dirty="0" smtClean="0"/>
              <a:t>th</a:t>
            </a:r>
            <a:r>
              <a:rPr lang="en-US" baseline="0" dirty="0" smtClean="0"/>
              <a:t> and 90</a:t>
            </a:r>
            <a:r>
              <a:rPr lang="en-US" baseline="30000" dirty="0" smtClean="0"/>
              <a:t>th</a:t>
            </a:r>
            <a:r>
              <a:rPr lang="en-US" baseline="0" dirty="0" smtClean="0"/>
              <a:t> percentile are indicated by the straight line, the dashed lines and the dotted and dashed lines. There was a 5x variation in analgesic effect size within the IQ range and a 40x variation in-between the 10</a:t>
            </a:r>
            <a:r>
              <a:rPr lang="en-US" baseline="30000" dirty="0" smtClean="0"/>
              <a:t>th</a:t>
            </a:r>
            <a:r>
              <a:rPr lang="en-US" baseline="0" dirty="0" smtClean="0"/>
              <a:t> and 90</a:t>
            </a:r>
            <a:r>
              <a:rPr lang="en-US" baseline="30000" dirty="0" smtClean="0"/>
              <a:t>th</a:t>
            </a:r>
            <a:r>
              <a:rPr lang="en-US" baseline="0" dirty="0" smtClean="0"/>
              <a:t> percentile. Heritability or genetic effects accounted for 60% of the observed response variance. </a:t>
            </a:r>
          </a:p>
          <a:p>
            <a:pPr marL="228600" indent="-228600" eaLnBrk="1" hangingPunct="1">
              <a:buAutoNum type="alphaUcParenBoth"/>
            </a:pPr>
            <a:r>
              <a:rPr lang="en-US" baseline="0" dirty="0" smtClean="0"/>
              <a:t> We also measured respiratory depressant opioid effects as indicated by an increase in transcutaneous carbon dioxide. The magnitude of respiratory depression is plotted against the magnitude of analgesia to cold pressor pain. There was no significant correlation indicating that subjects can be subdivided into four quarters: subjects with small analgesic and respiratory depressant effects, subjects with large analgesic and respiratory depressant effects, subjects with small analgesic but large respiratory depressant effects and subjects with large analgesic and small respiratory depressant effects – the group I wanted to belong to. These data suggest dose escalation in the absence of a desired analgesic effect may be possible in some but not all patients due to dose limiting toxicity. </a:t>
            </a:r>
          </a:p>
          <a:p>
            <a:pPr marL="220690" indent="-220690" eaLnBrk="1" hangingPunct="1"/>
            <a:r>
              <a:rPr lang="en-US" baseline="0" dirty="0" smtClean="0"/>
              <a:t> </a:t>
            </a:r>
          </a:p>
          <a:p>
            <a:pPr marL="220690" indent="-220690" eaLnBrk="1" hangingPunct="1"/>
            <a:r>
              <a:rPr lang="en-US" baseline="0" dirty="0" smtClean="0"/>
              <a:t>Twin study: Large variability in cold-</a:t>
            </a:r>
            <a:r>
              <a:rPr lang="en-US" baseline="0" dirty="0" err="1" smtClean="0"/>
              <a:t>pressor</a:t>
            </a:r>
            <a:r>
              <a:rPr lang="en-US" baseline="0" dirty="0" smtClean="0"/>
              <a:t> pain threshold; heritability accounted for 60% of the variance. No significant correlation between analgesic and respiratory depressant effects. Respiratory depressant effects not significant for heritability but significantly aggregated in families (30%).</a:t>
            </a:r>
          </a:p>
          <a:p>
            <a:pPr marL="220690" indent="-220690" eaLnBrk="1" hangingPunct="1"/>
            <a:endParaRPr lang="en-US" baseline="0" dirty="0" smtClean="0"/>
          </a:p>
          <a:p>
            <a:pPr marL="220690" indent="-220690"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30</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eaLnBrk="1" hangingPunct="1"/>
            <a:endParaRPr lang="en-US"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6F46AC5-E374-4160-AD49-4040A0653A99}" type="slidenum">
              <a:rPr lang="en-US" smtClean="0">
                <a:latin typeface="Times New Roman" pitchFamily="18" charset="0"/>
              </a:rPr>
              <a:pPr eaLnBrk="1" hangingPunct="1"/>
              <a:t>31</a:t>
            </a:fld>
            <a:endParaRPr lang="en-US" smtClean="0">
              <a:latin typeface="Times New Roman" pitchFamily="18" charset="0"/>
            </a:endParaRPr>
          </a:p>
        </p:txBody>
      </p:sp>
      <p:sp>
        <p:nvSpPr>
          <p:cNvPr id="23554" name="Rectangle 2"/>
          <p:cNvSpPr>
            <a:spLocks noGrp="1" noRot="1" noChangeAspect="1" noChangeArrowheads="1" noTextEdit="1"/>
          </p:cNvSpPr>
          <p:nvPr>
            <p:ph type="sldImg"/>
          </p:nvPr>
        </p:nvSpPr>
        <p:spPr>
          <a:xfrm>
            <a:off x="1184275" y="696913"/>
            <a:ext cx="4654550" cy="3490912"/>
          </a:xfrm>
          <a:ln/>
        </p:spPr>
      </p:sp>
      <p:sp>
        <p:nvSpPr>
          <p:cNvPr id="23555"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eaLnBrk="1" hangingPunct="1"/>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4</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8600" indent="-228600" eaLnBrk="1" hangingPunct="1">
              <a:buFont typeface="+mj-lt"/>
              <a:buAutoNum type="arabicPeriod"/>
            </a:pPr>
            <a:r>
              <a:rPr lang="en-US" dirty="0" smtClean="0"/>
              <a:t>Pharmacological phenotyping has formally been</a:t>
            </a:r>
            <a:r>
              <a:rPr lang="en-US" baseline="0" dirty="0" smtClean="0"/>
              <a:t> implemented in analgesic trials with the use of the enriched enrollment randomized withdrawal design</a:t>
            </a:r>
          </a:p>
          <a:p>
            <a:pPr marL="228600" indent="-228600" eaLnBrk="1" hangingPunct="1">
              <a:buFont typeface="+mj-lt"/>
              <a:buAutoNum type="arabicPeriod"/>
            </a:pPr>
            <a:r>
              <a:rPr lang="en-US" baseline="0" dirty="0" smtClean="0"/>
              <a:t>During the last decade the use of EERW has received significant attention and has been endorsed by regulator agencies</a:t>
            </a:r>
          </a:p>
          <a:p>
            <a:pPr marL="0" indent="0" eaLnBrk="1" hangingPunct="1">
              <a:buFont typeface="+mj-lt"/>
              <a:buNone/>
            </a:pPr>
            <a:endParaRPr lang="en-US" baseline="0" dirty="0" smtClean="0"/>
          </a:p>
          <a:p>
            <a:pPr marL="220690" indent="-220690" eaLnBrk="1" hangingPunct="1"/>
            <a:endParaRPr lang="en-US" dirty="0" smtClean="0"/>
          </a:p>
          <a:p>
            <a:pPr marL="220690" indent="-220690" eaLnBrk="1" hangingPunct="1"/>
            <a:endParaRPr lang="en-US" dirty="0" smtClean="0"/>
          </a:p>
          <a:p>
            <a:pPr marL="220690" indent="-220690" eaLnBrk="1" hangingPunct="1"/>
            <a:r>
              <a:rPr lang="en-US" dirty="0" smtClean="0"/>
              <a:t>Indications</a:t>
            </a:r>
            <a:r>
              <a:rPr lang="en-US" baseline="0" dirty="0" smtClean="0"/>
              <a:t> for listed medications: Ultram-ER for moderate to moderately severe chronic pain; </a:t>
            </a:r>
            <a:r>
              <a:rPr lang="en-US" baseline="0" dirty="0" err="1" smtClean="0"/>
              <a:t>Opana</a:t>
            </a:r>
            <a:r>
              <a:rPr lang="en-US" baseline="0" dirty="0" smtClean="0"/>
              <a:t>-ER for moderate and severe acute/chronic pain; </a:t>
            </a:r>
            <a:r>
              <a:rPr lang="en-US" baseline="0" dirty="0" err="1" smtClean="0"/>
              <a:t>Embeda</a:t>
            </a:r>
            <a:r>
              <a:rPr lang="en-US" baseline="0" dirty="0" smtClean="0"/>
              <a:t> for moderate and severe pain; </a:t>
            </a:r>
            <a:r>
              <a:rPr lang="en-US" baseline="0" dirty="0" err="1" smtClean="0"/>
              <a:t>Lyrica</a:t>
            </a:r>
            <a:r>
              <a:rPr lang="en-US" baseline="0" dirty="0" smtClean="0"/>
              <a:t> for PHN, PDN, FM</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5</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8600" indent="-228600" eaLnBrk="1" hangingPunct="1">
              <a:buFont typeface="+mj-lt"/>
              <a:buAutoNum type="arabicPeriod"/>
            </a:pPr>
            <a:r>
              <a:rPr lang="en-US" baseline="0" dirty="0" smtClean="0"/>
              <a:t>The essential differences between a classical analgesic RCT and the EERW design is the shift in the point of randomization. In the classical RCT the patient is randomized before receiving trial therapy, while the patient is openly titrated with active treatment under study and is only randomized when satisfactory efficacy at worst tolerable adverse affects are established. </a:t>
            </a:r>
          </a:p>
          <a:p>
            <a:pPr marL="228600" indent="-228600" eaLnBrk="1" hangingPunct="1">
              <a:buFont typeface="+mj-lt"/>
              <a:buAutoNum type="arabicPeriod"/>
            </a:pPr>
            <a:r>
              <a:rPr lang="en-US" baseline="0" dirty="0" smtClean="0"/>
              <a:t>Study drug is titrated to effect in all patients meeting inclusion criteria during the enrichment phase to identify responders. This first phase of the EERW closely mimics clinical practice. Patients unresponsive to the drug or experiencing unacceptable side effects are discontinued. </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The second phase then uses the conventional randomization to active treatment and placebo allowing for a conventional test of efficacy in a population more likely to respond to the drug of investigation. Most common efficacy measures are differences in pain scores or loss of treatment effect in groups randomized to active treatment or placebo.</a:t>
            </a:r>
          </a:p>
          <a:p>
            <a:pPr marL="228600" indent="-228600" eaLnBrk="1" hangingPunct="1">
              <a:buFont typeface="+mj-lt"/>
              <a:buAutoNum type="arabicPeriod"/>
            </a:pPr>
            <a:endParaRPr lang="en-US" baseline="0" dirty="0" smtClean="0"/>
          </a:p>
          <a:p>
            <a:pPr marL="228600" indent="-228600" eaLnBrk="1" hangingPunct="1">
              <a:buFont typeface="+mj-lt"/>
              <a:buAutoNum type="arabicPeriod"/>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6</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8600" indent="-228600" eaLnBrk="1" hangingPunct="1">
              <a:buFont typeface="+mj-lt"/>
              <a:buAutoNum type="arabicPeriod"/>
            </a:pPr>
            <a:r>
              <a:rPr lang="en-US" baseline="0" dirty="0" smtClean="0"/>
              <a:t>The essential differences between a classical analgesic RCT and the EERW design is the shift in the point of randomization. In the classical RCT the patient is randomized before receiving trial therapy, while the patient is openly titrated with active treatment under study and is only randomized when satisfactory efficacy at worst tolerable adverse affects are established. </a:t>
            </a:r>
          </a:p>
          <a:p>
            <a:pPr marL="228600" indent="-228600" eaLnBrk="1" hangingPunct="1">
              <a:buFont typeface="+mj-lt"/>
              <a:buAutoNum type="arabicPeriod"/>
            </a:pPr>
            <a:r>
              <a:rPr lang="en-US" baseline="0" dirty="0" smtClean="0"/>
              <a:t>Study drug is titrated to effect in all patients meeting inclusion criteria during the enrichment phase to identify responders. This first phase of the EERW closely mimics clinical practice. Patients unresponsive to the drug or experiencing unacceptable side effects are discontinued. </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The second phase then uses the conventional randomization to active treatment and placebo allowing for a conventional test of efficacy in a population more likely to respond to the drug of investigation. Most common efficacy measures are differences in pain scores or loss of treatment effect in groups randomized to active treatment or placebo.</a:t>
            </a:r>
          </a:p>
          <a:p>
            <a:pPr marL="228600" indent="-228600" eaLnBrk="1" hangingPunct="1">
              <a:buFont typeface="+mj-lt"/>
              <a:buAutoNum type="arabicPeriod"/>
            </a:pPr>
            <a:endParaRPr lang="en-US" baseline="0" dirty="0" smtClean="0"/>
          </a:p>
          <a:p>
            <a:pPr marL="228600" indent="-228600" eaLnBrk="1" hangingPunct="1">
              <a:buFont typeface="+mj-lt"/>
              <a:buAutoNum type="arabicPeriod"/>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7</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8600" indent="-228600" eaLnBrk="1" hangingPunct="1">
              <a:buFont typeface="+mj-lt"/>
              <a:buAutoNum type="arabicPeriod"/>
            </a:pPr>
            <a:r>
              <a:rPr lang="en-US" baseline="0" dirty="0" smtClean="0"/>
              <a:t>The essential differences between a classical analgesic RCT and the EERW design is the shift in the point of randomization. In the classical RCT the patient is randomized before receiving trial therapy, while the patient is openly titrated with active treatment under study and is only randomized when satisfactory efficacy at worst tolerable adverse affects are established. </a:t>
            </a:r>
          </a:p>
          <a:p>
            <a:pPr marL="228600" indent="-228600" eaLnBrk="1" hangingPunct="1">
              <a:buFont typeface="+mj-lt"/>
              <a:buAutoNum type="arabicPeriod"/>
            </a:pPr>
            <a:r>
              <a:rPr lang="en-US" baseline="0" dirty="0" smtClean="0"/>
              <a:t>Study drug is titrated to effect in all patients meeting inclusion criteria during the enrichment phase to identify responders. This first phase of the EERW closely mimics clinical practice. Patients unresponsive to the drug or experiencing unacceptable side effects are discontinued. </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smtClean="0"/>
              <a:t>The second phase then uses the conventional randomization to active treatment and placebo allowing for a conventional test of efficacy in a population more likely to respond to the drug of investigation. Most common efficacy measures are differences in pain scores or loss of treatment effect in groups randomized to active treatment or placebo.</a:t>
            </a:r>
          </a:p>
          <a:p>
            <a:pPr marL="228600" indent="-228600" eaLnBrk="1" hangingPunct="1">
              <a:buFont typeface="+mj-lt"/>
              <a:buAutoNum type="arabicPeriod"/>
            </a:pPr>
            <a:endParaRPr lang="en-US" baseline="0" dirty="0" smtClean="0"/>
          </a:p>
          <a:p>
            <a:pPr marL="228600" indent="-228600" eaLnBrk="1" hangingPunct="1">
              <a:buFont typeface="+mj-lt"/>
              <a:buAutoNum type="arabicPeriod"/>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8</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0690" indent="-220690" eaLnBrk="1" hangingPunct="1"/>
            <a:r>
              <a:rPr lang="en-US" dirty="0" smtClean="0"/>
              <a:t>The major advantages of the withdrawal approach appear to be the ethical imperative of minimizing patient exposure to placebo, greater likelihood of demonstrating differences between drug and placebo (decreased false-negative trial rate), and decreased non protocol drop-outs, resulting in greater internal validity of the trial. The major caveats that have been expressed</a:t>
            </a:r>
            <a:r>
              <a:rPr lang="en-US" baseline="30000" dirty="0" smtClean="0">
                <a:hlinkClick r:id="rId3"/>
              </a:rPr>
              <a:t>20</a:t>
            </a:r>
            <a:r>
              <a:rPr lang="en-US" dirty="0" smtClean="0"/>
              <a:t> include lack of ability to compare patients with regard to a clinically understandable outcome measure (e.g., average pain intensity), questions about generalizability of the results and, for some critics, an unsettling circularity, in which the benefit of treatment is shown in patients in whom benefit has already been demonstrated. (Katz Neurology</a:t>
            </a:r>
            <a:r>
              <a:rPr lang="en-US" dirty="0" smtClean="0"/>
              <a:t>)</a:t>
            </a:r>
          </a:p>
          <a:p>
            <a:pPr marL="220690" indent="-220690" eaLnBrk="1" hangingPunct="1"/>
            <a:endParaRPr lang="en-US" dirty="0" smtClean="0"/>
          </a:p>
          <a:p>
            <a:pPr marL="220690" indent="-220690"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337" eaLnBrk="0" hangingPunct="0">
              <a:defRPr>
                <a:solidFill>
                  <a:schemeClr val="tx1"/>
                </a:solidFill>
                <a:latin typeface="Arial" charset="0"/>
                <a:cs typeface="Times New Roman" pitchFamily="18" charset="0"/>
              </a:defRPr>
            </a:lvl1pPr>
            <a:lvl2pPr marL="717244" indent="-275863" defTabSz="933337" eaLnBrk="0" hangingPunct="0">
              <a:defRPr>
                <a:solidFill>
                  <a:schemeClr val="tx1"/>
                </a:solidFill>
                <a:latin typeface="Arial" charset="0"/>
                <a:cs typeface="Times New Roman" pitchFamily="18" charset="0"/>
              </a:defRPr>
            </a:lvl2pPr>
            <a:lvl3pPr marL="1103452" indent="-220690" defTabSz="933337" eaLnBrk="0" hangingPunct="0">
              <a:defRPr>
                <a:solidFill>
                  <a:schemeClr val="tx1"/>
                </a:solidFill>
                <a:latin typeface="Arial" charset="0"/>
                <a:cs typeface="Times New Roman" pitchFamily="18" charset="0"/>
              </a:defRPr>
            </a:lvl3pPr>
            <a:lvl4pPr marL="1544833" indent="-220690" defTabSz="933337" eaLnBrk="0" hangingPunct="0">
              <a:defRPr>
                <a:solidFill>
                  <a:schemeClr val="tx1"/>
                </a:solidFill>
                <a:latin typeface="Arial" charset="0"/>
                <a:cs typeface="Times New Roman" pitchFamily="18" charset="0"/>
              </a:defRPr>
            </a:lvl4pPr>
            <a:lvl5pPr marL="1986214" indent="-220690" defTabSz="933337" eaLnBrk="0" hangingPunct="0">
              <a:defRPr>
                <a:solidFill>
                  <a:schemeClr val="tx1"/>
                </a:solidFill>
                <a:latin typeface="Arial" charset="0"/>
                <a:cs typeface="Times New Roman" pitchFamily="18" charset="0"/>
              </a:defRPr>
            </a:lvl5pPr>
            <a:lvl6pPr marL="2427595" indent="-220690" defTabSz="933337" eaLnBrk="0" fontAlgn="base" hangingPunct="0">
              <a:spcBef>
                <a:spcPct val="0"/>
              </a:spcBef>
              <a:spcAft>
                <a:spcPct val="0"/>
              </a:spcAft>
              <a:defRPr>
                <a:solidFill>
                  <a:schemeClr val="tx1"/>
                </a:solidFill>
                <a:latin typeface="Arial" charset="0"/>
                <a:cs typeface="Times New Roman" pitchFamily="18" charset="0"/>
              </a:defRPr>
            </a:lvl6pPr>
            <a:lvl7pPr marL="2868976" indent="-220690" defTabSz="933337" eaLnBrk="0" fontAlgn="base" hangingPunct="0">
              <a:spcBef>
                <a:spcPct val="0"/>
              </a:spcBef>
              <a:spcAft>
                <a:spcPct val="0"/>
              </a:spcAft>
              <a:defRPr>
                <a:solidFill>
                  <a:schemeClr val="tx1"/>
                </a:solidFill>
                <a:latin typeface="Arial" charset="0"/>
                <a:cs typeface="Times New Roman" pitchFamily="18" charset="0"/>
              </a:defRPr>
            </a:lvl7pPr>
            <a:lvl8pPr marL="3310357" indent="-220690" defTabSz="933337" eaLnBrk="0" fontAlgn="base" hangingPunct="0">
              <a:spcBef>
                <a:spcPct val="0"/>
              </a:spcBef>
              <a:spcAft>
                <a:spcPct val="0"/>
              </a:spcAft>
              <a:defRPr>
                <a:solidFill>
                  <a:schemeClr val="tx1"/>
                </a:solidFill>
                <a:latin typeface="Arial" charset="0"/>
                <a:cs typeface="Times New Roman" pitchFamily="18" charset="0"/>
              </a:defRPr>
            </a:lvl8pPr>
            <a:lvl9pPr marL="3751737" indent="-220690" defTabSz="933337"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90BA83E2-294C-442C-83EF-2E1326E33F9A}" type="slidenum">
              <a:rPr lang="en-US" smtClean="0">
                <a:latin typeface="Times New Roman" pitchFamily="18" charset="0"/>
              </a:rPr>
              <a:pPr eaLnBrk="1" hangingPunct="1"/>
              <a:t>9</a:t>
            </a:fld>
            <a:endParaRPr lang="en-US" smtClean="0">
              <a:latin typeface="Times New Roman" pitchFamily="18" charset="0"/>
            </a:endParaRPr>
          </a:p>
        </p:txBody>
      </p:sp>
      <p:sp>
        <p:nvSpPr>
          <p:cNvPr id="29698" name="Rectangle 2"/>
          <p:cNvSpPr>
            <a:spLocks noGrp="1" noRot="1" noChangeAspect="1" noChangeArrowheads="1" noTextEdit="1"/>
          </p:cNvSpPr>
          <p:nvPr>
            <p:ph type="sldImg"/>
          </p:nvPr>
        </p:nvSpPr>
        <p:spPr>
          <a:xfrm>
            <a:off x="1184275" y="696913"/>
            <a:ext cx="4654550" cy="3490912"/>
          </a:xfrm>
          <a:ln/>
        </p:spPr>
      </p:sp>
      <p:sp>
        <p:nvSpPr>
          <p:cNvPr id="29699" name="Rectangle 3"/>
          <p:cNvSpPr>
            <a:spLocks noGrp="1" noChangeArrowheads="1"/>
          </p:cNvSpPr>
          <p:nvPr>
            <p:ph type="body" idx="1"/>
          </p:nvPr>
        </p:nvSpPr>
        <p:spPr>
          <a:xfrm>
            <a:off x="935804" y="4420592"/>
            <a:ext cx="5151493" cy="4191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9" tIns="46655" rIns="93309" bIns="46655"/>
          <a:lstStyle/>
          <a:p>
            <a:pPr marL="220690" indent="-220690" eaLnBrk="1" hangingPunct="1"/>
            <a:r>
              <a:rPr lang="en-US" dirty="0" smtClean="0"/>
              <a:t>Accepting</a:t>
            </a:r>
            <a:r>
              <a:rPr lang="en-US" baseline="0" dirty="0" smtClean="0"/>
              <a:t> that patients vary widely in response to an analgesic intervention proposing pharmacological profiling as an integral part of phase II and III trials seems to be a reasonable proposition.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ECC5F9AA-2A22-4010-A60E-847C75CB7C82}" type="slidenum">
              <a:rPr lang="en-US"/>
              <a:pPr>
                <a:defRPr/>
              </a:pPr>
              <a:t>‹#›</a:t>
            </a:fld>
            <a:endParaRPr lang="en-US"/>
          </a:p>
        </p:txBody>
      </p:sp>
    </p:spTree>
    <p:extLst>
      <p:ext uri="{BB962C8B-B14F-4D97-AF65-F5344CB8AC3E}">
        <p14:creationId xmlns:p14="http://schemas.microsoft.com/office/powerpoint/2010/main" val="25985258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337470-4619-41ED-9887-B60AC878A889}" type="slidenum">
              <a:rPr lang="en-US"/>
              <a:pPr>
                <a:defRPr/>
              </a:pPr>
              <a:t>‹#›</a:t>
            </a:fld>
            <a:endParaRPr lang="en-US"/>
          </a:p>
        </p:txBody>
      </p:sp>
    </p:spTree>
    <p:extLst>
      <p:ext uri="{BB962C8B-B14F-4D97-AF65-F5344CB8AC3E}">
        <p14:creationId xmlns:p14="http://schemas.microsoft.com/office/powerpoint/2010/main" val="53721188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B70D9AFE-FB49-427C-AE6A-F9E7C909AE47}"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591564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AAB1D0A4-3FF1-4EFC-9CBC-E8775BC8FCEA}" type="slidenum">
              <a:rPr lang="en-US"/>
              <a:pPr>
                <a:defRPr/>
              </a:pPr>
              <a:t>‹#›</a:t>
            </a:fld>
            <a:endParaRPr lang="en-US"/>
          </a:p>
        </p:txBody>
      </p:sp>
    </p:spTree>
    <p:extLst>
      <p:ext uri="{BB962C8B-B14F-4D97-AF65-F5344CB8AC3E}">
        <p14:creationId xmlns:p14="http://schemas.microsoft.com/office/powerpoint/2010/main" val="40097534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BA571D8C-F6AA-4F44-A621-A76AFA6A3A0A}" type="slidenum">
              <a:rPr lang="en-US"/>
              <a:pPr>
                <a:defRPr/>
              </a:pPr>
              <a:t>‹#›</a:t>
            </a:fld>
            <a:endParaRPr lang="en-US"/>
          </a:p>
        </p:txBody>
      </p:sp>
    </p:spTree>
    <p:extLst>
      <p:ext uri="{BB962C8B-B14F-4D97-AF65-F5344CB8AC3E}">
        <p14:creationId xmlns:p14="http://schemas.microsoft.com/office/powerpoint/2010/main" val="12114054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eaLnBrk="0" hangingPunct="0">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C67A3C4-9C5A-4912-BA7D-FC0C0C677550}" type="slidenum">
              <a:rPr lang="en-US"/>
              <a:pPr>
                <a:defRPr/>
              </a:pPr>
              <a:t>‹#›</a:t>
            </a:fld>
            <a:endParaRPr lang="en-US"/>
          </a:p>
        </p:txBody>
      </p:sp>
    </p:spTree>
    <p:extLst>
      <p:ext uri="{BB962C8B-B14F-4D97-AF65-F5344CB8AC3E}">
        <p14:creationId xmlns:p14="http://schemas.microsoft.com/office/powerpoint/2010/main" val="41435016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eaLnBrk="0" hangingPunct="0">
              <a:defRPr/>
            </a:pPr>
            <a:endParaRPr lang="en-US"/>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843C5D91-C8F2-4645-8BF2-A527885A1514}" type="slidenum">
              <a:rPr lang="en-US"/>
              <a:pPr>
                <a:defRPr/>
              </a:pPr>
              <a:t>‹#›</a:t>
            </a:fld>
            <a:endParaRPr lang="en-US"/>
          </a:p>
        </p:txBody>
      </p:sp>
    </p:spTree>
    <p:extLst>
      <p:ext uri="{BB962C8B-B14F-4D97-AF65-F5344CB8AC3E}">
        <p14:creationId xmlns:p14="http://schemas.microsoft.com/office/powerpoint/2010/main" val="246783375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A661AE4D-F8B1-42C2-9127-45E2A4AF8C4A}" type="slidenum">
              <a:rPr lang="en-US"/>
              <a:pPr>
                <a:defRPr/>
              </a:pPr>
              <a:t>‹#›</a:t>
            </a:fld>
            <a:endParaRPr lang="en-US"/>
          </a:p>
        </p:txBody>
      </p:sp>
    </p:spTree>
    <p:extLst>
      <p:ext uri="{BB962C8B-B14F-4D97-AF65-F5344CB8AC3E}">
        <p14:creationId xmlns:p14="http://schemas.microsoft.com/office/powerpoint/2010/main" val="172805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EC06708E-DC90-45DC-AE82-C3B2C71783E1}" type="slidenum">
              <a:rPr lang="en-US"/>
              <a:pPr>
                <a:defRPr/>
              </a:pPr>
              <a:t>‹#›</a:t>
            </a:fld>
            <a:endParaRPr lang="en-US"/>
          </a:p>
        </p:txBody>
      </p:sp>
    </p:spTree>
    <p:extLst>
      <p:ext uri="{BB962C8B-B14F-4D97-AF65-F5344CB8AC3E}">
        <p14:creationId xmlns:p14="http://schemas.microsoft.com/office/powerpoint/2010/main" val="179129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C13F8281-37FB-4A25-84D3-5424BEBDDFD4}"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93202069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dirty="0"/>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049BB919-E70D-464E-91F4-CDA9C5645BA8}"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102195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a:defRPr/>
            </a:pPr>
            <a:fld id="{2FEB6BDF-AC28-4D0E-B6C2-3D7EC9EF66E7}"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fontAlgn="base">
        <a:spcBef>
          <a:spcPct val="0"/>
        </a:spcBef>
        <a:spcAft>
          <a:spcPct val="0"/>
        </a:spcAft>
        <a:defRPr sz="3300" kern="1200">
          <a:solidFill>
            <a:srgbClr val="9D2512"/>
          </a:solidFill>
          <a:latin typeface="+mj-lt"/>
          <a:ea typeface="+mj-ea"/>
          <a:cs typeface="+mj-cs"/>
        </a:defRPr>
      </a:lvl1pPr>
      <a:lvl2pPr algn="ctr" rtl="0" fontAlgn="base">
        <a:spcBef>
          <a:spcPct val="0"/>
        </a:spcBef>
        <a:spcAft>
          <a:spcPct val="0"/>
        </a:spcAft>
        <a:defRPr sz="3300">
          <a:solidFill>
            <a:srgbClr val="9D2512"/>
          </a:solidFill>
          <a:latin typeface="Georgia" pitchFamily="18" charset="0"/>
        </a:defRPr>
      </a:lvl2pPr>
      <a:lvl3pPr algn="ctr" rtl="0" fontAlgn="base">
        <a:spcBef>
          <a:spcPct val="0"/>
        </a:spcBef>
        <a:spcAft>
          <a:spcPct val="0"/>
        </a:spcAft>
        <a:defRPr sz="3300">
          <a:solidFill>
            <a:srgbClr val="9D2512"/>
          </a:solidFill>
          <a:latin typeface="Georgia" pitchFamily="18" charset="0"/>
        </a:defRPr>
      </a:lvl3pPr>
      <a:lvl4pPr algn="ctr" rtl="0" fontAlgn="base">
        <a:spcBef>
          <a:spcPct val="0"/>
        </a:spcBef>
        <a:spcAft>
          <a:spcPct val="0"/>
        </a:spcAft>
        <a:defRPr sz="3300">
          <a:solidFill>
            <a:srgbClr val="9D2512"/>
          </a:solidFill>
          <a:latin typeface="Georgia" pitchFamily="18" charset="0"/>
        </a:defRPr>
      </a:lvl4pPr>
      <a:lvl5pPr algn="ctr" rtl="0" fontAlgn="base">
        <a:spcBef>
          <a:spcPct val="0"/>
        </a:spcBef>
        <a:spcAft>
          <a:spcPct val="0"/>
        </a:spcAft>
        <a:defRPr sz="3300">
          <a:solidFill>
            <a:srgbClr val="9D2512"/>
          </a:solidFill>
          <a:latin typeface="Georgia" pitchFamily="18" charset="0"/>
        </a:defRPr>
      </a:lvl5pPr>
      <a:lvl6pPr marL="457200" algn="ctr" rtl="0" fontAlgn="base">
        <a:spcBef>
          <a:spcPct val="0"/>
        </a:spcBef>
        <a:spcAft>
          <a:spcPct val="0"/>
        </a:spcAft>
        <a:defRPr sz="3300">
          <a:solidFill>
            <a:srgbClr val="9D2512"/>
          </a:solidFill>
          <a:latin typeface="Georgia" pitchFamily="18" charset="0"/>
        </a:defRPr>
      </a:lvl6pPr>
      <a:lvl7pPr marL="914400" algn="ctr" rtl="0" fontAlgn="base">
        <a:spcBef>
          <a:spcPct val="0"/>
        </a:spcBef>
        <a:spcAft>
          <a:spcPct val="0"/>
        </a:spcAft>
        <a:defRPr sz="3300">
          <a:solidFill>
            <a:srgbClr val="9D2512"/>
          </a:solidFill>
          <a:latin typeface="Georgia" pitchFamily="18" charset="0"/>
        </a:defRPr>
      </a:lvl7pPr>
      <a:lvl8pPr marL="1371600" algn="ctr" rtl="0" fontAlgn="base">
        <a:spcBef>
          <a:spcPct val="0"/>
        </a:spcBef>
        <a:spcAft>
          <a:spcPct val="0"/>
        </a:spcAft>
        <a:defRPr sz="3300">
          <a:solidFill>
            <a:srgbClr val="9D2512"/>
          </a:solidFill>
          <a:latin typeface="Georgia" pitchFamily="18" charset="0"/>
        </a:defRPr>
      </a:lvl8pPr>
      <a:lvl9pPr marL="1828800" algn="ctr" rtl="0" fontAlgn="base">
        <a:spcBef>
          <a:spcPct val="0"/>
        </a:spcBef>
        <a:spcAft>
          <a:spcPct val="0"/>
        </a:spcAft>
        <a:defRPr sz="3300">
          <a:solidFill>
            <a:srgbClr val="9D2512"/>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B32C16"/>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F5CD2D"/>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AEBAD5"/>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emf"/><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03" name="Text Box 3"/>
          <p:cNvSpPr txBox="1">
            <a:spLocks noChangeArrowheads="1"/>
          </p:cNvSpPr>
          <p:nvPr/>
        </p:nvSpPr>
        <p:spPr bwMode="auto">
          <a:xfrm>
            <a:off x="1447800" y="381024"/>
            <a:ext cx="7467600" cy="1384995"/>
          </a:xfrm>
          <a:prstGeom prst="rect">
            <a:avLst/>
          </a:prstGeom>
          <a:noFill/>
          <a:ln w="9525">
            <a:noFill/>
            <a:miter lim="800000"/>
            <a:headEnd/>
            <a:tailEnd/>
          </a:ln>
          <a:effectLst/>
        </p:spPr>
        <p:txBody>
          <a:bodyPr>
            <a:spAutoFit/>
          </a:bodyPr>
          <a:lstStyle/>
          <a:p>
            <a:r>
              <a:rPr lang="en-US" sz="2800" b="1" dirty="0" smtClean="0">
                <a:solidFill>
                  <a:schemeClr val="tx1">
                    <a:lumMod val="65000"/>
                    <a:lumOff val="35000"/>
                  </a:schemeClr>
                </a:solidFill>
                <a:latin typeface="Times New Roman" pitchFamily="18" charset="0"/>
              </a:rPr>
              <a:t>Recommendations </a:t>
            </a:r>
            <a:r>
              <a:rPr lang="en-US" sz="2800" b="1" dirty="0">
                <a:solidFill>
                  <a:schemeClr val="tx1">
                    <a:lumMod val="65000"/>
                    <a:lumOff val="35000"/>
                  </a:schemeClr>
                </a:solidFill>
                <a:latin typeface="Times New Roman" pitchFamily="18" charset="0"/>
              </a:rPr>
              <a:t>for Patient Phenotyping in Phase 2 and 3 Analgesic Clinical </a:t>
            </a:r>
            <a:r>
              <a:rPr lang="en-US" sz="2800" b="1" dirty="0" smtClean="0">
                <a:solidFill>
                  <a:schemeClr val="tx1">
                    <a:lumMod val="65000"/>
                    <a:lumOff val="35000"/>
                  </a:schemeClr>
                </a:solidFill>
                <a:latin typeface="Times New Roman" pitchFamily="18" charset="0"/>
              </a:rPr>
              <a:t>Trials</a:t>
            </a:r>
            <a:r>
              <a:rPr lang="en-US" sz="2800" b="1" dirty="0" smtClean="0">
                <a:solidFill>
                  <a:schemeClr val="tx1">
                    <a:lumMod val="50000"/>
                    <a:lumOff val="50000"/>
                  </a:schemeClr>
                </a:solidFill>
                <a:latin typeface="Times New Roman" pitchFamily="18" charset="0"/>
              </a:rPr>
              <a:t>: </a:t>
            </a:r>
            <a:r>
              <a:rPr lang="en-US" sz="2800" b="1" dirty="0">
                <a:latin typeface="Times New Roman" pitchFamily="18" charset="0"/>
              </a:rPr>
              <a:t>Response to </a:t>
            </a:r>
            <a:r>
              <a:rPr lang="en-US" sz="2800" b="1" dirty="0" smtClean="0">
                <a:latin typeface="Times New Roman" pitchFamily="18" charset="0"/>
              </a:rPr>
              <a:t>Pharmacologic </a:t>
            </a:r>
            <a:r>
              <a:rPr lang="en-US" sz="2800" b="1" dirty="0">
                <a:latin typeface="Times New Roman" pitchFamily="18" charset="0"/>
              </a:rPr>
              <a:t>C</a:t>
            </a:r>
            <a:r>
              <a:rPr lang="en-US" sz="2800" b="1" dirty="0" smtClean="0">
                <a:latin typeface="Times New Roman" pitchFamily="18" charset="0"/>
              </a:rPr>
              <a:t>hallenge </a:t>
            </a:r>
            <a:endParaRPr lang="en-US" sz="2800" dirty="0">
              <a:latin typeface="Times New Roman" pitchFamily="18" charset="0"/>
            </a:endParaRPr>
          </a:p>
        </p:txBody>
      </p:sp>
      <p:grpSp>
        <p:nvGrpSpPr>
          <p:cNvPr id="14339" name="Group 4"/>
          <p:cNvGrpSpPr>
            <a:grpSpLocks noChangeAspect="1"/>
          </p:cNvGrpSpPr>
          <p:nvPr/>
        </p:nvGrpSpPr>
        <p:grpSpPr bwMode="auto">
          <a:xfrm>
            <a:off x="152400" y="173038"/>
            <a:ext cx="1193800" cy="6227762"/>
            <a:chOff x="0" y="0"/>
            <a:chExt cx="828" cy="4320"/>
          </a:xfrm>
        </p:grpSpPr>
        <p:pic>
          <p:nvPicPr>
            <p:cNvPr id="307205" name="Picture 5" descr="116-1610_IMG"/>
            <p:cNvPicPr>
              <a:picLocks noChangeAspect="1" noChangeArrowheads="1"/>
            </p:cNvPicPr>
            <p:nvPr/>
          </p:nvPicPr>
          <p:blipFill>
            <a:blip r:embed="rId3" cstate="print"/>
            <a:srcRect/>
            <a:stretch>
              <a:fillRect/>
            </a:stretch>
          </p:blipFill>
          <p:spPr bwMode="auto">
            <a:xfrm>
              <a:off x="0" y="1105"/>
              <a:ext cx="822" cy="1097"/>
            </a:xfrm>
            <a:prstGeom prst="rect">
              <a:avLst/>
            </a:prstGeom>
            <a:noFill/>
            <a:ln w="1270" cap="rnd">
              <a:solidFill>
                <a:schemeClr val="accent1">
                  <a:lumMod val="50000"/>
                </a:schemeClr>
              </a:solidFill>
            </a:ln>
          </p:spPr>
        </p:pic>
        <p:pic>
          <p:nvPicPr>
            <p:cNvPr id="307206" name="Picture 6" descr="115-1592_IMG"/>
            <p:cNvPicPr>
              <a:picLocks noChangeAspect="1" noChangeArrowheads="1"/>
            </p:cNvPicPr>
            <p:nvPr/>
          </p:nvPicPr>
          <p:blipFill>
            <a:blip r:embed="rId4" cstate="print"/>
            <a:srcRect/>
            <a:stretch>
              <a:fillRect/>
            </a:stretch>
          </p:blipFill>
          <p:spPr bwMode="auto">
            <a:xfrm>
              <a:off x="0" y="3224"/>
              <a:ext cx="822" cy="1096"/>
            </a:xfrm>
            <a:prstGeom prst="rect">
              <a:avLst/>
            </a:prstGeom>
            <a:noFill/>
            <a:ln w="1270" cap="rnd">
              <a:solidFill>
                <a:schemeClr val="accent1">
                  <a:lumMod val="50000"/>
                </a:schemeClr>
              </a:solidFill>
            </a:ln>
          </p:spPr>
        </p:pic>
        <p:pic>
          <p:nvPicPr>
            <p:cNvPr id="307207" name="Picture 7" descr="116-1615_IMG"/>
            <p:cNvPicPr>
              <a:picLocks noChangeAspect="1" noChangeArrowheads="1"/>
            </p:cNvPicPr>
            <p:nvPr/>
          </p:nvPicPr>
          <p:blipFill>
            <a:blip r:embed="rId5" cstate="print"/>
            <a:srcRect/>
            <a:stretch>
              <a:fillRect/>
            </a:stretch>
          </p:blipFill>
          <p:spPr bwMode="auto">
            <a:xfrm>
              <a:off x="0" y="2161"/>
              <a:ext cx="822" cy="1097"/>
            </a:xfrm>
            <a:prstGeom prst="rect">
              <a:avLst/>
            </a:prstGeom>
            <a:noFill/>
            <a:ln w="1270" cap="rnd">
              <a:solidFill>
                <a:schemeClr val="accent1">
                  <a:lumMod val="50000"/>
                </a:schemeClr>
              </a:solidFill>
            </a:ln>
          </p:spPr>
        </p:pic>
        <p:pic>
          <p:nvPicPr>
            <p:cNvPr id="307208" name="Picture 8" descr="115-1600_IMG"/>
            <p:cNvPicPr>
              <a:picLocks noChangeAspect="1" noChangeArrowheads="1"/>
            </p:cNvPicPr>
            <p:nvPr/>
          </p:nvPicPr>
          <p:blipFill>
            <a:blip r:embed="rId6" cstate="print"/>
            <a:srcRect/>
            <a:stretch>
              <a:fillRect/>
            </a:stretch>
          </p:blipFill>
          <p:spPr bwMode="auto">
            <a:xfrm>
              <a:off x="0" y="0"/>
              <a:ext cx="828" cy="1105"/>
            </a:xfrm>
            <a:prstGeom prst="rect">
              <a:avLst/>
            </a:prstGeom>
            <a:noFill/>
            <a:ln w="0" cap="rnd">
              <a:solidFill>
                <a:schemeClr val="accent1">
                  <a:lumMod val="50000"/>
                </a:schemeClr>
              </a:solidFill>
            </a:ln>
          </p:spPr>
        </p:pic>
      </p:grpSp>
      <p:sp>
        <p:nvSpPr>
          <p:cNvPr id="14340" name="Line 12"/>
          <p:cNvSpPr>
            <a:spLocks noChangeShapeType="1"/>
          </p:cNvSpPr>
          <p:nvPr/>
        </p:nvSpPr>
        <p:spPr bwMode="auto">
          <a:xfrm>
            <a:off x="1524000" y="1828800"/>
            <a:ext cx="7086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09" name="Rectangle 9"/>
          <p:cNvSpPr>
            <a:spLocks noChangeArrowheads="1"/>
          </p:cNvSpPr>
          <p:nvPr/>
        </p:nvSpPr>
        <p:spPr bwMode="auto">
          <a:xfrm>
            <a:off x="3048000" y="4114800"/>
            <a:ext cx="4267200" cy="2057400"/>
          </a:xfrm>
          <a:prstGeom prst="rect">
            <a:avLst/>
          </a:prstGeom>
          <a:solidFill>
            <a:schemeClr val="accent1">
              <a:lumMod val="50000"/>
              <a:alpha val="3000"/>
            </a:schemeClr>
          </a:solidFill>
          <a:ln>
            <a:solidFill>
              <a:schemeClr val="accent1">
                <a:lumMod val="50000"/>
              </a:schemeClr>
            </a:solidFill>
            <a:headEnd/>
            <a:tailEnd/>
          </a:ln>
          <a:effectLst>
            <a:innerShdw dist="50800" dir="13500000">
              <a:prstClr val="black">
                <a:alpha val="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pPr eaLnBrk="0" hangingPunct="0">
              <a:defRPr/>
            </a:pPr>
            <a:endParaRPr lang="en-US"/>
          </a:p>
        </p:txBody>
      </p:sp>
      <p:sp>
        <p:nvSpPr>
          <p:cNvPr id="14345" name="Text Box 10"/>
          <p:cNvSpPr txBox="1">
            <a:spLocks noChangeArrowheads="1"/>
          </p:cNvSpPr>
          <p:nvPr/>
        </p:nvSpPr>
        <p:spPr bwMode="auto">
          <a:xfrm>
            <a:off x="3930650" y="4337050"/>
            <a:ext cx="33845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lnSpc>
                <a:spcPct val="70000"/>
              </a:lnSpc>
              <a:spcBef>
                <a:spcPct val="50000"/>
              </a:spcBef>
            </a:pPr>
            <a:r>
              <a:rPr lang="en-US" sz="1400" dirty="0">
                <a:latin typeface="Times New Roman" pitchFamily="18" charset="0"/>
              </a:rPr>
              <a:t>   Stanford University School of Medicine</a:t>
            </a:r>
          </a:p>
          <a:p>
            <a:pPr algn="ctr" eaLnBrk="1" hangingPunct="1">
              <a:lnSpc>
                <a:spcPct val="50000"/>
              </a:lnSpc>
              <a:spcBef>
                <a:spcPct val="50000"/>
              </a:spcBef>
            </a:pPr>
            <a:r>
              <a:rPr lang="en-US" sz="1400" dirty="0">
                <a:latin typeface="Times New Roman" pitchFamily="18" charset="0"/>
              </a:rPr>
              <a:t>Department of Anesthesia</a:t>
            </a:r>
          </a:p>
          <a:p>
            <a:pPr algn="ctr" eaLnBrk="1" hangingPunct="1">
              <a:lnSpc>
                <a:spcPct val="60000"/>
              </a:lnSpc>
              <a:spcBef>
                <a:spcPct val="50000"/>
              </a:spcBef>
            </a:pPr>
            <a:r>
              <a:rPr lang="en-US" sz="2400" dirty="0">
                <a:latin typeface="Times New Roman" pitchFamily="18" charset="0"/>
              </a:rPr>
              <a:t>Martin S. Angst</a:t>
            </a:r>
          </a:p>
          <a:p>
            <a:pPr algn="ctr" eaLnBrk="1" hangingPunct="1">
              <a:spcBef>
                <a:spcPct val="50000"/>
              </a:spcBef>
            </a:pPr>
            <a:r>
              <a:rPr lang="en-US" sz="1400" dirty="0">
                <a:latin typeface="Times New Roman" pitchFamily="18" charset="0"/>
              </a:rPr>
              <a:t>M.D., DEAA</a:t>
            </a:r>
          </a:p>
          <a:p>
            <a:pPr algn="ctr" eaLnBrk="1" hangingPunct="1">
              <a:lnSpc>
                <a:spcPct val="50000"/>
              </a:lnSpc>
              <a:spcBef>
                <a:spcPct val="50000"/>
              </a:spcBef>
            </a:pPr>
            <a:r>
              <a:rPr lang="en-US" sz="1400" dirty="0">
                <a:latin typeface="Times New Roman" pitchFamily="18" charset="0"/>
              </a:rPr>
              <a:t>Professor of Anesthesia</a:t>
            </a:r>
          </a:p>
          <a:p>
            <a:pPr algn="ctr" eaLnBrk="1" hangingPunct="1">
              <a:lnSpc>
                <a:spcPct val="50000"/>
              </a:lnSpc>
              <a:spcBef>
                <a:spcPct val="50000"/>
              </a:spcBef>
            </a:pPr>
            <a:r>
              <a:rPr lang="en-US" sz="1400" dirty="0">
                <a:latin typeface="Times New Roman" pitchFamily="18" charset="0"/>
              </a:rPr>
              <a:t>email: ang@stanford.edu</a:t>
            </a:r>
          </a:p>
        </p:txBody>
      </p:sp>
      <p:pic>
        <p:nvPicPr>
          <p:cNvPr id="14346"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3250" y="4308475"/>
            <a:ext cx="9525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5"/>
            <a:ext cx="8382000" cy="511175"/>
          </a:xfrm>
          <a:prstGeom prst="rect">
            <a:avLst/>
          </a:prstGeom>
          <a:noFill/>
          <a:ln w="9525">
            <a:noFill/>
            <a:miter lim="800000"/>
            <a:headEnd/>
            <a:tailEnd/>
          </a:ln>
          <a:effectLst/>
        </p:spPr>
        <p:txBody>
          <a:bodyPr>
            <a:spAutoFit/>
          </a:bodyPr>
          <a:lstStyle/>
          <a:p>
            <a:pPr>
              <a:lnSpc>
                <a:spcPct val="85000"/>
              </a:lnSpc>
              <a:spcBef>
                <a:spcPct val="50000"/>
              </a:spcBef>
              <a:defRPr/>
            </a:pPr>
            <a:r>
              <a:rPr lang="en-US" sz="3200" dirty="0" smtClean="0">
                <a:effectLst>
                  <a:outerShdw blurRad="38100" dist="38100" dir="2700000" algn="tl">
                    <a:srgbClr val="FFFFFF"/>
                  </a:outerShdw>
                </a:effectLst>
                <a:latin typeface="Times New Roman" pitchFamily="18" charset="0"/>
              </a:rPr>
              <a:t>Problems of EERW</a:t>
            </a:r>
            <a:endParaRPr lang="en-US" sz="3200" dirty="0">
              <a:effectLst>
                <a:outerShdw blurRad="38100" dist="38100" dir="2700000" algn="tl">
                  <a:srgbClr val="FFFFFF"/>
                </a:outerShdw>
              </a:effectLst>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Line 7"/>
          <p:cNvSpPr>
            <a:spLocks noChangeShapeType="1"/>
          </p:cNvSpPr>
          <p:nvPr/>
        </p:nvSpPr>
        <p:spPr bwMode="auto">
          <a:xfrm>
            <a:off x="762000" y="990600"/>
            <a:ext cx="7315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27" name="Text Box 5"/>
          <p:cNvSpPr txBox="1">
            <a:spLocks noChangeArrowheads="1"/>
          </p:cNvSpPr>
          <p:nvPr/>
        </p:nvSpPr>
        <p:spPr bwMode="auto">
          <a:xfrm>
            <a:off x="685800" y="1143000"/>
            <a:ext cx="7696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200" dirty="0" smtClean="0">
                <a:latin typeface="Times New Roman" pitchFamily="18" charset="0"/>
              </a:rPr>
              <a:t>Un-blinding due to prior exposure to active treatment during EE-phase </a:t>
            </a:r>
          </a:p>
          <a:p>
            <a:pPr marL="342900" indent="-342900" eaLnBrk="1" hangingPunct="1">
              <a:spcBef>
                <a:spcPct val="50000"/>
              </a:spcBef>
              <a:buFont typeface="Arial" pitchFamily="34" charset="0"/>
              <a:buChar char="•"/>
            </a:pPr>
            <a:r>
              <a:rPr lang="en-US" sz="2200" dirty="0">
                <a:latin typeface="Times New Roman" pitchFamily="18" charset="0"/>
              </a:rPr>
              <a:t>Carry-over </a:t>
            </a:r>
            <a:r>
              <a:rPr lang="en-US" sz="2200" dirty="0" smtClean="0">
                <a:latin typeface="Times New Roman" pitchFamily="18" charset="0"/>
              </a:rPr>
              <a:t>effects due to  withdrawal during RW-phase</a:t>
            </a:r>
          </a:p>
          <a:p>
            <a:pPr marL="342900" indent="-342900" eaLnBrk="1" hangingPunct="1">
              <a:spcBef>
                <a:spcPct val="50000"/>
              </a:spcBef>
              <a:buFont typeface="Arial" pitchFamily="34" charset="0"/>
              <a:buChar char="•"/>
            </a:pPr>
            <a:r>
              <a:rPr lang="en-US" sz="2200" dirty="0" smtClean="0">
                <a:latin typeface="Times New Roman" pitchFamily="18" charset="0"/>
              </a:rPr>
              <a:t>Extrapolation to the population at large (regulatory problem; overestimation of treatment effect if incl. in meta-analysis)</a:t>
            </a:r>
          </a:p>
          <a:p>
            <a:pPr marL="342900" indent="-342900" eaLnBrk="1" hangingPunct="1">
              <a:spcBef>
                <a:spcPct val="50000"/>
              </a:spcBef>
              <a:buFont typeface="Arial" pitchFamily="34" charset="0"/>
              <a:buChar char="•"/>
            </a:pPr>
            <a:r>
              <a:rPr lang="en-US" sz="2200" dirty="0" smtClean="0">
                <a:latin typeface="Times New Roman" pitchFamily="18" charset="0"/>
              </a:rPr>
              <a:t>Greater sensitivity requires fewer patent in randomization phase. However, this ignores sample size requirement for enrichment phase. Unclear whether EEWR is more efficient than traditional design regarding sample size, time to study completion, financial resources.</a:t>
            </a:r>
          </a:p>
          <a:p>
            <a:pPr marL="342900" indent="-342900" eaLnBrk="1" hangingPunct="1">
              <a:spcBef>
                <a:spcPct val="50000"/>
              </a:spcBef>
              <a:buFont typeface="Arial" pitchFamily="34" charset="0"/>
              <a:buChar char="•"/>
            </a:pPr>
            <a:r>
              <a:rPr lang="en-US" sz="2200" dirty="0" smtClean="0">
                <a:latin typeface="Times New Roman" pitchFamily="18" charset="0"/>
              </a:rPr>
              <a:t>Lack of AE-events estimates in general population as AE during EE-phase result in non-inclusion in RW-phase </a:t>
            </a:r>
          </a:p>
        </p:txBody>
      </p:sp>
    </p:spTree>
    <p:extLst>
      <p:ext uri="{BB962C8B-B14F-4D97-AF65-F5344CB8AC3E}">
        <p14:creationId xmlns:p14="http://schemas.microsoft.com/office/powerpoint/2010/main" val="111870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5"/>
            <a:ext cx="8382000" cy="511175"/>
          </a:xfrm>
          <a:prstGeom prst="rect">
            <a:avLst/>
          </a:prstGeom>
          <a:noFill/>
          <a:ln w="9525">
            <a:noFill/>
            <a:miter lim="800000"/>
            <a:headEnd/>
            <a:tailEnd/>
          </a:ln>
          <a:effectLst/>
        </p:spPr>
        <p:txBody>
          <a:bodyPr>
            <a:spAutoFit/>
          </a:bodyPr>
          <a:lstStyle/>
          <a:p>
            <a:pPr>
              <a:lnSpc>
                <a:spcPct val="85000"/>
              </a:lnSpc>
              <a:spcBef>
                <a:spcPct val="50000"/>
              </a:spcBef>
              <a:defRPr/>
            </a:pPr>
            <a:r>
              <a:rPr lang="en-US" sz="3200" dirty="0" smtClean="0">
                <a:effectLst>
                  <a:outerShdw blurRad="38100" dist="38100" dir="2700000" algn="tl">
                    <a:srgbClr val="FFFFFF"/>
                  </a:outerShdw>
                </a:effectLst>
                <a:latin typeface="Times New Roman" pitchFamily="18" charset="0"/>
              </a:rPr>
              <a:t>Methodical issues of EERW</a:t>
            </a:r>
            <a:endParaRPr lang="en-US" sz="3200" dirty="0">
              <a:effectLst>
                <a:outerShdw blurRad="38100" dist="38100" dir="2700000" algn="tl">
                  <a:srgbClr val="FFFFFF"/>
                </a:outerShdw>
              </a:effectLst>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Line 7"/>
          <p:cNvSpPr>
            <a:spLocks noChangeShapeType="1"/>
          </p:cNvSpPr>
          <p:nvPr/>
        </p:nvSpPr>
        <p:spPr bwMode="auto">
          <a:xfrm>
            <a:off x="762000" y="990600"/>
            <a:ext cx="7315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27" name="Text Box 5"/>
          <p:cNvSpPr txBox="1">
            <a:spLocks noChangeArrowheads="1"/>
          </p:cNvSpPr>
          <p:nvPr/>
        </p:nvSpPr>
        <p:spPr bwMode="auto">
          <a:xfrm>
            <a:off x="762000" y="1303338"/>
            <a:ext cx="7696200"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200" dirty="0" smtClean="0">
                <a:latin typeface="Times New Roman" pitchFamily="18" charset="0"/>
              </a:rPr>
              <a:t>Types of binding during EE-phase</a:t>
            </a:r>
            <a:endParaRPr lang="en-US" sz="2400" dirty="0">
              <a:latin typeface="Times New Roman" pitchFamily="18" charset="0"/>
            </a:endParaRPr>
          </a:p>
          <a:p>
            <a:pPr marL="342900" indent="-342900" eaLnBrk="1" hangingPunct="1">
              <a:spcBef>
                <a:spcPct val="50000"/>
              </a:spcBef>
              <a:buFont typeface="Arial" pitchFamily="34" charset="0"/>
              <a:buChar char="•"/>
            </a:pPr>
            <a:r>
              <a:rPr lang="en-US" sz="2200" dirty="0" smtClean="0">
                <a:latin typeface="Times New Roman" pitchFamily="18" charset="0"/>
              </a:rPr>
              <a:t>Duration of EE and RW-phase (onset and max analgesic benefit as a function of time; loss of therapeutic effect as a function of PK or PD)</a:t>
            </a:r>
          </a:p>
          <a:p>
            <a:pPr marL="342900" indent="-342900" eaLnBrk="1" hangingPunct="1">
              <a:spcBef>
                <a:spcPct val="50000"/>
              </a:spcBef>
              <a:buFont typeface="Arial" pitchFamily="34" charset="0"/>
              <a:buChar char="•"/>
            </a:pPr>
            <a:r>
              <a:rPr lang="en-US" sz="2200" dirty="0" smtClean="0">
                <a:latin typeface="Times New Roman" pitchFamily="18" charset="0"/>
              </a:rPr>
              <a:t>Rate of titration during </a:t>
            </a:r>
            <a:r>
              <a:rPr lang="en-US" sz="2200" dirty="0" smtClean="0">
                <a:latin typeface="Times New Roman" pitchFamily="18" charset="0"/>
              </a:rPr>
              <a:t>EE-phase</a:t>
            </a:r>
          </a:p>
          <a:p>
            <a:pPr marL="342900" indent="-342900" eaLnBrk="1" hangingPunct="1">
              <a:spcBef>
                <a:spcPct val="50000"/>
              </a:spcBef>
              <a:buFont typeface="Arial" pitchFamily="34" charset="0"/>
              <a:buChar char="•"/>
            </a:pPr>
            <a:r>
              <a:rPr lang="en-US" sz="2200" dirty="0" smtClean="0">
                <a:latin typeface="Times New Roman" pitchFamily="18" charset="0"/>
              </a:rPr>
              <a:t>Definition of positive drug response (recruitment efficiency versus power</a:t>
            </a:r>
          </a:p>
          <a:p>
            <a:pPr marL="342900" indent="-342900" eaLnBrk="1" hangingPunct="1">
              <a:spcBef>
                <a:spcPct val="50000"/>
              </a:spcBef>
              <a:buFont typeface="Arial" pitchFamily="34" charset="0"/>
              <a:buChar char="•"/>
            </a:pPr>
            <a:r>
              <a:rPr lang="en-US" sz="2200" dirty="0" smtClean="0">
                <a:latin typeface="Times New Roman" pitchFamily="18" charset="0"/>
              </a:rPr>
              <a:t>Primary outcome: composite index versus pain </a:t>
            </a:r>
            <a:r>
              <a:rPr lang="en-US" sz="2200" dirty="0" err="1" smtClean="0">
                <a:latin typeface="Times New Roman" pitchFamily="18" charset="0"/>
              </a:rPr>
              <a:t>inetnsity</a:t>
            </a:r>
            <a:endParaRPr lang="en-US" sz="2200" dirty="0" smtClean="0">
              <a:latin typeface="Times New Roman" pitchFamily="18" charset="0"/>
            </a:endParaRPr>
          </a:p>
          <a:p>
            <a:pPr marL="342900" indent="-342900" eaLnBrk="1" hangingPunct="1">
              <a:spcBef>
                <a:spcPct val="50000"/>
              </a:spcBef>
              <a:buFont typeface="Arial" pitchFamily="34" charset="0"/>
              <a:buChar char="•"/>
            </a:pPr>
            <a:endParaRPr lang="en-US" sz="2200" dirty="0" smtClean="0">
              <a:latin typeface="Times New Roman" pitchFamily="18" charset="0"/>
            </a:endParaRPr>
          </a:p>
        </p:txBody>
      </p:sp>
    </p:spTree>
    <p:extLst>
      <p:ext uri="{BB962C8B-B14F-4D97-AF65-F5344CB8AC3E}">
        <p14:creationId xmlns:p14="http://schemas.microsoft.com/office/powerpoint/2010/main" val="2716457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5"/>
            <a:ext cx="8382000" cy="406265"/>
          </a:xfrm>
          <a:prstGeom prst="rect">
            <a:avLst/>
          </a:prstGeom>
          <a:noFill/>
          <a:ln w="9525">
            <a:noFill/>
            <a:miter lim="800000"/>
            <a:headEnd/>
            <a:tailEnd/>
          </a:ln>
          <a:effectLst/>
        </p:spPr>
        <p:txBody>
          <a:bodyPr>
            <a:spAutoFit/>
          </a:bodyPr>
          <a:lstStyle/>
          <a:p>
            <a:pPr>
              <a:lnSpc>
                <a:spcPct val="85000"/>
              </a:lnSpc>
              <a:spcBef>
                <a:spcPct val="50000"/>
              </a:spcBef>
              <a:defRPr/>
            </a:pPr>
            <a:r>
              <a:rPr lang="en-US" sz="2400" dirty="0" smtClean="0">
                <a:effectLst>
                  <a:outerShdw blurRad="38100" dist="38100" dir="2700000" algn="tl">
                    <a:srgbClr val="FFFFFF"/>
                  </a:outerShdw>
                </a:effectLst>
                <a:latin typeface="Times New Roman" pitchFamily="18" charset="0"/>
              </a:rPr>
              <a:t>EERW – points of discussion</a:t>
            </a:r>
            <a:endParaRPr lang="en-US" sz="2400" dirty="0">
              <a:effectLst>
                <a:outerShdw blurRad="38100" dist="38100" dir="2700000" algn="tl">
                  <a:srgbClr val="FFFFFF"/>
                </a:outerShdw>
              </a:effectLst>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Line 7"/>
          <p:cNvSpPr>
            <a:spLocks noChangeShapeType="1"/>
          </p:cNvSpPr>
          <p:nvPr/>
        </p:nvSpPr>
        <p:spPr bwMode="auto">
          <a:xfrm>
            <a:off x="762000" y="885690"/>
            <a:ext cx="7315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27" name="Text Box 5"/>
          <p:cNvSpPr txBox="1">
            <a:spLocks noChangeArrowheads="1"/>
          </p:cNvSpPr>
          <p:nvPr/>
        </p:nvSpPr>
        <p:spPr bwMode="auto">
          <a:xfrm>
            <a:off x="762000" y="1303338"/>
            <a:ext cx="7696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400" dirty="0" smtClean="0">
                <a:latin typeface="Times New Roman" pitchFamily="18" charset="0"/>
              </a:rPr>
              <a:t>Recommendations for EEWR versus </a:t>
            </a:r>
            <a:r>
              <a:rPr lang="en-US" sz="2400" dirty="0" smtClean="0">
                <a:latin typeface="Times New Roman" pitchFamily="18" charset="0"/>
              </a:rPr>
              <a:t>RCT</a:t>
            </a:r>
          </a:p>
          <a:p>
            <a:pPr marL="342900" indent="-342900" eaLnBrk="1" hangingPunct="1">
              <a:spcBef>
                <a:spcPct val="50000"/>
              </a:spcBef>
              <a:buFont typeface="Arial" pitchFamily="34" charset="0"/>
              <a:buChar char="•"/>
            </a:pPr>
            <a:r>
              <a:rPr lang="en-US" sz="2400" dirty="0" smtClean="0">
                <a:latin typeface="Times New Roman" pitchFamily="18" charset="0"/>
              </a:rPr>
              <a:t>Recommendations as to when and how to implement EERW?</a:t>
            </a:r>
          </a:p>
          <a:p>
            <a:pPr marL="342900" indent="-342900" eaLnBrk="1" hangingPunct="1">
              <a:spcBef>
                <a:spcPct val="50000"/>
              </a:spcBef>
              <a:buFont typeface="Arial" pitchFamily="34" charset="0"/>
              <a:buChar char="•"/>
            </a:pPr>
            <a:r>
              <a:rPr lang="en-US" sz="2400" dirty="0" smtClean="0">
                <a:latin typeface="Times New Roman" pitchFamily="18" charset="0"/>
              </a:rPr>
              <a:t>Formal assessment of placebo effects</a:t>
            </a:r>
          </a:p>
          <a:p>
            <a:pPr marL="342900" indent="-342900" eaLnBrk="1" hangingPunct="1">
              <a:spcBef>
                <a:spcPct val="50000"/>
              </a:spcBef>
              <a:buFont typeface="Arial" pitchFamily="34" charset="0"/>
              <a:buChar char="•"/>
            </a:pPr>
            <a:r>
              <a:rPr lang="en-US" sz="2400" dirty="0" smtClean="0">
                <a:latin typeface="Times New Roman" pitchFamily="18" charset="0"/>
              </a:rPr>
              <a:t>Effectiveness? Cost, duration, recruitment, </a:t>
            </a:r>
            <a:r>
              <a:rPr lang="en-US" sz="2400" dirty="0" err="1" smtClean="0">
                <a:latin typeface="Times New Roman" pitchFamily="18" charset="0"/>
              </a:rPr>
              <a:t>etc</a:t>
            </a:r>
            <a:endParaRPr lang="en-US" sz="2400" dirty="0" smtClean="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p:txBody>
      </p:sp>
    </p:spTree>
    <p:extLst>
      <p:ext uri="{BB962C8B-B14F-4D97-AF65-F5344CB8AC3E}">
        <p14:creationId xmlns:p14="http://schemas.microsoft.com/office/powerpoint/2010/main" val="177797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4"/>
            <a:ext cx="8382000" cy="511175"/>
          </a:xfrm>
          <a:prstGeom prst="rect">
            <a:avLst/>
          </a:prstGeom>
          <a:noFill/>
          <a:ln w="9525">
            <a:noFill/>
            <a:miter lim="800000"/>
            <a:headEnd/>
            <a:tailEnd/>
          </a:ln>
          <a:effectLst/>
        </p:spPr>
        <p:txBody>
          <a:bodyPr>
            <a:spAutoFit/>
          </a:bodyPr>
          <a:lstStyle/>
          <a:p>
            <a:pPr>
              <a:lnSpc>
                <a:spcPct val="85000"/>
              </a:lnSpc>
              <a:spcBef>
                <a:spcPct val="50000"/>
              </a:spcBef>
              <a:defRPr/>
            </a:pPr>
            <a:r>
              <a:rPr lang="en-US" sz="3200" dirty="0" smtClean="0">
                <a:effectLst>
                  <a:outerShdw blurRad="38100" dist="38100" dir="2700000" algn="tl">
                    <a:srgbClr val="FFFFFF"/>
                  </a:outerShdw>
                </a:effectLst>
                <a:latin typeface="Times New Roman" pitchFamily="18" charset="0"/>
              </a:rPr>
              <a:t>Pharmacological profiling</a:t>
            </a:r>
            <a:endParaRPr lang="en-US" sz="3200" dirty="0">
              <a:effectLst>
                <a:outerShdw blurRad="38100" dist="38100" dir="2700000" algn="tl">
                  <a:srgbClr val="FFFFFF"/>
                </a:outerShdw>
              </a:effectLst>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Line 7"/>
          <p:cNvSpPr>
            <a:spLocks noChangeShapeType="1"/>
          </p:cNvSpPr>
          <p:nvPr/>
        </p:nvSpPr>
        <p:spPr bwMode="auto">
          <a:xfrm>
            <a:off x="762000" y="990600"/>
            <a:ext cx="7315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27" name="Text Box 5"/>
          <p:cNvSpPr txBox="1">
            <a:spLocks noChangeArrowheads="1"/>
          </p:cNvSpPr>
          <p:nvPr/>
        </p:nvSpPr>
        <p:spPr bwMode="auto">
          <a:xfrm>
            <a:off x="762000" y="1303338"/>
            <a:ext cx="7696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400" dirty="0" smtClean="0">
                <a:latin typeface="Times New Roman" pitchFamily="18" charset="0"/>
              </a:rPr>
              <a:t>Implicit:</a:t>
            </a:r>
          </a:p>
          <a:p>
            <a:pPr marL="342900" indent="-342900" eaLnBrk="1" hangingPunct="1">
              <a:spcBef>
                <a:spcPct val="50000"/>
              </a:spcBef>
              <a:buFont typeface="Arial" pitchFamily="34" charset="0"/>
              <a:buChar char="•"/>
            </a:pPr>
            <a:endParaRPr lang="en-US" sz="2400" dirty="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marL="342900" indent="-342900" eaLnBrk="1" hangingPunct="1">
              <a:spcBef>
                <a:spcPct val="50000"/>
              </a:spcBef>
              <a:buFont typeface="Arial" pitchFamily="34" charset="0"/>
              <a:buChar char="•"/>
            </a:pPr>
            <a:r>
              <a:rPr lang="en-US" sz="2400" dirty="0" smtClean="0">
                <a:latin typeface="Times New Roman" pitchFamily="18" charset="0"/>
              </a:rPr>
              <a:t>Explicit:</a:t>
            </a:r>
          </a:p>
        </p:txBody>
      </p:sp>
      <p:sp>
        <p:nvSpPr>
          <p:cNvPr id="7" name="TextBox 6"/>
          <p:cNvSpPr txBox="1"/>
          <p:nvPr/>
        </p:nvSpPr>
        <p:spPr>
          <a:xfrm>
            <a:off x="1219200" y="1752600"/>
            <a:ext cx="6934200" cy="1200329"/>
          </a:xfrm>
          <a:prstGeom prst="rect">
            <a:avLst/>
          </a:prstGeom>
          <a:noFill/>
        </p:spPr>
        <p:txBody>
          <a:bodyPr wrap="square" rtlCol="0">
            <a:spAutoFit/>
          </a:bodyPr>
          <a:lstStyle/>
          <a:p>
            <a:pPr marL="285750" indent="-285750">
              <a:buFont typeface="Arial" pitchFamily="34" charset="0"/>
              <a:buChar char="→"/>
            </a:pPr>
            <a:r>
              <a:rPr lang="en-US" dirty="0" smtClean="0">
                <a:latin typeface="Times New Roman" pitchFamily="18" charset="0"/>
              </a:rPr>
              <a:t>Inclusion/exclusion criteria</a:t>
            </a:r>
          </a:p>
          <a:p>
            <a:pPr marL="285750" indent="-285750">
              <a:buFont typeface="Arial" pitchFamily="34" charset="0"/>
              <a:buChar char="→"/>
            </a:pPr>
            <a:r>
              <a:rPr lang="en-US" dirty="0" smtClean="0">
                <a:latin typeface="Times New Roman" pitchFamily="18" charset="0"/>
              </a:rPr>
              <a:t>Characteristics of patient population</a:t>
            </a:r>
          </a:p>
          <a:p>
            <a:pPr marL="285750" indent="-285750">
              <a:buFont typeface="Arial" pitchFamily="34" charset="0"/>
              <a:buChar char="→"/>
            </a:pPr>
            <a:endParaRPr lang="en-US" dirty="0" smtClean="0">
              <a:latin typeface="Times New Roman" pitchFamily="18" charset="0"/>
            </a:endParaRPr>
          </a:p>
          <a:p>
            <a:pPr marL="285750" indent="-285750">
              <a:buFont typeface="Arial" pitchFamily="34" charset="0"/>
              <a:buChar char="→"/>
            </a:pPr>
            <a:endParaRPr lang="en-US" dirty="0" smtClean="0">
              <a:latin typeface="Times New Roman" pitchFamily="18" charset="0"/>
            </a:endParaRPr>
          </a:p>
        </p:txBody>
      </p:sp>
      <p:sp>
        <p:nvSpPr>
          <p:cNvPr id="8" name="TextBox 7"/>
          <p:cNvSpPr txBox="1"/>
          <p:nvPr/>
        </p:nvSpPr>
        <p:spPr>
          <a:xfrm>
            <a:off x="1219200" y="3886200"/>
            <a:ext cx="6934200" cy="1477328"/>
          </a:xfrm>
          <a:prstGeom prst="rect">
            <a:avLst/>
          </a:prstGeom>
          <a:noFill/>
        </p:spPr>
        <p:txBody>
          <a:bodyPr wrap="square" rtlCol="0">
            <a:spAutoFit/>
          </a:bodyPr>
          <a:lstStyle/>
          <a:p>
            <a:pPr marL="285750" indent="-285750">
              <a:buFont typeface="Arial" pitchFamily="34" charset="0"/>
              <a:buChar char="→"/>
            </a:pPr>
            <a:r>
              <a:rPr lang="en-US" dirty="0">
                <a:latin typeface="Times New Roman" pitchFamily="18" charset="0"/>
              </a:rPr>
              <a:t>E</a:t>
            </a:r>
            <a:r>
              <a:rPr lang="en-US" dirty="0" smtClean="0">
                <a:latin typeface="Times New Roman" pitchFamily="18" charset="0"/>
              </a:rPr>
              <a:t>nriched enrollment design</a:t>
            </a:r>
          </a:p>
          <a:p>
            <a:pPr marL="285750" indent="-285750">
              <a:buFont typeface="Arial" pitchFamily="34" charset="0"/>
              <a:buChar char="→"/>
            </a:pPr>
            <a:r>
              <a:rPr lang="en-US" dirty="0" smtClean="0">
                <a:latin typeface="Times New Roman" pitchFamily="18" charset="0"/>
              </a:rPr>
              <a:t>Single occasion drug exposure</a:t>
            </a:r>
          </a:p>
          <a:p>
            <a:pPr marL="285750" indent="-285750">
              <a:buFont typeface="Arial" pitchFamily="34" charset="0"/>
              <a:buChar char="→"/>
            </a:pPr>
            <a:r>
              <a:rPr lang="en-US" dirty="0" smtClean="0">
                <a:latin typeface="Times New Roman" pitchFamily="18" charset="0"/>
              </a:rPr>
              <a:t>Single </a:t>
            </a:r>
            <a:r>
              <a:rPr lang="en-US" dirty="0" smtClean="0">
                <a:sym typeface="Symbol"/>
              </a:rPr>
              <a:t> </a:t>
            </a:r>
            <a:r>
              <a:rPr lang="en-US" dirty="0" smtClean="0">
                <a:latin typeface="Times New Roman" pitchFamily="18" charset="0"/>
                <a:sym typeface="Symbol"/>
              </a:rPr>
              <a:t>combined therapy (</a:t>
            </a:r>
            <a:r>
              <a:rPr lang="en-US" dirty="0" err="1" smtClean="0">
                <a:latin typeface="Times New Roman" pitchFamily="18" charset="0"/>
                <a:sym typeface="Symbol"/>
              </a:rPr>
              <a:t>Rehm</a:t>
            </a:r>
            <a:r>
              <a:rPr lang="en-US" dirty="0" smtClean="0">
                <a:latin typeface="Times New Roman" pitchFamily="18" charset="0"/>
                <a:sym typeface="Symbol"/>
              </a:rPr>
              <a:t> 2010)</a:t>
            </a:r>
            <a:endParaRPr lang="en-US" dirty="0" smtClean="0">
              <a:latin typeface="Times New Roman" pitchFamily="18" charset="0"/>
            </a:endParaRPr>
          </a:p>
          <a:p>
            <a:pPr marL="285750" indent="-285750">
              <a:buFont typeface="Arial" pitchFamily="34" charset="0"/>
              <a:buChar char="→"/>
            </a:pPr>
            <a:endParaRPr lang="en-US" dirty="0" smtClean="0">
              <a:latin typeface="Times New Roman" pitchFamily="18" charset="0"/>
            </a:endParaRPr>
          </a:p>
          <a:p>
            <a:pPr marL="285750" indent="-285750">
              <a:buFont typeface="Arial" pitchFamily="34" charset="0"/>
              <a:buChar char="→"/>
            </a:pPr>
            <a:endParaRPr lang="en-US" dirty="0" smtClean="0">
              <a:latin typeface="Times New Roman" pitchFamily="18" charset="0"/>
            </a:endParaRPr>
          </a:p>
        </p:txBody>
      </p:sp>
    </p:spTree>
    <p:extLst>
      <p:ext uri="{BB962C8B-B14F-4D97-AF65-F5344CB8AC3E}">
        <p14:creationId xmlns:p14="http://schemas.microsoft.com/office/powerpoint/2010/main" val="2795138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5"/>
            <a:ext cx="8382000" cy="406265"/>
          </a:xfrm>
          <a:prstGeom prst="rect">
            <a:avLst/>
          </a:prstGeom>
          <a:noFill/>
          <a:ln w="9525">
            <a:noFill/>
            <a:miter lim="800000"/>
            <a:headEnd/>
            <a:tailEnd/>
          </a:ln>
          <a:effectLst/>
        </p:spPr>
        <p:txBody>
          <a:bodyPr>
            <a:spAutoFit/>
          </a:bodyPr>
          <a:lstStyle/>
          <a:p>
            <a:pPr>
              <a:lnSpc>
                <a:spcPct val="85000"/>
              </a:lnSpc>
              <a:spcBef>
                <a:spcPct val="50000"/>
              </a:spcBef>
              <a:defRPr/>
            </a:pPr>
            <a:r>
              <a:rPr lang="en-US" sz="2400" dirty="0" smtClean="0">
                <a:effectLst>
                  <a:outerShdw blurRad="38100" dist="38100" dir="2700000" algn="tl">
                    <a:srgbClr val="FFFFFF"/>
                  </a:outerShdw>
                </a:effectLst>
                <a:latin typeface="Times New Roman" pitchFamily="18" charset="0"/>
              </a:rPr>
              <a:t>Implicit or partial enrichment</a:t>
            </a:r>
            <a:endParaRPr lang="en-US" sz="2400" dirty="0">
              <a:effectLst>
                <a:outerShdw blurRad="38100" dist="38100" dir="2700000" algn="tl">
                  <a:srgbClr val="FFFFFF"/>
                </a:outerShdw>
              </a:effectLst>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Line 7"/>
          <p:cNvSpPr>
            <a:spLocks noChangeShapeType="1"/>
          </p:cNvSpPr>
          <p:nvPr/>
        </p:nvSpPr>
        <p:spPr bwMode="auto">
          <a:xfrm>
            <a:off x="762000" y="895215"/>
            <a:ext cx="7315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27" name="Text Box 5"/>
          <p:cNvSpPr txBox="1">
            <a:spLocks noChangeArrowheads="1"/>
          </p:cNvSpPr>
          <p:nvPr/>
        </p:nvSpPr>
        <p:spPr bwMode="auto">
          <a:xfrm>
            <a:off x="733425" y="1143000"/>
            <a:ext cx="76962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200" dirty="0" smtClean="0">
                <a:latin typeface="Times New Roman" pitchFamily="18" charset="0"/>
              </a:rPr>
              <a:t>Examples:</a:t>
            </a:r>
          </a:p>
          <a:p>
            <a:pPr marL="342900" indent="-342900" eaLnBrk="1" hangingPunct="1">
              <a:spcBef>
                <a:spcPct val="50000"/>
              </a:spcBef>
              <a:buFont typeface="Arial" pitchFamily="34" charset="0"/>
              <a:buChar char="•"/>
            </a:pPr>
            <a:endParaRPr lang="en-US" sz="2400" dirty="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marL="342900" indent="-342900" eaLnBrk="1" hangingPunct="1">
              <a:spcBef>
                <a:spcPct val="50000"/>
              </a:spcBef>
              <a:buFont typeface="Arial" pitchFamily="34" charset="0"/>
              <a:buChar char="•"/>
            </a:pPr>
            <a:endParaRPr lang="en-US" sz="2400" dirty="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eaLnBrk="1" hangingPunct="1">
              <a:spcBef>
                <a:spcPct val="50000"/>
              </a:spcBef>
            </a:pPr>
            <a:endParaRPr lang="en-US" sz="2000" dirty="0" smtClean="0">
              <a:latin typeface="Times New Roman" pitchFamily="18" charset="0"/>
            </a:endParaRPr>
          </a:p>
          <a:p>
            <a:pPr marL="342900" indent="-342900" eaLnBrk="1" hangingPunct="1">
              <a:spcBef>
                <a:spcPct val="50000"/>
              </a:spcBef>
              <a:buFont typeface="Arial" pitchFamily="34" charset="0"/>
              <a:buChar char="•"/>
            </a:pPr>
            <a:endParaRPr lang="en-US" sz="2400" dirty="0">
              <a:latin typeface="Times New Roman" pitchFamily="18" charset="0"/>
            </a:endParaRPr>
          </a:p>
          <a:p>
            <a:pPr eaLnBrk="1" hangingPunct="1">
              <a:spcBef>
                <a:spcPct val="50000"/>
              </a:spcBef>
            </a:pPr>
            <a:endParaRPr lang="en-US" sz="2400" dirty="0" smtClean="0">
              <a:latin typeface="Times New Roman" pitchFamily="18" charset="0"/>
            </a:endParaRPr>
          </a:p>
        </p:txBody>
      </p:sp>
      <p:sp>
        <p:nvSpPr>
          <p:cNvPr id="3" name="TextBox 2"/>
          <p:cNvSpPr txBox="1"/>
          <p:nvPr/>
        </p:nvSpPr>
        <p:spPr>
          <a:xfrm>
            <a:off x="847725" y="1558498"/>
            <a:ext cx="6934200" cy="3970318"/>
          </a:xfrm>
          <a:prstGeom prst="rect">
            <a:avLst/>
          </a:prstGeom>
          <a:noFill/>
        </p:spPr>
        <p:txBody>
          <a:bodyPr wrap="square" rtlCol="0">
            <a:spAutoFit/>
          </a:bodyPr>
          <a:lstStyle/>
          <a:p>
            <a:pPr marL="285750" indent="-285750">
              <a:buFont typeface="Arial" pitchFamily="34" charset="0"/>
              <a:buChar char="→"/>
            </a:pPr>
            <a:r>
              <a:rPr lang="en-US" dirty="0">
                <a:latin typeface="Times New Roman" pitchFamily="18" charset="0"/>
              </a:rPr>
              <a:t>S</a:t>
            </a:r>
            <a:r>
              <a:rPr lang="en-US" dirty="0" smtClean="0">
                <a:latin typeface="Times New Roman" pitchFamily="18" charset="0"/>
              </a:rPr>
              <a:t>ponsored </a:t>
            </a:r>
            <a:r>
              <a:rPr lang="en-US" dirty="0">
                <a:latin typeface="Times New Roman" pitchFamily="18" charset="0"/>
              </a:rPr>
              <a:t>studies on gabapentin and pregabalin  used </a:t>
            </a:r>
            <a:r>
              <a:rPr lang="en-US" u="sng" dirty="0">
                <a:latin typeface="Times New Roman" pitchFamily="18" charset="0"/>
              </a:rPr>
              <a:t>prior responsiveness of the neuropathic pain </a:t>
            </a:r>
            <a:r>
              <a:rPr lang="en-US" dirty="0">
                <a:latin typeface="Times New Roman" pitchFamily="18" charset="0"/>
              </a:rPr>
              <a:t>symptoms to gabapentin </a:t>
            </a:r>
            <a:r>
              <a:rPr lang="en-US" dirty="0" smtClean="0">
                <a:latin typeface="Times New Roman" pitchFamily="18" charset="0"/>
              </a:rPr>
              <a:t>as a </a:t>
            </a:r>
            <a:r>
              <a:rPr lang="en-US" dirty="0">
                <a:latin typeface="Times New Roman" pitchFamily="18" charset="0"/>
              </a:rPr>
              <a:t>disclosed inclusion </a:t>
            </a:r>
            <a:r>
              <a:rPr lang="en-US" dirty="0" smtClean="0">
                <a:latin typeface="Times New Roman" pitchFamily="18" charset="0"/>
              </a:rPr>
              <a:t>criteria (</a:t>
            </a:r>
            <a:r>
              <a:rPr lang="en-US" dirty="0" err="1" smtClean="0">
                <a:latin typeface="Times New Roman" pitchFamily="18" charset="0"/>
              </a:rPr>
              <a:t>McQuay</a:t>
            </a:r>
            <a:r>
              <a:rPr lang="en-US" dirty="0">
                <a:latin typeface="Times New Roman" pitchFamily="18" charset="0"/>
              </a:rPr>
              <a:t>,</a:t>
            </a:r>
            <a:r>
              <a:rPr lang="en-US" dirty="0" smtClean="0">
                <a:latin typeface="Times New Roman" pitchFamily="18" charset="0"/>
              </a:rPr>
              <a:t> Pain </a:t>
            </a:r>
            <a:r>
              <a:rPr lang="en-US" dirty="0">
                <a:latin typeface="Times New Roman" pitchFamily="18" charset="0"/>
              </a:rPr>
              <a:t>2008</a:t>
            </a:r>
            <a:r>
              <a:rPr lang="en-US" dirty="0" smtClean="0">
                <a:latin typeface="Times New Roman" pitchFamily="18" charset="0"/>
              </a:rPr>
              <a:t>)</a:t>
            </a:r>
          </a:p>
          <a:p>
            <a:pPr marL="285750" indent="-285750">
              <a:buFont typeface="Arial" pitchFamily="34" charset="0"/>
              <a:buChar char="→"/>
            </a:pPr>
            <a:endParaRPr lang="en-US" dirty="0">
              <a:latin typeface="Times New Roman" pitchFamily="18" charset="0"/>
            </a:endParaRPr>
          </a:p>
          <a:p>
            <a:pPr marL="285750" indent="-285750">
              <a:buFont typeface="Arial" pitchFamily="34" charset="0"/>
              <a:buChar char="→"/>
            </a:pPr>
            <a:r>
              <a:rPr lang="en-US" dirty="0" smtClean="0">
                <a:latin typeface="Times New Roman" pitchFamily="18" charset="0"/>
              </a:rPr>
              <a:t>Gabapentin extended release tablets for post-herpetic neuralgia excluding </a:t>
            </a:r>
            <a:r>
              <a:rPr lang="en-US" u="sng" dirty="0" smtClean="0">
                <a:latin typeface="Times New Roman" pitchFamily="18" charset="0"/>
              </a:rPr>
              <a:t>patients previously failing gabapentin therapy </a:t>
            </a:r>
            <a:r>
              <a:rPr lang="en-US" dirty="0" smtClean="0">
                <a:latin typeface="Times New Roman" pitchFamily="18" charset="0"/>
              </a:rPr>
              <a:t>(Wallace, </a:t>
            </a:r>
            <a:r>
              <a:rPr lang="en-US" dirty="0" err="1" smtClean="0">
                <a:latin typeface="Times New Roman" pitchFamily="18" charset="0"/>
              </a:rPr>
              <a:t>Clin</a:t>
            </a:r>
            <a:r>
              <a:rPr lang="en-US" dirty="0" smtClean="0">
                <a:latin typeface="Times New Roman" pitchFamily="18" charset="0"/>
              </a:rPr>
              <a:t> Drug </a:t>
            </a:r>
            <a:r>
              <a:rPr lang="en-US" dirty="0" err="1" smtClean="0">
                <a:latin typeface="Times New Roman" pitchFamily="18" charset="0"/>
              </a:rPr>
              <a:t>Investig</a:t>
            </a:r>
            <a:r>
              <a:rPr lang="en-US" dirty="0" smtClean="0">
                <a:latin typeface="Times New Roman" pitchFamily="18" charset="0"/>
              </a:rPr>
              <a:t> 2010)</a:t>
            </a:r>
          </a:p>
          <a:p>
            <a:pPr marL="285750" indent="-285750">
              <a:buFont typeface="Arial" pitchFamily="34" charset="0"/>
              <a:buChar char="→"/>
            </a:pPr>
            <a:endParaRPr lang="en-US" dirty="0" smtClean="0">
              <a:latin typeface="Times New Roman" pitchFamily="18" charset="0"/>
            </a:endParaRPr>
          </a:p>
          <a:p>
            <a:pPr marL="285750" indent="-285750">
              <a:buFont typeface="Arial" pitchFamily="34" charset="0"/>
              <a:buChar char="→"/>
            </a:pPr>
            <a:r>
              <a:rPr lang="en-US" dirty="0">
                <a:latin typeface="Times New Roman" pitchFamily="18" charset="0"/>
              </a:rPr>
              <a:t>Fentanyl nasal spray for cancer breakthrough pain in patients </a:t>
            </a:r>
            <a:r>
              <a:rPr lang="en-US" u="sng" dirty="0">
                <a:latin typeface="Times New Roman" pitchFamily="18" charset="0"/>
              </a:rPr>
              <a:t>responsive to chronic opioid therapy </a:t>
            </a:r>
            <a:r>
              <a:rPr lang="en-US" dirty="0">
                <a:latin typeface="Times New Roman" pitchFamily="18" charset="0"/>
              </a:rPr>
              <a:t>(</a:t>
            </a:r>
            <a:r>
              <a:rPr lang="en-US" dirty="0" err="1">
                <a:latin typeface="Times New Roman" pitchFamily="18" charset="0"/>
              </a:rPr>
              <a:t>Portenoy</a:t>
            </a:r>
            <a:r>
              <a:rPr lang="en-US" dirty="0">
                <a:latin typeface="Times New Roman" pitchFamily="18" charset="0"/>
              </a:rPr>
              <a:t>, Pain 2010</a:t>
            </a:r>
            <a:r>
              <a:rPr lang="en-US" dirty="0" smtClean="0">
                <a:latin typeface="Times New Roman" pitchFamily="18" charset="0"/>
              </a:rPr>
              <a:t>)</a:t>
            </a:r>
          </a:p>
          <a:p>
            <a:pPr marL="285750" indent="-285750">
              <a:buFont typeface="Arial" pitchFamily="34" charset="0"/>
              <a:buChar char="→"/>
            </a:pPr>
            <a:endParaRPr lang="en-US" dirty="0">
              <a:latin typeface="Times New Roman" pitchFamily="18" charset="0"/>
            </a:endParaRPr>
          </a:p>
          <a:p>
            <a:pPr marL="285750" indent="-285750">
              <a:buFont typeface="Arial" pitchFamily="34" charset="0"/>
              <a:buChar char="→"/>
            </a:pPr>
            <a:r>
              <a:rPr lang="en-US" dirty="0" smtClean="0">
                <a:latin typeface="Times New Roman" pitchFamily="18" charset="0"/>
              </a:rPr>
              <a:t>Buprenorphine transdermal patch for LBP </a:t>
            </a:r>
            <a:r>
              <a:rPr lang="en-US" u="sng" dirty="0" smtClean="0">
                <a:latin typeface="Times New Roman" pitchFamily="18" charset="0"/>
              </a:rPr>
              <a:t>excluding patients “refractory” to opioid therapy</a:t>
            </a:r>
            <a:r>
              <a:rPr lang="en-US" dirty="0" smtClean="0">
                <a:latin typeface="Times New Roman" pitchFamily="18" charset="0"/>
              </a:rPr>
              <a:t> or with “anticipated high dose requirements (Gordon, Pain Res Manage 2010)</a:t>
            </a:r>
          </a:p>
        </p:txBody>
      </p:sp>
      <p:sp>
        <p:nvSpPr>
          <p:cNvPr id="8" name="Text Box 5"/>
          <p:cNvSpPr txBox="1">
            <a:spLocks noChangeArrowheads="1"/>
          </p:cNvSpPr>
          <p:nvPr/>
        </p:nvSpPr>
        <p:spPr bwMode="auto">
          <a:xfrm>
            <a:off x="838200" y="4739521"/>
            <a:ext cx="76962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sz="2400" dirty="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marL="342900" indent="-342900" eaLnBrk="1" hangingPunct="1">
              <a:spcBef>
                <a:spcPct val="50000"/>
              </a:spcBef>
              <a:buFont typeface="Arial" pitchFamily="34" charset="0"/>
              <a:buChar char="•"/>
            </a:pPr>
            <a:endParaRPr lang="en-US" sz="2400" dirty="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eaLnBrk="1" hangingPunct="1">
              <a:spcBef>
                <a:spcPct val="50000"/>
              </a:spcBef>
            </a:pPr>
            <a:endParaRPr lang="en-US" sz="2000" dirty="0" smtClean="0">
              <a:latin typeface="Times New Roman" pitchFamily="18" charset="0"/>
            </a:endParaRPr>
          </a:p>
          <a:p>
            <a:pPr marL="342900" indent="-342900" eaLnBrk="1" hangingPunct="1">
              <a:spcBef>
                <a:spcPct val="50000"/>
              </a:spcBef>
              <a:buFont typeface="Arial" pitchFamily="34" charset="0"/>
              <a:buChar char="•"/>
            </a:pPr>
            <a:endParaRPr lang="en-US" sz="2400" dirty="0">
              <a:latin typeface="Times New Roman" pitchFamily="18" charset="0"/>
            </a:endParaRPr>
          </a:p>
          <a:p>
            <a:pPr eaLnBrk="1" hangingPunct="1">
              <a:spcBef>
                <a:spcPct val="50000"/>
              </a:spcBef>
            </a:pPr>
            <a:endParaRPr lang="en-US" sz="2400" dirty="0" smtClean="0">
              <a:latin typeface="Times New Roman" pitchFamily="18" charset="0"/>
            </a:endParaRPr>
          </a:p>
        </p:txBody>
      </p:sp>
    </p:spTree>
    <p:extLst>
      <p:ext uri="{BB962C8B-B14F-4D97-AF65-F5344CB8AC3E}">
        <p14:creationId xmlns:p14="http://schemas.microsoft.com/office/powerpoint/2010/main" val="3611216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5"/>
            <a:ext cx="8382000" cy="406265"/>
          </a:xfrm>
          <a:prstGeom prst="rect">
            <a:avLst/>
          </a:prstGeom>
          <a:noFill/>
          <a:ln w="9525">
            <a:noFill/>
            <a:miter lim="800000"/>
            <a:headEnd/>
            <a:tailEnd/>
          </a:ln>
          <a:effectLst/>
        </p:spPr>
        <p:txBody>
          <a:bodyPr>
            <a:spAutoFit/>
          </a:bodyPr>
          <a:lstStyle/>
          <a:p>
            <a:pPr>
              <a:lnSpc>
                <a:spcPct val="85000"/>
              </a:lnSpc>
              <a:spcBef>
                <a:spcPct val="50000"/>
              </a:spcBef>
              <a:defRPr/>
            </a:pPr>
            <a:r>
              <a:rPr lang="en-US" sz="2400" dirty="0" smtClean="0">
                <a:effectLst>
                  <a:outerShdw blurRad="38100" dist="38100" dir="2700000" algn="tl">
                    <a:srgbClr val="FFFFFF"/>
                  </a:outerShdw>
                </a:effectLst>
                <a:latin typeface="Times New Roman" pitchFamily="18" charset="0"/>
              </a:rPr>
              <a:t>Implicit or partial enrichment</a:t>
            </a:r>
            <a:endParaRPr lang="en-US" sz="2400" dirty="0">
              <a:effectLst>
                <a:outerShdw blurRad="38100" dist="38100" dir="2700000" algn="tl">
                  <a:srgbClr val="FFFFFF"/>
                </a:outerShdw>
              </a:effectLst>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Line 7"/>
          <p:cNvSpPr>
            <a:spLocks noChangeShapeType="1"/>
          </p:cNvSpPr>
          <p:nvPr/>
        </p:nvSpPr>
        <p:spPr bwMode="auto">
          <a:xfrm>
            <a:off x="762000" y="895215"/>
            <a:ext cx="7315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27" name="Text Box 5"/>
          <p:cNvSpPr txBox="1">
            <a:spLocks noChangeArrowheads="1"/>
          </p:cNvSpPr>
          <p:nvPr/>
        </p:nvSpPr>
        <p:spPr bwMode="auto">
          <a:xfrm>
            <a:off x="733425" y="1143000"/>
            <a:ext cx="7696200"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200" dirty="0" smtClean="0">
                <a:latin typeface="Times New Roman" pitchFamily="18" charset="0"/>
              </a:rPr>
              <a:t>Impact of partial enrichment on assay sensitivity is unclear (e.g. </a:t>
            </a:r>
            <a:r>
              <a:rPr lang="en-US" sz="2200" dirty="0" err="1" smtClean="0">
                <a:latin typeface="Times New Roman" pitchFamily="18" charset="0"/>
              </a:rPr>
              <a:t>Straube</a:t>
            </a:r>
            <a:r>
              <a:rPr lang="en-US" sz="2200" dirty="0" smtClean="0">
                <a:latin typeface="Times New Roman" pitchFamily="18" charset="0"/>
              </a:rPr>
              <a:t> et al., Br J </a:t>
            </a:r>
            <a:r>
              <a:rPr lang="en-US" sz="2200" dirty="0" err="1" smtClean="0">
                <a:latin typeface="Times New Roman" pitchFamily="18" charset="0"/>
              </a:rPr>
              <a:t>Clin</a:t>
            </a:r>
            <a:r>
              <a:rPr lang="en-US" sz="2200" dirty="0" smtClean="0">
                <a:latin typeface="Times New Roman" pitchFamily="18" charset="0"/>
              </a:rPr>
              <a:t> </a:t>
            </a:r>
            <a:r>
              <a:rPr lang="en-US" sz="2200" dirty="0" err="1" smtClean="0">
                <a:latin typeface="Times New Roman" pitchFamily="18" charset="0"/>
              </a:rPr>
              <a:t>Pharmacol</a:t>
            </a:r>
            <a:r>
              <a:rPr lang="en-US" sz="2200" dirty="0" smtClean="0">
                <a:latin typeface="Times New Roman" pitchFamily="18" charset="0"/>
              </a:rPr>
              <a:t> 2008)</a:t>
            </a:r>
          </a:p>
          <a:p>
            <a:pPr marL="342900" indent="-342900" eaLnBrk="1" hangingPunct="1">
              <a:spcBef>
                <a:spcPct val="50000"/>
              </a:spcBef>
              <a:buFont typeface="Arial" pitchFamily="34" charset="0"/>
              <a:buChar char="•"/>
            </a:pPr>
            <a:r>
              <a:rPr lang="en-US" sz="2200" dirty="0" smtClean="0">
                <a:latin typeface="Times New Roman" pitchFamily="18" charset="0"/>
              </a:rPr>
              <a:t>Detailed reporting  of enrichment process and extent of enrichment is required</a:t>
            </a:r>
          </a:p>
          <a:p>
            <a:pPr marL="342900" indent="-342900" eaLnBrk="1" hangingPunct="1">
              <a:spcBef>
                <a:spcPct val="50000"/>
              </a:spcBef>
              <a:buFont typeface="Arial" pitchFamily="34" charset="0"/>
              <a:buChar char="•"/>
            </a:pPr>
            <a:r>
              <a:rPr lang="en-US" sz="2200" dirty="0" smtClean="0">
                <a:latin typeface="Times New Roman" pitchFamily="18" charset="0"/>
              </a:rPr>
              <a:t>Considering comprehensive characterization of patients with respect to their previous medication history</a:t>
            </a:r>
          </a:p>
          <a:p>
            <a:pPr marL="342900" indent="-342900" eaLnBrk="1" hangingPunct="1">
              <a:spcBef>
                <a:spcPct val="50000"/>
              </a:spcBef>
              <a:buFont typeface="Arial" pitchFamily="34" charset="0"/>
              <a:buChar char="•"/>
            </a:pPr>
            <a:endParaRPr lang="en-US" sz="2400" dirty="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marL="342900" indent="-342900" eaLnBrk="1" hangingPunct="1">
              <a:spcBef>
                <a:spcPct val="50000"/>
              </a:spcBef>
              <a:buFont typeface="Arial" pitchFamily="34" charset="0"/>
              <a:buChar char="•"/>
            </a:pPr>
            <a:endParaRPr lang="en-US" sz="2400" dirty="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eaLnBrk="1" hangingPunct="1">
              <a:spcBef>
                <a:spcPct val="50000"/>
              </a:spcBef>
            </a:pPr>
            <a:endParaRPr lang="en-US" sz="2000" dirty="0" smtClean="0">
              <a:latin typeface="Times New Roman" pitchFamily="18" charset="0"/>
            </a:endParaRPr>
          </a:p>
          <a:p>
            <a:pPr marL="342900" indent="-342900" eaLnBrk="1" hangingPunct="1">
              <a:spcBef>
                <a:spcPct val="50000"/>
              </a:spcBef>
              <a:buFont typeface="Arial" pitchFamily="34" charset="0"/>
              <a:buChar char="•"/>
            </a:pPr>
            <a:endParaRPr lang="en-US" sz="2400" dirty="0">
              <a:latin typeface="Times New Roman" pitchFamily="18" charset="0"/>
            </a:endParaRPr>
          </a:p>
          <a:p>
            <a:pPr eaLnBrk="1" hangingPunct="1">
              <a:spcBef>
                <a:spcPct val="50000"/>
              </a:spcBef>
            </a:pPr>
            <a:endParaRPr lang="en-US" sz="2400" dirty="0" smtClean="0">
              <a:latin typeface="Times New Roman" pitchFamily="18" charset="0"/>
            </a:endParaRPr>
          </a:p>
        </p:txBody>
      </p:sp>
      <p:sp>
        <p:nvSpPr>
          <p:cNvPr id="8" name="Text Box 5"/>
          <p:cNvSpPr txBox="1">
            <a:spLocks noChangeArrowheads="1"/>
          </p:cNvSpPr>
          <p:nvPr/>
        </p:nvSpPr>
        <p:spPr bwMode="auto">
          <a:xfrm>
            <a:off x="838200" y="4739521"/>
            <a:ext cx="76962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endParaRPr lang="en-US" sz="2400" dirty="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marL="342900" indent="-342900" eaLnBrk="1" hangingPunct="1">
              <a:spcBef>
                <a:spcPct val="50000"/>
              </a:spcBef>
              <a:buFont typeface="Arial" pitchFamily="34" charset="0"/>
              <a:buChar char="•"/>
            </a:pPr>
            <a:endParaRPr lang="en-US" sz="2400" dirty="0">
              <a:latin typeface="Times New Roman" pitchFamily="18" charset="0"/>
            </a:endParaRPr>
          </a:p>
          <a:p>
            <a:pPr marL="342900" indent="-342900" eaLnBrk="1" hangingPunct="1">
              <a:spcBef>
                <a:spcPct val="50000"/>
              </a:spcBef>
              <a:buFont typeface="Arial" pitchFamily="34" charset="0"/>
              <a:buChar char="•"/>
            </a:pPr>
            <a:endParaRPr lang="en-US" sz="2400" dirty="0" smtClean="0">
              <a:latin typeface="Times New Roman" pitchFamily="18" charset="0"/>
            </a:endParaRPr>
          </a:p>
          <a:p>
            <a:pPr eaLnBrk="1" hangingPunct="1">
              <a:spcBef>
                <a:spcPct val="50000"/>
              </a:spcBef>
            </a:pPr>
            <a:endParaRPr lang="en-US" sz="2000" dirty="0" smtClean="0">
              <a:latin typeface="Times New Roman" pitchFamily="18" charset="0"/>
            </a:endParaRPr>
          </a:p>
          <a:p>
            <a:pPr marL="342900" indent="-342900" eaLnBrk="1" hangingPunct="1">
              <a:spcBef>
                <a:spcPct val="50000"/>
              </a:spcBef>
              <a:buFont typeface="Arial" pitchFamily="34" charset="0"/>
              <a:buChar char="•"/>
            </a:pPr>
            <a:endParaRPr lang="en-US" sz="2400" dirty="0">
              <a:latin typeface="Times New Roman" pitchFamily="18" charset="0"/>
            </a:endParaRPr>
          </a:p>
          <a:p>
            <a:pPr eaLnBrk="1" hangingPunct="1">
              <a:spcBef>
                <a:spcPct val="50000"/>
              </a:spcBef>
            </a:pPr>
            <a:endParaRPr lang="en-US" sz="2400" dirty="0" smtClean="0">
              <a:latin typeface="Times New Roman" pitchFamily="18" charset="0"/>
            </a:endParaRPr>
          </a:p>
        </p:txBody>
      </p:sp>
    </p:spTree>
    <p:extLst>
      <p:ext uri="{BB962C8B-B14F-4D97-AF65-F5344CB8AC3E}">
        <p14:creationId xmlns:p14="http://schemas.microsoft.com/office/powerpoint/2010/main" val="822718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5"/>
            <a:ext cx="8382000" cy="461665"/>
          </a:xfrm>
          <a:prstGeom prst="rect">
            <a:avLst/>
          </a:prstGeom>
          <a:noFill/>
          <a:ln w="9525">
            <a:noFill/>
            <a:miter lim="800000"/>
            <a:headEnd/>
            <a:tailEnd/>
          </a:ln>
          <a:effectLst/>
        </p:spPr>
        <p:txBody>
          <a:bodyPr>
            <a:spAutoFit/>
          </a:bodyPr>
          <a:lstStyle/>
          <a:p>
            <a:r>
              <a:rPr lang="en-GB" sz="2400" dirty="0">
                <a:latin typeface="Times New Roman" pitchFamily="18" charset="0"/>
              </a:rPr>
              <a:t>EEWR design: Assay sensitivity</a:t>
            </a:r>
            <a:endParaRPr lang="en-US" sz="2400" dirty="0">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Text Box 5"/>
          <p:cNvSpPr txBox="1">
            <a:spLocks noChangeArrowheads="1"/>
          </p:cNvSpPr>
          <p:nvPr/>
        </p:nvSpPr>
        <p:spPr bwMode="auto">
          <a:xfrm>
            <a:off x="723900" y="1143000"/>
            <a:ext cx="81153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2000" dirty="0" smtClean="0">
                <a:latin typeface="Times New Roman" pitchFamily="18" charset="0"/>
              </a:rPr>
              <a:t>FDA perspective on trials for acute depression</a:t>
            </a:r>
            <a:r>
              <a:rPr lang="en-US" sz="2000" dirty="0">
                <a:latin typeface="Times New Roman" pitchFamily="18" charset="0"/>
              </a:rPr>
              <a:t>: </a:t>
            </a:r>
            <a:r>
              <a:rPr lang="en-US" sz="2000" dirty="0" smtClean="0">
                <a:latin typeface="Times New Roman" pitchFamily="18" charset="0"/>
              </a:rPr>
              <a:t>Classical RCTs ~</a:t>
            </a:r>
            <a:r>
              <a:rPr lang="en-US" sz="2000" dirty="0">
                <a:latin typeface="Times New Roman" pitchFamily="18" charset="0"/>
              </a:rPr>
              <a:t>50</a:t>
            </a:r>
            <a:r>
              <a:rPr lang="en-US" sz="2000" dirty="0" smtClean="0">
                <a:latin typeface="Times New Roman" pitchFamily="18" charset="0"/>
              </a:rPr>
              <a:t>% failure rate, even with drugs known to be effective, while EERW were almost invariably successful [Temple, </a:t>
            </a:r>
            <a:r>
              <a:rPr lang="en-US" sz="2000" dirty="0" err="1" smtClean="0">
                <a:latin typeface="Times New Roman" pitchFamily="18" charset="0"/>
              </a:rPr>
              <a:t>Clin</a:t>
            </a:r>
            <a:r>
              <a:rPr lang="en-US" sz="2000" dirty="0" smtClean="0">
                <a:latin typeface="Times New Roman" pitchFamily="18" charset="0"/>
              </a:rPr>
              <a:t> </a:t>
            </a:r>
            <a:r>
              <a:rPr lang="en-US" sz="2000" dirty="0" err="1" smtClean="0">
                <a:latin typeface="Times New Roman" pitchFamily="18" charset="0"/>
              </a:rPr>
              <a:t>Pharmacol</a:t>
            </a:r>
            <a:r>
              <a:rPr lang="en-US" sz="2000" dirty="0" smtClean="0">
                <a:latin typeface="Times New Roman" pitchFamily="18" charset="0"/>
              </a:rPr>
              <a:t> </a:t>
            </a:r>
            <a:r>
              <a:rPr lang="en-US" sz="2000" dirty="0" err="1" smtClean="0">
                <a:latin typeface="Times New Roman" pitchFamily="18" charset="0"/>
              </a:rPr>
              <a:t>Ther</a:t>
            </a:r>
            <a:r>
              <a:rPr lang="en-US" sz="2000" dirty="0">
                <a:latin typeface="Times New Roman" pitchFamily="18" charset="0"/>
              </a:rPr>
              <a:t> </a:t>
            </a:r>
            <a:r>
              <a:rPr lang="en-US" sz="2000" dirty="0" smtClean="0">
                <a:latin typeface="Times New Roman" pitchFamily="18" charset="0"/>
              </a:rPr>
              <a:t>2010]</a:t>
            </a:r>
          </a:p>
          <a:p>
            <a:pPr eaLnBrk="1" hangingPunct="1">
              <a:spcBef>
                <a:spcPct val="50000"/>
              </a:spcBef>
            </a:pPr>
            <a:r>
              <a:rPr lang="en-US" sz="2000" u="sng" dirty="0" smtClean="0">
                <a:latin typeface="Times New Roman" pitchFamily="18" charset="0"/>
              </a:rPr>
              <a:t>Pain</a:t>
            </a:r>
          </a:p>
          <a:p>
            <a:pPr marL="342900" indent="-342900" eaLnBrk="1" hangingPunct="1">
              <a:spcBef>
                <a:spcPct val="50000"/>
              </a:spcBef>
              <a:buFont typeface="Arial" pitchFamily="34" charset="0"/>
              <a:buChar char="•"/>
            </a:pPr>
            <a:r>
              <a:rPr lang="en-US" sz="2000" dirty="0" smtClean="0">
                <a:latin typeface="Times New Roman" pitchFamily="18" charset="0"/>
              </a:rPr>
              <a:t>NNT for 50 % relief of neuropathic pain with pregabalin 5.4 → 4.2 [</a:t>
            </a:r>
            <a:r>
              <a:rPr lang="en-US" sz="2000" dirty="0" err="1" smtClean="0">
                <a:latin typeface="Times New Roman" pitchFamily="18" charset="0"/>
              </a:rPr>
              <a:t>Finnerup</a:t>
            </a:r>
            <a:r>
              <a:rPr lang="en-US" sz="2000" dirty="0" smtClean="0">
                <a:latin typeface="Times New Roman" pitchFamily="18" charset="0"/>
              </a:rPr>
              <a:t>, Pain 2005]</a:t>
            </a:r>
          </a:p>
          <a:p>
            <a:pPr marL="342900" indent="-342900" eaLnBrk="1" hangingPunct="1">
              <a:spcBef>
                <a:spcPct val="50000"/>
              </a:spcBef>
              <a:buFont typeface="Arial" pitchFamily="34" charset="0"/>
              <a:buChar char="•"/>
            </a:pPr>
            <a:r>
              <a:rPr lang="en-US" sz="2000" dirty="0" smtClean="0">
                <a:latin typeface="Times New Roman" pitchFamily="18" charset="0"/>
              </a:rPr>
              <a:t>Average effect size (11-point NPRS) for trials using opioids for chronic pain 1.1 (range 0.7-2.0) → </a:t>
            </a:r>
            <a:r>
              <a:rPr lang="en-US" sz="2000" dirty="0">
                <a:latin typeface="Times New Roman" pitchFamily="18" charset="0"/>
              </a:rPr>
              <a:t>1.7 (range 1.3-2.3) [</a:t>
            </a:r>
            <a:r>
              <a:rPr lang="en-US" sz="2000" dirty="0" smtClean="0">
                <a:latin typeface="Times New Roman" pitchFamily="18" charset="0"/>
              </a:rPr>
              <a:t>Katz, </a:t>
            </a:r>
            <a:r>
              <a:rPr lang="en-US" sz="2000" dirty="0" err="1" smtClean="0">
                <a:latin typeface="Times New Roman" pitchFamily="18" charset="0"/>
              </a:rPr>
              <a:t>Clin</a:t>
            </a:r>
            <a:r>
              <a:rPr lang="en-US" sz="2000" dirty="0" smtClean="0">
                <a:latin typeface="Times New Roman" pitchFamily="18" charset="0"/>
              </a:rPr>
              <a:t> J Pain 2009]</a:t>
            </a:r>
          </a:p>
          <a:p>
            <a:pPr marL="342900" indent="-342900" eaLnBrk="1" hangingPunct="1">
              <a:spcBef>
                <a:spcPct val="50000"/>
              </a:spcBef>
              <a:buFont typeface="Arial" pitchFamily="34" charset="0"/>
              <a:buChar char="•"/>
            </a:pPr>
            <a:r>
              <a:rPr lang="en-US" sz="2000" dirty="0" smtClean="0">
                <a:latin typeface="Times New Roman" pitchFamily="18" charset="0"/>
              </a:rPr>
              <a:t>However, no difference in average effect size (Cohen) for RCT and EEWR trials using opioids for non-malignant chronic pain: 0.56 (0.38-0.73; 95%-CI) </a:t>
            </a:r>
            <a:r>
              <a:rPr lang="en-US" sz="2000" i="1" dirty="0" smtClean="0">
                <a:latin typeface="Times New Roman" pitchFamily="18" charset="0"/>
              </a:rPr>
              <a:t>versus</a:t>
            </a:r>
            <a:r>
              <a:rPr lang="en-US" sz="2000" dirty="0" smtClean="0">
                <a:latin typeface="Times New Roman" pitchFamily="18" charset="0"/>
              </a:rPr>
              <a:t> 0.60 (0.49-0.72; 95%-CI) [</a:t>
            </a:r>
            <a:r>
              <a:rPr lang="en-US" sz="2000" dirty="0" err="1" smtClean="0">
                <a:latin typeface="Times New Roman" pitchFamily="18" charset="0"/>
              </a:rPr>
              <a:t>Furlan</a:t>
            </a:r>
            <a:r>
              <a:rPr lang="en-US" sz="2000" dirty="0" smtClean="0">
                <a:latin typeface="Times New Roman" pitchFamily="18" charset="0"/>
              </a:rPr>
              <a:t>, Pain Res Manage 2011]</a:t>
            </a:r>
          </a:p>
        </p:txBody>
      </p:sp>
      <p:sp>
        <p:nvSpPr>
          <p:cNvPr id="7" name="Line 7"/>
          <p:cNvSpPr>
            <a:spLocks noChangeShapeType="1"/>
          </p:cNvSpPr>
          <p:nvPr/>
        </p:nvSpPr>
        <p:spPr bwMode="auto">
          <a:xfrm>
            <a:off x="685800" y="964347"/>
            <a:ext cx="7848600" cy="167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Tree>
    <p:extLst>
      <p:ext uri="{BB962C8B-B14F-4D97-AF65-F5344CB8AC3E}">
        <p14:creationId xmlns:p14="http://schemas.microsoft.com/office/powerpoint/2010/main" val="2449833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 name="Rectangle 1"/>
          <p:cNvSpPr/>
          <p:nvPr/>
        </p:nvSpPr>
        <p:spPr>
          <a:xfrm>
            <a:off x="6950075" y="6400800"/>
            <a:ext cx="2013180" cy="307777"/>
          </a:xfrm>
          <a:prstGeom prst="rect">
            <a:avLst/>
          </a:prstGeom>
        </p:spPr>
        <p:txBody>
          <a:bodyPr wrap="none">
            <a:spAutoFit/>
          </a:bodyPr>
          <a:lstStyle/>
          <a:p>
            <a:pPr eaLnBrk="1" hangingPunct="1"/>
            <a:r>
              <a:rPr lang="en-US" sz="1400" dirty="0" smtClean="0">
                <a:solidFill>
                  <a:schemeClr val="bg1"/>
                </a:solidFill>
                <a:latin typeface="Arial" pitchFamily="34" charset="0"/>
                <a:cs typeface="Arial" pitchFamily="34" charset="0"/>
              </a:rPr>
              <a:t>Hewitt et al., Pain 2011</a:t>
            </a:r>
            <a:endParaRPr lang="en-US" sz="1400" dirty="0">
              <a:solidFill>
                <a:schemeClr val="bg1"/>
              </a:solidFill>
              <a:latin typeface="Arial" pitchFamily="34" charset="0"/>
              <a:cs typeface="Arial" pitchFamily="34" charset="0"/>
            </a:endParaRPr>
          </a:p>
        </p:txBody>
      </p:sp>
      <p:sp>
        <p:nvSpPr>
          <p:cNvPr id="3" name="Rectangle 2"/>
          <p:cNvSpPr/>
          <p:nvPr/>
        </p:nvSpPr>
        <p:spPr>
          <a:xfrm>
            <a:off x="586502" y="502682"/>
            <a:ext cx="8891480" cy="461665"/>
          </a:xfrm>
          <a:prstGeom prst="rect">
            <a:avLst/>
          </a:prstGeom>
        </p:spPr>
        <p:txBody>
          <a:bodyPr wrap="square">
            <a:spAutoFit/>
          </a:bodyPr>
          <a:lstStyle/>
          <a:p>
            <a:r>
              <a:rPr lang="en-GB" sz="2400" dirty="0" smtClean="0">
                <a:latin typeface="Times New Roman" pitchFamily="18" charset="0"/>
              </a:rPr>
              <a:t>EEWR design: Assay sensitivity</a:t>
            </a:r>
            <a:endParaRPr lang="en-US" sz="2400" dirty="0">
              <a:latin typeface="Times New Roman" pitchFamily="18" charset="0"/>
            </a:endParaRPr>
          </a:p>
        </p:txBody>
      </p:sp>
      <p:sp>
        <p:nvSpPr>
          <p:cNvPr id="10" name="Line 7"/>
          <p:cNvSpPr>
            <a:spLocks noChangeShapeType="1"/>
          </p:cNvSpPr>
          <p:nvPr/>
        </p:nvSpPr>
        <p:spPr bwMode="auto">
          <a:xfrm>
            <a:off x="685800" y="964347"/>
            <a:ext cx="7848600" cy="167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pic>
        <p:nvPicPr>
          <p:cNvPr id="9"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33000"/>
                    </a14:imgEffect>
                  </a14:imgLayer>
                </a14:imgProps>
              </a:ext>
              <a:ext uri="{28A0092B-C50C-407E-A947-70E740481C1C}">
                <a14:useLocalDpi xmlns:a14="http://schemas.microsoft.com/office/drawing/2010/main" val="0"/>
              </a:ext>
            </a:extLst>
          </a:blip>
          <a:srcRect/>
          <a:stretch>
            <a:fillRect/>
          </a:stretch>
        </p:blipFill>
        <p:spPr bwMode="auto">
          <a:xfrm>
            <a:off x="586501" y="1581007"/>
            <a:ext cx="337804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2300" y="1302906"/>
            <a:ext cx="4543655" cy="2823153"/>
          </a:xfrm>
          <a:prstGeom prst="rect">
            <a:avLst/>
          </a:prstGeom>
          <a:noFill/>
          <a:ln>
            <a:noFill/>
          </a:ln>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003" y="3679562"/>
            <a:ext cx="3729037" cy="268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48701" y="3962398"/>
            <a:ext cx="1015840" cy="16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343400" y="1524000"/>
            <a:ext cx="0" cy="464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23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 name="Rectangle 1"/>
          <p:cNvSpPr/>
          <p:nvPr/>
        </p:nvSpPr>
        <p:spPr>
          <a:xfrm>
            <a:off x="5224989" y="6400799"/>
            <a:ext cx="3738267" cy="307777"/>
          </a:xfrm>
          <a:prstGeom prst="rect">
            <a:avLst/>
          </a:prstGeom>
        </p:spPr>
        <p:txBody>
          <a:bodyPr wrap="none">
            <a:spAutoFit/>
          </a:bodyPr>
          <a:lstStyle/>
          <a:p>
            <a:pPr eaLnBrk="1" hangingPunct="1"/>
            <a:r>
              <a:rPr lang="en-US" sz="1400" dirty="0" err="1" smtClean="0">
                <a:solidFill>
                  <a:schemeClr val="bg1"/>
                </a:solidFill>
                <a:latin typeface="Arial" pitchFamily="34" charset="0"/>
                <a:cs typeface="Arial" pitchFamily="34" charset="0"/>
              </a:rPr>
              <a:t>Schnitzer</a:t>
            </a:r>
            <a:r>
              <a:rPr lang="en-US" sz="1400" dirty="0" smtClean="0">
                <a:solidFill>
                  <a:schemeClr val="bg1"/>
                </a:solidFill>
                <a:latin typeface="Arial" pitchFamily="34" charset="0"/>
                <a:cs typeface="Arial" pitchFamily="34" charset="0"/>
              </a:rPr>
              <a:t> et al., Arthritis &amp; Rheumatism 1999</a:t>
            </a:r>
            <a:endParaRPr lang="en-US" sz="1400" dirty="0">
              <a:solidFill>
                <a:schemeClr val="bg1"/>
              </a:solidFill>
              <a:latin typeface="Arial" pitchFamily="34" charset="0"/>
              <a:cs typeface="Arial" pitchFamily="34" charset="0"/>
            </a:endParaRPr>
          </a:p>
        </p:txBody>
      </p:sp>
      <p:sp>
        <p:nvSpPr>
          <p:cNvPr id="3" name="Rectangle 2"/>
          <p:cNvSpPr/>
          <p:nvPr/>
        </p:nvSpPr>
        <p:spPr>
          <a:xfrm>
            <a:off x="586502" y="502682"/>
            <a:ext cx="8891480" cy="461665"/>
          </a:xfrm>
          <a:prstGeom prst="rect">
            <a:avLst/>
          </a:prstGeom>
        </p:spPr>
        <p:txBody>
          <a:bodyPr wrap="square">
            <a:spAutoFit/>
          </a:bodyPr>
          <a:lstStyle/>
          <a:p>
            <a:r>
              <a:rPr lang="en-GB" sz="2400" dirty="0" smtClean="0">
                <a:latin typeface="Times New Roman" pitchFamily="18" charset="0"/>
              </a:rPr>
              <a:t>EEWR design: Assay sensitivity</a:t>
            </a:r>
            <a:endParaRPr lang="en-US" sz="2400" dirty="0">
              <a:latin typeface="Times New Roman" pitchFamily="18" charset="0"/>
            </a:endParaRPr>
          </a:p>
        </p:txBody>
      </p:sp>
      <p:sp>
        <p:nvSpPr>
          <p:cNvPr id="10" name="Line 7"/>
          <p:cNvSpPr>
            <a:spLocks noChangeShapeType="1"/>
          </p:cNvSpPr>
          <p:nvPr/>
        </p:nvSpPr>
        <p:spPr bwMode="auto">
          <a:xfrm>
            <a:off x="685800" y="964347"/>
            <a:ext cx="7848600" cy="167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4" name="Rectangle 3"/>
          <p:cNvSpPr/>
          <p:nvPr/>
        </p:nvSpPr>
        <p:spPr>
          <a:xfrm>
            <a:off x="2948701" y="3962398"/>
            <a:ext cx="1015840" cy="16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97791"/>
            <a:ext cx="4648200" cy="314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733156"/>
            <a:ext cx="4010256" cy="287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97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3" name="Rectangle 2"/>
          <p:cNvSpPr/>
          <p:nvPr/>
        </p:nvSpPr>
        <p:spPr>
          <a:xfrm>
            <a:off x="586502" y="502682"/>
            <a:ext cx="8891480" cy="461665"/>
          </a:xfrm>
          <a:prstGeom prst="rect">
            <a:avLst/>
          </a:prstGeom>
        </p:spPr>
        <p:txBody>
          <a:bodyPr wrap="square">
            <a:spAutoFit/>
          </a:bodyPr>
          <a:lstStyle/>
          <a:p>
            <a:r>
              <a:rPr lang="en-GB" sz="2400" dirty="0" smtClean="0">
                <a:latin typeface="Times New Roman" pitchFamily="18" charset="0"/>
              </a:rPr>
              <a:t>Pharmacological phenotyping: </a:t>
            </a:r>
            <a:r>
              <a:rPr lang="en-GB" sz="2400" dirty="0" smtClean="0">
                <a:latin typeface="Times New Roman" pitchFamily="18" charset="0"/>
              </a:rPr>
              <a:t>Intravenous infusion techniques</a:t>
            </a:r>
            <a:endParaRPr lang="en-US" sz="2400" dirty="0">
              <a:latin typeface="Times New Roman" pitchFamily="18" charset="0"/>
            </a:endParaRPr>
          </a:p>
        </p:txBody>
      </p:sp>
      <p:sp>
        <p:nvSpPr>
          <p:cNvPr id="10" name="Line 7"/>
          <p:cNvSpPr>
            <a:spLocks noChangeShapeType="1"/>
          </p:cNvSpPr>
          <p:nvPr/>
        </p:nvSpPr>
        <p:spPr bwMode="auto">
          <a:xfrm>
            <a:off x="685800" y="964347"/>
            <a:ext cx="7848600" cy="167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17" name="Text Box 5"/>
          <p:cNvSpPr txBox="1">
            <a:spLocks noChangeArrowheads="1"/>
          </p:cNvSpPr>
          <p:nvPr/>
        </p:nvSpPr>
        <p:spPr bwMode="auto">
          <a:xfrm>
            <a:off x="685800" y="1143000"/>
            <a:ext cx="7696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200" dirty="0" smtClean="0">
                <a:latin typeface="Times New Roman" pitchFamily="18" charset="0"/>
              </a:rPr>
              <a:t>IV adenosine → </a:t>
            </a:r>
            <a:r>
              <a:rPr lang="en-US" sz="2200" dirty="0" smtClean="0">
                <a:latin typeface="Times New Roman" pitchFamily="18" charset="0"/>
              </a:rPr>
              <a:t>IV adenosine for various NP </a:t>
            </a:r>
          </a:p>
          <a:p>
            <a:pPr marL="342900" indent="-342900" eaLnBrk="1" hangingPunct="1">
              <a:spcBef>
                <a:spcPct val="50000"/>
              </a:spcBef>
              <a:buFont typeface="Arial" pitchFamily="34" charset="0"/>
              <a:buChar char="•"/>
            </a:pPr>
            <a:r>
              <a:rPr lang="en-US" sz="2200" dirty="0" smtClean="0">
                <a:latin typeface="Times New Roman" pitchFamily="18" charset="0"/>
              </a:rPr>
              <a:t>IV </a:t>
            </a:r>
            <a:r>
              <a:rPr lang="en-US" sz="2200" dirty="0">
                <a:latin typeface="Times New Roman" pitchFamily="18" charset="0"/>
              </a:rPr>
              <a:t>lidocaine → </a:t>
            </a:r>
            <a:r>
              <a:rPr lang="en-US" sz="2200" dirty="0" smtClean="0">
                <a:latin typeface="Times New Roman" pitchFamily="18" charset="0"/>
              </a:rPr>
              <a:t>oral mexiletine for various NP</a:t>
            </a:r>
          </a:p>
          <a:p>
            <a:pPr marL="342900" indent="-342900" eaLnBrk="1" hangingPunct="1">
              <a:spcBef>
                <a:spcPct val="50000"/>
              </a:spcBef>
              <a:buFont typeface="Arial" pitchFamily="34" charset="0"/>
              <a:buChar char="•"/>
            </a:pPr>
            <a:r>
              <a:rPr lang="en-US" sz="2200" dirty="0" smtClean="0">
                <a:latin typeface="Times New Roman" pitchFamily="18" charset="0"/>
              </a:rPr>
              <a:t>IV ketamine </a:t>
            </a:r>
            <a:r>
              <a:rPr lang="en-US" sz="2200" dirty="0">
                <a:latin typeface="Times New Roman" pitchFamily="18" charset="0"/>
              </a:rPr>
              <a:t>→ </a:t>
            </a:r>
            <a:r>
              <a:rPr lang="en-US" sz="2200" dirty="0" smtClean="0">
                <a:latin typeface="Times New Roman" pitchFamily="18" charset="0"/>
              </a:rPr>
              <a:t>oral dextromethorphan for fibromyalgia, NP, and nociceptive pain</a:t>
            </a:r>
          </a:p>
          <a:p>
            <a:pPr marL="342900" indent="-342900" eaLnBrk="1" hangingPunct="1">
              <a:spcBef>
                <a:spcPct val="50000"/>
              </a:spcBef>
              <a:buFont typeface="Arial" pitchFamily="34" charset="0"/>
              <a:buChar char="•"/>
            </a:pPr>
            <a:r>
              <a:rPr lang="en-US" sz="2200" dirty="0" smtClean="0">
                <a:latin typeface="Times New Roman" pitchFamily="18" charset="0"/>
              </a:rPr>
              <a:t>IV </a:t>
            </a:r>
            <a:r>
              <a:rPr lang="en-US" sz="2200" dirty="0" err="1" smtClean="0">
                <a:latin typeface="Times New Roman" pitchFamily="18" charset="0"/>
              </a:rPr>
              <a:t>phentolamine</a:t>
            </a:r>
            <a:r>
              <a:rPr lang="en-US" sz="2200" dirty="0" smtClean="0">
                <a:latin typeface="Times New Roman" pitchFamily="18" charset="0"/>
              </a:rPr>
              <a:t> </a:t>
            </a:r>
            <a:r>
              <a:rPr lang="en-US" sz="2200" dirty="0">
                <a:latin typeface="Times New Roman" pitchFamily="18" charset="0"/>
              </a:rPr>
              <a:t>→ </a:t>
            </a:r>
            <a:r>
              <a:rPr lang="en-US" sz="2200" dirty="0" smtClean="0">
                <a:latin typeface="Times New Roman" pitchFamily="18" charset="0"/>
              </a:rPr>
              <a:t>regional sympatholysis with </a:t>
            </a:r>
            <a:r>
              <a:rPr lang="en-US" sz="2200" dirty="0" err="1" smtClean="0">
                <a:latin typeface="Times New Roman" pitchFamily="18" charset="0"/>
              </a:rPr>
              <a:t>guanethidine</a:t>
            </a:r>
            <a:r>
              <a:rPr lang="en-US" sz="2200" dirty="0" smtClean="0">
                <a:latin typeface="Times New Roman" pitchFamily="18" charset="0"/>
              </a:rPr>
              <a:t> for CRPS</a:t>
            </a:r>
          </a:p>
          <a:p>
            <a:pPr marL="342900" indent="-342900" eaLnBrk="1" hangingPunct="1">
              <a:spcBef>
                <a:spcPct val="50000"/>
              </a:spcBef>
              <a:buFont typeface="Arial" pitchFamily="34" charset="0"/>
              <a:buChar char="•"/>
            </a:pPr>
            <a:endParaRPr lang="en-US" sz="2200" dirty="0" smtClean="0">
              <a:latin typeface="Times New Roman" pitchFamily="18" charset="0"/>
            </a:endParaRPr>
          </a:p>
        </p:txBody>
      </p:sp>
    </p:spTree>
    <p:extLst>
      <p:ext uri="{BB962C8B-B14F-4D97-AF65-F5344CB8AC3E}">
        <p14:creationId xmlns:p14="http://schemas.microsoft.com/office/powerpoint/2010/main" val="2073382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p:cNvGrpSpPr/>
          <p:nvPr/>
        </p:nvGrpSpPr>
        <p:grpSpPr>
          <a:xfrm>
            <a:off x="1524000" y="1295400"/>
            <a:ext cx="6019800" cy="4486275"/>
            <a:chOff x="1562100" y="1195387"/>
            <a:chExt cx="6019800" cy="448627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1195387"/>
              <a:ext cx="6019800" cy="4467225"/>
            </a:xfrm>
            <a:prstGeom prst="rect">
              <a:avLst/>
            </a:prstGeom>
          </p:spPr>
        </p:pic>
        <p:sp>
          <p:nvSpPr>
            <p:cNvPr id="4" name="Rectangle 3"/>
            <p:cNvSpPr/>
            <p:nvPr/>
          </p:nvSpPr>
          <p:spPr>
            <a:xfrm>
              <a:off x="1600200" y="5148262"/>
              <a:ext cx="5867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Box 3"/>
          <p:cNvSpPr txBox="1">
            <a:spLocks noChangeArrowheads="1"/>
          </p:cNvSpPr>
          <p:nvPr/>
        </p:nvSpPr>
        <p:spPr bwMode="auto">
          <a:xfrm>
            <a:off x="685800" y="479425"/>
            <a:ext cx="8382000" cy="458587"/>
          </a:xfrm>
          <a:prstGeom prst="rect">
            <a:avLst/>
          </a:prstGeom>
          <a:noFill/>
          <a:ln w="9525">
            <a:noFill/>
            <a:miter lim="800000"/>
            <a:headEnd/>
            <a:tailEnd/>
          </a:ln>
          <a:effectLst/>
        </p:spPr>
        <p:txBody>
          <a:bodyPr>
            <a:spAutoFit/>
          </a:bodyPr>
          <a:lstStyle/>
          <a:p>
            <a:pPr>
              <a:lnSpc>
                <a:spcPct val="85000"/>
              </a:lnSpc>
              <a:spcBef>
                <a:spcPct val="50000"/>
              </a:spcBef>
              <a:defRPr/>
            </a:pPr>
            <a:r>
              <a:rPr lang="en-US" sz="2800" dirty="0" smtClean="0">
                <a:effectLst>
                  <a:outerShdw blurRad="38100" dist="38100" dir="2700000" algn="tl">
                    <a:srgbClr val="FFFFFF"/>
                  </a:outerShdw>
                </a:effectLst>
                <a:latin typeface="Times New Roman" pitchFamily="18" charset="0"/>
              </a:rPr>
              <a:t>Pharmacological phenotyping</a:t>
            </a:r>
            <a:endParaRPr lang="en-US" sz="2800" dirty="0">
              <a:effectLst>
                <a:outerShdw blurRad="38100" dist="38100" dir="2700000" algn="tl">
                  <a:srgbClr val="FFFFFF"/>
                </a:outerShdw>
              </a:effectLst>
              <a:latin typeface="Times New Roman" pitchFamily="18" charset="0"/>
            </a:endParaRPr>
          </a:p>
        </p:txBody>
      </p:sp>
      <p:sp>
        <p:nvSpPr>
          <p:cNvPr id="11" name="Line 7"/>
          <p:cNvSpPr>
            <a:spLocks noChangeShapeType="1"/>
          </p:cNvSpPr>
          <p:nvPr/>
        </p:nvSpPr>
        <p:spPr bwMode="auto">
          <a:xfrm>
            <a:off x="838200" y="938012"/>
            <a:ext cx="73914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6" name="Oval 5"/>
          <p:cNvSpPr/>
          <p:nvPr/>
        </p:nvSpPr>
        <p:spPr>
          <a:xfrm>
            <a:off x="1905000" y="3529012"/>
            <a:ext cx="1600200" cy="1576388"/>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7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 name="Rectangle 1"/>
          <p:cNvSpPr/>
          <p:nvPr/>
        </p:nvSpPr>
        <p:spPr>
          <a:xfrm>
            <a:off x="6950075" y="6400799"/>
            <a:ext cx="1999009" cy="307777"/>
          </a:xfrm>
          <a:prstGeom prst="rect">
            <a:avLst/>
          </a:prstGeom>
        </p:spPr>
        <p:txBody>
          <a:bodyPr wrap="none">
            <a:spAutoFit/>
          </a:bodyPr>
          <a:lstStyle/>
          <a:p>
            <a:pPr eaLnBrk="1" hangingPunct="1"/>
            <a:r>
              <a:rPr lang="en-US" sz="1400" dirty="0" smtClean="0">
                <a:solidFill>
                  <a:schemeClr val="bg1"/>
                </a:solidFill>
                <a:latin typeface="Arial" pitchFamily="34" charset="0"/>
                <a:cs typeface="Arial" pitchFamily="34" charset="0"/>
              </a:rPr>
              <a:t>Lynch et al., Pain 2003</a:t>
            </a:r>
            <a:endParaRPr lang="en-US" sz="1400" dirty="0">
              <a:solidFill>
                <a:schemeClr val="bg1"/>
              </a:solidFill>
              <a:latin typeface="Arial" pitchFamily="34" charset="0"/>
              <a:cs typeface="Arial" pitchFamily="34" charset="0"/>
            </a:endParaRPr>
          </a:p>
        </p:txBody>
      </p:sp>
      <p:sp>
        <p:nvSpPr>
          <p:cNvPr id="3" name="Rectangle 2"/>
          <p:cNvSpPr/>
          <p:nvPr/>
        </p:nvSpPr>
        <p:spPr>
          <a:xfrm>
            <a:off x="586502" y="502682"/>
            <a:ext cx="8252698" cy="461665"/>
          </a:xfrm>
          <a:prstGeom prst="rect">
            <a:avLst/>
          </a:prstGeom>
        </p:spPr>
        <p:txBody>
          <a:bodyPr wrap="square">
            <a:spAutoFit/>
          </a:bodyPr>
          <a:lstStyle/>
          <a:p>
            <a:r>
              <a:rPr lang="en-GB" sz="2400" dirty="0" smtClean="0">
                <a:latin typeface="Times New Roman" pitchFamily="18" charset="0"/>
              </a:rPr>
              <a:t>Phenotyping</a:t>
            </a:r>
            <a:r>
              <a:rPr lang="en-GB" sz="2400" dirty="0" smtClean="0">
                <a:latin typeface="Times New Roman" pitchFamily="18" charset="0"/>
              </a:rPr>
              <a:t>: </a:t>
            </a:r>
            <a:r>
              <a:rPr lang="en-GB" sz="2400" dirty="0" smtClean="0">
                <a:latin typeface="Times New Roman" pitchFamily="18" charset="0"/>
              </a:rPr>
              <a:t>IV adenosine – IV adenosine</a:t>
            </a:r>
            <a:endParaRPr lang="en-US" sz="2400" dirty="0">
              <a:latin typeface="Times New Roman" pitchFamily="18" charset="0"/>
            </a:endParaRPr>
          </a:p>
        </p:txBody>
      </p:sp>
      <p:sp>
        <p:nvSpPr>
          <p:cNvPr id="10" name="Line 7"/>
          <p:cNvSpPr>
            <a:spLocks noChangeShapeType="1"/>
          </p:cNvSpPr>
          <p:nvPr/>
        </p:nvSpPr>
        <p:spPr bwMode="auto">
          <a:xfrm>
            <a:off x="685800" y="964347"/>
            <a:ext cx="7848600" cy="167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4" name="Rectangle 3"/>
          <p:cNvSpPr/>
          <p:nvPr/>
        </p:nvSpPr>
        <p:spPr>
          <a:xfrm>
            <a:off x="2948701" y="3962398"/>
            <a:ext cx="1015840" cy="16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25" y="1051560"/>
            <a:ext cx="916455"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a:grpSpLocks noChangeAspect="1"/>
          </p:cNvGrpSpPr>
          <p:nvPr/>
        </p:nvGrpSpPr>
        <p:grpSpPr>
          <a:xfrm>
            <a:off x="6776725" y="1417320"/>
            <a:ext cx="1645920" cy="1645920"/>
            <a:chOff x="228600" y="2312137"/>
            <a:chExt cx="2771776" cy="2862871"/>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312137"/>
              <a:ext cx="2771776" cy="253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6501" y="4806760"/>
              <a:ext cx="2232898" cy="368248"/>
            </a:xfrm>
            <a:prstGeom prst="rect">
              <a:avLst/>
            </a:prstGeom>
            <a:noFill/>
          </p:spPr>
          <p:txBody>
            <a:bodyPr wrap="square" rtlCol="0">
              <a:spAutoFit/>
            </a:bodyPr>
            <a:lstStyle/>
            <a:p>
              <a:pPr algn="ctr"/>
              <a:r>
                <a:rPr lang="en-US" sz="900" b="1" dirty="0" smtClean="0"/>
                <a:t>Spontaneous pain</a:t>
              </a:r>
              <a:endParaRPr lang="en-US" sz="900" b="1" dirty="0"/>
            </a:p>
          </p:txBody>
        </p:sp>
      </p:grpSp>
      <p:grpSp>
        <p:nvGrpSpPr>
          <p:cNvPr id="7" name="Group 6"/>
          <p:cNvGrpSpPr>
            <a:grpSpLocks/>
          </p:cNvGrpSpPr>
          <p:nvPr/>
        </p:nvGrpSpPr>
        <p:grpSpPr>
          <a:xfrm>
            <a:off x="6731005" y="3017520"/>
            <a:ext cx="1737360" cy="1645920"/>
            <a:chOff x="3099572" y="2264515"/>
            <a:chExt cx="2767828" cy="2963990"/>
          </a:xfrm>
        </p:grpSpPr>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9572" y="2264515"/>
              <a:ext cx="2767828" cy="253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247592" y="4806761"/>
              <a:ext cx="2619808" cy="421744"/>
            </a:xfrm>
            <a:prstGeom prst="rect">
              <a:avLst/>
            </a:prstGeom>
            <a:noFill/>
          </p:spPr>
          <p:txBody>
            <a:bodyPr wrap="square" rtlCol="0">
              <a:spAutoFit/>
            </a:bodyPr>
            <a:lstStyle/>
            <a:p>
              <a:pPr algn="ctr"/>
              <a:r>
                <a:rPr lang="en-US" sz="1000" b="1" dirty="0" smtClean="0"/>
                <a:t>Pinprick hyperalgesia</a:t>
              </a:r>
              <a:endParaRPr lang="en-US" sz="1000" b="1" dirty="0"/>
            </a:p>
          </p:txBody>
        </p:sp>
      </p:grpSp>
      <p:grpSp>
        <p:nvGrpSpPr>
          <p:cNvPr id="8" name="Group 7"/>
          <p:cNvGrpSpPr>
            <a:grpSpLocks noChangeAspect="1"/>
          </p:cNvGrpSpPr>
          <p:nvPr/>
        </p:nvGrpSpPr>
        <p:grpSpPr>
          <a:xfrm>
            <a:off x="6731005" y="4663440"/>
            <a:ext cx="1737360" cy="1645920"/>
            <a:chOff x="5867400" y="2283562"/>
            <a:chExt cx="2819400" cy="2920045"/>
          </a:xfrm>
        </p:grpSpPr>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2283562"/>
              <a:ext cx="2819400" cy="252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291977" y="4806759"/>
              <a:ext cx="2232898" cy="396848"/>
            </a:xfrm>
            <a:prstGeom prst="rect">
              <a:avLst/>
            </a:prstGeom>
            <a:noFill/>
          </p:spPr>
          <p:txBody>
            <a:bodyPr wrap="square" rtlCol="0">
              <a:spAutoFit/>
            </a:bodyPr>
            <a:lstStyle/>
            <a:p>
              <a:pPr algn="ctr"/>
              <a:r>
                <a:rPr lang="en-US" sz="1000" b="1" dirty="0" smtClean="0"/>
                <a:t>Brush allodynia</a:t>
              </a:r>
              <a:endParaRPr lang="en-US" sz="1000" b="1" dirty="0"/>
            </a:p>
          </p:txBody>
        </p:sp>
      </p:grpSp>
      <p:sp>
        <p:nvSpPr>
          <p:cNvPr id="18" name="Text Box 5"/>
          <p:cNvSpPr txBox="1">
            <a:spLocks noChangeArrowheads="1"/>
          </p:cNvSpPr>
          <p:nvPr/>
        </p:nvSpPr>
        <p:spPr bwMode="auto">
          <a:xfrm>
            <a:off x="637220" y="1152525"/>
            <a:ext cx="591598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000" dirty="0" smtClean="0">
                <a:latin typeface="Times New Roman" pitchFamily="18" charset="0"/>
              </a:rPr>
              <a:t>EERW design in patients with various NP</a:t>
            </a:r>
          </a:p>
          <a:p>
            <a:pPr marL="342900" indent="-342900" eaLnBrk="1" hangingPunct="1">
              <a:spcBef>
                <a:spcPct val="50000"/>
              </a:spcBef>
              <a:buFont typeface="Arial" pitchFamily="34" charset="0"/>
              <a:buChar char="•"/>
            </a:pPr>
            <a:r>
              <a:rPr lang="en-US" sz="2000" dirty="0" smtClean="0">
                <a:latin typeface="Times New Roman" pitchFamily="18" charset="0"/>
              </a:rPr>
              <a:t>EE-phase: open label 60-min infusion of 50ug/ml adenosine in 66 patients</a:t>
            </a:r>
          </a:p>
          <a:p>
            <a:pPr marL="342900" indent="-342900" eaLnBrk="1" hangingPunct="1">
              <a:spcBef>
                <a:spcPct val="50000"/>
              </a:spcBef>
              <a:buFont typeface="Arial" pitchFamily="34" charset="0"/>
              <a:buChar char="•"/>
            </a:pPr>
            <a:r>
              <a:rPr lang="en-US" sz="2000" dirty="0" smtClean="0">
                <a:latin typeface="Times New Roman" pitchFamily="18" charset="0"/>
              </a:rPr>
              <a:t>41 patients with positive response (&gt;30% pain relief)</a:t>
            </a:r>
          </a:p>
          <a:p>
            <a:pPr marL="342900" indent="-342900" eaLnBrk="1" hangingPunct="1">
              <a:spcBef>
                <a:spcPct val="50000"/>
              </a:spcBef>
              <a:buFont typeface="Arial" pitchFamily="34" charset="0"/>
              <a:buChar char="•"/>
            </a:pPr>
            <a:r>
              <a:rPr lang="en-US" sz="2000" dirty="0" smtClean="0">
                <a:latin typeface="Times New Roman" pitchFamily="18" charset="0"/>
              </a:rPr>
              <a:t>23 patients randomized to </a:t>
            </a:r>
            <a:r>
              <a:rPr lang="en-US" sz="2000" dirty="0" err="1" smtClean="0">
                <a:latin typeface="Times New Roman" pitchFamily="18" charset="0"/>
              </a:rPr>
              <a:t>dbl</a:t>
            </a:r>
            <a:r>
              <a:rPr lang="en-US" sz="2000" dirty="0" smtClean="0">
                <a:latin typeface="Times New Roman" pitchFamily="18" charset="0"/>
              </a:rPr>
              <a:t> cross-over including placebo</a:t>
            </a:r>
          </a:p>
          <a:p>
            <a:pPr marL="342900" indent="-342900" eaLnBrk="1" hangingPunct="1">
              <a:spcBef>
                <a:spcPct val="50000"/>
              </a:spcBef>
              <a:buFont typeface="Arial" pitchFamily="34" charset="0"/>
              <a:buChar char="•"/>
            </a:pPr>
            <a:r>
              <a:rPr lang="en-US" sz="2000" dirty="0" smtClean="0">
                <a:latin typeface="Times New Roman" pitchFamily="18" charset="0"/>
              </a:rPr>
              <a:t>Assessment of spontaneous pain, pin-prick hyperalgesia, and brush allodynia after infusion</a:t>
            </a:r>
          </a:p>
          <a:p>
            <a:pPr marL="342900" indent="-342900" eaLnBrk="1" hangingPunct="1">
              <a:spcBef>
                <a:spcPct val="50000"/>
              </a:spcBef>
              <a:buFont typeface="Arial" pitchFamily="34" charset="0"/>
              <a:buChar char="•"/>
            </a:pPr>
            <a:r>
              <a:rPr lang="en-US" sz="2000" dirty="0" smtClean="0">
                <a:latin typeface="Times New Roman" pitchFamily="18" charset="0"/>
              </a:rPr>
              <a:t>Assessment of spontaneous pain at day 1, 7, and 14</a:t>
            </a:r>
          </a:p>
          <a:p>
            <a:pPr marL="342900" indent="-342900" eaLnBrk="1" hangingPunct="1">
              <a:spcBef>
                <a:spcPct val="50000"/>
              </a:spcBef>
              <a:buFont typeface="Arial" pitchFamily="34" charset="0"/>
              <a:buChar char="•"/>
            </a:pPr>
            <a:r>
              <a:rPr lang="en-US" sz="2000" dirty="0" smtClean="0">
                <a:latin typeface="Times New Roman" pitchFamily="18" charset="0"/>
              </a:rPr>
              <a:t>Significant drug effect on spontaneous pain and pinprick hyperalgesia; effect sustained over 2 week period.</a:t>
            </a:r>
            <a:endParaRPr lang="en-US" sz="2400" dirty="0">
              <a:latin typeface="Times New Roman" pitchFamily="18" charset="0"/>
            </a:endParaRPr>
          </a:p>
        </p:txBody>
      </p:sp>
      <p:cxnSp>
        <p:nvCxnSpPr>
          <p:cNvPr id="11" name="Straight Connector 10"/>
          <p:cNvCxnSpPr/>
          <p:nvPr/>
        </p:nvCxnSpPr>
        <p:spPr>
          <a:xfrm>
            <a:off x="6553200" y="1152525"/>
            <a:ext cx="0" cy="50449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968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3" name="Rectangle 2"/>
          <p:cNvSpPr/>
          <p:nvPr/>
        </p:nvSpPr>
        <p:spPr>
          <a:xfrm>
            <a:off x="586502" y="502682"/>
            <a:ext cx="8024098" cy="461665"/>
          </a:xfrm>
          <a:prstGeom prst="rect">
            <a:avLst/>
          </a:prstGeom>
        </p:spPr>
        <p:txBody>
          <a:bodyPr wrap="square">
            <a:spAutoFit/>
          </a:bodyPr>
          <a:lstStyle/>
          <a:p>
            <a:r>
              <a:rPr lang="en-GB" sz="2400" dirty="0" smtClean="0">
                <a:latin typeface="Times New Roman" pitchFamily="18" charset="0"/>
              </a:rPr>
              <a:t>Phenotyping</a:t>
            </a:r>
            <a:r>
              <a:rPr lang="en-GB" sz="2400" dirty="0" smtClean="0">
                <a:latin typeface="Times New Roman" pitchFamily="18" charset="0"/>
              </a:rPr>
              <a:t>: </a:t>
            </a:r>
            <a:r>
              <a:rPr lang="en-GB" sz="2400" dirty="0" smtClean="0">
                <a:latin typeface="Times New Roman" pitchFamily="18" charset="0"/>
              </a:rPr>
              <a:t>IV ketamine – oral dextromethorphan</a:t>
            </a:r>
            <a:endParaRPr lang="en-US" sz="2400" dirty="0">
              <a:latin typeface="Times New Roman" pitchFamily="18" charset="0"/>
            </a:endParaRPr>
          </a:p>
        </p:txBody>
      </p:sp>
      <p:sp>
        <p:nvSpPr>
          <p:cNvPr id="10" name="Line 7"/>
          <p:cNvSpPr>
            <a:spLocks noChangeShapeType="1"/>
          </p:cNvSpPr>
          <p:nvPr/>
        </p:nvSpPr>
        <p:spPr bwMode="auto">
          <a:xfrm>
            <a:off x="685800" y="964347"/>
            <a:ext cx="7848600" cy="167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4" name="Rectangle 3"/>
          <p:cNvSpPr/>
          <p:nvPr/>
        </p:nvSpPr>
        <p:spPr>
          <a:xfrm>
            <a:off x="2948701" y="3962398"/>
            <a:ext cx="1015840" cy="16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5"/>
          <p:cNvSpPr txBox="1">
            <a:spLocks noChangeArrowheads="1"/>
          </p:cNvSpPr>
          <p:nvPr/>
        </p:nvSpPr>
        <p:spPr bwMode="auto">
          <a:xfrm>
            <a:off x="637220" y="1152525"/>
            <a:ext cx="789718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000" dirty="0" smtClean="0">
                <a:latin typeface="Times New Roman" pitchFamily="18" charset="0"/>
              </a:rPr>
              <a:t>Low-dose IV ketamine infusion (0.1 mg/kg) in a) </a:t>
            </a:r>
            <a:r>
              <a:rPr lang="en-US" sz="2000" dirty="0">
                <a:latin typeface="Times New Roman" pitchFamily="18" charset="0"/>
              </a:rPr>
              <a:t>34 patients with </a:t>
            </a:r>
            <a:r>
              <a:rPr lang="en-US" sz="2000" dirty="0" smtClean="0">
                <a:latin typeface="Times New Roman" pitchFamily="18" charset="0"/>
              </a:rPr>
              <a:t>fibromyalgia and b) 56 patients with worsening nociceptive or neuropathic pain and on a stable opioid dose</a:t>
            </a:r>
          </a:p>
          <a:p>
            <a:pPr marL="342900" indent="-342900" eaLnBrk="1" hangingPunct="1">
              <a:spcBef>
                <a:spcPct val="50000"/>
              </a:spcBef>
              <a:buFont typeface="Arial" pitchFamily="34" charset="0"/>
              <a:buChar char="•"/>
            </a:pPr>
            <a:r>
              <a:rPr lang="en-US" sz="2000" dirty="0">
                <a:latin typeface="Times New Roman" pitchFamily="18" charset="0"/>
              </a:rPr>
              <a:t>O</a:t>
            </a:r>
            <a:r>
              <a:rPr lang="en-US" sz="2000" dirty="0" smtClean="0">
                <a:latin typeface="Times New Roman" pitchFamily="18" charset="0"/>
              </a:rPr>
              <a:t>ral dextromethorphan titrated up to 1 mg/kg </a:t>
            </a:r>
            <a:r>
              <a:rPr lang="en-US" sz="2000" dirty="0" err="1" smtClean="0">
                <a:latin typeface="Times New Roman" pitchFamily="18" charset="0"/>
              </a:rPr>
              <a:t>tid</a:t>
            </a:r>
            <a:r>
              <a:rPr lang="en-US" sz="2000" dirty="0" smtClean="0">
                <a:latin typeface="Times New Roman" pitchFamily="18" charset="0"/>
              </a:rPr>
              <a:t> </a:t>
            </a:r>
            <a:r>
              <a:rPr lang="en-US" sz="2000" dirty="0">
                <a:latin typeface="Times New Roman" pitchFamily="18" charset="0"/>
              </a:rPr>
              <a:t>1-2 weeks later </a:t>
            </a:r>
            <a:r>
              <a:rPr lang="en-US" sz="2000" dirty="0" smtClean="0">
                <a:latin typeface="Times New Roman" pitchFamily="18" charset="0"/>
              </a:rPr>
              <a:t>during a 2-week period</a:t>
            </a:r>
          </a:p>
          <a:p>
            <a:pPr marL="342900" indent="-342900" eaLnBrk="1" hangingPunct="1">
              <a:spcBef>
                <a:spcPct val="50000"/>
              </a:spcBef>
              <a:buFont typeface="Arial" pitchFamily="34" charset="0"/>
              <a:buChar char="•"/>
            </a:pPr>
            <a:r>
              <a:rPr lang="en-US" sz="2000" dirty="0" smtClean="0">
                <a:latin typeface="Times New Roman" pitchFamily="18" charset="0"/>
              </a:rPr>
              <a:t>Pain scores recorded before and after ketamine infusion and before and after dextromethorphan titration</a:t>
            </a:r>
          </a:p>
          <a:p>
            <a:pPr marL="342900" indent="-342900" eaLnBrk="1" hangingPunct="1">
              <a:spcBef>
                <a:spcPct val="50000"/>
              </a:spcBef>
              <a:buFont typeface="Arial" pitchFamily="34" charset="0"/>
              <a:buChar char="•"/>
            </a:pPr>
            <a:r>
              <a:rPr lang="en-US" sz="2000" dirty="0" smtClean="0">
                <a:latin typeface="Times New Roman" pitchFamily="18" charset="0"/>
              </a:rPr>
              <a:t>Positive responses: 67% decrease of pain during ketamine infusion and 50% decrease in pain in response to dextromethorphan </a:t>
            </a:r>
          </a:p>
        </p:txBody>
      </p:sp>
      <p:sp>
        <p:nvSpPr>
          <p:cNvPr id="20" name="Rectangle 19"/>
          <p:cNvSpPr/>
          <p:nvPr/>
        </p:nvSpPr>
        <p:spPr>
          <a:xfrm>
            <a:off x="4114800" y="6392585"/>
            <a:ext cx="4876800" cy="307777"/>
          </a:xfrm>
          <a:prstGeom prst="rect">
            <a:avLst/>
          </a:prstGeom>
        </p:spPr>
        <p:txBody>
          <a:bodyPr wrap="square">
            <a:spAutoFit/>
          </a:bodyPr>
          <a:lstStyle/>
          <a:p>
            <a:pPr eaLnBrk="1" hangingPunct="1"/>
            <a:r>
              <a:rPr lang="en-US" sz="1400" dirty="0" smtClean="0">
                <a:solidFill>
                  <a:schemeClr val="bg1"/>
                </a:solidFill>
                <a:latin typeface="Arial" pitchFamily="34" charset="0"/>
                <a:cs typeface="Arial" pitchFamily="34" charset="0"/>
              </a:rPr>
              <a:t>Cohen et al., J Pain </a:t>
            </a:r>
            <a:r>
              <a:rPr lang="en-US" sz="1400" dirty="0" smtClean="0">
                <a:solidFill>
                  <a:schemeClr val="bg1"/>
                </a:solidFill>
                <a:latin typeface="Arial" pitchFamily="34" charset="0"/>
                <a:cs typeface="Arial" pitchFamily="34" charset="0"/>
              </a:rPr>
              <a:t>2006 &amp; </a:t>
            </a:r>
            <a:r>
              <a:rPr lang="en-US" sz="1400" dirty="0">
                <a:solidFill>
                  <a:schemeClr val="bg1"/>
                </a:solidFill>
              </a:rPr>
              <a:t>J Pain Symptom </a:t>
            </a:r>
            <a:r>
              <a:rPr lang="en-US" sz="1400" dirty="0" smtClean="0">
                <a:solidFill>
                  <a:schemeClr val="bg1"/>
                </a:solidFill>
              </a:rPr>
              <a:t>Manage 2009</a:t>
            </a:r>
            <a:endParaRPr lang="en-US" sz="1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18346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3" name="Rectangle 2"/>
          <p:cNvSpPr/>
          <p:nvPr/>
        </p:nvSpPr>
        <p:spPr>
          <a:xfrm>
            <a:off x="586502" y="502682"/>
            <a:ext cx="8024098" cy="461665"/>
          </a:xfrm>
          <a:prstGeom prst="rect">
            <a:avLst/>
          </a:prstGeom>
        </p:spPr>
        <p:txBody>
          <a:bodyPr wrap="square">
            <a:spAutoFit/>
          </a:bodyPr>
          <a:lstStyle/>
          <a:p>
            <a:r>
              <a:rPr lang="en-GB" sz="2400" dirty="0" smtClean="0">
                <a:latin typeface="Times New Roman" pitchFamily="18" charset="0"/>
              </a:rPr>
              <a:t>Phenotyping</a:t>
            </a:r>
            <a:r>
              <a:rPr lang="en-GB" sz="2400" dirty="0" smtClean="0">
                <a:latin typeface="Times New Roman" pitchFamily="18" charset="0"/>
              </a:rPr>
              <a:t>: </a:t>
            </a:r>
            <a:r>
              <a:rPr lang="en-GB" sz="2400" dirty="0" smtClean="0">
                <a:latin typeface="Times New Roman" pitchFamily="18" charset="0"/>
              </a:rPr>
              <a:t>IV ketamine – oral dextromethorphan</a:t>
            </a:r>
            <a:endParaRPr lang="en-US" sz="2400" dirty="0">
              <a:latin typeface="Times New Roman" pitchFamily="18" charset="0"/>
            </a:endParaRPr>
          </a:p>
        </p:txBody>
      </p:sp>
      <p:sp>
        <p:nvSpPr>
          <p:cNvPr id="10" name="Line 7"/>
          <p:cNvSpPr>
            <a:spLocks noChangeShapeType="1"/>
          </p:cNvSpPr>
          <p:nvPr/>
        </p:nvSpPr>
        <p:spPr bwMode="auto">
          <a:xfrm>
            <a:off x="685800" y="964347"/>
            <a:ext cx="7848600" cy="167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4" name="Rectangle 3"/>
          <p:cNvSpPr/>
          <p:nvPr/>
        </p:nvSpPr>
        <p:spPr>
          <a:xfrm>
            <a:off x="2948701" y="3962398"/>
            <a:ext cx="1015840" cy="16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114800" y="6392585"/>
            <a:ext cx="4876800" cy="307777"/>
          </a:xfrm>
          <a:prstGeom prst="rect">
            <a:avLst/>
          </a:prstGeom>
        </p:spPr>
        <p:txBody>
          <a:bodyPr wrap="square">
            <a:spAutoFit/>
          </a:bodyPr>
          <a:lstStyle/>
          <a:p>
            <a:pPr eaLnBrk="1" hangingPunct="1"/>
            <a:r>
              <a:rPr lang="en-US" sz="1400" dirty="0" smtClean="0">
                <a:solidFill>
                  <a:schemeClr val="bg1"/>
                </a:solidFill>
                <a:latin typeface="Arial" pitchFamily="34" charset="0"/>
                <a:cs typeface="Arial" pitchFamily="34" charset="0"/>
              </a:rPr>
              <a:t>Cohen et al., J Pain </a:t>
            </a:r>
            <a:r>
              <a:rPr lang="en-US" sz="1400" dirty="0" smtClean="0">
                <a:solidFill>
                  <a:schemeClr val="bg1"/>
                </a:solidFill>
                <a:latin typeface="Arial" pitchFamily="34" charset="0"/>
                <a:cs typeface="Arial" pitchFamily="34" charset="0"/>
              </a:rPr>
              <a:t>2006 &amp; </a:t>
            </a:r>
            <a:r>
              <a:rPr lang="en-US" sz="1400" dirty="0">
                <a:solidFill>
                  <a:schemeClr val="bg1"/>
                </a:solidFill>
              </a:rPr>
              <a:t>J Pain Symptom </a:t>
            </a:r>
            <a:r>
              <a:rPr lang="en-US" sz="1400" dirty="0" smtClean="0">
                <a:solidFill>
                  <a:schemeClr val="bg1"/>
                </a:solidFill>
              </a:rPr>
              <a:t>Manage 2009</a:t>
            </a:r>
            <a:endParaRPr lang="en-US" sz="1400" dirty="0">
              <a:solidFill>
                <a:schemeClr val="bg1"/>
              </a:solidFill>
              <a:latin typeface="Arial" pitchFamily="34" charset="0"/>
              <a:cs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7" y="4846320"/>
            <a:ext cx="4141353" cy="142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1110" y="4846320"/>
            <a:ext cx="4198378" cy="142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396" y="148590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1110" y="1447984"/>
            <a:ext cx="3784702" cy="3238316"/>
          </a:xfrm>
          <a:prstGeom prst="rect">
            <a:avLst/>
          </a:prstGeom>
        </p:spPr>
      </p:pic>
      <p:sp>
        <p:nvSpPr>
          <p:cNvPr id="5" name="TextBox 4"/>
          <p:cNvSpPr txBox="1"/>
          <p:nvPr/>
        </p:nvSpPr>
        <p:spPr>
          <a:xfrm>
            <a:off x="1295400" y="1600200"/>
            <a:ext cx="762000" cy="276999"/>
          </a:xfrm>
          <a:prstGeom prst="rect">
            <a:avLst/>
          </a:prstGeom>
          <a:noFill/>
        </p:spPr>
        <p:txBody>
          <a:bodyPr wrap="square" rtlCol="0">
            <a:spAutoFit/>
          </a:bodyPr>
          <a:lstStyle/>
          <a:p>
            <a:r>
              <a:rPr lang="en-US" sz="1200" dirty="0"/>
              <a:t>R=0.66</a:t>
            </a:r>
            <a:endParaRPr lang="en-US" sz="1200" dirty="0"/>
          </a:p>
        </p:txBody>
      </p:sp>
      <p:sp>
        <p:nvSpPr>
          <p:cNvPr id="16" name="TextBox 15"/>
          <p:cNvSpPr txBox="1"/>
          <p:nvPr/>
        </p:nvSpPr>
        <p:spPr>
          <a:xfrm>
            <a:off x="5029200" y="1619249"/>
            <a:ext cx="762000" cy="276999"/>
          </a:xfrm>
          <a:prstGeom prst="rect">
            <a:avLst/>
          </a:prstGeom>
          <a:noFill/>
        </p:spPr>
        <p:txBody>
          <a:bodyPr wrap="square" rtlCol="0">
            <a:spAutoFit/>
          </a:bodyPr>
          <a:lstStyle/>
          <a:p>
            <a:r>
              <a:rPr lang="en-US" sz="1200" dirty="0" smtClean="0"/>
              <a:t>R=0.54</a:t>
            </a:r>
            <a:endParaRPr lang="en-US" sz="1200" dirty="0"/>
          </a:p>
        </p:txBody>
      </p:sp>
    </p:spTree>
    <p:extLst>
      <p:ext uri="{BB962C8B-B14F-4D97-AF65-F5344CB8AC3E}">
        <p14:creationId xmlns:p14="http://schemas.microsoft.com/office/powerpoint/2010/main" val="318251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3" name="Rectangle 2"/>
          <p:cNvSpPr/>
          <p:nvPr/>
        </p:nvSpPr>
        <p:spPr>
          <a:xfrm>
            <a:off x="586502" y="502682"/>
            <a:ext cx="8024098" cy="461665"/>
          </a:xfrm>
          <a:prstGeom prst="rect">
            <a:avLst/>
          </a:prstGeom>
        </p:spPr>
        <p:txBody>
          <a:bodyPr wrap="square">
            <a:spAutoFit/>
          </a:bodyPr>
          <a:lstStyle/>
          <a:p>
            <a:r>
              <a:rPr lang="en-GB" sz="2400" dirty="0" smtClean="0">
                <a:latin typeface="Times New Roman" pitchFamily="18" charset="0"/>
              </a:rPr>
              <a:t>Phenotyping</a:t>
            </a:r>
            <a:r>
              <a:rPr lang="en-GB" sz="2400" dirty="0" smtClean="0">
                <a:latin typeface="Times New Roman" pitchFamily="18" charset="0"/>
              </a:rPr>
              <a:t>: </a:t>
            </a:r>
            <a:r>
              <a:rPr lang="en-GB" sz="2400" dirty="0" smtClean="0">
                <a:latin typeface="Times New Roman" pitchFamily="18" charset="0"/>
              </a:rPr>
              <a:t>IV lidocaine – oral mexiletine</a:t>
            </a:r>
            <a:endParaRPr lang="en-US" sz="2400" dirty="0">
              <a:latin typeface="Times New Roman" pitchFamily="18" charset="0"/>
            </a:endParaRPr>
          </a:p>
        </p:txBody>
      </p:sp>
      <p:sp>
        <p:nvSpPr>
          <p:cNvPr id="10" name="Line 7"/>
          <p:cNvSpPr>
            <a:spLocks noChangeShapeType="1"/>
          </p:cNvSpPr>
          <p:nvPr/>
        </p:nvSpPr>
        <p:spPr bwMode="auto">
          <a:xfrm>
            <a:off x="685800" y="964347"/>
            <a:ext cx="7848600" cy="167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4" name="Rectangle 3"/>
          <p:cNvSpPr/>
          <p:nvPr/>
        </p:nvSpPr>
        <p:spPr>
          <a:xfrm>
            <a:off x="2948701" y="3962398"/>
            <a:ext cx="1015840" cy="16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5"/>
          <p:cNvSpPr txBox="1">
            <a:spLocks noChangeArrowheads="1"/>
          </p:cNvSpPr>
          <p:nvPr/>
        </p:nvSpPr>
        <p:spPr bwMode="auto">
          <a:xfrm>
            <a:off x="533400" y="1152524"/>
            <a:ext cx="495299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000" dirty="0" smtClean="0">
                <a:latin typeface="Times New Roman" pitchFamily="18" charset="0"/>
              </a:rPr>
              <a:t>Two separate IV lidocaine infusions (2 and 5 mg/kg 1-w apart in 9 patients with NP</a:t>
            </a:r>
          </a:p>
          <a:p>
            <a:pPr marL="342900" indent="-342900" eaLnBrk="1" hangingPunct="1">
              <a:spcBef>
                <a:spcPct val="50000"/>
              </a:spcBef>
              <a:buFont typeface="Arial" pitchFamily="34" charset="0"/>
              <a:buChar char="•"/>
            </a:pPr>
            <a:r>
              <a:rPr lang="en-US" sz="2000" dirty="0" smtClean="0">
                <a:latin typeface="Times New Roman" pitchFamily="18" charset="0"/>
              </a:rPr>
              <a:t>1 week following 2</a:t>
            </a:r>
            <a:r>
              <a:rPr lang="en-US" sz="2000" baseline="30000" dirty="0" smtClean="0">
                <a:latin typeface="Times New Roman" pitchFamily="18" charset="0"/>
              </a:rPr>
              <a:t>nd</a:t>
            </a:r>
            <a:r>
              <a:rPr lang="en-US" sz="2000" dirty="0" smtClean="0">
                <a:latin typeface="Times New Roman" pitchFamily="18" charset="0"/>
              </a:rPr>
              <a:t> infusion oral mexiletine titration up to 1200 mg/day over 4-w period</a:t>
            </a:r>
          </a:p>
          <a:p>
            <a:pPr marL="342900" indent="-342900" eaLnBrk="1" hangingPunct="1">
              <a:spcBef>
                <a:spcPct val="50000"/>
              </a:spcBef>
              <a:buFont typeface="Arial" pitchFamily="34" charset="0"/>
              <a:buChar char="•"/>
            </a:pPr>
            <a:r>
              <a:rPr lang="en-US" sz="2000" dirty="0" smtClean="0">
                <a:latin typeface="Times New Roman" pitchFamily="18" charset="0"/>
              </a:rPr>
              <a:t>Pain relief reported during lidocaine and mexiletine treatment </a:t>
            </a:r>
            <a:r>
              <a:rPr lang="en-US" sz="2000" dirty="0">
                <a:latin typeface="Times New Roman" pitchFamily="18" charset="0"/>
              </a:rPr>
              <a:t>correlated </a:t>
            </a:r>
            <a:r>
              <a:rPr lang="en-US" sz="2000" dirty="0" smtClean="0">
                <a:latin typeface="Times New Roman" pitchFamily="18" charset="0"/>
              </a:rPr>
              <a:t>significantly (R=0.58).</a:t>
            </a:r>
          </a:p>
          <a:p>
            <a:pPr marL="342900" indent="-342900" eaLnBrk="1" hangingPunct="1">
              <a:spcBef>
                <a:spcPct val="50000"/>
              </a:spcBef>
              <a:buFont typeface="Arial" pitchFamily="34" charset="0"/>
              <a:buChar char="•"/>
            </a:pPr>
            <a:r>
              <a:rPr lang="en-US" sz="2000" dirty="0" smtClean="0">
                <a:latin typeface="Times New Roman" pitchFamily="18" charset="0"/>
              </a:rPr>
              <a:t>Separate study: Magnitude of analgesic response to IV lidocaine </a:t>
            </a:r>
            <a:r>
              <a:rPr lang="en-US" sz="2000" dirty="0">
                <a:latin typeface="Times New Roman" pitchFamily="18" charset="0"/>
              </a:rPr>
              <a:t>in 37 patients with </a:t>
            </a:r>
            <a:r>
              <a:rPr lang="en-US" sz="2000" dirty="0" smtClean="0">
                <a:latin typeface="Times New Roman" pitchFamily="18" charset="0"/>
              </a:rPr>
              <a:t>NP predicted time to discontinuation of mexiletine</a:t>
            </a:r>
          </a:p>
          <a:p>
            <a:pPr marL="342900" indent="-342900" eaLnBrk="1" hangingPunct="1">
              <a:spcBef>
                <a:spcPct val="50000"/>
              </a:spcBef>
              <a:buFont typeface="Arial" pitchFamily="34" charset="0"/>
              <a:buChar char="•"/>
            </a:pPr>
            <a:r>
              <a:rPr lang="en-US" sz="2000" dirty="0">
                <a:latin typeface="Times New Roman" pitchFamily="18" charset="0"/>
              </a:rPr>
              <a:t>E</a:t>
            </a:r>
            <a:r>
              <a:rPr lang="en-US" sz="2000" dirty="0" smtClean="0">
                <a:latin typeface="Times New Roman" pitchFamily="18" charset="0"/>
              </a:rPr>
              <a:t>ach 20% decrease in analgesic response increased rate of discontinuation by 30%</a:t>
            </a:r>
          </a:p>
        </p:txBody>
      </p:sp>
      <p:sp>
        <p:nvSpPr>
          <p:cNvPr id="20" name="Rectangle 19"/>
          <p:cNvSpPr/>
          <p:nvPr/>
        </p:nvSpPr>
        <p:spPr>
          <a:xfrm>
            <a:off x="1676401" y="6402110"/>
            <a:ext cx="7239000" cy="307777"/>
          </a:xfrm>
          <a:prstGeom prst="rect">
            <a:avLst/>
          </a:prstGeom>
        </p:spPr>
        <p:txBody>
          <a:bodyPr wrap="square">
            <a:spAutoFit/>
          </a:bodyPr>
          <a:lstStyle/>
          <a:p>
            <a:pPr eaLnBrk="1" hangingPunct="1"/>
            <a:r>
              <a:rPr lang="en-US" sz="1400" dirty="0" err="1" smtClean="0">
                <a:solidFill>
                  <a:schemeClr val="bg1"/>
                </a:solidFill>
                <a:latin typeface="Arial" pitchFamily="34" charset="0"/>
                <a:cs typeface="Arial" pitchFamily="34" charset="0"/>
              </a:rPr>
              <a:t>Galer</a:t>
            </a:r>
            <a:r>
              <a:rPr lang="en-US" sz="1400" dirty="0" smtClean="0">
                <a:solidFill>
                  <a:schemeClr val="bg1"/>
                </a:solidFill>
                <a:latin typeface="Arial" pitchFamily="34" charset="0"/>
                <a:cs typeface="Arial" pitchFamily="34" charset="0"/>
              </a:rPr>
              <a:t> </a:t>
            </a:r>
            <a:r>
              <a:rPr lang="en-US" sz="1400" dirty="0" smtClean="0">
                <a:solidFill>
                  <a:schemeClr val="bg1"/>
                </a:solidFill>
                <a:latin typeface="Arial" pitchFamily="34" charset="0"/>
                <a:cs typeface="Arial" pitchFamily="34" charset="0"/>
              </a:rPr>
              <a:t>et al., </a:t>
            </a:r>
            <a:r>
              <a:rPr lang="en-US" sz="1400" dirty="0" smtClean="0">
                <a:solidFill>
                  <a:schemeClr val="bg1"/>
                </a:solidFill>
              </a:rPr>
              <a:t>J </a:t>
            </a:r>
            <a:r>
              <a:rPr lang="en-US" sz="1400" dirty="0">
                <a:solidFill>
                  <a:schemeClr val="bg1"/>
                </a:solidFill>
              </a:rPr>
              <a:t>Pain Symptom </a:t>
            </a:r>
            <a:r>
              <a:rPr lang="en-US" sz="1400" dirty="0" smtClean="0">
                <a:solidFill>
                  <a:schemeClr val="bg1"/>
                </a:solidFill>
              </a:rPr>
              <a:t>Manage 1996 ; Carroll et al., </a:t>
            </a:r>
            <a:r>
              <a:rPr lang="en-US" sz="1400" dirty="0">
                <a:solidFill>
                  <a:schemeClr val="bg1"/>
                </a:solidFill>
              </a:rPr>
              <a:t>J Pain Symptom Manage </a:t>
            </a:r>
            <a:r>
              <a:rPr lang="en-US" sz="1400" dirty="0" smtClean="0">
                <a:solidFill>
                  <a:schemeClr val="bg1"/>
                </a:solidFill>
              </a:rPr>
              <a:t>2008 </a:t>
            </a:r>
            <a:endParaRPr lang="en-US" sz="1400" dirty="0">
              <a:solidFill>
                <a:schemeClr val="bg1"/>
              </a:solidFill>
              <a:latin typeface="Arial" pitchFamily="34" charset="0"/>
              <a:cs typeface="Arial" pitchFamily="34" charset="0"/>
            </a:endParaRPr>
          </a:p>
        </p:txBody>
      </p:sp>
      <p:cxnSp>
        <p:nvCxnSpPr>
          <p:cNvPr id="5" name="Straight Connector 4"/>
          <p:cNvCxnSpPr/>
          <p:nvPr/>
        </p:nvCxnSpPr>
        <p:spPr>
          <a:xfrm>
            <a:off x="5514974" y="1219200"/>
            <a:ext cx="0" cy="480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986" y="1219200"/>
            <a:ext cx="2573122" cy="1753819"/>
          </a:xfrm>
          <a:prstGeom prst="rect">
            <a:avLst/>
          </a:prstGeom>
        </p:spPr>
      </p:pic>
    </p:spTree>
    <p:extLst>
      <p:ext uri="{BB962C8B-B14F-4D97-AF65-F5344CB8AC3E}">
        <p14:creationId xmlns:p14="http://schemas.microsoft.com/office/powerpoint/2010/main" val="1444830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3" name="Rectangle 2"/>
          <p:cNvSpPr/>
          <p:nvPr/>
        </p:nvSpPr>
        <p:spPr>
          <a:xfrm>
            <a:off x="586502" y="502682"/>
            <a:ext cx="7947898" cy="461665"/>
          </a:xfrm>
          <a:prstGeom prst="rect">
            <a:avLst/>
          </a:prstGeom>
        </p:spPr>
        <p:txBody>
          <a:bodyPr wrap="square">
            <a:spAutoFit/>
          </a:bodyPr>
          <a:lstStyle/>
          <a:p>
            <a:r>
              <a:rPr lang="en-GB" sz="2400" dirty="0" smtClean="0">
                <a:latin typeface="Times New Roman" pitchFamily="18" charset="0"/>
              </a:rPr>
              <a:t>Pharmacological phenotyping: </a:t>
            </a:r>
            <a:r>
              <a:rPr lang="en-GB" sz="2400" dirty="0" smtClean="0">
                <a:latin typeface="Times New Roman" pitchFamily="18" charset="0"/>
              </a:rPr>
              <a:t>Topical techniques</a:t>
            </a:r>
            <a:endParaRPr lang="en-US" sz="2400" dirty="0">
              <a:latin typeface="Times New Roman" pitchFamily="18" charset="0"/>
            </a:endParaRPr>
          </a:p>
        </p:txBody>
      </p:sp>
      <p:sp>
        <p:nvSpPr>
          <p:cNvPr id="10" name="Line 7"/>
          <p:cNvSpPr>
            <a:spLocks noChangeShapeType="1"/>
          </p:cNvSpPr>
          <p:nvPr/>
        </p:nvSpPr>
        <p:spPr bwMode="auto">
          <a:xfrm>
            <a:off x="685800" y="964347"/>
            <a:ext cx="7848600" cy="167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17" name="Text Box 5"/>
          <p:cNvSpPr txBox="1">
            <a:spLocks noChangeArrowheads="1"/>
          </p:cNvSpPr>
          <p:nvPr/>
        </p:nvSpPr>
        <p:spPr bwMode="auto">
          <a:xfrm>
            <a:off x="685800" y="1143000"/>
            <a:ext cx="7696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200" dirty="0" smtClean="0">
                <a:latin typeface="Times New Roman" pitchFamily="18" charset="0"/>
              </a:rPr>
              <a:t>Lidocaine → </a:t>
            </a:r>
            <a:r>
              <a:rPr lang="en-US" sz="2200" dirty="0" smtClean="0">
                <a:latin typeface="Times New Roman" pitchFamily="18" charset="0"/>
              </a:rPr>
              <a:t>capsaicin for PHN</a:t>
            </a:r>
          </a:p>
          <a:p>
            <a:pPr marL="342900" indent="-342900" eaLnBrk="1" hangingPunct="1">
              <a:spcBef>
                <a:spcPct val="50000"/>
              </a:spcBef>
              <a:buFont typeface="Arial" pitchFamily="34" charset="0"/>
              <a:buChar char="•"/>
            </a:pPr>
            <a:r>
              <a:rPr lang="en-US" sz="2200" dirty="0" smtClean="0">
                <a:latin typeface="Times New Roman" pitchFamily="18" charset="0"/>
              </a:rPr>
              <a:t>Capsaicin </a:t>
            </a:r>
            <a:r>
              <a:rPr lang="en-US" sz="2200" dirty="0" smtClean="0">
                <a:latin typeface="Times New Roman" pitchFamily="18" charset="0"/>
              </a:rPr>
              <a:t>→ clonidine for PDN</a:t>
            </a:r>
          </a:p>
        </p:txBody>
      </p:sp>
    </p:spTree>
    <p:extLst>
      <p:ext uri="{BB962C8B-B14F-4D97-AF65-F5344CB8AC3E}">
        <p14:creationId xmlns:p14="http://schemas.microsoft.com/office/powerpoint/2010/main" val="382665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 name="Rectangle 1"/>
          <p:cNvSpPr/>
          <p:nvPr/>
        </p:nvSpPr>
        <p:spPr>
          <a:xfrm>
            <a:off x="6416018" y="6391274"/>
            <a:ext cx="2533066" cy="307777"/>
          </a:xfrm>
          <a:prstGeom prst="rect">
            <a:avLst/>
          </a:prstGeom>
        </p:spPr>
        <p:txBody>
          <a:bodyPr wrap="none">
            <a:spAutoFit/>
          </a:bodyPr>
          <a:lstStyle/>
          <a:p>
            <a:pPr eaLnBrk="1" hangingPunct="1"/>
            <a:r>
              <a:rPr lang="en-US" sz="1400" dirty="0" smtClean="0">
                <a:solidFill>
                  <a:schemeClr val="bg1"/>
                </a:solidFill>
                <a:latin typeface="Arial" pitchFamily="34" charset="0"/>
                <a:cs typeface="Arial" pitchFamily="34" charset="0"/>
              </a:rPr>
              <a:t>Martini et al., </a:t>
            </a:r>
            <a:r>
              <a:rPr lang="en-US" sz="1400" dirty="0" err="1" smtClean="0">
                <a:solidFill>
                  <a:schemeClr val="bg1"/>
                </a:solidFill>
                <a:latin typeface="Arial" pitchFamily="34" charset="0"/>
                <a:cs typeface="Arial" pitchFamily="34" charset="0"/>
              </a:rPr>
              <a:t>Eur</a:t>
            </a:r>
            <a:r>
              <a:rPr lang="en-US" sz="1400" dirty="0" smtClean="0">
                <a:solidFill>
                  <a:schemeClr val="bg1"/>
                </a:solidFill>
                <a:latin typeface="Arial" pitchFamily="34" charset="0"/>
                <a:cs typeface="Arial" pitchFamily="34" charset="0"/>
              </a:rPr>
              <a:t> J Pain 2013</a:t>
            </a:r>
            <a:endParaRPr lang="en-US" sz="1400" dirty="0">
              <a:solidFill>
                <a:schemeClr val="bg1"/>
              </a:solidFill>
              <a:latin typeface="Arial" pitchFamily="34" charset="0"/>
              <a:cs typeface="Arial" pitchFamily="34" charset="0"/>
            </a:endParaRPr>
          </a:p>
        </p:txBody>
      </p:sp>
      <p:sp>
        <p:nvSpPr>
          <p:cNvPr id="3" name="Rectangle 2"/>
          <p:cNvSpPr/>
          <p:nvPr/>
        </p:nvSpPr>
        <p:spPr>
          <a:xfrm>
            <a:off x="586502" y="502682"/>
            <a:ext cx="8252698" cy="830997"/>
          </a:xfrm>
          <a:prstGeom prst="rect">
            <a:avLst/>
          </a:prstGeom>
        </p:spPr>
        <p:txBody>
          <a:bodyPr wrap="square">
            <a:spAutoFit/>
          </a:bodyPr>
          <a:lstStyle/>
          <a:p>
            <a:r>
              <a:rPr lang="en-GB" sz="2400" dirty="0" smtClean="0">
                <a:latin typeface="Times New Roman" pitchFamily="18" charset="0"/>
              </a:rPr>
              <a:t>Phenotyping</a:t>
            </a:r>
            <a:r>
              <a:rPr lang="en-GB" sz="2400" dirty="0" smtClean="0">
                <a:latin typeface="Times New Roman" pitchFamily="18" charset="0"/>
              </a:rPr>
              <a:t>: </a:t>
            </a:r>
            <a:r>
              <a:rPr lang="en-US" sz="2400" dirty="0">
                <a:latin typeface="Times New Roman" pitchFamily="18" charset="0"/>
              </a:rPr>
              <a:t>Lidocaine → capsaicin for PHN</a:t>
            </a:r>
          </a:p>
          <a:p>
            <a:endParaRPr lang="en-US" sz="2400" dirty="0">
              <a:latin typeface="Times New Roman" pitchFamily="18" charset="0"/>
            </a:endParaRPr>
          </a:p>
        </p:txBody>
      </p:sp>
      <p:sp>
        <p:nvSpPr>
          <p:cNvPr id="10" name="Line 7"/>
          <p:cNvSpPr>
            <a:spLocks noChangeShapeType="1"/>
          </p:cNvSpPr>
          <p:nvPr/>
        </p:nvSpPr>
        <p:spPr bwMode="auto">
          <a:xfrm>
            <a:off x="685800" y="964347"/>
            <a:ext cx="7848600" cy="167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4" name="Rectangle 3"/>
          <p:cNvSpPr/>
          <p:nvPr/>
        </p:nvSpPr>
        <p:spPr>
          <a:xfrm>
            <a:off x="2948701" y="3962398"/>
            <a:ext cx="1015840" cy="16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5"/>
          <p:cNvSpPr txBox="1">
            <a:spLocks noChangeArrowheads="1"/>
          </p:cNvSpPr>
          <p:nvPr/>
        </p:nvSpPr>
        <p:spPr bwMode="auto">
          <a:xfrm>
            <a:off x="637220" y="1152525"/>
            <a:ext cx="831186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000" dirty="0" smtClean="0">
                <a:latin typeface="Times New Roman" pitchFamily="18" charset="0"/>
              </a:rPr>
              <a:t>Analysis of response patterns to administration of topical capsaicin 8% in 722 patients with PHN to determine presence of significant predictors </a:t>
            </a:r>
          </a:p>
          <a:p>
            <a:pPr marL="342900" indent="-342900" eaLnBrk="1" hangingPunct="1">
              <a:spcBef>
                <a:spcPct val="50000"/>
              </a:spcBef>
              <a:buFont typeface="Arial" pitchFamily="34" charset="0"/>
              <a:buChar char="•"/>
            </a:pPr>
            <a:r>
              <a:rPr lang="en-US" sz="2000" dirty="0" smtClean="0">
                <a:latin typeface="Times New Roman" pitchFamily="18" charset="0"/>
              </a:rPr>
              <a:t>5 distinct patterns detected (non-responders [2], partial responders [1], responders [2])</a:t>
            </a:r>
          </a:p>
          <a:p>
            <a:pPr marL="342900" indent="-342900" eaLnBrk="1" hangingPunct="1">
              <a:spcBef>
                <a:spcPct val="50000"/>
              </a:spcBef>
              <a:buFont typeface="Arial" pitchFamily="34" charset="0"/>
              <a:buChar char="•"/>
            </a:pPr>
            <a:r>
              <a:rPr lang="en-US" sz="2000" dirty="0" smtClean="0">
                <a:latin typeface="Times New Roman" pitchFamily="18" charset="0"/>
              </a:rPr>
              <a:t>Lidocaine pretreatment  efficacy predicted efficacy of capsaicin 8%:  Complete relief → 70% and 15% probability to be responder/non-responder</a:t>
            </a:r>
            <a:r>
              <a:rPr lang="en-US" sz="2400" dirty="0">
                <a:latin typeface="Times New Roman" pitchFamily="18" charset="0"/>
              </a:rPr>
              <a:t> </a:t>
            </a:r>
            <a:r>
              <a:rPr lang="en-US" sz="2000" dirty="0" smtClean="0">
                <a:latin typeface="Times New Roman" pitchFamily="18" charset="0"/>
              </a:rPr>
              <a:t>Elevated pain → 25% and 51% probability </a:t>
            </a:r>
            <a:r>
              <a:rPr lang="en-US" sz="2000" dirty="0">
                <a:latin typeface="Times New Roman" pitchFamily="18" charset="0"/>
              </a:rPr>
              <a:t>to be responder/non-responder</a:t>
            </a:r>
            <a:r>
              <a:rPr lang="en-US" sz="2400" dirty="0">
                <a:latin typeface="Times New Roman" pitchFamily="18" charset="0"/>
              </a:rPr>
              <a:t> </a:t>
            </a:r>
            <a:endParaRPr lang="en-US" sz="2000" dirty="0" smtClean="0">
              <a:latin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138" y="4143375"/>
            <a:ext cx="682942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52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 name="Rectangle 1"/>
          <p:cNvSpPr/>
          <p:nvPr/>
        </p:nvSpPr>
        <p:spPr>
          <a:xfrm>
            <a:off x="6641602" y="6391274"/>
            <a:ext cx="2284600" cy="307777"/>
          </a:xfrm>
          <a:prstGeom prst="rect">
            <a:avLst/>
          </a:prstGeom>
        </p:spPr>
        <p:txBody>
          <a:bodyPr wrap="none">
            <a:spAutoFit/>
          </a:bodyPr>
          <a:lstStyle/>
          <a:p>
            <a:pPr eaLnBrk="1" hangingPunct="1"/>
            <a:r>
              <a:rPr lang="en-US" sz="1400" dirty="0" smtClean="0">
                <a:solidFill>
                  <a:schemeClr val="bg1"/>
                </a:solidFill>
                <a:latin typeface="Arial" pitchFamily="34" charset="0"/>
                <a:cs typeface="Arial" pitchFamily="34" charset="0"/>
              </a:rPr>
              <a:t>Campbell et al., Pain 2012</a:t>
            </a:r>
            <a:endParaRPr lang="en-US" sz="1400" dirty="0">
              <a:solidFill>
                <a:schemeClr val="bg1"/>
              </a:solidFill>
              <a:latin typeface="Arial" pitchFamily="34" charset="0"/>
              <a:cs typeface="Arial" pitchFamily="34" charset="0"/>
            </a:endParaRPr>
          </a:p>
        </p:txBody>
      </p:sp>
      <p:sp>
        <p:nvSpPr>
          <p:cNvPr id="3" name="Rectangle 2"/>
          <p:cNvSpPr/>
          <p:nvPr/>
        </p:nvSpPr>
        <p:spPr>
          <a:xfrm>
            <a:off x="586502" y="502682"/>
            <a:ext cx="8252698" cy="1200329"/>
          </a:xfrm>
          <a:prstGeom prst="rect">
            <a:avLst/>
          </a:prstGeom>
        </p:spPr>
        <p:txBody>
          <a:bodyPr wrap="square">
            <a:spAutoFit/>
          </a:bodyPr>
          <a:lstStyle/>
          <a:p>
            <a:r>
              <a:rPr lang="en-GB" sz="2400" dirty="0" smtClean="0">
                <a:latin typeface="Times New Roman" pitchFamily="18" charset="0"/>
              </a:rPr>
              <a:t>Phenotyping</a:t>
            </a:r>
            <a:r>
              <a:rPr lang="en-GB" sz="2400" dirty="0" smtClean="0">
                <a:latin typeface="Times New Roman" pitchFamily="18" charset="0"/>
              </a:rPr>
              <a:t>: </a:t>
            </a:r>
            <a:r>
              <a:rPr lang="en-US" sz="2400" dirty="0">
                <a:latin typeface="Times New Roman" pitchFamily="18" charset="0"/>
              </a:rPr>
              <a:t>Capsaicin → clonidine for PDN</a:t>
            </a:r>
          </a:p>
          <a:p>
            <a:endParaRPr lang="en-US" sz="2400" dirty="0">
              <a:latin typeface="Times New Roman" pitchFamily="18" charset="0"/>
            </a:endParaRPr>
          </a:p>
          <a:p>
            <a:endParaRPr lang="en-US" sz="2400" dirty="0">
              <a:latin typeface="Times New Roman" pitchFamily="18" charset="0"/>
            </a:endParaRPr>
          </a:p>
        </p:txBody>
      </p:sp>
      <p:sp>
        <p:nvSpPr>
          <p:cNvPr id="10" name="Line 7"/>
          <p:cNvSpPr>
            <a:spLocks noChangeShapeType="1"/>
          </p:cNvSpPr>
          <p:nvPr/>
        </p:nvSpPr>
        <p:spPr bwMode="auto">
          <a:xfrm>
            <a:off x="685800" y="964347"/>
            <a:ext cx="7848600" cy="167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4" name="Rectangle 3"/>
          <p:cNvSpPr/>
          <p:nvPr/>
        </p:nvSpPr>
        <p:spPr>
          <a:xfrm>
            <a:off x="2948701" y="3962398"/>
            <a:ext cx="1015840" cy="16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5"/>
          <p:cNvSpPr txBox="1">
            <a:spLocks noChangeArrowheads="1"/>
          </p:cNvSpPr>
          <p:nvPr/>
        </p:nvSpPr>
        <p:spPr bwMode="auto">
          <a:xfrm>
            <a:off x="637220" y="1152525"/>
            <a:ext cx="393478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000" dirty="0" smtClean="0">
                <a:latin typeface="Times New Roman" pitchFamily="18" charset="0"/>
              </a:rPr>
              <a:t>179 patients with PDN randomized to 12-w therapy with 0.1% topical clonidine or placebo gel</a:t>
            </a:r>
          </a:p>
          <a:p>
            <a:pPr marL="342900" indent="-342900" eaLnBrk="1" hangingPunct="1">
              <a:spcBef>
                <a:spcPct val="50000"/>
              </a:spcBef>
              <a:buFont typeface="Arial" pitchFamily="34" charset="0"/>
              <a:buChar char="•"/>
            </a:pPr>
            <a:r>
              <a:rPr lang="en-US" sz="2000" dirty="0" smtClean="0">
                <a:latin typeface="Times New Roman" pitchFamily="18" charset="0"/>
              </a:rPr>
              <a:t>Nociception function assessed by response to topical </a:t>
            </a:r>
            <a:r>
              <a:rPr lang="en-US" sz="2000" dirty="0">
                <a:latin typeface="Times New Roman" pitchFamily="18" charset="0"/>
              </a:rPr>
              <a:t>capsaicin 0.1% </a:t>
            </a:r>
            <a:r>
              <a:rPr lang="en-US" sz="2000" dirty="0" smtClean="0">
                <a:latin typeface="Times New Roman" pitchFamily="18" charset="0"/>
              </a:rPr>
              <a:t>during screening</a:t>
            </a:r>
          </a:p>
          <a:p>
            <a:pPr marL="342900" indent="-342900" eaLnBrk="1" hangingPunct="1">
              <a:spcBef>
                <a:spcPct val="50000"/>
              </a:spcBef>
              <a:buFont typeface="Arial" pitchFamily="34" charset="0"/>
              <a:buChar char="•"/>
            </a:pPr>
            <a:r>
              <a:rPr lang="en-US" sz="2000" dirty="0" smtClean="0">
                <a:latin typeface="Times New Roman" pitchFamily="18" charset="0"/>
              </a:rPr>
              <a:t>Primary outcome: Difference in foot pain at 12-w in relation to baseline</a:t>
            </a:r>
          </a:p>
          <a:p>
            <a:pPr marL="342900" indent="-342900" eaLnBrk="1" hangingPunct="1">
              <a:spcBef>
                <a:spcPct val="50000"/>
              </a:spcBef>
              <a:buFont typeface="Arial" pitchFamily="34" charset="0"/>
              <a:buChar char="•"/>
            </a:pPr>
            <a:r>
              <a:rPr lang="en-US" sz="2000" dirty="0" smtClean="0">
                <a:latin typeface="Times New Roman" pitchFamily="18" charset="0"/>
              </a:rPr>
              <a:t>In subjects who felt any level of pain to capsaicin clonidine was superior to placebo, while the effect was not significant in the study population at large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176" y="1152525"/>
            <a:ext cx="3816852" cy="5138328"/>
          </a:xfrm>
          <a:prstGeom prst="rect">
            <a:avLst/>
          </a:prstGeom>
        </p:spPr>
      </p:pic>
    </p:spTree>
    <p:extLst>
      <p:ext uri="{BB962C8B-B14F-4D97-AF65-F5344CB8AC3E}">
        <p14:creationId xmlns:p14="http://schemas.microsoft.com/office/powerpoint/2010/main" val="3005246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3" name="Rectangle 2"/>
          <p:cNvSpPr/>
          <p:nvPr/>
        </p:nvSpPr>
        <p:spPr>
          <a:xfrm>
            <a:off x="586502" y="502682"/>
            <a:ext cx="7947898" cy="461665"/>
          </a:xfrm>
          <a:prstGeom prst="rect">
            <a:avLst/>
          </a:prstGeom>
        </p:spPr>
        <p:txBody>
          <a:bodyPr wrap="square">
            <a:spAutoFit/>
          </a:bodyPr>
          <a:lstStyle/>
          <a:p>
            <a:r>
              <a:rPr lang="en-GB" sz="2400" dirty="0" smtClean="0">
                <a:latin typeface="Times New Roman" pitchFamily="18" charset="0"/>
              </a:rPr>
              <a:t>Accelerated EEWR </a:t>
            </a:r>
            <a:endParaRPr lang="en-US" sz="2400" dirty="0">
              <a:latin typeface="Times New Roman" pitchFamily="18" charset="0"/>
            </a:endParaRPr>
          </a:p>
        </p:txBody>
      </p:sp>
      <p:sp>
        <p:nvSpPr>
          <p:cNvPr id="10" name="Line 7"/>
          <p:cNvSpPr>
            <a:spLocks noChangeShapeType="1"/>
          </p:cNvSpPr>
          <p:nvPr/>
        </p:nvSpPr>
        <p:spPr bwMode="auto">
          <a:xfrm>
            <a:off x="685800" y="964347"/>
            <a:ext cx="7848600" cy="1672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905000"/>
            <a:ext cx="4441825" cy="334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326" y="3048000"/>
            <a:ext cx="3032375"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a:grpSpLocks noChangeAspect="1"/>
          </p:cNvGrpSpPr>
          <p:nvPr/>
        </p:nvGrpSpPr>
        <p:grpSpPr>
          <a:xfrm>
            <a:off x="6084931" y="1447800"/>
            <a:ext cx="2332462" cy="2377440"/>
            <a:chOff x="5881687" y="1897186"/>
            <a:chExt cx="2881313" cy="2936875"/>
          </a:xfrm>
        </p:grpSpPr>
        <p:pic>
          <p:nvPicPr>
            <p:cNvPr id="1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1687" y="1897186"/>
              <a:ext cx="2881313"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a:off x="6477000" y="3886200"/>
              <a:ext cx="2057400"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7239000" y="2209800"/>
              <a:ext cx="0" cy="205740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594310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705600" y="6389132"/>
            <a:ext cx="2409824"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Stanford University</a:t>
            </a:r>
            <a:endParaRPr lang="en-US" dirty="0">
              <a:solidFill>
                <a:schemeClr val="bg1"/>
              </a:solidFill>
              <a:effectLst>
                <a:outerShdw blurRad="38100" dist="38100" dir="2700000" algn="tl">
                  <a:srgbClr val="000000">
                    <a:alpha val="43137"/>
                  </a:srgbClr>
                </a:outerShdw>
              </a:effectLst>
            </a:endParaRPr>
          </a:p>
        </p:txBody>
      </p:sp>
      <p:sp>
        <p:nvSpPr>
          <p:cNvPr id="9" name="WordArt 16"/>
          <p:cNvSpPr>
            <a:spLocks noChangeArrowheads="1" noChangeShapeType="1" noTextEdit="1"/>
          </p:cNvSpPr>
          <p:nvPr/>
        </p:nvSpPr>
        <p:spPr bwMode="auto">
          <a:xfrm>
            <a:off x="2743200" y="685800"/>
            <a:ext cx="3200400" cy="609600"/>
          </a:xfrm>
          <a:prstGeom prst="rect">
            <a:avLst/>
          </a:prstGeom>
        </p:spPr>
        <p:txBody>
          <a:bodyPr spcFirstLastPara="1" wrap="none" fromWordArt="1">
            <a:prstTxWarp prst="textArchUp">
              <a:avLst>
                <a:gd name="adj" fmla="val 10800000"/>
              </a:avLst>
            </a:prstTxWarp>
          </a:bodyPr>
          <a:lstStyle/>
          <a:p>
            <a:pPr algn="ctr"/>
            <a:r>
              <a:rPr lang="en-US" sz="3600" kern="10" dirty="0">
                <a:ln w="9525">
                  <a:solidFill>
                    <a:srgbClr val="000000"/>
                  </a:solidFill>
                  <a:round/>
                  <a:headEnd/>
                  <a:tailEnd/>
                </a:ln>
                <a:solidFill>
                  <a:schemeClr val="bg1">
                    <a:lumMod val="95000"/>
                  </a:schemeClr>
                </a:solidFill>
                <a:latin typeface="Arial Black"/>
              </a:rPr>
              <a:t>Thank you</a:t>
            </a:r>
          </a:p>
        </p:txBody>
      </p:sp>
    </p:spTree>
    <p:extLst>
      <p:ext uri="{BB962C8B-B14F-4D97-AF65-F5344CB8AC3E}">
        <p14:creationId xmlns:p14="http://schemas.microsoft.com/office/powerpoint/2010/main" val="16922676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5"/>
            <a:ext cx="8382000" cy="406265"/>
          </a:xfrm>
          <a:prstGeom prst="rect">
            <a:avLst/>
          </a:prstGeom>
          <a:noFill/>
          <a:ln w="9525">
            <a:noFill/>
            <a:miter lim="800000"/>
            <a:headEnd/>
            <a:tailEnd/>
          </a:ln>
          <a:effectLst/>
        </p:spPr>
        <p:txBody>
          <a:bodyPr>
            <a:spAutoFit/>
          </a:bodyPr>
          <a:lstStyle/>
          <a:p>
            <a:pPr>
              <a:lnSpc>
                <a:spcPct val="85000"/>
              </a:lnSpc>
              <a:spcBef>
                <a:spcPct val="50000"/>
              </a:spcBef>
              <a:defRPr/>
            </a:pPr>
            <a:r>
              <a:rPr lang="en-US" sz="2400" dirty="0" smtClean="0">
                <a:effectLst>
                  <a:outerShdw blurRad="38100" dist="38100" dir="2700000" algn="tl">
                    <a:srgbClr val="FFFFFF"/>
                  </a:outerShdw>
                </a:effectLst>
                <a:latin typeface="Times New Roman" pitchFamily="18" charset="0"/>
              </a:rPr>
              <a:t>Enriched enrollment randomized withdrawal design </a:t>
            </a:r>
            <a:endParaRPr lang="en-US" sz="2400" dirty="0">
              <a:effectLst>
                <a:outerShdw blurRad="38100" dist="38100" dir="2700000" algn="tl">
                  <a:srgbClr val="FFFFFF"/>
                </a:outerShdw>
              </a:effectLst>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Line 7"/>
          <p:cNvSpPr>
            <a:spLocks noChangeShapeType="1"/>
          </p:cNvSpPr>
          <p:nvPr/>
        </p:nvSpPr>
        <p:spPr bwMode="auto">
          <a:xfrm>
            <a:off x="762000" y="990600"/>
            <a:ext cx="70104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10" name="Rectangle 9"/>
          <p:cNvSpPr/>
          <p:nvPr/>
        </p:nvSpPr>
        <p:spPr>
          <a:xfrm>
            <a:off x="7315200" y="6400798"/>
            <a:ext cx="1684564" cy="307777"/>
          </a:xfrm>
          <a:prstGeom prst="rect">
            <a:avLst/>
          </a:prstGeom>
        </p:spPr>
        <p:txBody>
          <a:bodyPr wrap="none">
            <a:spAutoFit/>
          </a:bodyPr>
          <a:lstStyle/>
          <a:p>
            <a:pPr eaLnBrk="1" hangingPunct="1"/>
            <a:r>
              <a:rPr lang="en-US" sz="1400" dirty="0" err="1" smtClean="0">
                <a:solidFill>
                  <a:schemeClr val="bg1"/>
                </a:solidFill>
                <a:latin typeface="Arial" pitchFamily="34" charset="0"/>
                <a:cs typeface="Arial" pitchFamily="34" charset="0"/>
              </a:rPr>
              <a:t>Quessy</a:t>
            </a:r>
            <a:r>
              <a:rPr lang="en-US" sz="1400" dirty="0" smtClean="0">
                <a:solidFill>
                  <a:schemeClr val="bg1"/>
                </a:solidFill>
                <a:latin typeface="Arial" pitchFamily="34" charset="0"/>
                <a:cs typeface="Arial" pitchFamily="34" charset="0"/>
              </a:rPr>
              <a:t>, Pain 2010</a:t>
            </a:r>
            <a:endParaRPr lang="en-US" sz="1400" dirty="0">
              <a:solidFill>
                <a:schemeClr val="bg1"/>
              </a:solidFill>
              <a:latin typeface="Arial" pitchFamily="34" charset="0"/>
              <a:cs typeface="Arial"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295400"/>
            <a:ext cx="67691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303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 Box 3"/>
          <p:cNvSpPr txBox="1">
            <a:spLocks noChangeArrowheads="1"/>
          </p:cNvSpPr>
          <p:nvPr/>
        </p:nvSpPr>
        <p:spPr bwMode="auto">
          <a:xfrm>
            <a:off x="685800" y="479425"/>
            <a:ext cx="8382000" cy="458587"/>
          </a:xfrm>
          <a:prstGeom prst="rect">
            <a:avLst/>
          </a:prstGeom>
          <a:noFill/>
          <a:ln w="9525">
            <a:noFill/>
            <a:miter lim="800000"/>
            <a:headEnd/>
            <a:tailEnd/>
          </a:ln>
          <a:effectLst/>
        </p:spPr>
        <p:txBody>
          <a:bodyPr>
            <a:spAutoFit/>
          </a:bodyPr>
          <a:lstStyle/>
          <a:p>
            <a:pPr>
              <a:lnSpc>
                <a:spcPct val="85000"/>
              </a:lnSpc>
              <a:spcBef>
                <a:spcPct val="50000"/>
              </a:spcBef>
              <a:defRPr/>
            </a:pPr>
            <a:r>
              <a:rPr lang="en-US" sz="2800" dirty="0" smtClean="0">
                <a:effectLst>
                  <a:outerShdw blurRad="38100" dist="38100" dir="2700000" algn="tl">
                    <a:srgbClr val="FFFFFF"/>
                  </a:outerShdw>
                </a:effectLst>
                <a:latin typeface="Times New Roman" pitchFamily="18" charset="0"/>
              </a:rPr>
              <a:t>Pharmacological diversity: Some evidence</a:t>
            </a:r>
            <a:endParaRPr lang="en-US" sz="2800" dirty="0">
              <a:effectLst>
                <a:outerShdw blurRad="38100" dist="38100" dir="2700000" algn="tl">
                  <a:srgbClr val="FFFFFF"/>
                </a:outerShdw>
              </a:effectLst>
              <a:latin typeface="Times New Roman" pitchFamily="18" charset="0"/>
            </a:endParaRPr>
          </a:p>
        </p:txBody>
      </p:sp>
      <p:sp>
        <p:nvSpPr>
          <p:cNvPr id="11" name="Line 7"/>
          <p:cNvSpPr>
            <a:spLocks noChangeShapeType="1"/>
          </p:cNvSpPr>
          <p:nvPr/>
        </p:nvSpPr>
        <p:spPr bwMode="auto">
          <a:xfrm>
            <a:off x="762000" y="990600"/>
            <a:ext cx="80010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13" name="Rectangle 12"/>
          <p:cNvSpPr/>
          <p:nvPr/>
        </p:nvSpPr>
        <p:spPr>
          <a:xfrm>
            <a:off x="6940550" y="6391275"/>
            <a:ext cx="1986441" cy="307777"/>
          </a:xfrm>
          <a:prstGeom prst="rect">
            <a:avLst/>
          </a:prstGeom>
        </p:spPr>
        <p:txBody>
          <a:bodyPr wrap="none">
            <a:spAutoFit/>
          </a:bodyPr>
          <a:lstStyle/>
          <a:p>
            <a:pPr eaLnBrk="1" hangingPunct="1"/>
            <a:r>
              <a:rPr lang="en-US" sz="1400" dirty="0" smtClean="0">
                <a:solidFill>
                  <a:schemeClr val="bg1"/>
                </a:solidFill>
                <a:latin typeface="Arial" pitchFamily="34" charset="0"/>
                <a:cs typeface="Arial" pitchFamily="34" charset="0"/>
              </a:rPr>
              <a:t>Angst et al., </a:t>
            </a:r>
            <a:r>
              <a:rPr lang="en-US" sz="1400" dirty="0">
                <a:solidFill>
                  <a:schemeClr val="bg1"/>
                </a:solidFill>
                <a:latin typeface="Arial" pitchFamily="34" charset="0"/>
                <a:cs typeface="Arial" pitchFamily="34" charset="0"/>
              </a:rPr>
              <a:t>P</a:t>
            </a:r>
            <a:r>
              <a:rPr lang="en-US" sz="1400" dirty="0" smtClean="0">
                <a:solidFill>
                  <a:schemeClr val="bg1"/>
                </a:solidFill>
                <a:latin typeface="Arial" pitchFamily="34" charset="0"/>
                <a:cs typeface="Arial" pitchFamily="34" charset="0"/>
              </a:rPr>
              <a:t>ain 2012</a:t>
            </a:r>
            <a:endParaRPr lang="en-US" sz="1400" dirty="0">
              <a:solidFill>
                <a:schemeClr val="bg1"/>
              </a:solidFill>
              <a:latin typeface="Arial" pitchFamily="34" charset="0"/>
              <a:cs typeface="Arial" pitchFamily="34" charset="0"/>
            </a:endParaRPr>
          </a:p>
        </p:txBody>
      </p:sp>
      <p:pic>
        <p:nvPicPr>
          <p:cNvPr id="1030" name="Picture 6"/>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36762"/>
            <a:ext cx="2743200" cy="272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687" y="1897186"/>
            <a:ext cx="2881313"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520" y="2049843"/>
            <a:ext cx="2884487" cy="278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a:off x="6477000" y="3886200"/>
            <a:ext cx="2057400"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7239000" y="2209800"/>
            <a:ext cx="0" cy="20574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52660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 name="Rectangle 1"/>
          <p:cNvSpPr/>
          <p:nvPr/>
        </p:nvSpPr>
        <p:spPr>
          <a:xfrm>
            <a:off x="6940550" y="6391275"/>
            <a:ext cx="2005677" cy="307777"/>
          </a:xfrm>
          <a:prstGeom prst="rect">
            <a:avLst/>
          </a:prstGeom>
        </p:spPr>
        <p:txBody>
          <a:bodyPr wrap="none">
            <a:spAutoFit/>
          </a:bodyPr>
          <a:lstStyle/>
          <a:p>
            <a:pPr eaLnBrk="1" hangingPunct="1"/>
            <a:r>
              <a:rPr lang="en-US" sz="1400" dirty="0" smtClean="0">
                <a:solidFill>
                  <a:schemeClr val="bg1"/>
                </a:solidFill>
                <a:latin typeface="Arial" pitchFamily="34" charset="0"/>
                <a:cs typeface="Arial" pitchFamily="34" charset="0"/>
              </a:rPr>
              <a:t>Baron et al., </a:t>
            </a:r>
            <a:r>
              <a:rPr lang="en-US" sz="1400" dirty="0">
                <a:solidFill>
                  <a:schemeClr val="bg1"/>
                </a:solidFill>
                <a:latin typeface="Arial" pitchFamily="34" charset="0"/>
                <a:cs typeface="Arial" pitchFamily="34" charset="0"/>
              </a:rPr>
              <a:t>P</a:t>
            </a:r>
            <a:r>
              <a:rPr lang="en-US" sz="1400" dirty="0" smtClean="0">
                <a:solidFill>
                  <a:schemeClr val="bg1"/>
                </a:solidFill>
                <a:latin typeface="Arial" pitchFamily="34" charset="0"/>
                <a:cs typeface="Arial" pitchFamily="34" charset="0"/>
              </a:rPr>
              <a:t>ain 2010</a:t>
            </a:r>
            <a:endParaRPr lang="en-US" sz="1400" dirty="0">
              <a:solidFill>
                <a:schemeClr val="bg1"/>
              </a:solidFill>
              <a:latin typeface="Arial" pitchFamily="34" charset="0"/>
              <a:cs typeface="Arial" pitchFamily="34" charset="0"/>
            </a:endParaRPr>
          </a:p>
        </p:txBody>
      </p:sp>
      <p:sp>
        <p:nvSpPr>
          <p:cNvPr id="3" name="Rectangle 2"/>
          <p:cNvSpPr/>
          <p:nvPr/>
        </p:nvSpPr>
        <p:spPr>
          <a:xfrm>
            <a:off x="914400" y="502682"/>
            <a:ext cx="8563581" cy="830997"/>
          </a:xfrm>
          <a:prstGeom prst="rect">
            <a:avLst/>
          </a:prstGeom>
        </p:spPr>
        <p:txBody>
          <a:bodyPr wrap="square">
            <a:spAutoFit/>
          </a:bodyPr>
          <a:lstStyle/>
          <a:p>
            <a:r>
              <a:rPr lang="en-GB" sz="2400" dirty="0" smtClean="0">
                <a:latin typeface="Times New Roman" pitchFamily="18" charset="0"/>
              </a:rPr>
              <a:t>Enriched enrolment design: </a:t>
            </a:r>
            <a:r>
              <a:rPr lang="en-US" sz="2400" dirty="0" smtClean="0">
                <a:latin typeface="Times New Roman" pitchFamily="18" charset="0"/>
              </a:rPr>
              <a:t>Pregabalin </a:t>
            </a:r>
            <a:r>
              <a:rPr lang="en-US" sz="2400" dirty="0">
                <a:latin typeface="Times New Roman" pitchFamily="18" charset="0"/>
              </a:rPr>
              <a:t>in </a:t>
            </a:r>
            <a:r>
              <a:rPr lang="en-US" sz="2400" dirty="0" smtClean="0">
                <a:latin typeface="Times New Roman" pitchFamily="18" charset="0"/>
              </a:rPr>
              <a:t>radicular NP pain</a:t>
            </a:r>
            <a:endParaRPr lang="en-US" sz="2400" dirty="0">
              <a:latin typeface="Times New Roman" pitchFamily="18" charset="0"/>
            </a:endParaRPr>
          </a:p>
          <a:p>
            <a:endParaRPr lang="en-US" sz="2400" dirty="0">
              <a:latin typeface="Times New Roman" pitchFamily="18" charset="0"/>
            </a:endParaRPr>
          </a:p>
        </p:txBody>
      </p:sp>
      <p:sp>
        <p:nvSpPr>
          <p:cNvPr id="10" name="Line 7"/>
          <p:cNvSpPr>
            <a:spLocks noChangeShapeType="1"/>
          </p:cNvSpPr>
          <p:nvPr/>
        </p:nvSpPr>
        <p:spPr bwMode="auto">
          <a:xfrm>
            <a:off x="990600" y="981075"/>
            <a:ext cx="7315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620000"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238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 name="Rectangle 3"/>
          <p:cNvSpPr>
            <a:spLocks noChangeArrowheads="1"/>
          </p:cNvSpPr>
          <p:nvPr/>
        </p:nvSpPr>
        <p:spPr bwMode="auto">
          <a:xfrm>
            <a:off x="0" y="6019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 name="Rectangle 1"/>
          <p:cNvSpPr/>
          <p:nvPr/>
        </p:nvSpPr>
        <p:spPr>
          <a:xfrm>
            <a:off x="6173058" y="6400800"/>
            <a:ext cx="2842445" cy="307777"/>
          </a:xfrm>
          <a:prstGeom prst="rect">
            <a:avLst/>
          </a:prstGeom>
        </p:spPr>
        <p:txBody>
          <a:bodyPr wrap="none">
            <a:spAutoFit/>
          </a:bodyPr>
          <a:lstStyle/>
          <a:p>
            <a:pPr eaLnBrk="1" hangingPunct="1"/>
            <a:r>
              <a:rPr lang="en-US" sz="1400" dirty="0" err="1" smtClean="0">
                <a:solidFill>
                  <a:schemeClr val="bg1"/>
                </a:solidFill>
                <a:latin typeface="Arial" pitchFamily="34" charset="0"/>
                <a:cs typeface="Arial" pitchFamily="34" charset="0"/>
              </a:rPr>
              <a:t>Geisser</a:t>
            </a:r>
            <a:r>
              <a:rPr lang="en-US" sz="1400" dirty="0" smtClean="0">
                <a:solidFill>
                  <a:schemeClr val="bg1"/>
                </a:solidFill>
                <a:latin typeface="Arial" pitchFamily="34" charset="0"/>
                <a:cs typeface="Arial" pitchFamily="34" charset="0"/>
              </a:rPr>
              <a:t> et al., Pain Practice 2010</a:t>
            </a:r>
            <a:endParaRPr lang="en-US" sz="1400" dirty="0">
              <a:solidFill>
                <a:schemeClr val="bg1"/>
              </a:solidFill>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1301832" y="1524000"/>
            <a:ext cx="5981216" cy="4114800"/>
          </a:xfrm>
          <a:prstGeom prst="rect">
            <a:avLst/>
          </a:prstGeom>
          <a:noFill/>
          <a:ln w="9525">
            <a:noFill/>
            <a:round/>
            <a:headEnd/>
            <a:tailEnd/>
          </a:ln>
        </p:spPr>
      </p:pic>
      <p:sp>
        <p:nvSpPr>
          <p:cNvPr id="3" name="Rectangle 2"/>
          <p:cNvSpPr/>
          <p:nvPr/>
        </p:nvSpPr>
        <p:spPr>
          <a:xfrm>
            <a:off x="914400" y="502682"/>
            <a:ext cx="8563581" cy="461665"/>
          </a:xfrm>
          <a:prstGeom prst="rect">
            <a:avLst/>
          </a:prstGeom>
        </p:spPr>
        <p:txBody>
          <a:bodyPr wrap="square">
            <a:spAutoFit/>
          </a:bodyPr>
          <a:lstStyle/>
          <a:p>
            <a:r>
              <a:rPr lang="en-GB" sz="2400" dirty="0" smtClean="0">
                <a:latin typeface="Times New Roman" pitchFamily="18" charset="0"/>
              </a:rPr>
              <a:t>Onset of treatment effect: </a:t>
            </a:r>
            <a:r>
              <a:rPr lang="en-GB" sz="2400" dirty="0" err="1" smtClean="0">
                <a:latin typeface="Times New Roman" pitchFamily="18" charset="0"/>
              </a:rPr>
              <a:t>Milnacipran</a:t>
            </a:r>
            <a:r>
              <a:rPr lang="en-GB" sz="2400" dirty="0" smtClean="0">
                <a:latin typeface="Times New Roman" pitchFamily="18" charset="0"/>
              </a:rPr>
              <a:t> in </a:t>
            </a:r>
            <a:r>
              <a:rPr lang="en-GB" sz="2400" dirty="0">
                <a:latin typeface="Times New Roman" pitchFamily="18" charset="0"/>
              </a:rPr>
              <a:t>f</a:t>
            </a:r>
            <a:r>
              <a:rPr lang="en-GB" sz="2400" dirty="0" smtClean="0">
                <a:latin typeface="Times New Roman" pitchFamily="18" charset="0"/>
              </a:rPr>
              <a:t>ibromyalgia</a:t>
            </a:r>
            <a:endParaRPr lang="en-US" sz="2400" dirty="0">
              <a:latin typeface="Times New Roman" pitchFamily="18" charset="0"/>
            </a:endParaRPr>
          </a:p>
        </p:txBody>
      </p:sp>
      <p:sp>
        <p:nvSpPr>
          <p:cNvPr id="10" name="Line 7"/>
          <p:cNvSpPr>
            <a:spLocks noChangeShapeType="1"/>
          </p:cNvSpPr>
          <p:nvPr/>
        </p:nvSpPr>
        <p:spPr bwMode="auto">
          <a:xfrm>
            <a:off x="990600" y="981075"/>
            <a:ext cx="6603681"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5"/>
            <a:ext cx="8382000" cy="406265"/>
          </a:xfrm>
          <a:prstGeom prst="rect">
            <a:avLst/>
          </a:prstGeom>
          <a:noFill/>
          <a:ln w="9525">
            <a:noFill/>
            <a:miter lim="800000"/>
            <a:headEnd/>
            <a:tailEnd/>
          </a:ln>
          <a:effectLst/>
        </p:spPr>
        <p:txBody>
          <a:bodyPr>
            <a:spAutoFit/>
          </a:bodyPr>
          <a:lstStyle/>
          <a:p>
            <a:pPr>
              <a:lnSpc>
                <a:spcPct val="85000"/>
              </a:lnSpc>
              <a:spcBef>
                <a:spcPct val="50000"/>
              </a:spcBef>
              <a:defRPr/>
            </a:pPr>
            <a:r>
              <a:rPr lang="en-US" sz="2400" dirty="0" smtClean="0">
                <a:effectLst>
                  <a:outerShdw blurRad="38100" dist="38100" dir="2700000" algn="tl">
                    <a:srgbClr val="FFFFFF"/>
                  </a:outerShdw>
                </a:effectLst>
                <a:latin typeface="Times New Roman" pitchFamily="18" charset="0"/>
              </a:rPr>
              <a:t>Enriched enrollment randomized withdrawal design </a:t>
            </a:r>
            <a:endParaRPr lang="en-US" sz="2400" dirty="0">
              <a:effectLst>
                <a:outerShdw blurRad="38100" dist="38100" dir="2700000" algn="tl">
                  <a:srgbClr val="FFFFFF"/>
                </a:outerShdw>
              </a:effectLst>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Line 7"/>
          <p:cNvSpPr>
            <a:spLocks noChangeShapeType="1"/>
          </p:cNvSpPr>
          <p:nvPr/>
        </p:nvSpPr>
        <p:spPr bwMode="auto">
          <a:xfrm>
            <a:off x="762000" y="990600"/>
            <a:ext cx="70104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15" name="Text Box 5"/>
          <p:cNvSpPr txBox="1">
            <a:spLocks noChangeArrowheads="1"/>
          </p:cNvSpPr>
          <p:nvPr/>
        </p:nvSpPr>
        <p:spPr bwMode="auto">
          <a:xfrm>
            <a:off x="666749" y="1219200"/>
            <a:ext cx="7848601"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200" dirty="0">
                <a:latin typeface="Times New Roman" pitchFamily="18" charset="0"/>
              </a:rPr>
              <a:t>Aim: Account for pharmacological response diversity (patient characteristics, disease heterogeneity) </a:t>
            </a:r>
            <a:r>
              <a:rPr lang="en-US" sz="2200" dirty="0" smtClean="0">
                <a:latin typeface="Times New Roman" pitchFamily="18" charset="0"/>
              </a:rPr>
              <a:t>→ </a:t>
            </a:r>
            <a:r>
              <a:rPr lang="en-US" sz="2200" dirty="0">
                <a:latin typeface="Times New Roman" pitchFamily="18" charset="0"/>
              </a:rPr>
              <a:t>avoid disappointing average results and maximize benefits for subgroups </a:t>
            </a:r>
            <a:endParaRPr lang="en-US" sz="2200" dirty="0" smtClean="0">
              <a:latin typeface="Times New Roman" pitchFamily="18" charset="0"/>
            </a:endParaRPr>
          </a:p>
          <a:p>
            <a:pPr marL="342900" indent="-342900" eaLnBrk="1" hangingPunct="1">
              <a:spcBef>
                <a:spcPct val="50000"/>
              </a:spcBef>
              <a:buFont typeface="Arial" pitchFamily="34" charset="0"/>
              <a:buChar char="•"/>
            </a:pPr>
            <a:r>
              <a:rPr lang="en-US" sz="2200" dirty="0" smtClean="0">
                <a:latin typeface="Times New Roman" pitchFamily="18" charset="0"/>
              </a:rPr>
              <a:t>Exclude patients from efficacy studies who are unresponsive to drug or suffer from unacceptable side effects</a:t>
            </a:r>
          </a:p>
          <a:p>
            <a:pPr marL="342900" indent="-342900" eaLnBrk="1" hangingPunct="1">
              <a:spcBef>
                <a:spcPct val="50000"/>
              </a:spcBef>
              <a:buFont typeface="Arial" pitchFamily="34" charset="0"/>
              <a:buChar char="•"/>
            </a:pPr>
            <a:r>
              <a:rPr lang="en-US" sz="2200" dirty="0" smtClean="0">
                <a:latin typeface="Times New Roman" pitchFamily="18" charset="0"/>
              </a:rPr>
              <a:t>Most </a:t>
            </a:r>
            <a:r>
              <a:rPr lang="en-US" sz="2200" dirty="0" smtClean="0">
                <a:latin typeface="Times New Roman" pitchFamily="18" charset="0"/>
              </a:rPr>
              <a:t>commonly used form of pharmacological phenotyping</a:t>
            </a:r>
          </a:p>
          <a:p>
            <a:pPr marL="342900" indent="-342900" eaLnBrk="1" hangingPunct="1">
              <a:spcBef>
                <a:spcPct val="50000"/>
              </a:spcBef>
              <a:buFont typeface="Arial" pitchFamily="34" charset="0"/>
              <a:buChar char="•"/>
            </a:pPr>
            <a:r>
              <a:rPr lang="en-US" sz="2200" dirty="0" smtClean="0">
                <a:latin typeface="Times New Roman" pitchFamily="18" charset="0"/>
              </a:rPr>
              <a:t>Short history of use with a few dozen trials to date</a:t>
            </a:r>
          </a:p>
          <a:p>
            <a:pPr marL="342900" indent="-342900" eaLnBrk="1" hangingPunct="1">
              <a:spcBef>
                <a:spcPct val="50000"/>
              </a:spcBef>
              <a:buFont typeface="Arial" pitchFamily="34" charset="0"/>
              <a:buChar char="•"/>
            </a:pPr>
            <a:r>
              <a:rPr lang="en-US" sz="2200" dirty="0" smtClean="0">
                <a:latin typeface="Times New Roman" pitchFamily="18" charset="0"/>
              </a:rPr>
              <a:t>Accepted </a:t>
            </a:r>
            <a:r>
              <a:rPr lang="en-US" sz="2200" dirty="0" smtClean="0">
                <a:latin typeface="Times New Roman" pitchFamily="18" charset="0"/>
              </a:rPr>
              <a:t>for phase II and III analgesic drug studies</a:t>
            </a:r>
          </a:p>
          <a:p>
            <a:pPr marL="342900" indent="-342900" eaLnBrk="1" hangingPunct="1">
              <a:spcBef>
                <a:spcPct val="50000"/>
              </a:spcBef>
              <a:buFont typeface="Arial" pitchFamily="34" charset="0"/>
              <a:buChar char="•"/>
            </a:pPr>
            <a:r>
              <a:rPr lang="en-US" sz="2200" dirty="0" smtClean="0">
                <a:latin typeface="Times New Roman" pitchFamily="18" charset="0"/>
              </a:rPr>
              <a:t>Implemented in approval process of Ultram ER</a:t>
            </a:r>
            <a:r>
              <a:rPr lang="en-US" sz="2200" baseline="30000" dirty="0" smtClean="0">
                <a:latin typeface="Times New Roman" pitchFamily="18" charset="0"/>
              </a:rPr>
              <a:t>® </a:t>
            </a:r>
            <a:r>
              <a:rPr lang="en-US" sz="2200" dirty="0" smtClean="0">
                <a:latin typeface="Times New Roman" pitchFamily="18" charset="0"/>
              </a:rPr>
              <a:t>(tramadol), </a:t>
            </a:r>
            <a:r>
              <a:rPr lang="en-US" sz="2200" dirty="0" err="1" smtClean="0">
                <a:latin typeface="Times New Roman" pitchFamily="18" charset="0"/>
              </a:rPr>
              <a:t>Opana</a:t>
            </a:r>
            <a:r>
              <a:rPr lang="en-US" sz="2200" dirty="0" smtClean="0">
                <a:latin typeface="Times New Roman" pitchFamily="18" charset="0"/>
              </a:rPr>
              <a:t> ER</a:t>
            </a:r>
            <a:r>
              <a:rPr lang="en-US" sz="2200" baseline="30000" dirty="0" smtClean="0">
                <a:latin typeface="Times New Roman" pitchFamily="18" charset="0"/>
              </a:rPr>
              <a:t>® </a:t>
            </a:r>
            <a:r>
              <a:rPr lang="en-US" sz="2200" dirty="0" smtClean="0">
                <a:latin typeface="Times New Roman" pitchFamily="18" charset="0"/>
              </a:rPr>
              <a:t>(</a:t>
            </a:r>
            <a:r>
              <a:rPr lang="en-US" sz="2200" dirty="0" err="1" smtClean="0">
                <a:latin typeface="Times New Roman" pitchFamily="18" charset="0"/>
              </a:rPr>
              <a:t>oxymorphone</a:t>
            </a:r>
            <a:r>
              <a:rPr lang="en-US" sz="2200" dirty="0" smtClean="0">
                <a:latin typeface="Times New Roman" pitchFamily="18" charset="0"/>
              </a:rPr>
              <a:t>), </a:t>
            </a:r>
            <a:r>
              <a:rPr lang="en-US" sz="2200" dirty="0" err="1" smtClean="0">
                <a:latin typeface="Times New Roman" pitchFamily="18" charset="0"/>
              </a:rPr>
              <a:t>Embeda</a:t>
            </a:r>
            <a:r>
              <a:rPr lang="en-US" sz="2200" baseline="30000" dirty="0" smtClean="0">
                <a:latin typeface="Times New Roman" pitchFamily="18" charset="0"/>
              </a:rPr>
              <a:t>®</a:t>
            </a:r>
            <a:r>
              <a:rPr lang="en-US" sz="2200" dirty="0">
                <a:latin typeface="Times New Roman" pitchFamily="18" charset="0"/>
              </a:rPr>
              <a:t> </a:t>
            </a:r>
            <a:r>
              <a:rPr lang="en-US" sz="2200" dirty="0" smtClean="0">
                <a:latin typeface="Times New Roman" pitchFamily="18" charset="0"/>
              </a:rPr>
              <a:t>(morphine/naltrexone), </a:t>
            </a:r>
            <a:r>
              <a:rPr lang="en-US" sz="2200" dirty="0">
                <a:latin typeface="Times New Roman" pitchFamily="18" charset="0"/>
              </a:rPr>
              <a:t>and </a:t>
            </a:r>
            <a:r>
              <a:rPr lang="en-US" sz="2200" dirty="0" err="1" smtClean="0">
                <a:latin typeface="Times New Roman" pitchFamily="18" charset="0"/>
              </a:rPr>
              <a:t>Lyrica</a:t>
            </a:r>
            <a:r>
              <a:rPr lang="en-US" sz="2200" baseline="30000" dirty="0" smtClean="0">
                <a:latin typeface="Times New Roman" pitchFamily="18" charset="0"/>
              </a:rPr>
              <a:t>®</a:t>
            </a:r>
            <a:r>
              <a:rPr lang="en-US" sz="2200" dirty="0" smtClean="0">
                <a:latin typeface="Times New Roman" pitchFamily="18" charset="0"/>
              </a:rPr>
              <a:t> </a:t>
            </a:r>
          </a:p>
        </p:txBody>
      </p:sp>
    </p:spTree>
    <p:extLst>
      <p:ext uri="{BB962C8B-B14F-4D97-AF65-F5344CB8AC3E}">
        <p14:creationId xmlns:p14="http://schemas.microsoft.com/office/powerpoint/2010/main" val="1993331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5"/>
            <a:ext cx="8382000" cy="406265"/>
          </a:xfrm>
          <a:prstGeom prst="rect">
            <a:avLst/>
          </a:prstGeom>
          <a:noFill/>
          <a:ln w="9525">
            <a:noFill/>
            <a:miter lim="800000"/>
            <a:headEnd/>
            <a:tailEnd/>
          </a:ln>
          <a:effectLst/>
        </p:spPr>
        <p:txBody>
          <a:bodyPr>
            <a:spAutoFit/>
          </a:bodyPr>
          <a:lstStyle/>
          <a:p>
            <a:pPr>
              <a:lnSpc>
                <a:spcPct val="85000"/>
              </a:lnSpc>
              <a:spcBef>
                <a:spcPct val="50000"/>
              </a:spcBef>
              <a:defRPr/>
            </a:pPr>
            <a:r>
              <a:rPr lang="en-US" sz="2400" dirty="0" smtClean="0">
                <a:effectLst>
                  <a:outerShdw blurRad="38100" dist="38100" dir="2700000" algn="tl">
                    <a:srgbClr val="FFFFFF"/>
                  </a:outerShdw>
                </a:effectLst>
                <a:latin typeface="Times New Roman" pitchFamily="18" charset="0"/>
              </a:rPr>
              <a:t>Enriched enrollment randomized withdrawal design </a:t>
            </a:r>
            <a:endParaRPr lang="en-US" sz="2400" dirty="0">
              <a:effectLst>
                <a:outerShdw blurRad="38100" dist="38100" dir="2700000" algn="tl">
                  <a:srgbClr val="FFFFFF"/>
                </a:outerShdw>
              </a:effectLst>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Line 7"/>
          <p:cNvSpPr>
            <a:spLocks noChangeShapeType="1"/>
          </p:cNvSpPr>
          <p:nvPr/>
        </p:nvSpPr>
        <p:spPr bwMode="auto">
          <a:xfrm>
            <a:off x="762000" y="990600"/>
            <a:ext cx="70104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10" name="Rectangle 9"/>
          <p:cNvSpPr/>
          <p:nvPr/>
        </p:nvSpPr>
        <p:spPr>
          <a:xfrm>
            <a:off x="5410200" y="6400799"/>
            <a:ext cx="3516988" cy="307777"/>
          </a:xfrm>
          <a:prstGeom prst="rect">
            <a:avLst/>
          </a:prstGeom>
        </p:spPr>
        <p:txBody>
          <a:bodyPr wrap="none">
            <a:spAutoFit/>
          </a:bodyPr>
          <a:lstStyle/>
          <a:p>
            <a:pPr eaLnBrk="1" hangingPunct="1"/>
            <a:r>
              <a:rPr lang="en-US" sz="1400" dirty="0" err="1" smtClean="0">
                <a:solidFill>
                  <a:schemeClr val="bg1"/>
                </a:solidFill>
                <a:latin typeface="Arial" pitchFamily="34" charset="0"/>
                <a:cs typeface="Arial" pitchFamily="34" charset="0"/>
              </a:rPr>
              <a:t>Lemmens</a:t>
            </a:r>
            <a:r>
              <a:rPr lang="en-US" sz="1400" dirty="0" smtClean="0">
                <a:solidFill>
                  <a:schemeClr val="bg1"/>
                </a:solidFill>
                <a:latin typeface="Arial" pitchFamily="34" charset="0"/>
                <a:cs typeface="Arial" pitchFamily="34" charset="0"/>
              </a:rPr>
              <a:t> et al., </a:t>
            </a:r>
            <a:r>
              <a:rPr lang="en-US" sz="1400" dirty="0" err="1" smtClean="0">
                <a:solidFill>
                  <a:schemeClr val="bg1"/>
                </a:solidFill>
                <a:latin typeface="Arial" pitchFamily="34" charset="0"/>
                <a:cs typeface="Arial" pitchFamily="34" charset="0"/>
              </a:rPr>
              <a:t>Contemp</a:t>
            </a:r>
            <a:r>
              <a:rPr lang="en-US" sz="1400" dirty="0" smtClean="0">
                <a:solidFill>
                  <a:schemeClr val="bg1"/>
                </a:solidFill>
                <a:latin typeface="Arial" pitchFamily="34" charset="0"/>
                <a:cs typeface="Arial" pitchFamily="34" charset="0"/>
              </a:rPr>
              <a:t> </a:t>
            </a:r>
            <a:r>
              <a:rPr lang="en-US" sz="1400" dirty="0" err="1" smtClean="0">
                <a:solidFill>
                  <a:schemeClr val="bg1"/>
                </a:solidFill>
                <a:latin typeface="Arial" pitchFamily="34" charset="0"/>
                <a:cs typeface="Arial" pitchFamily="34" charset="0"/>
              </a:rPr>
              <a:t>Clin</a:t>
            </a:r>
            <a:r>
              <a:rPr lang="en-US" sz="1400" dirty="0" smtClean="0">
                <a:solidFill>
                  <a:schemeClr val="bg1"/>
                </a:solidFill>
                <a:latin typeface="Arial" pitchFamily="34" charset="0"/>
                <a:cs typeface="Arial" pitchFamily="34" charset="0"/>
              </a:rPr>
              <a:t> Trials 2006</a:t>
            </a:r>
            <a:endParaRPr lang="en-US" sz="1400" dirty="0">
              <a:solidFill>
                <a:schemeClr val="bg1"/>
              </a:solidFill>
              <a:latin typeface="Arial" pitchFamily="34" charset="0"/>
              <a:cs typeface="Arial" pitchFamily="34" charset="0"/>
            </a:endParaRPr>
          </a:p>
        </p:txBody>
      </p:sp>
      <p:grpSp>
        <p:nvGrpSpPr>
          <p:cNvPr id="4" name="Group 3"/>
          <p:cNvGrpSpPr/>
          <p:nvPr/>
        </p:nvGrpSpPr>
        <p:grpSpPr>
          <a:xfrm>
            <a:off x="762000" y="1447800"/>
            <a:ext cx="7010400" cy="2828994"/>
            <a:chOff x="1143000" y="3344074"/>
            <a:chExt cx="7010400" cy="2828994"/>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37" y="3495606"/>
              <a:ext cx="5478463" cy="25259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3344074"/>
              <a:ext cx="7010400" cy="2828994"/>
            </a:xfrm>
            <a:prstGeom prst="rect">
              <a:avLst/>
            </a:prstGeom>
            <a:no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9215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5"/>
            <a:ext cx="8382000" cy="406265"/>
          </a:xfrm>
          <a:prstGeom prst="rect">
            <a:avLst/>
          </a:prstGeom>
          <a:noFill/>
          <a:ln w="9525">
            <a:noFill/>
            <a:miter lim="800000"/>
            <a:headEnd/>
            <a:tailEnd/>
          </a:ln>
          <a:effectLst/>
        </p:spPr>
        <p:txBody>
          <a:bodyPr>
            <a:spAutoFit/>
          </a:bodyPr>
          <a:lstStyle/>
          <a:p>
            <a:pPr>
              <a:lnSpc>
                <a:spcPct val="85000"/>
              </a:lnSpc>
              <a:spcBef>
                <a:spcPct val="50000"/>
              </a:spcBef>
              <a:defRPr/>
            </a:pPr>
            <a:r>
              <a:rPr lang="en-US" sz="2400" dirty="0" smtClean="0">
                <a:effectLst>
                  <a:outerShdw blurRad="38100" dist="38100" dir="2700000" algn="tl">
                    <a:srgbClr val="FFFFFF"/>
                  </a:outerShdw>
                </a:effectLst>
                <a:latin typeface="Times New Roman" pitchFamily="18" charset="0"/>
              </a:rPr>
              <a:t>Enriched enrollment randomized withdrawal design </a:t>
            </a:r>
            <a:endParaRPr lang="en-US" sz="2400" dirty="0">
              <a:effectLst>
                <a:outerShdw blurRad="38100" dist="38100" dir="2700000" algn="tl">
                  <a:srgbClr val="FFFFFF"/>
                </a:outerShdw>
              </a:effectLst>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Line 7"/>
          <p:cNvSpPr>
            <a:spLocks noChangeShapeType="1"/>
          </p:cNvSpPr>
          <p:nvPr/>
        </p:nvSpPr>
        <p:spPr bwMode="auto">
          <a:xfrm>
            <a:off x="762000" y="990600"/>
            <a:ext cx="70104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10" name="Rectangle 9"/>
          <p:cNvSpPr/>
          <p:nvPr/>
        </p:nvSpPr>
        <p:spPr>
          <a:xfrm>
            <a:off x="5791200" y="6400799"/>
            <a:ext cx="3119765" cy="307777"/>
          </a:xfrm>
          <a:prstGeom prst="rect">
            <a:avLst/>
          </a:prstGeom>
        </p:spPr>
        <p:txBody>
          <a:bodyPr wrap="none">
            <a:spAutoFit/>
          </a:bodyPr>
          <a:lstStyle/>
          <a:p>
            <a:pPr eaLnBrk="1" hangingPunct="1"/>
            <a:r>
              <a:rPr lang="en-US" sz="1400" dirty="0" smtClean="0">
                <a:solidFill>
                  <a:schemeClr val="bg1"/>
                </a:solidFill>
              </a:rPr>
              <a:t>Katz et al., </a:t>
            </a:r>
            <a:r>
              <a:rPr lang="en-US" sz="1400" dirty="0" err="1" smtClean="0">
                <a:solidFill>
                  <a:schemeClr val="bg1"/>
                </a:solidFill>
              </a:rPr>
              <a:t>Curr</a:t>
            </a:r>
            <a:r>
              <a:rPr lang="en-US" sz="1400" dirty="0" smtClean="0">
                <a:solidFill>
                  <a:schemeClr val="bg1"/>
                </a:solidFill>
              </a:rPr>
              <a:t> </a:t>
            </a:r>
            <a:r>
              <a:rPr lang="en-US" sz="1400" dirty="0">
                <a:solidFill>
                  <a:schemeClr val="bg1"/>
                </a:solidFill>
              </a:rPr>
              <a:t>Med Res </a:t>
            </a:r>
            <a:r>
              <a:rPr lang="en-US" sz="1400" dirty="0" err="1" smtClean="0">
                <a:solidFill>
                  <a:schemeClr val="bg1"/>
                </a:solidFill>
              </a:rPr>
              <a:t>Opin</a:t>
            </a:r>
            <a:r>
              <a:rPr lang="en-US" sz="1400" dirty="0" smtClean="0">
                <a:solidFill>
                  <a:schemeClr val="bg1"/>
                </a:solidFill>
              </a:rPr>
              <a:t>. 2007</a:t>
            </a:r>
            <a:endParaRPr lang="en-US" sz="1400" dirty="0">
              <a:solidFill>
                <a:schemeClr val="bg1"/>
              </a:solidFill>
              <a:latin typeface="Arial" pitchFamily="34" charset="0"/>
              <a:cs typeface="Arial"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728787"/>
            <a:ext cx="498157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600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5"/>
            <a:ext cx="8382000" cy="406265"/>
          </a:xfrm>
          <a:prstGeom prst="rect">
            <a:avLst/>
          </a:prstGeom>
          <a:noFill/>
          <a:ln w="9525">
            <a:noFill/>
            <a:miter lim="800000"/>
            <a:headEnd/>
            <a:tailEnd/>
          </a:ln>
          <a:effectLst/>
        </p:spPr>
        <p:txBody>
          <a:bodyPr>
            <a:spAutoFit/>
          </a:bodyPr>
          <a:lstStyle/>
          <a:p>
            <a:pPr>
              <a:lnSpc>
                <a:spcPct val="85000"/>
              </a:lnSpc>
              <a:spcBef>
                <a:spcPct val="50000"/>
              </a:spcBef>
              <a:defRPr/>
            </a:pPr>
            <a:r>
              <a:rPr lang="en-US" sz="2400" dirty="0" smtClean="0">
                <a:effectLst>
                  <a:outerShdw blurRad="38100" dist="38100" dir="2700000" algn="tl">
                    <a:srgbClr val="FFFFFF"/>
                  </a:outerShdw>
                </a:effectLst>
                <a:latin typeface="Times New Roman" pitchFamily="18" charset="0"/>
              </a:rPr>
              <a:t>Enriched enrollment randomized withdrawal design </a:t>
            </a:r>
            <a:endParaRPr lang="en-US" sz="2400" dirty="0">
              <a:effectLst>
                <a:outerShdw blurRad="38100" dist="38100" dir="2700000" algn="tl">
                  <a:srgbClr val="FFFFFF"/>
                </a:outerShdw>
              </a:effectLst>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Line 7"/>
          <p:cNvSpPr>
            <a:spLocks noChangeShapeType="1"/>
          </p:cNvSpPr>
          <p:nvPr/>
        </p:nvSpPr>
        <p:spPr bwMode="auto">
          <a:xfrm>
            <a:off x="762000" y="990600"/>
            <a:ext cx="70104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10" name="Rectangle 9"/>
          <p:cNvSpPr/>
          <p:nvPr/>
        </p:nvSpPr>
        <p:spPr>
          <a:xfrm>
            <a:off x="5791200" y="6400799"/>
            <a:ext cx="3119765" cy="307777"/>
          </a:xfrm>
          <a:prstGeom prst="rect">
            <a:avLst/>
          </a:prstGeom>
        </p:spPr>
        <p:txBody>
          <a:bodyPr wrap="none">
            <a:spAutoFit/>
          </a:bodyPr>
          <a:lstStyle/>
          <a:p>
            <a:pPr eaLnBrk="1" hangingPunct="1"/>
            <a:r>
              <a:rPr lang="en-US" sz="1400" dirty="0" smtClean="0">
                <a:solidFill>
                  <a:schemeClr val="bg1"/>
                </a:solidFill>
              </a:rPr>
              <a:t>Katz et al., </a:t>
            </a:r>
            <a:r>
              <a:rPr lang="en-US" sz="1400" dirty="0" err="1" smtClean="0">
                <a:solidFill>
                  <a:schemeClr val="bg1"/>
                </a:solidFill>
              </a:rPr>
              <a:t>Curr</a:t>
            </a:r>
            <a:r>
              <a:rPr lang="en-US" sz="1400" dirty="0" smtClean="0">
                <a:solidFill>
                  <a:schemeClr val="bg1"/>
                </a:solidFill>
              </a:rPr>
              <a:t> </a:t>
            </a:r>
            <a:r>
              <a:rPr lang="en-US" sz="1400" dirty="0">
                <a:solidFill>
                  <a:schemeClr val="bg1"/>
                </a:solidFill>
              </a:rPr>
              <a:t>Med Res </a:t>
            </a:r>
            <a:r>
              <a:rPr lang="en-US" sz="1400" dirty="0" err="1" smtClean="0">
                <a:solidFill>
                  <a:schemeClr val="bg1"/>
                </a:solidFill>
              </a:rPr>
              <a:t>Opin</a:t>
            </a:r>
            <a:r>
              <a:rPr lang="en-US" sz="1400" dirty="0" smtClean="0">
                <a:solidFill>
                  <a:schemeClr val="bg1"/>
                </a:solidFill>
              </a:rPr>
              <a:t>. 2007</a:t>
            </a:r>
            <a:endParaRPr lang="en-US" sz="1400" dirty="0">
              <a:solidFill>
                <a:schemeClr val="bg1"/>
              </a:solidFill>
              <a:latin typeface="Arial" pitchFamily="34" charset="0"/>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1371600"/>
            <a:ext cx="28194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 y="3657600"/>
            <a:ext cx="28575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5837" y="3733800"/>
            <a:ext cx="27908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2025" y="1676400"/>
            <a:ext cx="28384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871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 Box 3"/>
          <p:cNvSpPr txBox="1">
            <a:spLocks noChangeArrowheads="1"/>
          </p:cNvSpPr>
          <p:nvPr/>
        </p:nvSpPr>
        <p:spPr bwMode="auto">
          <a:xfrm>
            <a:off x="685800" y="479425"/>
            <a:ext cx="8382000" cy="406265"/>
          </a:xfrm>
          <a:prstGeom prst="rect">
            <a:avLst/>
          </a:prstGeom>
          <a:noFill/>
          <a:ln w="9525">
            <a:noFill/>
            <a:miter lim="800000"/>
            <a:headEnd/>
            <a:tailEnd/>
          </a:ln>
          <a:effectLst/>
        </p:spPr>
        <p:txBody>
          <a:bodyPr>
            <a:spAutoFit/>
          </a:bodyPr>
          <a:lstStyle/>
          <a:p>
            <a:pPr>
              <a:lnSpc>
                <a:spcPct val="85000"/>
              </a:lnSpc>
              <a:spcBef>
                <a:spcPct val="50000"/>
              </a:spcBef>
              <a:defRPr/>
            </a:pPr>
            <a:r>
              <a:rPr lang="en-US" sz="2400" dirty="0" smtClean="0">
                <a:effectLst>
                  <a:outerShdw blurRad="38100" dist="38100" dir="2700000" algn="tl">
                    <a:srgbClr val="FFFFFF"/>
                  </a:outerShdw>
                </a:effectLst>
                <a:latin typeface="Times New Roman" pitchFamily="18" charset="0"/>
              </a:rPr>
              <a:t>Enriched enrollment randomized withdrawal design </a:t>
            </a:r>
            <a:endParaRPr lang="en-US" sz="2400" dirty="0">
              <a:effectLst>
                <a:outerShdw blurRad="38100" dist="38100" dir="2700000" algn="tl">
                  <a:srgbClr val="FFFFFF"/>
                </a:outerShdw>
              </a:effectLst>
              <a:latin typeface="Times New Roman" pitchFamily="18" charset="0"/>
            </a:endParaRPr>
          </a:p>
        </p:txBody>
      </p:sp>
      <p:sp>
        <p:nvSpPr>
          <p:cNvPr id="10" name="Line 7"/>
          <p:cNvSpPr>
            <a:spLocks noChangeShapeType="1"/>
          </p:cNvSpPr>
          <p:nvPr/>
        </p:nvSpPr>
        <p:spPr bwMode="auto">
          <a:xfrm>
            <a:off x="762000" y="914265"/>
            <a:ext cx="70104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4" name="TextBox 3"/>
          <p:cNvSpPr txBox="1"/>
          <p:nvPr/>
        </p:nvSpPr>
        <p:spPr>
          <a:xfrm>
            <a:off x="723900" y="1066800"/>
            <a:ext cx="3810000" cy="2554545"/>
          </a:xfrm>
          <a:prstGeom prst="rect">
            <a:avLst/>
          </a:prstGeom>
          <a:noFill/>
        </p:spPr>
        <p:txBody>
          <a:bodyPr wrap="square" rtlCol="0">
            <a:spAutoFit/>
          </a:bodyPr>
          <a:lstStyle/>
          <a:p>
            <a:r>
              <a:rPr lang="en-US" sz="2000" dirty="0" smtClean="0">
                <a:latin typeface="Times New Roman" pitchFamily="18" charset="0"/>
              </a:rPr>
              <a:t>Strength:</a:t>
            </a:r>
          </a:p>
          <a:p>
            <a:pPr marL="342900" indent="-342900">
              <a:buFont typeface="Arial" pitchFamily="34" charset="0"/>
              <a:buChar char="•"/>
            </a:pPr>
            <a:r>
              <a:rPr lang="en-US" sz="2000" dirty="0" smtClean="0">
                <a:latin typeface="Times New Roman" pitchFamily="18" charset="0"/>
              </a:rPr>
              <a:t>Characterize drug response in clinically relevant way</a:t>
            </a:r>
          </a:p>
          <a:p>
            <a:pPr marL="342900" indent="-342900">
              <a:buFont typeface="Arial" pitchFamily="34" charset="0"/>
              <a:buChar char="•"/>
            </a:pPr>
            <a:r>
              <a:rPr lang="en-US" sz="2000" dirty="0" smtClean="0">
                <a:latin typeface="Times New Roman" pitchFamily="18" charset="0"/>
              </a:rPr>
              <a:t>Increased assay sensitivity</a:t>
            </a:r>
          </a:p>
          <a:p>
            <a:pPr marL="342900" indent="-342900">
              <a:buFont typeface="Arial" pitchFamily="34" charset="0"/>
              <a:buChar char="•"/>
            </a:pPr>
            <a:r>
              <a:rPr lang="en-US" sz="2000" dirty="0" smtClean="0">
                <a:latin typeface="Times New Roman" pitchFamily="18" charset="0"/>
              </a:rPr>
              <a:t>Limited exposure to placebo</a:t>
            </a:r>
          </a:p>
          <a:p>
            <a:pPr marL="342900" indent="-342900">
              <a:buFont typeface="Arial" pitchFamily="34" charset="0"/>
              <a:buChar char="•"/>
            </a:pPr>
            <a:endParaRPr lang="en-US" sz="2000" dirty="0" smtClean="0">
              <a:latin typeface="Times New Roman" pitchFamily="18" charset="0"/>
            </a:endParaRPr>
          </a:p>
          <a:p>
            <a:pPr marL="342900" indent="-342900">
              <a:buFont typeface="Arial" pitchFamily="34" charset="0"/>
              <a:buChar char="•"/>
            </a:pPr>
            <a:endParaRPr lang="en-US" sz="2000" dirty="0" smtClean="0">
              <a:latin typeface="Times New Roman" pitchFamily="18" charset="0"/>
            </a:endParaRPr>
          </a:p>
          <a:p>
            <a:pPr marL="285750" indent="-285750">
              <a:buFont typeface="Arial" pitchFamily="34" charset="0"/>
              <a:buChar char="•"/>
            </a:pPr>
            <a:endParaRPr lang="en-US" sz="2000" dirty="0"/>
          </a:p>
        </p:txBody>
      </p:sp>
      <p:sp>
        <p:nvSpPr>
          <p:cNvPr id="11" name="TextBox 10"/>
          <p:cNvSpPr txBox="1"/>
          <p:nvPr/>
        </p:nvSpPr>
        <p:spPr>
          <a:xfrm>
            <a:off x="4600575" y="1066800"/>
            <a:ext cx="3810000" cy="1938992"/>
          </a:xfrm>
          <a:prstGeom prst="rect">
            <a:avLst/>
          </a:prstGeom>
          <a:noFill/>
        </p:spPr>
        <p:txBody>
          <a:bodyPr wrap="square" rtlCol="0">
            <a:spAutoFit/>
          </a:bodyPr>
          <a:lstStyle/>
          <a:p>
            <a:r>
              <a:rPr lang="en-US" sz="2000" dirty="0" smtClean="0">
                <a:latin typeface="Times New Roman" pitchFamily="18" charset="0"/>
              </a:rPr>
              <a:t>Criticism:</a:t>
            </a:r>
          </a:p>
          <a:p>
            <a:pPr marL="342900" indent="-342900">
              <a:buFont typeface="Arial" pitchFamily="34" charset="0"/>
              <a:buChar char="•"/>
            </a:pPr>
            <a:r>
              <a:rPr lang="en-US" sz="2000" dirty="0" smtClean="0">
                <a:latin typeface="Times New Roman" pitchFamily="18" charset="0"/>
              </a:rPr>
              <a:t>Generalizability</a:t>
            </a:r>
          </a:p>
          <a:p>
            <a:pPr marL="342900" indent="-342900">
              <a:buFont typeface="Arial" pitchFamily="34" charset="0"/>
              <a:buChar char="•"/>
            </a:pPr>
            <a:r>
              <a:rPr lang="en-US" sz="2000" dirty="0" smtClean="0">
                <a:latin typeface="Times New Roman" pitchFamily="18" charset="0"/>
              </a:rPr>
              <a:t>Carry-over effects</a:t>
            </a:r>
          </a:p>
          <a:p>
            <a:pPr marL="342900" indent="-342900">
              <a:buFont typeface="Arial" pitchFamily="34" charset="0"/>
              <a:buChar char="•"/>
            </a:pPr>
            <a:r>
              <a:rPr lang="en-US" sz="2000" dirty="0" err="1" smtClean="0">
                <a:latin typeface="Times New Roman" pitchFamily="18" charset="0"/>
              </a:rPr>
              <a:t>Unblinding</a:t>
            </a:r>
            <a:endParaRPr lang="en-US" sz="2000" dirty="0" smtClean="0">
              <a:latin typeface="Times New Roman" pitchFamily="18" charset="0"/>
            </a:endParaRPr>
          </a:p>
          <a:p>
            <a:pPr marL="342900" indent="-342900">
              <a:buFont typeface="Arial" pitchFamily="34" charset="0"/>
              <a:buChar char="•"/>
            </a:pPr>
            <a:endParaRPr lang="en-US" sz="2000" dirty="0" smtClean="0">
              <a:latin typeface="Times New Roman" pitchFamily="18" charset="0"/>
            </a:endParaRPr>
          </a:p>
          <a:p>
            <a:pPr marL="285750" indent="-285750">
              <a:buFont typeface="Arial" pitchFamily="34" charset="0"/>
              <a:buChar char="•"/>
            </a:pPr>
            <a:endParaRPr lang="en-US" sz="2000" dirty="0"/>
          </a:p>
        </p:txBody>
      </p:sp>
    </p:spTree>
    <p:extLst>
      <p:ext uri="{BB962C8B-B14F-4D97-AF65-F5344CB8AC3E}">
        <p14:creationId xmlns:p14="http://schemas.microsoft.com/office/powerpoint/2010/main" val="2831261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2"/>
          <p:cNvSpPr>
            <a:spLocks noChangeShapeType="1"/>
          </p:cNvSpPr>
          <p:nvPr/>
        </p:nvSpPr>
        <p:spPr bwMode="auto">
          <a:xfrm>
            <a:off x="6842125" y="-2573338"/>
            <a:ext cx="107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3"/>
          <p:cNvSpPr txBox="1">
            <a:spLocks noChangeArrowheads="1"/>
          </p:cNvSpPr>
          <p:nvPr/>
        </p:nvSpPr>
        <p:spPr bwMode="auto">
          <a:xfrm>
            <a:off x="685800" y="479425"/>
            <a:ext cx="8382000" cy="511175"/>
          </a:xfrm>
          <a:prstGeom prst="rect">
            <a:avLst/>
          </a:prstGeom>
          <a:noFill/>
          <a:ln w="9525">
            <a:noFill/>
            <a:miter lim="800000"/>
            <a:headEnd/>
            <a:tailEnd/>
          </a:ln>
          <a:effectLst/>
        </p:spPr>
        <p:txBody>
          <a:bodyPr>
            <a:spAutoFit/>
          </a:bodyPr>
          <a:lstStyle/>
          <a:p>
            <a:pPr>
              <a:lnSpc>
                <a:spcPct val="85000"/>
              </a:lnSpc>
              <a:spcBef>
                <a:spcPct val="50000"/>
              </a:spcBef>
              <a:defRPr/>
            </a:pPr>
            <a:r>
              <a:rPr lang="en-US" sz="3200" dirty="0" smtClean="0">
                <a:effectLst>
                  <a:outerShdw blurRad="38100" dist="38100" dir="2700000" algn="tl">
                    <a:srgbClr val="FFFFFF"/>
                  </a:outerShdw>
                </a:effectLst>
                <a:latin typeface="Times New Roman" pitchFamily="18" charset="0"/>
              </a:rPr>
              <a:t>Ideal proof of concept study</a:t>
            </a:r>
            <a:endParaRPr lang="en-US" sz="3200" dirty="0">
              <a:effectLst>
                <a:outerShdw blurRad="38100" dist="38100" dir="2700000" algn="tl">
                  <a:srgbClr val="FFFFFF"/>
                </a:outerShdw>
              </a:effectLst>
              <a:latin typeface="Times New Roman" pitchFamily="18" charset="0"/>
            </a:endParaRPr>
          </a:p>
        </p:txBody>
      </p:sp>
      <p:sp>
        <p:nvSpPr>
          <p:cNvPr id="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Line 7"/>
          <p:cNvSpPr>
            <a:spLocks noChangeShapeType="1"/>
          </p:cNvSpPr>
          <p:nvPr/>
        </p:nvSpPr>
        <p:spPr bwMode="auto">
          <a:xfrm>
            <a:off x="762000" y="990600"/>
            <a:ext cx="73152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eaLnBrk="0" hangingPunct="0">
              <a:defRPr/>
            </a:pPr>
            <a:endParaRPr lang="en-US"/>
          </a:p>
        </p:txBody>
      </p:sp>
      <p:sp>
        <p:nvSpPr>
          <p:cNvPr id="27" name="Text Box 5"/>
          <p:cNvSpPr txBox="1">
            <a:spLocks noChangeArrowheads="1"/>
          </p:cNvSpPr>
          <p:nvPr/>
        </p:nvSpPr>
        <p:spPr bwMode="auto">
          <a:xfrm>
            <a:off x="762000" y="1303338"/>
            <a:ext cx="7696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342900" indent="-342900" eaLnBrk="1" hangingPunct="1">
              <a:spcBef>
                <a:spcPct val="50000"/>
              </a:spcBef>
              <a:buFont typeface="Arial" pitchFamily="34" charset="0"/>
              <a:buChar char="•"/>
            </a:pPr>
            <a:r>
              <a:rPr lang="en-US" sz="2400" dirty="0" smtClean="0">
                <a:latin typeface="Times New Roman" pitchFamily="18" charset="0"/>
              </a:rPr>
              <a:t>High assay sensitivity</a:t>
            </a:r>
          </a:p>
          <a:p>
            <a:pPr marL="342900" indent="-342900" eaLnBrk="1" hangingPunct="1">
              <a:spcBef>
                <a:spcPct val="50000"/>
              </a:spcBef>
              <a:buFont typeface="Arial" pitchFamily="34" charset="0"/>
              <a:buChar char="•"/>
            </a:pPr>
            <a:r>
              <a:rPr lang="en-US" sz="2400" dirty="0" smtClean="0">
                <a:latin typeface="Times New Roman" pitchFamily="18" charset="0"/>
              </a:rPr>
              <a:t>Rapid enrollment</a:t>
            </a:r>
          </a:p>
          <a:p>
            <a:pPr marL="342900" indent="-342900" eaLnBrk="1" hangingPunct="1">
              <a:spcBef>
                <a:spcPct val="50000"/>
              </a:spcBef>
              <a:buFont typeface="Arial" pitchFamily="34" charset="0"/>
              <a:buChar char="•"/>
            </a:pPr>
            <a:r>
              <a:rPr lang="en-US" sz="2400" dirty="0" smtClean="0">
                <a:latin typeface="Times New Roman" pitchFamily="18" charset="0"/>
              </a:rPr>
              <a:t>Short duration of patient participation</a:t>
            </a:r>
          </a:p>
          <a:p>
            <a:pPr marL="342900" indent="-342900" eaLnBrk="1" hangingPunct="1">
              <a:spcBef>
                <a:spcPct val="50000"/>
              </a:spcBef>
              <a:buFont typeface="Arial" pitchFamily="34" charset="0"/>
              <a:buChar char="•"/>
            </a:pPr>
            <a:r>
              <a:rPr lang="en-US" sz="2400" dirty="0" smtClean="0">
                <a:latin typeface="Times New Roman" pitchFamily="18" charset="0"/>
              </a:rPr>
              <a:t>Limit exposure to ineffective therapy</a:t>
            </a:r>
          </a:p>
          <a:p>
            <a:pPr marL="342900" indent="-342900" eaLnBrk="1" hangingPunct="1">
              <a:spcBef>
                <a:spcPct val="50000"/>
              </a:spcBef>
              <a:buFont typeface="Arial" pitchFamily="34" charset="0"/>
              <a:buChar char="•"/>
            </a:pPr>
            <a:endParaRPr lang="en-US" sz="2400" dirty="0" smtClean="0">
              <a:latin typeface="Times New Roman" pitchFamily="18" charset="0"/>
            </a:endParaRPr>
          </a:p>
        </p:txBody>
      </p:sp>
    </p:spTree>
    <p:extLst>
      <p:ext uri="{BB962C8B-B14F-4D97-AF65-F5344CB8AC3E}">
        <p14:creationId xmlns:p14="http://schemas.microsoft.com/office/powerpoint/2010/main" val="850687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49255</TotalTime>
  <Words>3772</Words>
  <Application>Microsoft Office PowerPoint</Application>
  <PresentationFormat>On-screen Show (4:3)</PresentationFormat>
  <Paragraphs>272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 Angst</dc:creator>
  <cp:lastModifiedBy>Martin Angst</cp:lastModifiedBy>
  <cp:revision>874</cp:revision>
  <cp:lastPrinted>2012-02-02T20:37:52Z</cp:lastPrinted>
  <dcterms:created xsi:type="dcterms:W3CDTF">2008-05-10T18:11:17Z</dcterms:created>
  <dcterms:modified xsi:type="dcterms:W3CDTF">2013-06-13T04:48:30Z</dcterms:modified>
</cp:coreProperties>
</file>