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72" r:id="rId2"/>
    <p:sldId id="282" r:id="rId3"/>
    <p:sldId id="296" r:id="rId4"/>
    <p:sldId id="274" r:id="rId5"/>
    <p:sldId id="276" r:id="rId6"/>
    <p:sldId id="277" r:id="rId7"/>
    <p:sldId id="297" r:id="rId8"/>
    <p:sldId id="278" r:id="rId9"/>
    <p:sldId id="279" r:id="rId10"/>
    <p:sldId id="293" r:id="rId11"/>
    <p:sldId id="281" r:id="rId12"/>
    <p:sldId id="283" r:id="rId13"/>
    <p:sldId id="284" r:id="rId14"/>
    <p:sldId id="286" r:id="rId15"/>
    <p:sldId id="287" r:id="rId16"/>
    <p:sldId id="290" r:id="rId17"/>
    <p:sldId id="288" r:id="rId18"/>
    <p:sldId id="289" r:id="rId19"/>
    <p:sldId id="291" r:id="rId20"/>
    <p:sldId id="294" r:id="rId21"/>
    <p:sldId id="29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mendez" initials="b" lastIdx="3" clrIdx="0"/>
  <p:cmAuthor id="1" name="Kevin Flynn" initials="KF" lastIdx="1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5F5F5F"/>
    <a:srgbClr val="FF0000"/>
    <a:srgbClr val="8C8DAA"/>
    <a:srgbClr val="8482B4"/>
    <a:srgbClr val="7A7AA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notesViewPr>
    <p:cSldViewPr>
      <p:cViewPr>
        <p:scale>
          <a:sx n="66" d="100"/>
          <a:sy n="66" d="100"/>
        </p:scale>
        <p:origin x="-2286" y="77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6B8529CF-8572-40BC-B64A-627EC937DE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D6C968-5C2C-4DC9-84EE-6C842ED73283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91918-F06D-4CD9-A07F-0CABADD0074D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85800" y="6400800"/>
            <a:ext cx="7772400" cy="0"/>
          </a:xfrm>
          <a:prstGeom prst="line">
            <a:avLst/>
          </a:prstGeom>
          <a:noFill/>
          <a:ln w="76200">
            <a:solidFill>
              <a:srgbClr val="8C8DA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76200">
            <a:solidFill>
              <a:srgbClr val="8C8DA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558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558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685800" y="6400800"/>
            <a:ext cx="7772400" cy="0"/>
          </a:xfrm>
          <a:prstGeom prst="line">
            <a:avLst/>
          </a:prstGeom>
          <a:noFill/>
          <a:ln w="76200">
            <a:solidFill>
              <a:srgbClr val="8C8DA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76200">
            <a:solidFill>
              <a:srgbClr val="8C8DA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pic>
        <p:nvPicPr>
          <p:cNvPr id="1030" name="Picture 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20558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  <p:sldLayoutId id="2147484053" r:id="rId12"/>
    <p:sldLayoutId id="2147484055" r:id="rId13"/>
    <p:sldLayoutId id="2147484057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+mj-lt"/>
          <a:ea typeface="MS PGothic" pitchFamily="34" charset="-128"/>
          <a:cs typeface="MS PGothic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Arial" charset="0"/>
          <a:ea typeface="MS PGothic" pitchFamily="34" charset="-128"/>
          <a:cs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Arial" charset="0"/>
          <a:ea typeface="MS PGothic" pitchFamily="34" charset="-128"/>
          <a:cs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Arial" charset="0"/>
          <a:ea typeface="MS PGothic" pitchFamily="34" charset="-128"/>
          <a:cs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Arial" charset="0"/>
          <a:ea typeface="MS PGothic" pitchFamily="34" charset="-128"/>
          <a:cs typeface="MS PGothic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F5F5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5F5F5F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F5F5F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F5F5F"/>
          </a:solidFill>
          <a:latin typeface="+mn-lt"/>
          <a:ea typeface="MS PGothic" pitchFamily="34" charset="-128"/>
          <a:cs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5F5F5F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General Considerations for Analgesic Risk-Benefit Analyses</a:t>
            </a:r>
            <a:endParaRPr lang="en-US" dirty="0"/>
          </a:p>
        </p:txBody>
      </p:sp>
      <p:sp>
        <p:nvSpPr>
          <p:cNvPr id="18435" name="Rectangle 5"/>
          <p:cNvSpPr>
            <a:spLocks noGrp="1"/>
          </p:cNvSpPr>
          <p:nvPr>
            <p:ph type="subTitle" idx="4294967295"/>
          </p:nvPr>
        </p:nvSpPr>
        <p:spPr>
          <a:xfrm>
            <a:off x="1143000" y="4038600"/>
            <a:ext cx="6934200" cy="1752600"/>
          </a:xfrm>
        </p:spPr>
        <p:txBody>
          <a:bodyPr/>
          <a:lstStyle/>
          <a:p>
            <a:pPr marL="0" indent="0" algn="ctr">
              <a:spcBef>
                <a:spcPts val="163"/>
              </a:spcBef>
              <a:buFontTx/>
              <a:buNone/>
            </a:pPr>
            <a:endParaRPr lang="en-US" dirty="0" smtClean="0"/>
          </a:p>
          <a:p>
            <a:pPr marL="0" indent="0" algn="ctr">
              <a:spcBef>
                <a:spcPts val="163"/>
              </a:spcBef>
              <a:buFontTx/>
              <a:buNone/>
            </a:pPr>
            <a:r>
              <a:rPr lang="en-US" sz="2800" dirty="0" smtClean="0"/>
              <a:t>Nathaniel Katz, MD, MS</a:t>
            </a:r>
          </a:p>
          <a:p>
            <a:pPr marL="0" indent="0" algn="ctr">
              <a:spcBef>
                <a:spcPts val="163"/>
              </a:spcBef>
              <a:buFontTx/>
              <a:buNone/>
            </a:pPr>
            <a:r>
              <a:rPr lang="en-US" sz="2400" dirty="0" smtClean="0"/>
              <a:t>Analgesic Solutions, Natick, MA</a:t>
            </a:r>
          </a:p>
          <a:p>
            <a:pPr marL="0" indent="0" algn="ctr">
              <a:spcBef>
                <a:spcPts val="163"/>
              </a:spcBef>
              <a:buFontTx/>
              <a:buNone/>
            </a:pPr>
            <a:r>
              <a:rPr lang="en-US" sz="2400" dirty="0" smtClean="0"/>
              <a:t>Tufts University School of Medicine, Boston, 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53000" y="457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Oxycontin</a:t>
            </a:r>
            <a:r>
              <a:rPr lang="en-US" sz="2800" dirty="0" smtClean="0"/>
              <a:t> Safety Information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167086" y="2797314"/>
            <a:ext cx="39624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No mention of adverse event intensity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1724561"/>
            <a:ext cx="36576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Adverse events reported in </a:t>
            </a:r>
            <a:r>
              <a:rPr lang="en-US" sz="2000" u="sng" dirty="0" smtClean="0"/>
              <a:t>&gt;</a:t>
            </a:r>
            <a:r>
              <a:rPr lang="en-US" sz="2000" dirty="0" smtClean="0"/>
              <a:t>5% of patients (unclear which trials, what duration)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4724400"/>
            <a:ext cx="3810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No mention of dropouts due to AEs</a:t>
            </a:r>
            <a:endParaRPr lang="en-US" sz="2000" dirty="0"/>
          </a:p>
        </p:txBody>
      </p:sp>
      <p:pic>
        <p:nvPicPr>
          <p:cNvPr id="142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5257800" y="3581400"/>
            <a:ext cx="37338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&lt;1%: Reproductive system and breast disorders: amenorrhea, decreased libido, impotence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5562600"/>
            <a:ext cx="37338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Overdose, addiction mentioned, no rates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8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Information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we usually get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% of pts with </a:t>
            </a:r>
            <a:r>
              <a:rPr lang="en-US" u="sng" dirty="0" smtClean="0"/>
              <a:t>&gt;</a:t>
            </a:r>
            <a:r>
              <a:rPr lang="en-US" dirty="0" smtClean="0"/>
              <a:t>1 AE</a:t>
            </a:r>
          </a:p>
          <a:p>
            <a:r>
              <a:rPr lang="en-US" dirty="0" smtClean="0"/>
              <a:t>% of pts with </a:t>
            </a:r>
            <a:r>
              <a:rPr lang="en-US" u="sng" dirty="0" smtClean="0"/>
              <a:t>&gt;</a:t>
            </a:r>
            <a:r>
              <a:rPr lang="en-US" dirty="0" smtClean="0"/>
              <a:t>1 SAE</a:t>
            </a:r>
          </a:p>
          <a:p>
            <a:r>
              <a:rPr lang="en-US" dirty="0" smtClean="0"/>
              <a:t>% of patients with individual AEs</a:t>
            </a:r>
          </a:p>
          <a:p>
            <a:r>
              <a:rPr lang="en-US" dirty="0" smtClean="0"/>
              <a:t>% of patients who drop out due to AE</a:t>
            </a:r>
          </a:p>
          <a:p>
            <a:r>
              <a:rPr lang="en-US" dirty="0" smtClean="0"/>
              <a:t>% of pts with drug-related AEs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 we may not get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AEs by intensity</a:t>
            </a:r>
          </a:p>
          <a:p>
            <a:r>
              <a:rPr lang="en-US" dirty="0" smtClean="0"/>
              <a:t>Uncommon severe AEs</a:t>
            </a:r>
          </a:p>
          <a:p>
            <a:r>
              <a:rPr lang="en-US" dirty="0" smtClean="0"/>
              <a:t>% of pts with ongoing side effect burden</a:t>
            </a:r>
          </a:p>
          <a:p>
            <a:r>
              <a:rPr lang="en-US" dirty="0" smtClean="0"/>
              <a:t>Important symptoms that may be underreported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543800" cy="472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886200" y="6429828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/>
              <a:t>Anderson, Drug </a:t>
            </a:r>
            <a:r>
              <a:rPr lang="en-US" sz="2000" dirty="0" err="1"/>
              <a:t>Inf</a:t>
            </a:r>
            <a:r>
              <a:rPr lang="en-US" sz="2000" dirty="0"/>
              <a:t>  J, 1994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/>
          <a:lstStyle/>
          <a:p>
            <a:r>
              <a:rPr lang="en-US" dirty="0" smtClean="0"/>
              <a:t>AEs Miss Important Side Effects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C:\Documents and Settings\Nat Katz\Desktop\SDS\testa f ig 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157760"/>
            <a:ext cx="5715000" cy="4181707"/>
          </a:xfrm>
          <a:prstGeom prst="rect">
            <a:avLst/>
          </a:prstGeom>
          <a:noFill/>
        </p:spPr>
      </p:pic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562600" y="6457890"/>
            <a:ext cx="289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/>
              <a:t>Testa</a:t>
            </a:r>
            <a:r>
              <a:rPr lang="en-US" sz="2000" dirty="0"/>
              <a:t>,  NEJM, 1993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3600" dirty="0" smtClean="0"/>
              <a:t>Symptom Distress Correlates to Moderate Stressful Life Events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524000"/>
            <a:ext cx="6019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Captopril</a:t>
            </a:r>
            <a:r>
              <a:rPr lang="en-US" dirty="0" smtClean="0"/>
              <a:t> vs. </a:t>
            </a:r>
            <a:r>
              <a:rPr lang="en-US" dirty="0" err="1" smtClean="0"/>
              <a:t>enalapril</a:t>
            </a:r>
            <a:r>
              <a:rPr lang="en-US" dirty="0" smtClean="0"/>
              <a:t> for HTN, n=379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Integration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Patient-level risk-benefit responder criteria</a:t>
            </a:r>
          </a:p>
          <a:p>
            <a:r>
              <a:rPr lang="en-US" dirty="0" smtClean="0"/>
              <a:t>Integration of efficacy and tolerability as continuous variables</a:t>
            </a:r>
          </a:p>
          <a:p>
            <a:r>
              <a:rPr lang="en-US" dirty="0" smtClean="0"/>
              <a:t>Co-primary endpoints on safety and tolerability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 dirty="0" err="1" smtClean="0"/>
              <a:t>Gemcitabine</a:t>
            </a:r>
            <a:r>
              <a:rPr lang="en-US" sz="4000" dirty="0" smtClean="0"/>
              <a:t> vs. 5-FU for pancreatic cancer</a:t>
            </a:r>
            <a:endParaRPr lang="en-US" sz="4000" dirty="0"/>
          </a:p>
        </p:txBody>
      </p:sp>
      <p:pic>
        <p:nvPicPr>
          <p:cNvPr id="141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4051098" cy="253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1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1664" y="1524000"/>
            <a:ext cx="3576986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62000" y="647700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Burris HA, J </a:t>
            </a:r>
            <a:r>
              <a:rPr lang="en-US" sz="2000" dirty="0" err="1" smtClean="0"/>
              <a:t>Clin</a:t>
            </a:r>
            <a:r>
              <a:rPr lang="en-US" sz="2000" dirty="0" smtClean="0"/>
              <a:t> </a:t>
            </a:r>
            <a:r>
              <a:rPr lang="en-US" sz="2000" dirty="0" err="1" smtClean="0"/>
              <a:t>Oncol</a:t>
            </a:r>
            <a:r>
              <a:rPr lang="en-US" sz="2000" dirty="0" smtClean="0"/>
              <a:t>, 1997</a:t>
            </a:r>
            <a:endParaRPr lang="en-US" sz="2000" dirty="0"/>
          </a:p>
        </p:txBody>
      </p:sp>
      <p:pic>
        <p:nvPicPr>
          <p:cNvPr id="141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6275" y="4114800"/>
            <a:ext cx="38195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1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50" y="4648200"/>
            <a:ext cx="24574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3666"/>
            <a:ext cx="8229600" cy="1143000"/>
          </a:xfrm>
        </p:spPr>
        <p:txBody>
          <a:bodyPr/>
          <a:lstStyle/>
          <a:p>
            <a:r>
              <a:rPr lang="en-US" sz="4000" dirty="0" smtClean="0"/>
              <a:t>Within-patient composite </a:t>
            </a:r>
            <a:br>
              <a:rPr lang="en-US" sz="4000" dirty="0" smtClean="0"/>
            </a:br>
            <a:r>
              <a:rPr lang="en-US" sz="4000" dirty="0" smtClean="0"/>
              <a:t>benefit-risk response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Clinically intuitive</a:t>
            </a:r>
          </a:p>
          <a:p>
            <a:r>
              <a:rPr lang="en-US" dirty="0" smtClean="0"/>
              <a:t>Face valid</a:t>
            </a:r>
          </a:p>
          <a:p>
            <a:r>
              <a:rPr lang="en-US" dirty="0" smtClean="0"/>
              <a:t>Statistically simple</a:t>
            </a:r>
          </a:p>
          <a:p>
            <a:r>
              <a:rPr lang="en-US" dirty="0" smtClean="0"/>
              <a:t>Regulatory precedents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Need to agree on appropriate safety response criterion</a:t>
            </a:r>
          </a:p>
          <a:p>
            <a:r>
              <a:rPr lang="en-US" dirty="0" err="1" smtClean="0"/>
              <a:t>Dichotomania</a:t>
            </a:r>
            <a:endParaRPr lang="en-US" dirty="0" smtClean="0"/>
          </a:p>
          <a:p>
            <a:r>
              <a:rPr lang="en-US" dirty="0" smtClean="0"/>
              <a:t>Loss of statistical power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Bivariate</a:t>
            </a:r>
            <a:r>
              <a:rPr lang="en-US" dirty="0" smtClean="0"/>
              <a:t> Analyses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 rot="5400000">
            <a:off x="2781300" y="3771900"/>
            <a:ext cx="37338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286000" y="3733800"/>
            <a:ext cx="48768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5105400" y="24384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953000" y="38862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486400" y="32004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781800" y="34290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324600" y="23622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953000" y="28956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419600" y="27432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800600" y="34290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562600" y="40386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191000" y="35814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3733800" y="38100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3733800" y="33528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733800" y="44196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105400" y="30480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419600" y="38100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733800" y="48768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733800" y="37338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267200" y="32004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267200" y="39624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334000" y="34290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00600" y="43434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00400" y="4419600"/>
            <a:ext cx="152400" cy="76200"/>
          </a:xfrm>
          <a:prstGeom prst="ellipse">
            <a:avLst/>
          </a:prstGeom>
          <a:solidFill>
            <a:srgbClr val="66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181600" y="4191000"/>
            <a:ext cx="1524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14400" y="33528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Side effects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267200" y="5715000"/>
            <a:ext cx="1066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Pain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191000" y="1524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Better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62800" y="3486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Better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Bivariate</a:t>
            </a:r>
            <a:r>
              <a:rPr lang="en-US" dirty="0" smtClean="0"/>
              <a:t> Analyses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76200" y="1981200"/>
            <a:ext cx="4495801" cy="3262088"/>
            <a:chOff x="914400" y="1524000"/>
            <a:chExt cx="7315202" cy="4627613"/>
          </a:xfrm>
        </p:grpSpPr>
        <p:cxnSp>
          <p:nvCxnSpPr>
            <p:cNvPr id="4" name="Straight Connector 3"/>
            <p:cNvCxnSpPr/>
            <p:nvPr/>
          </p:nvCxnSpPr>
          <p:spPr bwMode="auto">
            <a:xfrm rot="5400000">
              <a:off x="2781300" y="3771900"/>
              <a:ext cx="3733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2286000" y="3733800"/>
              <a:ext cx="4876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>
              <a:off x="5105400" y="24384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4953000" y="38862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5486400" y="32004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781800" y="34290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6324600" y="23622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953000" y="28956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419600" y="27432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800600" y="34290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562600" y="40386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191000" y="35814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3733800" y="38100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3733800" y="33528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733800" y="44196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5105400" y="30480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419600" y="38100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3733800" y="48768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3733800" y="37338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4267200" y="32004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267200" y="39624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334000" y="34290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4800600" y="43434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3200400" y="4419600"/>
              <a:ext cx="152400" cy="76200"/>
            </a:xfrm>
            <a:prstGeom prst="ellipse">
              <a:avLst/>
            </a:prstGeom>
            <a:solidFill>
              <a:srgbClr val="66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5181600" y="4191000"/>
              <a:ext cx="1524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14400" y="3352800"/>
              <a:ext cx="1219200" cy="7422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Side effects</a:t>
              </a:r>
              <a:endParaRPr lang="en-US" sz="1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267200" y="5714999"/>
              <a:ext cx="1066801" cy="4366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Pain</a:t>
              </a:r>
              <a:endParaRPr lang="en-US" sz="1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191001" y="1524000"/>
              <a:ext cx="1066801" cy="39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Better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62801" y="3486091"/>
              <a:ext cx="1066801" cy="39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Better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724400" y="1524000"/>
            <a:ext cx="3886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Pros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Intuitive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Statistically tractable</a:t>
            </a:r>
          </a:p>
          <a:p>
            <a:endParaRPr lang="en-US" dirty="0" smtClean="0"/>
          </a:p>
          <a:p>
            <a:r>
              <a:rPr lang="en-US" u="sng" dirty="0" smtClean="0"/>
              <a:t>Challenges</a:t>
            </a:r>
            <a:r>
              <a:rPr lang="en-US" dirty="0" smtClean="0"/>
              <a:t>:</a:t>
            </a:r>
          </a:p>
          <a:p>
            <a:pPr indent="-91440"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000" dirty="0" smtClean="0"/>
              <a:t>Need valid continuous measure of symptoms</a:t>
            </a:r>
          </a:p>
          <a:p>
            <a:pPr indent="-91440">
              <a:buFont typeface="Arial" pitchFamily="34" charset="0"/>
              <a:buChar char="•"/>
            </a:pPr>
            <a:r>
              <a:rPr lang="en-US" sz="2000" dirty="0" smtClean="0"/>
              <a:t>  What about different patterns of symptoms?</a:t>
            </a:r>
          </a:p>
          <a:p>
            <a:pPr indent="-91440">
              <a:buFont typeface="Arial" pitchFamily="34" charset="0"/>
              <a:buChar char="•"/>
            </a:pPr>
            <a:r>
              <a:rPr lang="en-US" sz="2000" dirty="0" smtClean="0"/>
              <a:t>  Is10-point shift in pain equivalent to10-point shift in symptoms?</a:t>
            </a:r>
          </a:p>
          <a:p>
            <a:pPr indent="-91440">
              <a:buFont typeface="Arial" pitchFamily="34" charset="0"/>
              <a:buChar char="•"/>
            </a:pPr>
            <a:r>
              <a:rPr lang="en-US" sz="2000" dirty="0" smtClean="0"/>
              <a:t>  Statistical tests may ignore direction of differences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2800" dirty="0" smtClean="0"/>
              <a:t>AEs </a:t>
            </a:r>
            <a:r>
              <a:rPr lang="en-US" sz="2800" u="sng" dirty="0" smtClean="0"/>
              <a:t>&gt;</a:t>
            </a:r>
            <a:r>
              <a:rPr lang="en-US" sz="2800" dirty="0" smtClean="0"/>
              <a:t>5% Oxycodone vs. </a:t>
            </a:r>
            <a:r>
              <a:rPr lang="en-US" sz="2800" dirty="0" err="1" smtClean="0"/>
              <a:t>Acurox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 err="1" smtClean="0"/>
              <a:t>Bunionectomy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524000"/>
          <a:ext cx="77724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Oxycodone 5mg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(%)</a:t>
                      </a:r>
                    </a:p>
                    <a:p>
                      <a:pPr algn="ctr"/>
                      <a:r>
                        <a:rPr lang="en-US" dirty="0" smtClean="0"/>
                        <a:t>N=22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Oxycodone</a:t>
                      </a:r>
                      <a:r>
                        <a:rPr lang="en-US" baseline="0" dirty="0" smtClean="0"/>
                        <a:t> 5 mg / Niacin 30 mg (%)</a:t>
                      </a:r>
                    </a:p>
                    <a:p>
                      <a:pPr algn="ctr"/>
                      <a:r>
                        <a:rPr lang="en-US" baseline="0" dirty="0" smtClean="0"/>
                        <a:t>N=22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Nausea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Dizziness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Flushing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Pruritus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Headache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Paresthesia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Sedation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Fatigue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71800" y="640080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FDA Briefing Package, April, 2010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5526261"/>
            <a:ext cx="7772400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And how do we measure up these against uncommon severe side effects?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51972"/>
            <a:ext cx="7772400" cy="1143000"/>
          </a:xfrm>
        </p:spPr>
        <p:txBody>
          <a:bodyPr/>
          <a:lstStyle/>
          <a:p>
            <a:r>
              <a:rPr lang="en-US" sz="3600" dirty="0" smtClean="0"/>
              <a:t>Potential benefits of </a:t>
            </a:r>
            <a:br>
              <a:rPr lang="en-US" sz="3600" dirty="0" smtClean="0"/>
            </a:br>
            <a:r>
              <a:rPr lang="en-US" sz="3600" dirty="0" smtClean="0"/>
              <a:t>quantitative risk-benefit integration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sz="2800" dirty="0" smtClean="0"/>
              <a:t>Communicating the probability of a good overall response</a:t>
            </a:r>
          </a:p>
          <a:p>
            <a:r>
              <a:rPr lang="en-US" sz="2800" dirty="0" smtClean="0"/>
              <a:t>Patients and clinicians choice of best overall drug</a:t>
            </a:r>
          </a:p>
          <a:p>
            <a:r>
              <a:rPr lang="en-US" sz="2800" dirty="0" smtClean="0"/>
              <a:t>Regulatory decisions: do the benefits of this drug outweigh the risks?</a:t>
            </a:r>
          </a:p>
          <a:p>
            <a:r>
              <a:rPr lang="en-US" sz="2800" dirty="0" smtClean="0"/>
              <a:t>Market access and reimbursement: which drug should be first tier?  How much is this drug worth?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66486"/>
            <a:ext cx="7772400" cy="1143000"/>
          </a:xfrm>
        </p:spPr>
        <p:txBody>
          <a:bodyPr/>
          <a:lstStyle/>
          <a:p>
            <a:r>
              <a:rPr lang="en-US" sz="3600" dirty="0" smtClean="0"/>
              <a:t>Utilities in chronic pain patients for pain relief and side effects</a:t>
            </a:r>
            <a:endParaRPr lang="en-US" sz="3600" dirty="0"/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14525"/>
            <a:ext cx="4084953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981200"/>
            <a:ext cx="3334388" cy="3076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657600" y="64770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 smtClean="0"/>
              <a:t>Schmeier</a:t>
            </a:r>
            <a:r>
              <a:rPr lang="en-US" sz="2000" dirty="0" smtClean="0"/>
              <a:t> JK, Pain Med, 2002</a:t>
            </a:r>
            <a:endParaRPr lang="en-US" sz="2000" dirty="0"/>
          </a:p>
        </p:txBody>
      </p:sp>
      <p:pic>
        <p:nvPicPr>
          <p:cNvPr id="143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05625" y="5267325"/>
            <a:ext cx="1400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r>
              <a:rPr lang="en-US" sz="2400" dirty="0" smtClean="0"/>
              <a:t>Integrated risk-benefit metrics could:</a:t>
            </a:r>
          </a:p>
          <a:p>
            <a:pPr lvl="1"/>
            <a:r>
              <a:rPr lang="en-US" sz="2000" dirty="0" smtClean="0"/>
              <a:t>Help patients and clinicians understand likelihood of overall treatment benefit</a:t>
            </a:r>
          </a:p>
          <a:p>
            <a:pPr lvl="1"/>
            <a:r>
              <a:rPr lang="en-US" sz="2000" dirty="0" smtClean="0"/>
              <a:t>Help compare treatments with diverse patterns of benefit, tolerability, and safety</a:t>
            </a:r>
          </a:p>
          <a:p>
            <a:pPr lvl="1"/>
            <a:r>
              <a:rPr lang="en-US" sz="2000" dirty="0" smtClean="0"/>
              <a:t>Help regulators and payers make decisions</a:t>
            </a:r>
          </a:p>
          <a:p>
            <a:r>
              <a:rPr lang="en-US" sz="2400" dirty="0" smtClean="0"/>
              <a:t>Methodological challenges include:</a:t>
            </a:r>
          </a:p>
          <a:p>
            <a:pPr lvl="1"/>
            <a:r>
              <a:rPr lang="en-US" sz="2000" dirty="0" smtClean="0"/>
              <a:t>Identifying appropriate measures of benefit and risk</a:t>
            </a:r>
          </a:p>
          <a:p>
            <a:pPr lvl="1"/>
            <a:r>
              <a:rPr lang="en-US" sz="2000" dirty="0" smtClean="0"/>
              <a:t>Weighting benefits, tolerability burdens, and severe adverse events in a common framework</a:t>
            </a:r>
          </a:p>
          <a:p>
            <a:pPr lvl="1"/>
            <a:r>
              <a:rPr lang="en-US" sz="2000" dirty="0" smtClean="0"/>
              <a:t>Presenting the results in a clear and persuasive manner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Risk-Benefit Integration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600200" y="1981200"/>
            <a:ext cx="2209800" cy="1752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BENEFIT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600200" y="4343400"/>
            <a:ext cx="2209800" cy="175260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RISK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715000" y="3048000"/>
            <a:ext cx="2209800" cy="1752600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9800" y="3421689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RISK-BENEFIT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 bwMode="auto">
          <a:xfrm rot="1151033">
            <a:off x="4038600" y="3127087"/>
            <a:ext cx="1524000" cy="6096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 rot="19985362">
            <a:off x="4170239" y="4350476"/>
            <a:ext cx="1524000" cy="609600"/>
          </a:xfrm>
          <a:prstGeom prst="rightArrow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ingredients: efficacy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 intensity reduction</a:t>
            </a:r>
          </a:p>
          <a:p>
            <a:r>
              <a:rPr lang="en-US" dirty="0" smtClean="0"/>
              <a:t>Pain relief</a:t>
            </a:r>
          </a:p>
          <a:p>
            <a:r>
              <a:rPr lang="en-US" dirty="0" smtClean="0"/>
              <a:t>Physical function</a:t>
            </a:r>
          </a:p>
          <a:p>
            <a:r>
              <a:rPr lang="en-US" dirty="0" smtClean="0"/>
              <a:t>Sleep</a:t>
            </a:r>
          </a:p>
          <a:p>
            <a:r>
              <a:rPr lang="en-US" dirty="0" smtClean="0"/>
              <a:t>Psychosocial function</a:t>
            </a:r>
          </a:p>
          <a:p>
            <a:r>
              <a:rPr lang="en-US" dirty="0" smtClean="0"/>
              <a:t>Attention and cognition</a:t>
            </a:r>
          </a:p>
          <a:p>
            <a:r>
              <a:rPr lang="en-US" dirty="0" smtClean="0"/>
              <a:t>Vitality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itle 5"/>
          <p:cNvSpPr>
            <a:spLocks noGrp="1"/>
          </p:cNvSpPr>
          <p:nvPr>
            <p:ph type="title"/>
          </p:nvPr>
        </p:nvSpPr>
        <p:spPr>
          <a:xfrm>
            <a:off x="685800" y="365125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Pain-Activity Composites in OA </a:t>
            </a:r>
            <a:r>
              <a:rPr lang="en-US" sz="3600" dirty="0" err="1" smtClean="0"/>
              <a:t>Celecoxib</a:t>
            </a:r>
            <a:r>
              <a:rPr lang="en-US" sz="3600" dirty="0" smtClean="0"/>
              <a:t> vs. Placebo</a:t>
            </a:r>
          </a:p>
        </p:txBody>
      </p:sp>
      <p:graphicFrame>
        <p:nvGraphicFramePr>
          <p:cNvPr id="106498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9982200" cy="4144963"/>
        </p:xfrm>
        <a:graphic>
          <a:graphicData uri="http://schemas.openxmlformats.org/presentationml/2006/ole">
            <p:oleObj spid="_x0000_s119810" name="Worksheet" r:id="rId4" imgW="10624450" imgH="4144937" progId="Excel.Sheet.8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1535" y="2514600"/>
            <a:ext cx="461665" cy="1143001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n-US" sz="1800" b="1" dirty="0">
                <a:latin typeface="Times New Roman" pitchFamily="18" charset="0"/>
                <a:ea typeface="ＭＳ Ｐゴシック" pitchFamily="-65" charset="-128"/>
                <a:cs typeface="Times New Roman" pitchFamily="18" charset="0"/>
              </a:rPr>
              <a:t>P=.115</a:t>
            </a:r>
          </a:p>
        </p:txBody>
      </p:sp>
      <p:sp>
        <p:nvSpPr>
          <p:cNvPr id="106501" name="TextBox 9"/>
          <p:cNvSpPr txBox="1">
            <a:spLocks noChangeArrowheads="1"/>
          </p:cNvSpPr>
          <p:nvPr/>
        </p:nvSpPr>
        <p:spPr bwMode="auto">
          <a:xfrm>
            <a:off x="762000" y="55626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Pain alone: </a:t>
            </a:r>
            <a:r>
              <a:rPr lang="en-US" sz="1600" u="sng"/>
              <a:t>&gt;</a:t>
            </a:r>
            <a:r>
              <a:rPr lang="en-US" sz="1600"/>
              <a:t>20% improved from baseline; liberal: pain improved </a:t>
            </a:r>
            <a:r>
              <a:rPr lang="en-US" sz="1600" u="sng"/>
              <a:t>&gt;</a:t>
            </a:r>
            <a:r>
              <a:rPr lang="en-US" sz="1600"/>
              <a:t>20% OR activity improved </a:t>
            </a:r>
            <a:r>
              <a:rPr lang="en-US" sz="1600" u="sng"/>
              <a:t>&gt;</a:t>
            </a:r>
            <a:r>
              <a:rPr lang="en-US" sz="1600"/>
              <a:t>10%; conservative: pain pain improved </a:t>
            </a:r>
            <a:r>
              <a:rPr lang="en-US" sz="1600" u="sng"/>
              <a:t>&gt;</a:t>
            </a:r>
            <a:r>
              <a:rPr lang="en-US" sz="1600"/>
              <a:t>20% OR activity improved </a:t>
            </a:r>
            <a:r>
              <a:rPr lang="en-US" sz="1600" u="sng"/>
              <a:t>&gt;</a:t>
            </a:r>
            <a:r>
              <a:rPr lang="en-US" sz="1600"/>
              <a:t>10% WITHOUT deterioration in the other measure.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1800" y="315322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N=43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1113972" y="2510970"/>
            <a:ext cx="762000" cy="2286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029200" y="2514600"/>
            <a:ext cx="762000" cy="2286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Ingredients: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Common burdensome side effects</a:t>
            </a:r>
          </a:p>
          <a:p>
            <a:pPr lvl="1"/>
            <a:r>
              <a:rPr lang="en-US" dirty="0" smtClean="0"/>
              <a:t>Nausea, vomiting, dizziness, dyspepsia, sexual dysfunction</a:t>
            </a:r>
          </a:p>
          <a:p>
            <a:r>
              <a:rPr lang="en-US" dirty="0" smtClean="0"/>
              <a:t>Uncommon severe side effects</a:t>
            </a:r>
          </a:p>
          <a:p>
            <a:pPr lvl="1"/>
            <a:r>
              <a:rPr lang="en-US" dirty="0" smtClean="0"/>
              <a:t>Short-term: anaphylaxis, Stevens-Johnson syndrome</a:t>
            </a:r>
          </a:p>
          <a:p>
            <a:pPr lvl="1"/>
            <a:r>
              <a:rPr lang="en-US" dirty="0" smtClean="0"/>
              <a:t>Long-term: NSAID-induced GI bleeding, addiction/overdose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1143000"/>
          </a:xfrm>
        </p:spPr>
        <p:txBody>
          <a:bodyPr/>
          <a:lstStyle/>
          <a:p>
            <a:r>
              <a:rPr lang="en-US" sz="3600" dirty="0" smtClean="0"/>
              <a:t>Opioid side effects are not just events</a:t>
            </a:r>
            <a:endParaRPr lang="en-US" sz="3600" dirty="0"/>
          </a:p>
        </p:txBody>
      </p:sp>
      <p:pic>
        <p:nvPicPr>
          <p:cNvPr id="144386" name="Picture 2" descr="Graph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198" y="1981200"/>
            <a:ext cx="877037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24400" y="64008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Jamison RN, Spine, 1998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77" y="2459819"/>
            <a:ext cx="4262437" cy="4474381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14" y="0"/>
            <a:ext cx="4276725" cy="2409091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495800" y="457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Pregabalin Safety Information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3276600"/>
            <a:ext cx="39624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“A majority of … patients had adverse reactions with a maximum intensity of “mild” or “moderate.”</a:t>
            </a:r>
            <a:endParaRPr lang="en-US" sz="2000" dirty="0"/>
          </a:p>
        </p:txBody>
      </p:sp>
      <p:pic>
        <p:nvPicPr>
          <p:cNvPr id="1218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6221" y="1752600"/>
            <a:ext cx="5967779" cy="1143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572000" y="5080337"/>
            <a:ext cx="39624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“14% of patients treated with Lyrica withdrew prematurely due to adverse events”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9144000" y="5410200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53000" y="457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Duloxetine</a:t>
            </a:r>
            <a:r>
              <a:rPr lang="en-US" sz="2800" dirty="0" smtClean="0"/>
              <a:t> Safety Information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167086" y="3733800"/>
            <a:ext cx="39624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No mention of adverse event intensity</a:t>
            </a:r>
            <a:endParaRPr lang="en-US" sz="2000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55881" cy="1700213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228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33549"/>
            <a:ext cx="5136690" cy="4743451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257800" y="1724561"/>
            <a:ext cx="36576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Treatment-Emergent Adverse Reactions Incidence of 2% or More in DPNP Placebo-Controlled Trials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4724400"/>
            <a:ext cx="38100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14.3% of the patients who received </a:t>
            </a:r>
            <a:r>
              <a:rPr lang="en-US" sz="2000" dirty="0" err="1" smtClean="0"/>
              <a:t>duloxetine</a:t>
            </a:r>
            <a:r>
              <a:rPr lang="en-US" sz="2000" dirty="0" smtClean="0"/>
              <a:t> in placebo-controlled trials for DPNP discontinued treatment due to an adverse reaction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8" grpId="0" animBg="1"/>
    </p:bldLst>
  </p:timing>
</p:sld>
</file>

<file path=ppt/theme/theme1.xml><?xml version="1.0" encoding="utf-8"?>
<a:theme xmlns:a="http://schemas.openxmlformats.org/drawingml/2006/main" name="Analgesic Research">
  <a:themeElements>
    <a:clrScheme name="Analgesic Researc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nalgesic Resear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nalgesic Resear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algesic Researc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algesic Researc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algesic Researc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algesic Resear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algesic Resear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algesic Resear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5657</TotalTime>
  <Words>713</Words>
  <Application>Microsoft Office PowerPoint</Application>
  <PresentationFormat>On-screen Show (4:3)</PresentationFormat>
  <Paragraphs>149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Analgesic Research</vt:lpstr>
      <vt:lpstr>Worksheet</vt:lpstr>
      <vt:lpstr>General Considerations for Analgesic Risk-Benefit Analyses</vt:lpstr>
      <vt:lpstr>Potential benefits of  quantitative risk-benefit integration</vt:lpstr>
      <vt:lpstr>Risk-Benefit Integration</vt:lpstr>
      <vt:lpstr>The ingredients: efficacy</vt:lpstr>
      <vt:lpstr>Pain-Activity Composites in OA Celecoxib vs. Placebo</vt:lpstr>
      <vt:lpstr>Ingredients: safety</vt:lpstr>
      <vt:lpstr>Opioid side effects are not just events</vt:lpstr>
      <vt:lpstr>Slide 8</vt:lpstr>
      <vt:lpstr>Slide 9</vt:lpstr>
      <vt:lpstr>Slide 10</vt:lpstr>
      <vt:lpstr>Safety Information</vt:lpstr>
      <vt:lpstr>AEs Miss Important Side Effects</vt:lpstr>
      <vt:lpstr>Symptom Distress Correlates to Moderate Stressful Life Events</vt:lpstr>
      <vt:lpstr>Approaches to Integration</vt:lpstr>
      <vt:lpstr>Gemcitabine vs. 5-FU for pancreatic cancer</vt:lpstr>
      <vt:lpstr>Within-patient composite  benefit-risk response</vt:lpstr>
      <vt:lpstr>Bivariate Analyses</vt:lpstr>
      <vt:lpstr>Bivariate Analyses</vt:lpstr>
      <vt:lpstr>AEs &gt;5% Oxycodone vs. Acurox  in Bunionectomy</vt:lpstr>
      <vt:lpstr>Utilities in chronic pain patients for pain relief and side effects</vt:lpstr>
      <vt:lpstr>Conclusions</vt:lpstr>
    </vt:vector>
  </TitlesOfParts>
  <Company>Margie Doucette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Kickoff Meeting Template</dc:title>
  <dc:creator>Margie Doucette</dc:creator>
  <cp:lastModifiedBy>nkatz</cp:lastModifiedBy>
  <cp:revision>286</cp:revision>
  <dcterms:created xsi:type="dcterms:W3CDTF">2010-09-26T16:44:58Z</dcterms:created>
  <dcterms:modified xsi:type="dcterms:W3CDTF">2011-06-17T12:18:50Z</dcterms:modified>
</cp:coreProperties>
</file>