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257" r:id="rId2"/>
    <p:sldId id="611" r:id="rId3"/>
    <p:sldId id="609" r:id="rId4"/>
    <p:sldId id="610" r:id="rId5"/>
    <p:sldId id="435" r:id="rId6"/>
    <p:sldId id="531" r:id="rId7"/>
    <p:sldId id="612" r:id="rId8"/>
    <p:sldId id="592" r:id="rId9"/>
    <p:sldId id="600" r:id="rId10"/>
    <p:sldId id="585" r:id="rId11"/>
    <p:sldId id="561" r:id="rId12"/>
    <p:sldId id="425" r:id="rId13"/>
    <p:sldId id="441" r:id="rId14"/>
    <p:sldId id="360" r:id="rId15"/>
    <p:sldId id="361" r:id="rId16"/>
    <p:sldId id="509" r:id="rId17"/>
    <p:sldId id="515" r:id="rId18"/>
    <p:sldId id="516" r:id="rId19"/>
    <p:sldId id="566" r:id="rId20"/>
    <p:sldId id="577" r:id="rId21"/>
    <p:sldId id="578" r:id="rId22"/>
    <p:sldId id="567" r:id="rId23"/>
    <p:sldId id="576" r:id="rId24"/>
    <p:sldId id="420" r:id="rId25"/>
    <p:sldId id="615" r:id="rId26"/>
    <p:sldId id="618" r:id="rId27"/>
    <p:sldId id="619" r:id="rId28"/>
    <p:sldId id="613" r:id="rId29"/>
    <p:sldId id="614" r:id="rId30"/>
    <p:sldId id="602" r:id="rId31"/>
    <p:sldId id="520" r:id="rId32"/>
    <p:sldId id="569" r:id="rId33"/>
    <p:sldId id="601" r:id="rId34"/>
    <p:sldId id="518" r:id="rId35"/>
    <p:sldId id="616" r:id="rId36"/>
    <p:sldId id="570" r:id="rId37"/>
    <p:sldId id="575" r:id="rId38"/>
    <p:sldId id="620" r:id="rId39"/>
    <p:sldId id="621" r:id="rId40"/>
    <p:sldId id="568" r:id="rId41"/>
    <p:sldId id="572" r:id="rId42"/>
    <p:sldId id="574" r:id="rId43"/>
    <p:sldId id="553" r:id="rId44"/>
    <p:sldId id="617" r:id="rId45"/>
    <p:sldId id="595" r:id="rId46"/>
  </p:sldIdLst>
  <p:sldSz cx="9131300" cy="6845300"/>
  <p:notesSz cx="7077075" cy="9382125"/>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b="1" kern="1200">
        <a:solidFill>
          <a:schemeClr val="tx1"/>
        </a:solidFill>
        <a:latin typeface="Helvetica" charset="0"/>
        <a:ea typeface="+mn-ea"/>
        <a:cs typeface="+mn-cs"/>
      </a:defRPr>
    </a:lvl1pPr>
    <a:lvl2pPr marL="457200" algn="l" rtl="0" fontAlgn="base">
      <a:spcBef>
        <a:spcPct val="0"/>
      </a:spcBef>
      <a:spcAft>
        <a:spcPct val="0"/>
      </a:spcAft>
      <a:defRPr b="1" kern="1200">
        <a:solidFill>
          <a:schemeClr val="tx1"/>
        </a:solidFill>
        <a:latin typeface="Helvetica" charset="0"/>
        <a:ea typeface="+mn-ea"/>
        <a:cs typeface="+mn-cs"/>
      </a:defRPr>
    </a:lvl2pPr>
    <a:lvl3pPr marL="914400" algn="l" rtl="0" fontAlgn="base">
      <a:spcBef>
        <a:spcPct val="0"/>
      </a:spcBef>
      <a:spcAft>
        <a:spcPct val="0"/>
      </a:spcAft>
      <a:defRPr b="1" kern="1200">
        <a:solidFill>
          <a:schemeClr val="tx1"/>
        </a:solidFill>
        <a:latin typeface="Helvetica" charset="0"/>
        <a:ea typeface="+mn-ea"/>
        <a:cs typeface="+mn-cs"/>
      </a:defRPr>
    </a:lvl3pPr>
    <a:lvl4pPr marL="1371600" algn="l" rtl="0" fontAlgn="base">
      <a:spcBef>
        <a:spcPct val="0"/>
      </a:spcBef>
      <a:spcAft>
        <a:spcPct val="0"/>
      </a:spcAft>
      <a:defRPr b="1" kern="1200">
        <a:solidFill>
          <a:schemeClr val="tx1"/>
        </a:solidFill>
        <a:latin typeface="Helvetica" charset="0"/>
        <a:ea typeface="+mn-ea"/>
        <a:cs typeface="+mn-cs"/>
      </a:defRPr>
    </a:lvl4pPr>
    <a:lvl5pPr marL="1828800" algn="l" rtl="0" fontAlgn="base">
      <a:spcBef>
        <a:spcPct val="0"/>
      </a:spcBef>
      <a:spcAft>
        <a:spcPct val="0"/>
      </a:spcAft>
      <a:defRPr b="1" kern="1200">
        <a:solidFill>
          <a:schemeClr val="tx1"/>
        </a:solidFill>
        <a:latin typeface="Helvetica" charset="0"/>
        <a:ea typeface="+mn-ea"/>
        <a:cs typeface="+mn-cs"/>
      </a:defRPr>
    </a:lvl5pPr>
    <a:lvl6pPr marL="2286000" algn="l" defTabSz="914400" rtl="0" eaLnBrk="1" latinLnBrk="0" hangingPunct="1">
      <a:defRPr b="1" kern="1200">
        <a:solidFill>
          <a:schemeClr val="tx1"/>
        </a:solidFill>
        <a:latin typeface="Helvetica" charset="0"/>
        <a:ea typeface="+mn-ea"/>
        <a:cs typeface="+mn-cs"/>
      </a:defRPr>
    </a:lvl6pPr>
    <a:lvl7pPr marL="2743200" algn="l" defTabSz="914400" rtl="0" eaLnBrk="1" latinLnBrk="0" hangingPunct="1">
      <a:defRPr b="1" kern="1200">
        <a:solidFill>
          <a:schemeClr val="tx1"/>
        </a:solidFill>
        <a:latin typeface="Helvetica" charset="0"/>
        <a:ea typeface="+mn-ea"/>
        <a:cs typeface="+mn-cs"/>
      </a:defRPr>
    </a:lvl7pPr>
    <a:lvl8pPr marL="3200400" algn="l" defTabSz="914400" rtl="0" eaLnBrk="1" latinLnBrk="0" hangingPunct="1">
      <a:defRPr b="1" kern="1200">
        <a:solidFill>
          <a:schemeClr val="tx1"/>
        </a:solidFill>
        <a:latin typeface="Helvetica" charset="0"/>
        <a:ea typeface="+mn-ea"/>
        <a:cs typeface="+mn-cs"/>
      </a:defRPr>
    </a:lvl8pPr>
    <a:lvl9pPr marL="3657600" algn="l" defTabSz="914400" rtl="0" eaLnBrk="1" latinLnBrk="0" hangingPunct="1">
      <a:defRPr b="1" kern="1200">
        <a:solidFill>
          <a:schemeClr val="tx1"/>
        </a:solidFill>
        <a:latin typeface="Helvetic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00"/>
    <a:srgbClr val="3399FF"/>
    <a:srgbClr val="C0C0C0"/>
    <a:srgbClr val="DF010C"/>
    <a:srgbClr val="F8F8F8"/>
    <a:srgbClr val="FFFF66"/>
    <a:srgbClr val="26000B"/>
    <a:srgbClr val="99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1" autoAdjust="0"/>
    <p:restoredTop sz="91615" autoAdjust="0"/>
  </p:normalViewPr>
  <p:slideViewPr>
    <p:cSldViewPr>
      <p:cViewPr>
        <p:scale>
          <a:sx n="70" d="100"/>
          <a:sy n="70" d="100"/>
        </p:scale>
        <p:origin x="-156" y="-246"/>
      </p:cViewPr>
      <p:guideLst>
        <p:guide orient="horz" pos="2156"/>
        <p:guide pos="2876"/>
      </p:guideLst>
    </p:cSldViewPr>
  </p:slideViewPr>
  <p:outlineViewPr>
    <p:cViewPr>
      <p:scale>
        <a:sx n="33" d="100"/>
        <a:sy n="33" d="100"/>
      </p:scale>
      <p:origin x="0" y="27984"/>
    </p:cViewPr>
  </p:outlineViewPr>
  <p:notesTextViewPr>
    <p:cViewPr>
      <p:scale>
        <a:sx n="100" d="100"/>
        <a:sy n="100" d="100"/>
      </p:scale>
      <p:origin x="0" y="0"/>
    </p:cViewPr>
  </p:notesTextViewPr>
  <p:sorterViewPr>
    <p:cViewPr>
      <p:scale>
        <a:sx n="100" d="100"/>
        <a:sy n="100" d="100"/>
      </p:scale>
      <p:origin x="0" y="22728"/>
    </p:cViewPr>
  </p:sorterViewPr>
  <p:notesViewPr>
    <p:cSldViewPr>
      <p:cViewPr varScale="1">
        <p:scale>
          <a:sx n="60" d="100"/>
          <a:sy n="60" d="100"/>
        </p:scale>
        <p:origin x="-1776" y="-86"/>
      </p:cViewPr>
      <p:guideLst>
        <p:guide orient="horz" pos="2955"/>
        <p:guide pos="222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7050" cy="46990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0" hangingPunct="0">
              <a:lnSpc>
                <a:spcPct val="100000"/>
              </a:lnSpc>
              <a:defRPr sz="1200" b="0">
                <a:latin typeface="Times" charset="0"/>
              </a:defRPr>
            </a:lvl1pPr>
          </a:lstStyle>
          <a:p>
            <a:pPr>
              <a:defRPr/>
            </a:pPr>
            <a:r>
              <a:rPr lang="en-US"/>
              <a:t>Dental School Presentation 2009</a:t>
            </a:r>
          </a:p>
        </p:txBody>
      </p:sp>
      <p:sp>
        <p:nvSpPr>
          <p:cNvPr id="3075" name="Rectangle 3"/>
          <p:cNvSpPr>
            <a:spLocks noGrp="1" noChangeArrowheads="1"/>
          </p:cNvSpPr>
          <p:nvPr>
            <p:ph type="dt" sz="quarter" idx="1"/>
          </p:nvPr>
        </p:nvSpPr>
        <p:spPr bwMode="auto">
          <a:xfrm>
            <a:off x="4008438" y="0"/>
            <a:ext cx="3067050" cy="46990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0" hangingPunct="0">
              <a:lnSpc>
                <a:spcPct val="100000"/>
              </a:lnSpc>
              <a:defRPr sz="1200" b="0">
                <a:latin typeface="Times" charset="0"/>
              </a:defRPr>
            </a:lvl1pPr>
          </a:lstStyle>
          <a:p>
            <a:pPr>
              <a:defRPr/>
            </a:pPr>
            <a:endParaRPr lang="en-US"/>
          </a:p>
        </p:txBody>
      </p:sp>
      <p:sp>
        <p:nvSpPr>
          <p:cNvPr id="3076" name="Rectangle 4"/>
          <p:cNvSpPr>
            <a:spLocks noGrp="1" noChangeArrowheads="1"/>
          </p:cNvSpPr>
          <p:nvPr>
            <p:ph type="ftr" sz="quarter" idx="2"/>
          </p:nvPr>
        </p:nvSpPr>
        <p:spPr bwMode="auto">
          <a:xfrm>
            <a:off x="0" y="8910638"/>
            <a:ext cx="3067050" cy="46990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0" hangingPunct="0">
              <a:lnSpc>
                <a:spcPct val="100000"/>
              </a:lnSpc>
              <a:defRPr sz="1200" b="0">
                <a:latin typeface="Times" charset="0"/>
              </a:defRPr>
            </a:lvl1pPr>
          </a:lstStyle>
          <a:p>
            <a:pPr>
              <a:defRPr/>
            </a:pPr>
            <a:endParaRPr lang="en-US"/>
          </a:p>
        </p:txBody>
      </p:sp>
      <p:sp>
        <p:nvSpPr>
          <p:cNvPr id="3077" name="Rectangle 5"/>
          <p:cNvSpPr>
            <a:spLocks noGrp="1" noChangeArrowheads="1"/>
          </p:cNvSpPr>
          <p:nvPr>
            <p:ph type="sldNum" sz="quarter" idx="3"/>
          </p:nvPr>
        </p:nvSpPr>
        <p:spPr bwMode="auto">
          <a:xfrm>
            <a:off x="4008438" y="8910638"/>
            <a:ext cx="3067050" cy="46990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0" hangingPunct="0">
              <a:lnSpc>
                <a:spcPct val="100000"/>
              </a:lnSpc>
              <a:defRPr sz="1200" b="0">
                <a:latin typeface="Times" charset="0"/>
              </a:defRPr>
            </a:lvl1pPr>
          </a:lstStyle>
          <a:p>
            <a:pPr>
              <a:defRPr/>
            </a:pPr>
            <a:fld id="{E5565E44-ADAD-44FF-9055-1F57A8A5B59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idx="2"/>
          </p:nvPr>
        </p:nvSpPr>
        <p:spPr bwMode="auto">
          <a:xfrm>
            <a:off x="1236663" y="625475"/>
            <a:ext cx="4616450" cy="3460750"/>
          </a:xfrm>
          <a:prstGeom prst="rect">
            <a:avLst/>
          </a:prstGeom>
          <a:noFill/>
          <a:ln w="12700">
            <a:noFill/>
            <a:miter lim="800000"/>
            <a:headEnd/>
            <a:tailEnd/>
          </a:ln>
        </p:spPr>
      </p:sp>
    </p:spTree>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1pPr>
    <a:lvl2pPr marL="461963" indent="-4763" algn="l" defTabSz="92392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2pPr>
    <a:lvl3pPr marL="923925" indent="-9525" algn="l" defTabSz="92392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1385888" indent="-14288" algn="l" defTabSz="92392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1847850" indent="-19050" algn="l" defTabSz="92392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p:sp>
      <p:sp>
        <p:nvSpPr>
          <p:cNvPr id="19458" name="Rectangle 3"/>
          <p:cNvSpPr>
            <a:spLocks noGrp="1" noChangeArrowheads="1"/>
          </p:cNvSpPr>
          <p:nvPr>
            <p:ph type="body" idx="1"/>
          </p:nvPr>
        </p:nvSpPr>
        <p:spPr bwMode="auto">
          <a:xfrm>
            <a:off x="708025" y="4457700"/>
            <a:ext cx="5661025" cy="4221163"/>
          </a:xfrm>
          <a:prstGeom prst="rect">
            <a:avLst/>
          </a:prstGeom>
          <a:noFill/>
          <a:ln>
            <a:miter lim="800000"/>
            <a:headEnd/>
            <a:tailEnd/>
          </a:ln>
        </p:spPr>
        <p:txBody>
          <a:bodyPr lIns="93159" tIns="46580" rIns="93159" bIns="46580"/>
          <a:lstStyle/>
          <a:p>
            <a:r>
              <a:rPr lang="en-US" smtClean="0">
                <a:latin typeface="Arial" charset="0"/>
              </a:rPr>
              <a:t>Not to be confused with </a:t>
            </a:r>
          </a:p>
          <a:p>
            <a:endParaRPr lang="en-US" smtClean="0">
              <a:latin typeface="Arial" charset="0"/>
            </a:endParaRPr>
          </a:p>
          <a:p>
            <a:r>
              <a:rPr lang="en-US" smtClean="0">
                <a:latin typeface="Arial" charset="0"/>
              </a:rPr>
              <a:t>Adolor Corporation is a biopharmaceutical company - CONTACT: John J. Farrar, Ph.D</a:t>
            </a:r>
          </a:p>
          <a:p>
            <a:r>
              <a:rPr lang="en-US" smtClean="0">
                <a:latin typeface="Arial" charset="0"/>
              </a:rPr>
              <a:t>Also a John T Farrar, MD who is quite well know in the GI world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body" idx="1"/>
          </p:nvPr>
        </p:nvSpPr>
        <p:spPr bwMode="auto">
          <a:xfrm>
            <a:off x="942975" y="4457700"/>
            <a:ext cx="5191125" cy="4219575"/>
          </a:xfrm>
          <a:prstGeom prst="rect">
            <a:avLst/>
          </a:prstGeom>
          <a:noFill/>
          <a:ln w="12700">
            <a:miter lim="800000"/>
            <a:headEnd/>
            <a:tailEnd/>
          </a:ln>
        </p:spPr>
        <p:txBody>
          <a:bodyPr lIns="92189" tIns="45286" rIns="92189" bIns="45286"/>
          <a:lstStyle/>
          <a:p>
            <a:pPr defTabSz="930275">
              <a:lnSpc>
                <a:spcPct val="100000"/>
              </a:lnSpc>
              <a:spcBef>
                <a:spcPct val="0"/>
              </a:spcBef>
            </a:pPr>
            <a:endParaRPr lang="en-US" sz="2400" smtClean="0">
              <a:latin typeface="Times" charset="0"/>
            </a:endParaRPr>
          </a:p>
        </p:txBody>
      </p:sp>
      <p:sp>
        <p:nvSpPr>
          <p:cNvPr id="63490" name="Rectangle 3"/>
          <p:cNvSpPr>
            <a:spLocks noGrp="1" noRot="1" noChangeAspect="1" noChangeArrowheads="1" noTextEdit="1"/>
          </p:cNvSpPr>
          <p:nvPr>
            <p:ph type="sldImg"/>
          </p:nvPr>
        </p:nvSpPr>
        <p:spPr>
          <a:xfrm>
            <a:off x="1193800" y="706438"/>
            <a:ext cx="4687888" cy="3514725"/>
          </a:xfrm>
          <a:ln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p:sp>
      <p:sp>
        <p:nvSpPr>
          <p:cNvPr id="66562" name="Rectangle 3"/>
          <p:cNvSpPr>
            <a:spLocks noGrp="1" noChangeArrowheads="1"/>
          </p:cNvSpPr>
          <p:nvPr>
            <p:ph type="body" idx="1"/>
          </p:nvPr>
        </p:nvSpPr>
        <p:spPr bwMode="auto">
          <a:xfrm>
            <a:off x="708025" y="4457700"/>
            <a:ext cx="5661025" cy="4221163"/>
          </a:xfrm>
          <a:prstGeom prst="rect">
            <a:avLst/>
          </a:prstGeom>
          <a:noFill/>
          <a:ln>
            <a:miter lim="800000"/>
            <a:headEnd/>
            <a:tailEnd/>
          </a:ln>
        </p:spPr>
        <p:txBody>
          <a:bodyPr lIns="93159" tIns="46580" rIns="93159" bIns="46580"/>
          <a:lstStyle/>
          <a:p>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p:sp>
      <p:sp>
        <p:nvSpPr>
          <p:cNvPr id="69634" name="Rectangle 3"/>
          <p:cNvSpPr>
            <a:spLocks noGrp="1" noChangeArrowheads="1"/>
          </p:cNvSpPr>
          <p:nvPr>
            <p:ph type="body" idx="1"/>
          </p:nvPr>
        </p:nvSpPr>
        <p:spPr bwMode="auto">
          <a:xfrm>
            <a:off x="708025" y="4457700"/>
            <a:ext cx="5661025" cy="4221163"/>
          </a:xfrm>
          <a:prstGeom prst="rect">
            <a:avLst/>
          </a:prstGeom>
          <a:noFill/>
          <a:ln>
            <a:miter lim="800000"/>
            <a:headEnd/>
            <a:tailEnd/>
          </a:ln>
        </p:spPr>
        <p:txBody>
          <a:bodyPr lIns="93159" tIns="46580" rIns="93159" bIns="46580"/>
          <a:lstStyle/>
          <a:p>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body" idx="1"/>
          </p:nvPr>
        </p:nvSpPr>
        <p:spPr bwMode="auto">
          <a:xfrm>
            <a:off x="942975" y="4457700"/>
            <a:ext cx="5191125" cy="4219575"/>
          </a:xfrm>
          <a:prstGeom prst="rect">
            <a:avLst/>
          </a:prstGeom>
          <a:noFill/>
          <a:ln w="12700">
            <a:miter lim="800000"/>
            <a:headEnd/>
            <a:tailEnd/>
          </a:ln>
        </p:spPr>
        <p:txBody>
          <a:bodyPr lIns="92164" tIns="45272" rIns="92164" bIns="45272"/>
          <a:lstStyle/>
          <a:p>
            <a:pPr defTabSz="930275">
              <a:lnSpc>
                <a:spcPct val="100000"/>
              </a:lnSpc>
              <a:spcBef>
                <a:spcPct val="0"/>
              </a:spcBef>
            </a:pPr>
            <a:r>
              <a:rPr lang="en-US" sz="2400" smtClean="0">
                <a:latin typeface="Times" charset="0"/>
              </a:rPr>
              <a:t>So it occurred to me that here we had a study of a known rapidly effective drug in which we had a relatively unbiased outcome measure, namely the patients’ decision to take something additional, which would allow us to study the clinical meaning of the more standard pain measures that are use in circumstances where our more unbiased measure could not be used. </a:t>
            </a:r>
          </a:p>
          <a:p>
            <a:pPr defTabSz="930275">
              <a:lnSpc>
                <a:spcPct val="100000"/>
              </a:lnSpc>
              <a:spcBef>
                <a:spcPct val="0"/>
              </a:spcBef>
            </a:pPr>
            <a:r>
              <a:rPr lang="en-US" sz="2400" smtClean="0">
                <a:latin typeface="Times" charset="0"/>
              </a:rPr>
              <a:t>In particular if you think back to the earlier slide we can not use the patients use of rescue drug in studies of longer term therapy for chronic pain.</a:t>
            </a:r>
          </a:p>
        </p:txBody>
      </p:sp>
      <p:sp>
        <p:nvSpPr>
          <p:cNvPr id="78850" name="Rectangle 3"/>
          <p:cNvSpPr>
            <a:spLocks noGrp="1" noRot="1" noChangeAspect="1" noChangeArrowheads="1" noTextEdit="1"/>
          </p:cNvSpPr>
          <p:nvPr>
            <p:ph type="sldImg"/>
          </p:nvPr>
        </p:nvSpPr>
        <p:spPr>
          <a:xfrm>
            <a:off x="1193800" y="706438"/>
            <a:ext cx="4687888" cy="3514725"/>
          </a:xfrm>
          <a:ln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body" idx="1"/>
          </p:nvPr>
        </p:nvSpPr>
        <p:spPr bwMode="auto">
          <a:xfrm>
            <a:off x="708025" y="4456113"/>
            <a:ext cx="5661025" cy="4222750"/>
          </a:xfrm>
          <a:prstGeom prst="rect">
            <a:avLst/>
          </a:prstGeom>
          <a:noFill/>
          <a:ln>
            <a:miter lim="800000"/>
            <a:headEnd/>
            <a:tailEnd/>
          </a:ln>
        </p:spPr>
        <p:txBody>
          <a:bodyPr lIns="94046" tIns="47023" rIns="94046" bIns="47023"/>
          <a:lstStyle/>
          <a:p>
            <a:r>
              <a:rPr lang="en-US" smtClean="0">
                <a:latin typeface="Arial" charset="0"/>
              </a:rPr>
              <a:t>An ROC curve of this data looks like this and will give an answer to the point closest to the the upper left hand corner, assuming that we consider sensitivity and specificity to be of equal importance.</a:t>
            </a:r>
          </a:p>
        </p:txBody>
      </p:sp>
      <p:sp>
        <p:nvSpPr>
          <p:cNvPr id="82946" name="Rectangle 3"/>
          <p:cNvSpPr>
            <a:spLocks noGrp="1" noRot="1" noChangeAspect="1" noChangeArrowheads="1" noTextEdi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p:sp>
      <p:sp>
        <p:nvSpPr>
          <p:cNvPr id="86018" name="Rectangle 3"/>
          <p:cNvSpPr>
            <a:spLocks noGrp="1" noChangeArrowheads="1"/>
          </p:cNvSpPr>
          <p:nvPr>
            <p:ph type="body" idx="1"/>
          </p:nvPr>
        </p:nvSpPr>
        <p:spPr bwMode="auto">
          <a:xfrm>
            <a:off x="708025" y="4457700"/>
            <a:ext cx="5661025" cy="4221163"/>
          </a:xfrm>
          <a:prstGeom prst="rect">
            <a:avLst/>
          </a:prstGeom>
          <a:noFill/>
          <a:ln>
            <a:miter lim="800000"/>
            <a:headEnd/>
            <a:tailEnd/>
          </a:ln>
        </p:spPr>
        <p:txBody>
          <a:bodyPr lIns="93159" tIns="46580" rIns="93159" bIns="46580"/>
          <a:lstStyle/>
          <a:p>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body" idx="1"/>
          </p:nvPr>
        </p:nvSpPr>
        <p:spPr bwMode="auto">
          <a:xfrm>
            <a:off x="943610" y="4457151"/>
            <a:ext cx="5189855" cy="4221636"/>
          </a:xfrm>
          <a:prstGeom prst="rect">
            <a:avLst/>
          </a:prstGeom>
          <a:noFill/>
          <a:ln w="12700">
            <a:miter lim="800000"/>
            <a:headEnd/>
            <a:tailEnd/>
          </a:ln>
        </p:spPr>
        <p:txBody>
          <a:bodyPr lIns="93646" tIns="46001" rIns="93646" bIns="46001"/>
          <a:lstStyle/>
          <a:p>
            <a:pPr defTabSz="931591">
              <a:lnSpc>
                <a:spcPct val="100000"/>
              </a:lnSpc>
              <a:spcBef>
                <a:spcPct val="0"/>
              </a:spcBef>
            </a:pPr>
            <a:r>
              <a:rPr lang="en-US" sz="2400" dirty="0">
                <a:latin typeface="Times" charset="0"/>
              </a:rPr>
              <a:t>In this study the means of the two groups are clearly different, but it is difficult to attribute a clinical importance to a change of 1 out of 10 on the pain scale.  </a:t>
            </a:r>
          </a:p>
          <a:p>
            <a:pPr defTabSz="931591">
              <a:lnSpc>
                <a:spcPct val="100000"/>
              </a:lnSpc>
              <a:spcBef>
                <a:spcPct val="0"/>
              </a:spcBef>
            </a:pPr>
            <a:r>
              <a:rPr lang="en-US" sz="2400" dirty="0">
                <a:latin typeface="Times" charset="0"/>
              </a:rPr>
              <a:t>Does not tell you if everyone improved a little or some improved a lot and most not at all.</a:t>
            </a:r>
          </a:p>
        </p:txBody>
      </p:sp>
      <p:sp>
        <p:nvSpPr>
          <p:cNvPr id="240643" name="Rectangle 3"/>
          <p:cNvSpPr>
            <a:spLocks noGrp="1" noRot="1" noChangeAspect="1" noChangeArrowheads="1" noTextEdit="1"/>
          </p:cNvSpPr>
          <p:nvPr>
            <p:ph type="sldImg"/>
          </p:nvPr>
        </p:nvSpPr>
        <p:spPr>
          <a:xfrm>
            <a:off x="1195388" y="704850"/>
            <a:ext cx="4687887" cy="3514725"/>
          </a:xfrm>
          <a:ln cap="flat">
            <a:solidFill>
              <a:schemeClr val="tx1"/>
            </a:solid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body" idx="1"/>
          </p:nvPr>
        </p:nvSpPr>
        <p:spPr bwMode="auto">
          <a:xfrm>
            <a:off x="944563" y="4457700"/>
            <a:ext cx="5187950" cy="4219575"/>
          </a:xfrm>
          <a:prstGeom prst="rect">
            <a:avLst/>
          </a:prstGeom>
          <a:noFill/>
          <a:ln w="12700">
            <a:miter lim="800000"/>
            <a:headEnd/>
            <a:tailEnd/>
          </a:ln>
        </p:spPr>
        <p:txBody>
          <a:bodyPr lIns="91594" tIns="44992" rIns="91594" bIns="44992"/>
          <a:lstStyle/>
          <a:p>
            <a:pPr defTabSz="925513">
              <a:lnSpc>
                <a:spcPct val="100000"/>
              </a:lnSpc>
              <a:spcBef>
                <a:spcPct val="0"/>
              </a:spcBef>
            </a:pPr>
            <a:r>
              <a:rPr lang="en-US" sz="2400" smtClean="0">
                <a:latin typeface="Times" charset="0"/>
              </a:rPr>
              <a:t>Because the drug was effective we get a protective relative risk, in  which the further away from 1 the better. </a:t>
            </a:r>
          </a:p>
          <a:p>
            <a:pPr defTabSz="925513">
              <a:lnSpc>
                <a:spcPct val="100000"/>
              </a:lnSpc>
              <a:spcBef>
                <a:spcPct val="0"/>
              </a:spcBef>
            </a:pPr>
            <a:r>
              <a:rPr lang="en-US" sz="2400" smtClean="0">
                <a:latin typeface="Times" charset="0"/>
              </a:rPr>
              <a:t>[describe slide values]</a:t>
            </a:r>
          </a:p>
          <a:p>
            <a:pPr defTabSz="925513">
              <a:lnSpc>
                <a:spcPct val="100000"/>
              </a:lnSpc>
              <a:spcBef>
                <a:spcPct val="0"/>
              </a:spcBef>
            </a:pPr>
            <a:r>
              <a:rPr lang="en-US" sz="2400" smtClean="0">
                <a:latin typeface="Times" charset="0"/>
              </a:rPr>
              <a:t>All are statistically significant</a:t>
            </a:r>
          </a:p>
          <a:p>
            <a:pPr defTabSz="925513">
              <a:lnSpc>
                <a:spcPct val="100000"/>
              </a:lnSpc>
              <a:spcBef>
                <a:spcPct val="0"/>
              </a:spcBef>
            </a:pPr>
            <a:r>
              <a:rPr lang="en-US" sz="2400" smtClean="0">
                <a:latin typeface="Times" charset="0"/>
              </a:rPr>
              <a:t>May want to select the one that is closest to that of Use of Rescue.</a:t>
            </a:r>
          </a:p>
        </p:txBody>
      </p:sp>
      <p:sp>
        <p:nvSpPr>
          <p:cNvPr id="94210" name="Rectangle 3"/>
          <p:cNvSpPr>
            <a:spLocks noGrp="1" noRot="1" noChangeAspect="1" noChangeArrowheads="1" noTextEdit="1"/>
          </p:cNvSpPr>
          <p:nvPr>
            <p:ph type="sldImg"/>
          </p:nvPr>
        </p:nvSpPr>
        <p:spPr>
          <a:xfrm>
            <a:off x="1195388" y="706438"/>
            <a:ext cx="4686300" cy="3514725"/>
          </a:xfrm>
          <a:ln cap="flat">
            <a:solidFill>
              <a:schemeClr val="tx1"/>
            </a:solid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p:sp>
      <p:sp>
        <p:nvSpPr>
          <p:cNvPr id="97282" name="Rectangle 3"/>
          <p:cNvSpPr>
            <a:spLocks noGrp="1" noChangeArrowheads="1"/>
          </p:cNvSpPr>
          <p:nvPr>
            <p:ph type="body" idx="1"/>
          </p:nvPr>
        </p:nvSpPr>
        <p:spPr bwMode="auto">
          <a:xfrm>
            <a:off x="708025" y="4457700"/>
            <a:ext cx="5661025" cy="4221163"/>
          </a:xfrm>
          <a:prstGeom prst="rect">
            <a:avLst/>
          </a:prstGeom>
          <a:noFill/>
          <a:ln>
            <a:miter lim="800000"/>
            <a:headEnd/>
            <a:tailEnd/>
          </a:ln>
        </p:spPr>
        <p:txBody>
          <a:bodyPr lIns="93159" tIns="46580" rIns="93159" bIns="46580"/>
          <a:lstStyle/>
          <a:p>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ChangeArrowheads="1" noTextEdit="1"/>
          </p:cNvSpPr>
          <p:nvPr>
            <p:ph type="sldImg"/>
          </p:nvPr>
        </p:nvSpPr>
        <p:spPr/>
      </p:sp>
      <p:sp>
        <p:nvSpPr>
          <p:cNvPr id="112642" name="Rectangle 3"/>
          <p:cNvSpPr>
            <a:spLocks noGrp="1" noChangeArrowheads="1"/>
          </p:cNvSpPr>
          <p:nvPr>
            <p:ph type="body" idx="1"/>
          </p:nvPr>
        </p:nvSpPr>
        <p:spPr bwMode="auto">
          <a:xfrm>
            <a:off x="708025" y="4457700"/>
            <a:ext cx="5661025" cy="4221163"/>
          </a:xfrm>
          <a:prstGeom prst="rect">
            <a:avLst/>
          </a:prstGeom>
          <a:noFill/>
          <a:ln>
            <a:miter lim="800000"/>
            <a:headEnd/>
            <a:tailEnd/>
          </a:ln>
        </p:spPr>
        <p:txBody>
          <a:bodyPr lIns="93159" tIns="46580" rIns="93159" bIns="46580"/>
          <a:lstStyle/>
          <a:p>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p:sp>
      <p:sp>
        <p:nvSpPr>
          <p:cNvPr id="21506" name="Rectangle 3"/>
          <p:cNvSpPr>
            <a:spLocks noGrp="1" noChangeArrowheads="1"/>
          </p:cNvSpPr>
          <p:nvPr>
            <p:ph type="body" idx="1"/>
          </p:nvPr>
        </p:nvSpPr>
        <p:spPr bwMode="auto">
          <a:xfrm>
            <a:off x="708025" y="4457700"/>
            <a:ext cx="5661025" cy="4221163"/>
          </a:xfrm>
          <a:prstGeom prst="rect">
            <a:avLst/>
          </a:prstGeom>
          <a:noFill/>
          <a:ln>
            <a:miter lim="800000"/>
            <a:headEnd/>
            <a:tailEnd/>
          </a:ln>
        </p:spPr>
        <p:txBody>
          <a:bodyPr lIns="93159" tIns="46580" rIns="93159" bIns="46580"/>
          <a:lstStyle/>
          <a:p>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p:sp>
      <p:sp>
        <p:nvSpPr>
          <p:cNvPr id="25602" name="Notes Placeholder 2"/>
          <p:cNvSpPr>
            <a:spLocks noGrp="1"/>
          </p:cNvSpPr>
          <p:nvPr>
            <p:ph type="body" idx="1"/>
          </p:nvPr>
        </p:nvSpPr>
        <p:spPr bwMode="auto">
          <a:xfrm>
            <a:off x="708025" y="4456113"/>
            <a:ext cx="5661025" cy="4222750"/>
          </a:xfrm>
          <a:prstGeom prst="rect">
            <a:avLst/>
          </a:prstGeom>
          <a:noFill/>
          <a:ln>
            <a:miter lim="800000"/>
            <a:headEnd/>
            <a:tailEnd/>
          </a:ln>
        </p:spPr>
        <p:txBody>
          <a:bodyPr/>
          <a:lstStyle/>
          <a:p>
            <a:r>
              <a:rPr lang="en-US" smtClean="0">
                <a:latin typeface="Arial" charset="0"/>
              </a:rPr>
              <a:t>Indirect measures evaluate the level to which pain interferes with life’s activities </a:t>
            </a:r>
          </a:p>
          <a:p>
            <a:r>
              <a:rPr lang="en-US" smtClean="0">
                <a:latin typeface="Arial" charset="0"/>
              </a:rPr>
              <a:t>Process – even with improved understanding of the underlying physiology hard to know what program is playing</a:t>
            </a:r>
          </a:p>
          <a:p>
            <a:r>
              <a:rPr lang="en-US" smtClean="0">
                <a:latin typeface="Arial" charset="0"/>
              </a:rPr>
              <a:t>Accurately – do we have any reason to think that they purposefully lie </a:t>
            </a:r>
          </a:p>
          <a:p>
            <a:r>
              <a:rPr lang="en-US" smtClean="0">
                <a:latin typeface="Arial" charset="0"/>
              </a:rPr>
              <a:t>	- poor observers</a:t>
            </a:r>
          </a:p>
          <a:p>
            <a:r>
              <a:rPr lang="en-US" smtClean="0">
                <a:latin typeface="Arial" charset="0"/>
              </a:rPr>
              <a:t>	- inability to use the scales we choose</a:t>
            </a:r>
          </a:p>
          <a:p>
            <a:r>
              <a:rPr lang="en-US" smtClean="0">
                <a:latin typeface="Arial" charset="0"/>
              </a:rPr>
              <a:t>Implications of inter-person variability</a:t>
            </a:r>
          </a:p>
          <a:p>
            <a:r>
              <a:rPr lang="en-US" smtClean="0">
                <a:latin typeface="Arial" charset="0"/>
              </a:rPr>
              <a:t>	General consistency – higher number is bad</a:t>
            </a:r>
          </a:p>
          <a:p>
            <a:r>
              <a:rPr lang="en-US" smtClean="0">
                <a:latin typeface="Arial" charset="0"/>
              </a:rPr>
              <a:t>	Change in use over time</a:t>
            </a:r>
          </a:p>
          <a:p>
            <a:r>
              <a:rPr lang="en-US" smtClean="0">
                <a:latin typeface="Arial" charset="0"/>
              </a:rPr>
              <a:t>		- Change in use of scale to report</a:t>
            </a:r>
          </a:p>
          <a:p>
            <a:r>
              <a:rPr lang="en-US" smtClean="0">
                <a:latin typeface="Arial" charset="0"/>
              </a:rPr>
              <a:t>		- Change in experience with reset of scale</a:t>
            </a:r>
          </a:p>
          <a:p>
            <a:r>
              <a:rPr lang="en-US" smtClean="0">
                <a:latin typeface="Arial" charset="0"/>
              </a:rPr>
              <a:t>		- Change in experience of similar nociceptive input</a:t>
            </a:r>
          </a:p>
          <a:p>
            <a:r>
              <a:rPr lang="en-US" smtClean="0">
                <a:latin typeface="Arial" charset="0"/>
              </a:rPr>
              <a:t>Basis of discomfort</a:t>
            </a:r>
          </a:p>
          <a:p>
            <a:r>
              <a:rPr lang="en-US" smtClean="0">
                <a:latin typeface="Arial" charset="0"/>
              </a:rPr>
              <a:t>	Subject is not telling the truth?</a:t>
            </a:r>
          </a:p>
          <a:p>
            <a:r>
              <a:rPr lang="en-US" smtClean="0">
                <a:latin typeface="Arial" charset="0"/>
              </a:rPr>
              <a:t>	Subject is not appropriately interpreting the experience</a:t>
            </a:r>
          </a:p>
          <a:p>
            <a:r>
              <a:rPr lang="en-US" smtClean="0">
                <a:latin typeface="Arial" charset="0"/>
              </a:rPr>
              <a:t>	We do not understand the totality of the process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26"/>
          <p:cNvSpPr>
            <a:spLocks noGrp="1" noChangeArrowheads="1"/>
          </p:cNvSpPr>
          <p:nvPr>
            <p:ph type="body" idx="1"/>
          </p:nvPr>
        </p:nvSpPr>
        <p:spPr bwMode="auto">
          <a:xfrm>
            <a:off x="944038" y="4457797"/>
            <a:ext cx="5188999" cy="4219704"/>
          </a:xfrm>
          <a:prstGeom prst="rect">
            <a:avLst/>
          </a:prstGeom>
          <a:noFill/>
          <a:ln w="12700">
            <a:miter lim="800000"/>
            <a:headEnd/>
            <a:tailEnd/>
          </a:ln>
        </p:spPr>
        <p:txBody>
          <a:bodyPr lIns="91619" tIns="45006" rIns="91619" bIns="45006"/>
          <a:lstStyle/>
          <a:p>
            <a:pPr defTabSz="925830">
              <a:lnSpc>
                <a:spcPct val="100000"/>
              </a:lnSpc>
              <a:spcBef>
                <a:spcPct val="0"/>
              </a:spcBef>
            </a:pPr>
            <a:endParaRPr lang="en-US" sz="2400" dirty="0">
              <a:latin typeface="Times" charset="0"/>
            </a:endParaRPr>
          </a:p>
          <a:p>
            <a:pPr defTabSz="925830">
              <a:lnSpc>
                <a:spcPct val="100000"/>
              </a:lnSpc>
              <a:spcBef>
                <a:spcPct val="0"/>
              </a:spcBef>
            </a:pPr>
            <a:r>
              <a:rPr lang="en-US" sz="2400" dirty="0">
                <a:latin typeface="Times" charset="0"/>
              </a:rPr>
              <a:t>There are several measures of pain most of which have been demonstrated to be highly reliable (within the individual) but highly  variable between individuals.  And that is a major issue to consider.</a:t>
            </a:r>
          </a:p>
          <a:p>
            <a:pPr defTabSz="925830">
              <a:lnSpc>
                <a:spcPct val="100000"/>
              </a:lnSpc>
              <a:spcBef>
                <a:spcPct val="0"/>
              </a:spcBef>
            </a:pPr>
            <a:r>
              <a:rPr lang="en-US" sz="2400" dirty="0">
                <a:latin typeface="Times" charset="0"/>
              </a:rPr>
              <a:t>For example, what one person might call a 6/10 may be a 9 out of 10 to another, after say, having a tooth pulled.</a:t>
            </a:r>
          </a:p>
        </p:txBody>
      </p:sp>
      <p:sp>
        <p:nvSpPr>
          <p:cNvPr id="126979" name="Rectangle 1027"/>
          <p:cNvSpPr>
            <a:spLocks noGrp="1" noRot="1" noChangeAspect="1" noChangeArrowheads="1" noTextEdit="1"/>
          </p:cNvSpPr>
          <p:nvPr>
            <p:ph type="sldImg"/>
          </p:nvPr>
        </p:nvSpPr>
        <p:spPr>
          <a:xfrm>
            <a:off x="1199315" y="706234"/>
            <a:ext cx="4678447" cy="3515079"/>
          </a:xfrm>
          <a:ln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p:sp>
      <p:sp>
        <p:nvSpPr>
          <p:cNvPr id="136195" name="Rectangle 3"/>
          <p:cNvSpPr>
            <a:spLocks noGrp="1" noChangeArrowheads="1"/>
          </p:cNvSpPr>
          <p:nvPr>
            <p:ph type="body" idx="1"/>
          </p:nvPr>
        </p:nvSpPr>
        <p:spPr bwMode="auto">
          <a:xfrm>
            <a:off x="708025" y="4457700"/>
            <a:ext cx="5661025" cy="4221163"/>
          </a:xfrm>
          <a:prstGeom prst="rect">
            <a:avLst/>
          </a:prstGeom>
          <a:noFill/>
          <a:ln>
            <a:miter lim="800000"/>
            <a:headEnd/>
            <a:tailEnd/>
          </a:ln>
        </p:spPr>
        <p:txBody>
          <a:bodyPr lIns="93159" tIns="46580" rIns="93159" bIns="46580"/>
          <a:lstStyle/>
          <a:p>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p:sp>
      <p:sp>
        <p:nvSpPr>
          <p:cNvPr id="123907" name="Rectangle 3"/>
          <p:cNvSpPr>
            <a:spLocks noGrp="1" noChangeArrowheads="1"/>
          </p:cNvSpPr>
          <p:nvPr>
            <p:ph type="body" idx="1"/>
          </p:nvPr>
        </p:nvSpPr>
        <p:spPr bwMode="auto">
          <a:xfrm>
            <a:off x="708025" y="4457700"/>
            <a:ext cx="5661025" cy="4221163"/>
          </a:xfrm>
          <a:prstGeom prst="rect">
            <a:avLst/>
          </a:prstGeom>
          <a:noFill/>
          <a:ln>
            <a:miter lim="800000"/>
            <a:headEnd/>
            <a:tailEnd/>
          </a:ln>
        </p:spPr>
        <p:txBody>
          <a:bodyPr lIns="93159" tIns="46580" rIns="93159" bIns="46580"/>
          <a:lstStyle/>
          <a:p>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p:sp>
      <p:sp>
        <p:nvSpPr>
          <p:cNvPr id="123907" name="Rectangle 3"/>
          <p:cNvSpPr>
            <a:spLocks noGrp="1" noChangeArrowheads="1"/>
          </p:cNvSpPr>
          <p:nvPr>
            <p:ph type="body" idx="1"/>
          </p:nvPr>
        </p:nvSpPr>
        <p:spPr bwMode="auto">
          <a:xfrm>
            <a:off x="708025" y="4457700"/>
            <a:ext cx="5661025" cy="4221163"/>
          </a:xfrm>
          <a:prstGeom prst="rect">
            <a:avLst/>
          </a:prstGeom>
          <a:noFill/>
          <a:ln>
            <a:miter lim="800000"/>
            <a:headEnd/>
            <a:tailEnd/>
          </a:ln>
        </p:spPr>
        <p:txBody>
          <a:bodyPr lIns="93159" tIns="46580" rIns="93159" bIns="46580"/>
          <a:lstStyle/>
          <a:p>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p:sp>
      <p:sp>
        <p:nvSpPr>
          <p:cNvPr id="50178" name="Rectangle 3"/>
          <p:cNvSpPr>
            <a:spLocks noGrp="1" noChangeArrowheads="1"/>
          </p:cNvSpPr>
          <p:nvPr>
            <p:ph type="body" idx="1"/>
          </p:nvPr>
        </p:nvSpPr>
        <p:spPr bwMode="auto">
          <a:xfrm>
            <a:off x="708025" y="4457700"/>
            <a:ext cx="5661025" cy="4221163"/>
          </a:xfrm>
          <a:prstGeom prst="rect">
            <a:avLst/>
          </a:prstGeom>
          <a:noFill/>
          <a:ln>
            <a:miter lim="800000"/>
            <a:headEnd/>
            <a:tailEnd/>
          </a:ln>
        </p:spPr>
        <p:txBody>
          <a:bodyPr lIns="93159" tIns="46580" rIns="93159" bIns="46580"/>
          <a:lstStyle/>
          <a:p>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p:sp>
      <p:sp>
        <p:nvSpPr>
          <p:cNvPr id="61442" name="Rectangle 3"/>
          <p:cNvSpPr>
            <a:spLocks noGrp="1" noChangeArrowheads="1"/>
          </p:cNvSpPr>
          <p:nvPr>
            <p:ph type="body" idx="1"/>
          </p:nvPr>
        </p:nvSpPr>
        <p:spPr bwMode="auto">
          <a:xfrm>
            <a:off x="708025" y="4457700"/>
            <a:ext cx="5661025" cy="4221163"/>
          </a:xfrm>
          <a:prstGeom prst="rect">
            <a:avLst/>
          </a:prstGeom>
          <a:noFill/>
          <a:ln>
            <a:miter lim="800000"/>
            <a:headEnd/>
            <a:tailEnd/>
          </a:ln>
        </p:spPr>
        <p:txBody>
          <a:bodyPr lIns="93159" tIns="46580" rIns="93159" bIns="46580"/>
          <a:lstStyle/>
          <a:p>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3" y="2127250"/>
            <a:ext cx="7762875" cy="1466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0013" y="3878263"/>
            <a:ext cx="6391275" cy="17494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98450"/>
            <a:ext cx="1790700" cy="5294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298450"/>
            <a:ext cx="5219700" cy="5294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90600" y="1981200"/>
            <a:ext cx="7162800" cy="3611563"/>
          </a:xfrm>
        </p:spPr>
        <p:txBody>
          <a:bodyPr/>
          <a:lstStyle/>
          <a:p>
            <a:pPr lvl="0"/>
            <a:endParaRPr lang="en-US" noProof="0" smtClean="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974850" y="298450"/>
            <a:ext cx="1066800" cy="5175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3611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505200" cy="3611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974850" y="298450"/>
            <a:ext cx="1066800" cy="5175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90600" y="1981200"/>
            <a:ext cx="7162800" cy="3611563"/>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725" y="4398963"/>
            <a:ext cx="7762875" cy="135890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0725" y="2901950"/>
            <a:ext cx="7762875" cy="1497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6900" cy="113982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1938"/>
            <a:ext cx="4033838"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0113"/>
            <a:ext cx="4033838" cy="3944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38675" y="1531938"/>
            <a:ext cx="4035425"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8675" y="2170113"/>
            <a:ext cx="4035425" cy="3944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3550" cy="11588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0288" y="273050"/>
            <a:ext cx="5103812" cy="584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1925"/>
            <a:ext cx="3003550" cy="4683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9113" y="4791075"/>
            <a:ext cx="548005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89113" y="611188"/>
            <a:ext cx="5480050" cy="41068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89113" y="5357813"/>
            <a:ext cx="5480050" cy="803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2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74850" y="298450"/>
            <a:ext cx="1066800" cy="517525"/>
          </a:xfrm>
          <a:prstGeom prst="rect">
            <a:avLst/>
          </a:prstGeom>
          <a:noFill/>
          <a:ln w="12700">
            <a:noFill/>
            <a:miter lim="800000"/>
            <a:headEnd/>
            <a:tailEnd/>
          </a:ln>
          <a:effectLst/>
        </p:spPr>
        <p:txBody>
          <a:bodyPr vert="horz" wrap="none" lIns="63500" tIns="25400" rIns="63500" bIns="25400" numCol="1" anchor="t" anchorCtr="0" compatLnSpc="1">
            <a:prstTxWarp prst="textNoShape">
              <a:avLst/>
            </a:prstTxWarp>
            <a:spAutoFit/>
          </a:bodyPr>
          <a:lstStyle/>
          <a:p>
            <a:pPr lvl="0"/>
            <a:r>
              <a:rPr lang="en-US" smtClean="0"/>
              <a:t>Title</a:t>
            </a:r>
          </a:p>
        </p:txBody>
      </p:sp>
      <p:sp>
        <p:nvSpPr>
          <p:cNvPr id="1027" name="Rectangle 3"/>
          <p:cNvSpPr>
            <a:spLocks noChangeArrowheads="1"/>
          </p:cNvSpPr>
          <p:nvPr/>
        </p:nvSpPr>
        <p:spPr bwMode="auto">
          <a:xfrm>
            <a:off x="209550" y="1579563"/>
            <a:ext cx="8724900" cy="400050"/>
          </a:xfrm>
          <a:prstGeom prst="rect">
            <a:avLst/>
          </a:prstGeom>
          <a:noFill/>
          <a:ln w="12700">
            <a:noFill/>
            <a:miter lim="800000"/>
            <a:headEnd/>
            <a:tailEnd/>
          </a:ln>
          <a:effectLst/>
        </p:spPr>
        <p:txBody>
          <a:bodyPr wrap="none" anchor="ctr"/>
          <a:lstStyle/>
          <a:p>
            <a:pPr eaLnBrk="0" hangingPunct="0">
              <a:lnSpc>
                <a:spcPct val="90000"/>
              </a:lnSpc>
              <a:defRPr/>
            </a:pPr>
            <a:endParaRPr lang="en-US"/>
          </a:p>
        </p:txBody>
      </p:sp>
      <p:sp>
        <p:nvSpPr>
          <p:cNvPr id="1028" name="Line 4"/>
          <p:cNvSpPr>
            <a:spLocks noChangeShapeType="1"/>
          </p:cNvSpPr>
          <p:nvPr/>
        </p:nvSpPr>
        <p:spPr bwMode="auto">
          <a:xfrm>
            <a:off x="450850" y="1289050"/>
            <a:ext cx="7975600" cy="0"/>
          </a:xfrm>
          <a:prstGeom prst="line">
            <a:avLst/>
          </a:prstGeom>
          <a:noFill/>
          <a:ln w="25400">
            <a:solidFill>
              <a:srgbClr val="FAFD00"/>
            </a:solidFill>
            <a:round/>
            <a:headEnd/>
            <a:tailEnd/>
          </a:ln>
          <a:effectLst/>
        </p:spPr>
        <p:txBody>
          <a:bodyPr wrap="none" anchor="ctr"/>
          <a:lstStyle/>
          <a:p>
            <a:pPr eaLnBrk="0" hangingPunct="0">
              <a:lnSpc>
                <a:spcPct val="90000"/>
              </a:lnSpc>
              <a:defRPr/>
            </a:pPr>
            <a:endParaRPr lang="en-US"/>
          </a:p>
        </p:txBody>
      </p:sp>
      <p:sp>
        <p:nvSpPr>
          <p:cNvPr id="1029" name="Rectangle 5"/>
          <p:cNvSpPr>
            <a:spLocks noGrp="1" noChangeArrowheads="1"/>
          </p:cNvSpPr>
          <p:nvPr>
            <p:ph type="body" idx="1"/>
          </p:nvPr>
        </p:nvSpPr>
        <p:spPr bwMode="auto">
          <a:xfrm>
            <a:off x="990600" y="1981200"/>
            <a:ext cx="7162800" cy="3611563"/>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6326" name="Picture 7" descr="shield_color"/>
          <p:cNvPicPr>
            <a:picLocks noChangeAspect="1" noChangeArrowheads="1"/>
          </p:cNvPicPr>
          <p:nvPr/>
        </p:nvPicPr>
        <p:blipFill>
          <a:blip r:embed="rId16" cstate="print"/>
          <a:srcRect/>
          <a:stretch>
            <a:fillRect/>
          </a:stretch>
        </p:blipFill>
        <p:spPr bwMode="auto">
          <a:xfrm>
            <a:off x="0" y="5632450"/>
            <a:ext cx="990600" cy="809625"/>
          </a:xfrm>
          <a:prstGeom prst="rect">
            <a:avLst/>
          </a:prstGeom>
          <a:noFill/>
          <a:ln w="9525">
            <a:noFill/>
            <a:miter lim="800000"/>
            <a:headEnd/>
            <a:tailEnd/>
          </a:ln>
        </p:spPr>
      </p:pic>
      <p:sp>
        <p:nvSpPr>
          <p:cNvPr id="1033" name="Text Box 9"/>
          <p:cNvSpPr txBox="1">
            <a:spLocks noChangeArrowheads="1"/>
          </p:cNvSpPr>
          <p:nvPr/>
        </p:nvSpPr>
        <p:spPr bwMode="auto">
          <a:xfrm>
            <a:off x="0" y="6503988"/>
            <a:ext cx="984250" cy="341312"/>
          </a:xfrm>
          <a:prstGeom prst="rect">
            <a:avLst/>
          </a:prstGeom>
          <a:noFill/>
          <a:ln w="50800">
            <a:noFill/>
            <a:miter lim="800000"/>
            <a:headEnd/>
            <a:tailEnd/>
          </a:ln>
        </p:spPr>
        <p:txBody>
          <a:bodyPr/>
          <a:lstStyle/>
          <a:p>
            <a:pPr algn="ctr" eaLnBrk="0" hangingPunct="0">
              <a:lnSpc>
                <a:spcPct val="80000"/>
              </a:lnSpc>
              <a:defRPr/>
            </a:pPr>
            <a:r>
              <a:rPr lang="en-US">
                <a:effectLst>
                  <a:outerShdw blurRad="38100" dist="38100" dir="2700000" algn="tl">
                    <a:srgbClr val="000000"/>
                  </a:outerShdw>
                </a:effectLst>
                <a:latin typeface="Times" charset="0"/>
                <a:cs typeface="Times" charset="0"/>
              </a:rPr>
              <a:t>CCEB</a:t>
            </a:r>
            <a:endParaRPr lang="en-US" b="0" u="sng">
              <a:solidFill>
                <a:srgbClr val="FF0000"/>
              </a:solidFill>
              <a:effectLst>
                <a:outerShdw blurRad="38100" dist="38100" dir="2700000" algn="tl">
                  <a:srgbClr val="000000"/>
                </a:outerShdw>
              </a:effectLst>
              <a:latin typeface="Times" charset="0"/>
              <a:cs typeface="Times" charset="0"/>
            </a:endParaRPr>
          </a:p>
        </p:txBody>
      </p:sp>
    </p:spTree>
  </p:cSld>
  <p:clrMap bg1="dk2" tx1="lt1" bg2="dk1" tx2="lt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xStyles>
    <p:titleStyle>
      <a:lvl1pPr algn="l" rtl="0" eaLnBrk="0" fontAlgn="base" hangingPunct="0">
        <a:lnSpc>
          <a:spcPct val="85000"/>
        </a:lnSpc>
        <a:spcBef>
          <a:spcPct val="0"/>
        </a:spcBef>
        <a:spcAft>
          <a:spcPct val="0"/>
        </a:spcAft>
        <a:defRPr sz="3600" b="1">
          <a:solidFill>
            <a:srgbClr val="FFFF00"/>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sz="3600" b="1">
          <a:solidFill>
            <a:srgbClr val="FFFF00"/>
          </a:solidFill>
          <a:effectLst>
            <a:outerShdw blurRad="38100" dist="38100" dir="2700000" algn="tl">
              <a:srgbClr val="000000"/>
            </a:outerShdw>
          </a:effectLst>
          <a:latin typeface="Helvetica" charset="0"/>
        </a:defRPr>
      </a:lvl2pPr>
      <a:lvl3pPr algn="l" rtl="0" eaLnBrk="0" fontAlgn="base" hangingPunct="0">
        <a:lnSpc>
          <a:spcPct val="85000"/>
        </a:lnSpc>
        <a:spcBef>
          <a:spcPct val="0"/>
        </a:spcBef>
        <a:spcAft>
          <a:spcPct val="0"/>
        </a:spcAft>
        <a:defRPr sz="3600" b="1">
          <a:solidFill>
            <a:srgbClr val="FFFF00"/>
          </a:solidFill>
          <a:effectLst>
            <a:outerShdw blurRad="38100" dist="38100" dir="2700000" algn="tl">
              <a:srgbClr val="000000"/>
            </a:outerShdw>
          </a:effectLst>
          <a:latin typeface="Helvetica" charset="0"/>
        </a:defRPr>
      </a:lvl3pPr>
      <a:lvl4pPr algn="l" rtl="0" eaLnBrk="0" fontAlgn="base" hangingPunct="0">
        <a:lnSpc>
          <a:spcPct val="85000"/>
        </a:lnSpc>
        <a:spcBef>
          <a:spcPct val="0"/>
        </a:spcBef>
        <a:spcAft>
          <a:spcPct val="0"/>
        </a:spcAft>
        <a:defRPr sz="3600" b="1">
          <a:solidFill>
            <a:srgbClr val="FFFF00"/>
          </a:solidFill>
          <a:effectLst>
            <a:outerShdw blurRad="38100" dist="38100" dir="2700000" algn="tl">
              <a:srgbClr val="000000"/>
            </a:outerShdw>
          </a:effectLst>
          <a:latin typeface="Helvetica" charset="0"/>
        </a:defRPr>
      </a:lvl4pPr>
      <a:lvl5pPr algn="l" rtl="0" eaLnBrk="0" fontAlgn="base" hangingPunct="0">
        <a:lnSpc>
          <a:spcPct val="85000"/>
        </a:lnSpc>
        <a:spcBef>
          <a:spcPct val="0"/>
        </a:spcBef>
        <a:spcAft>
          <a:spcPct val="0"/>
        </a:spcAft>
        <a:defRPr sz="3600" b="1">
          <a:solidFill>
            <a:srgbClr val="FFFF00"/>
          </a:solidFill>
          <a:effectLst>
            <a:outerShdw blurRad="38100" dist="38100" dir="2700000" algn="tl">
              <a:srgbClr val="000000"/>
            </a:outerShdw>
          </a:effectLst>
          <a:latin typeface="Helvetica" charset="0"/>
        </a:defRPr>
      </a:lvl5pPr>
      <a:lvl6pPr marL="457200" algn="l" rtl="0" eaLnBrk="0" fontAlgn="base" hangingPunct="0">
        <a:lnSpc>
          <a:spcPct val="85000"/>
        </a:lnSpc>
        <a:spcBef>
          <a:spcPct val="0"/>
        </a:spcBef>
        <a:spcAft>
          <a:spcPct val="0"/>
        </a:spcAft>
        <a:defRPr sz="3600" b="1">
          <a:solidFill>
            <a:srgbClr val="FFFF00"/>
          </a:solidFill>
          <a:effectLst>
            <a:outerShdw blurRad="38100" dist="38100" dir="2700000" algn="tl">
              <a:srgbClr val="000000"/>
            </a:outerShdw>
          </a:effectLst>
          <a:latin typeface="Helvetica" charset="0"/>
        </a:defRPr>
      </a:lvl6pPr>
      <a:lvl7pPr marL="914400" algn="l" rtl="0" eaLnBrk="0" fontAlgn="base" hangingPunct="0">
        <a:lnSpc>
          <a:spcPct val="85000"/>
        </a:lnSpc>
        <a:spcBef>
          <a:spcPct val="0"/>
        </a:spcBef>
        <a:spcAft>
          <a:spcPct val="0"/>
        </a:spcAft>
        <a:defRPr sz="3600" b="1">
          <a:solidFill>
            <a:srgbClr val="FFFF00"/>
          </a:solidFill>
          <a:effectLst>
            <a:outerShdw blurRad="38100" dist="38100" dir="2700000" algn="tl">
              <a:srgbClr val="000000"/>
            </a:outerShdw>
          </a:effectLst>
          <a:latin typeface="Helvetica" charset="0"/>
        </a:defRPr>
      </a:lvl7pPr>
      <a:lvl8pPr marL="1371600" algn="l" rtl="0" eaLnBrk="0" fontAlgn="base" hangingPunct="0">
        <a:lnSpc>
          <a:spcPct val="85000"/>
        </a:lnSpc>
        <a:spcBef>
          <a:spcPct val="0"/>
        </a:spcBef>
        <a:spcAft>
          <a:spcPct val="0"/>
        </a:spcAft>
        <a:defRPr sz="3600" b="1">
          <a:solidFill>
            <a:srgbClr val="FFFF00"/>
          </a:solidFill>
          <a:effectLst>
            <a:outerShdw blurRad="38100" dist="38100" dir="2700000" algn="tl">
              <a:srgbClr val="000000"/>
            </a:outerShdw>
          </a:effectLst>
          <a:latin typeface="Helvetica" charset="0"/>
        </a:defRPr>
      </a:lvl8pPr>
      <a:lvl9pPr marL="1828800" algn="l" rtl="0" eaLnBrk="0" fontAlgn="base" hangingPunct="0">
        <a:lnSpc>
          <a:spcPct val="85000"/>
        </a:lnSpc>
        <a:spcBef>
          <a:spcPct val="0"/>
        </a:spcBef>
        <a:spcAft>
          <a:spcPct val="0"/>
        </a:spcAft>
        <a:defRPr sz="3600" b="1">
          <a:solidFill>
            <a:srgbClr val="FFFF00"/>
          </a:solidFill>
          <a:effectLst>
            <a:outerShdw blurRad="38100" dist="38100" dir="2700000" algn="tl">
              <a:srgbClr val="000000"/>
            </a:outerShdw>
          </a:effectLst>
          <a:latin typeface="Helvetica" charset="0"/>
        </a:defRPr>
      </a:lvl9pPr>
    </p:titleStyle>
    <p:bodyStyle>
      <a:lvl1pPr marL="285750" indent="-285750" algn="l" rtl="0" eaLnBrk="0" fontAlgn="base" hangingPunct="0">
        <a:lnSpc>
          <a:spcPct val="90000"/>
        </a:lnSpc>
        <a:spcBef>
          <a:spcPct val="30000"/>
        </a:spcBef>
        <a:spcAft>
          <a:spcPct val="0"/>
        </a:spcAft>
        <a:buSzPct val="100000"/>
        <a:buChar char="•"/>
        <a:defRPr sz="3200">
          <a:solidFill>
            <a:schemeClr val="tx1"/>
          </a:solidFill>
          <a:effectLst>
            <a:outerShdw blurRad="38100" dist="38100" dir="2700000" algn="tl">
              <a:srgbClr val="000000"/>
            </a:outerShdw>
          </a:effectLst>
          <a:latin typeface="+mn-lt"/>
          <a:ea typeface="+mn-ea"/>
          <a:cs typeface="+mn-cs"/>
        </a:defRPr>
      </a:lvl1pPr>
      <a:lvl2pPr marL="628650" indent="-228600" algn="l" rtl="0" eaLnBrk="0" fontAlgn="base" hangingPunct="0">
        <a:lnSpc>
          <a:spcPct val="90000"/>
        </a:lnSpc>
        <a:spcBef>
          <a:spcPct val="30000"/>
        </a:spcBef>
        <a:spcAft>
          <a:spcPct val="0"/>
        </a:spcAft>
        <a:buSzPct val="100000"/>
        <a:buChar char="–"/>
        <a:defRPr sz="2800">
          <a:solidFill>
            <a:schemeClr val="tx1"/>
          </a:solidFill>
          <a:effectLst>
            <a:outerShdw blurRad="38100" dist="38100" dir="2700000" algn="tl">
              <a:srgbClr val="000000"/>
            </a:outerShdw>
          </a:effectLst>
          <a:latin typeface="+mn-lt"/>
        </a:defRPr>
      </a:lvl2pPr>
      <a:lvl3pPr marL="971550" indent="-228600" algn="l" rtl="0" eaLnBrk="0" fontAlgn="base" hangingPunct="0">
        <a:lnSpc>
          <a:spcPct val="90000"/>
        </a:lnSpc>
        <a:spcBef>
          <a:spcPct val="30000"/>
        </a:spcBef>
        <a:spcAft>
          <a:spcPct val="0"/>
        </a:spcAft>
        <a:buSzPct val="100000"/>
        <a:buChar char="»"/>
        <a:defRPr sz="2400">
          <a:solidFill>
            <a:schemeClr val="tx1"/>
          </a:solidFill>
          <a:effectLst>
            <a:outerShdw blurRad="38100" dist="38100" dir="2700000" algn="tl">
              <a:srgbClr val="000000"/>
            </a:outerShdw>
          </a:effectLst>
          <a:latin typeface="+mn-lt"/>
        </a:defRPr>
      </a:lvl3pPr>
      <a:lvl4pPr marL="1257300" indent="-171450" algn="l" rtl="0" eaLnBrk="0" fontAlgn="base" hangingPunct="0">
        <a:lnSpc>
          <a:spcPct val="90000"/>
        </a:lnSpc>
        <a:spcBef>
          <a:spcPct val="30000"/>
        </a:spcBef>
        <a:spcAft>
          <a:spcPct val="0"/>
        </a:spcAft>
        <a:buSzPct val="100000"/>
        <a:buChar char="•"/>
        <a:defRPr sz="2000">
          <a:solidFill>
            <a:schemeClr val="tx1"/>
          </a:solidFill>
          <a:effectLst>
            <a:outerShdw blurRad="38100" dist="38100" dir="2700000" algn="tl">
              <a:srgbClr val="000000"/>
            </a:outerShdw>
          </a:effectLst>
          <a:latin typeface="+mn-lt"/>
        </a:defRPr>
      </a:lvl4pPr>
      <a:lvl5pPr marL="1543050" indent="-171450" algn="l" rtl="0" eaLnBrk="0" fontAlgn="base" hangingPunct="0">
        <a:lnSpc>
          <a:spcPct val="90000"/>
        </a:lnSpc>
        <a:spcBef>
          <a:spcPct val="30000"/>
        </a:spcBef>
        <a:spcAft>
          <a:spcPct val="0"/>
        </a:spcAft>
        <a:buSzPct val="100000"/>
        <a:buChar char="–"/>
        <a:defRPr sz="1600">
          <a:solidFill>
            <a:schemeClr val="tx1"/>
          </a:solidFill>
          <a:effectLst>
            <a:outerShdw blurRad="38100" dist="38100" dir="2700000" algn="tl">
              <a:srgbClr val="000000"/>
            </a:outerShdw>
          </a:effectLst>
          <a:latin typeface="+mn-lt"/>
        </a:defRPr>
      </a:lvl5pPr>
      <a:lvl6pPr marL="2000250" indent="-171450" algn="l" rtl="0" eaLnBrk="0" fontAlgn="base" hangingPunct="0">
        <a:lnSpc>
          <a:spcPct val="90000"/>
        </a:lnSpc>
        <a:spcBef>
          <a:spcPct val="30000"/>
        </a:spcBef>
        <a:spcAft>
          <a:spcPct val="0"/>
        </a:spcAft>
        <a:buSzPct val="100000"/>
        <a:buChar char="–"/>
        <a:defRPr sz="1600">
          <a:solidFill>
            <a:schemeClr val="tx1"/>
          </a:solidFill>
          <a:effectLst>
            <a:outerShdw blurRad="38100" dist="38100" dir="2700000" algn="tl">
              <a:srgbClr val="000000"/>
            </a:outerShdw>
          </a:effectLst>
          <a:latin typeface="+mn-lt"/>
        </a:defRPr>
      </a:lvl6pPr>
      <a:lvl7pPr marL="2457450" indent="-171450" algn="l" rtl="0" eaLnBrk="0" fontAlgn="base" hangingPunct="0">
        <a:lnSpc>
          <a:spcPct val="90000"/>
        </a:lnSpc>
        <a:spcBef>
          <a:spcPct val="30000"/>
        </a:spcBef>
        <a:spcAft>
          <a:spcPct val="0"/>
        </a:spcAft>
        <a:buSzPct val="100000"/>
        <a:buChar char="–"/>
        <a:defRPr sz="1600">
          <a:solidFill>
            <a:schemeClr val="tx1"/>
          </a:solidFill>
          <a:effectLst>
            <a:outerShdw blurRad="38100" dist="38100" dir="2700000" algn="tl">
              <a:srgbClr val="000000"/>
            </a:outerShdw>
          </a:effectLst>
          <a:latin typeface="+mn-lt"/>
        </a:defRPr>
      </a:lvl7pPr>
      <a:lvl8pPr marL="2914650" indent="-171450" algn="l" rtl="0" eaLnBrk="0" fontAlgn="base" hangingPunct="0">
        <a:lnSpc>
          <a:spcPct val="90000"/>
        </a:lnSpc>
        <a:spcBef>
          <a:spcPct val="30000"/>
        </a:spcBef>
        <a:spcAft>
          <a:spcPct val="0"/>
        </a:spcAft>
        <a:buSzPct val="100000"/>
        <a:buChar char="–"/>
        <a:defRPr sz="1600">
          <a:solidFill>
            <a:schemeClr val="tx1"/>
          </a:solidFill>
          <a:effectLst>
            <a:outerShdw blurRad="38100" dist="38100" dir="2700000" algn="tl">
              <a:srgbClr val="000000"/>
            </a:outerShdw>
          </a:effectLst>
          <a:latin typeface="+mn-lt"/>
        </a:defRPr>
      </a:lvl8pPr>
      <a:lvl9pPr marL="3371850" indent="-171450" algn="l" rtl="0" eaLnBrk="0" fontAlgn="base" hangingPunct="0">
        <a:lnSpc>
          <a:spcPct val="90000"/>
        </a:lnSpc>
        <a:spcBef>
          <a:spcPct val="30000"/>
        </a:spcBef>
        <a:spcAft>
          <a:spcPct val="0"/>
        </a:spcAft>
        <a:buSzPct val="100000"/>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Microsoft_Office_Excel_97-2003_Worksheet3.xls"/><Relationship Id="rId4" Type="http://schemas.openxmlformats.org/officeDocument/2006/relationships/oleObject" Target="../embeddings/Microsoft_Office_Excel_97-2003_Worksheet2.xls"/></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14.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14.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vmlDrawing" Target="../drawings/vmlDrawing5.vml"/><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oleObject" Target="../embeddings/Microsoft_Office_Word_97_-_2003_Document6.doc"/></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1259763" y="1593850"/>
            <a:ext cx="6713376" cy="2144177"/>
          </a:xfrm>
        </p:spPr>
        <p:txBody>
          <a:bodyPr/>
          <a:lstStyle/>
          <a:p>
            <a:pPr algn="ctr"/>
            <a:r>
              <a:rPr lang="en-US" sz="4000" b="0" dirty="0" smtClean="0">
                <a:effectLst/>
              </a:rPr>
              <a:t>The Analysis and </a:t>
            </a:r>
            <a:br>
              <a:rPr lang="en-US" sz="4000" b="0" dirty="0" smtClean="0">
                <a:effectLst/>
              </a:rPr>
            </a:br>
            <a:r>
              <a:rPr lang="en-US" sz="4000" b="0" dirty="0" smtClean="0">
                <a:effectLst/>
              </a:rPr>
              <a:t>Interpretation of </a:t>
            </a:r>
            <a:br>
              <a:rPr lang="en-US" sz="4000" b="0" dirty="0" smtClean="0">
                <a:effectLst/>
              </a:rPr>
            </a:br>
            <a:r>
              <a:rPr lang="en-US" sz="4000" b="0" dirty="0" smtClean="0">
                <a:effectLst/>
              </a:rPr>
              <a:t>Pain Clinical Trial Outcomes:</a:t>
            </a:r>
            <a:br>
              <a:rPr lang="en-US" sz="4000" b="0" dirty="0" smtClean="0">
                <a:effectLst/>
              </a:rPr>
            </a:br>
            <a:r>
              <a:rPr lang="en-US" sz="4000" b="0" dirty="0" smtClean="0">
                <a:effectLst/>
              </a:rPr>
              <a:t>Enhancing Understanding</a:t>
            </a:r>
          </a:p>
        </p:txBody>
      </p:sp>
      <p:sp>
        <p:nvSpPr>
          <p:cNvPr id="32771" name="Rectangle 3"/>
          <p:cNvSpPr>
            <a:spLocks noGrp="1" noChangeArrowheads="1"/>
          </p:cNvSpPr>
          <p:nvPr>
            <p:ph type="subTitle" idx="1"/>
          </p:nvPr>
        </p:nvSpPr>
        <p:spPr>
          <a:xfrm>
            <a:off x="755650" y="3803650"/>
            <a:ext cx="7613650" cy="2438400"/>
          </a:xfrm>
        </p:spPr>
        <p:txBody>
          <a:bodyPr/>
          <a:lstStyle/>
          <a:p>
            <a:pPr>
              <a:lnSpc>
                <a:spcPct val="80000"/>
              </a:lnSpc>
              <a:defRPr/>
            </a:pPr>
            <a:endParaRPr lang="en-US" sz="2800" b="1" u="sng" dirty="0" smtClean="0"/>
          </a:p>
          <a:p>
            <a:pPr>
              <a:lnSpc>
                <a:spcPct val="80000"/>
              </a:lnSpc>
              <a:defRPr/>
            </a:pPr>
            <a:r>
              <a:rPr lang="en-US" sz="2800" b="1" dirty="0" smtClean="0"/>
              <a:t>John T. Farrar, MD, PhD</a:t>
            </a:r>
          </a:p>
          <a:p>
            <a:pPr>
              <a:lnSpc>
                <a:spcPct val="80000"/>
              </a:lnSpc>
              <a:defRPr/>
            </a:pPr>
            <a:r>
              <a:rPr lang="en-US" sz="2800" b="1" dirty="0" smtClean="0"/>
              <a:t>University of Pennsylvania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idx="4294967295"/>
          </p:nvPr>
        </p:nvSpPr>
        <p:spPr>
          <a:xfrm>
            <a:off x="787400" y="381000"/>
            <a:ext cx="7129463" cy="522288"/>
          </a:xfrm>
        </p:spPr>
        <p:txBody>
          <a:bodyPr/>
          <a:lstStyle/>
          <a:p>
            <a:pPr>
              <a:defRPr/>
            </a:pPr>
            <a:r>
              <a:rPr lang="en-US" dirty="0" smtClean="0"/>
              <a:t>Global Change in Quality of Life</a:t>
            </a:r>
          </a:p>
        </p:txBody>
      </p:sp>
      <p:sp>
        <p:nvSpPr>
          <p:cNvPr id="402435" name="Rectangle 3"/>
          <p:cNvSpPr>
            <a:spLocks noGrp="1" noChangeArrowheads="1"/>
          </p:cNvSpPr>
          <p:nvPr>
            <p:ph idx="4294967295"/>
          </p:nvPr>
        </p:nvSpPr>
        <p:spPr>
          <a:xfrm>
            <a:off x="304800" y="1981200"/>
            <a:ext cx="8686800" cy="3611563"/>
          </a:xfrm>
        </p:spPr>
        <p:txBody>
          <a:bodyPr/>
          <a:lstStyle/>
          <a:p>
            <a:pPr>
              <a:buFontTx/>
              <a:buNone/>
            </a:pPr>
            <a:r>
              <a:rPr lang="en-US" smtClean="0"/>
              <a:t>How has your quality of life changed over the last ______: 		(or - since the last _____:)</a:t>
            </a:r>
          </a:p>
          <a:p>
            <a:pPr>
              <a:buFontTx/>
              <a:buNone/>
            </a:pPr>
            <a:r>
              <a:rPr lang="en-US" sz="2400" smtClean="0">
                <a:latin typeface="Times New Roman" pitchFamily="18" charset="0"/>
              </a:rPr>
              <a:t> 	</a:t>
            </a:r>
            <a:r>
              <a:rPr lang="en-US" sz="3600" smtClean="0">
                <a:latin typeface="Times New Roman" pitchFamily="18" charset="0"/>
              </a:rPr>
              <a:t>   </a:t>
            </a:r>
            <a:br>
              <a:rPr lang="en-US" sz="3600" smtClean="0">
                <a:latin typeface="Times New Roman" pitchFamily="18" charset="0"/>
              </a:rPr>
            </a:br>
            <a:endParaRPr lang="en-US" sz="3600" smtClean="0">
              <a:latin typeface="Times New Roman" pitchFamily="18" charset="0"/>
            </a:endParaRPr>
          </a:p>
        </p:txBody>
      </p:sp>
      <p:grpSp>
        <p:nvGrpSpPr>
          <p:cNvPr id="122884" name="Group 4"/>
          <p:cNvGrpSpPr>
            <a:grpSpLocks/>
          </p:cNvGrpSpPr>
          <p:nvPr/>
        </p:nvGrpSpPr>
        <p:grpSpPr bwMode="auto">
          <a:xfrm>
            <a:off x="304800" y="3352800"/>
            <a:ext cx="8458200" cy="847725"/>
            <a:chOff x="192" y="2112"/>
            <a:chExt cx="5328" cy="534"/>
          </a:xfrm>
        </p:grpSpPr>
        <p:sp>
          <p:nvSpPr>
            <p:cNvPr id="122885" name="Text Box 5"/>
            <p:cNvSpPr txBox="1">
              <a:spLocks noChangeArrowheads="1"/>
            </p:cNvSpPr>
            <p:nvPr/>
          </p:nvSpPr>
          <p:spPr bwMode="auto">
            <a:xfrm>
              <a:off x="192" y="2112"/>
              <a:ext cx="576" cy="534"/>
            </a:xfrm>
            <a:prstGeom prst="rect">
              <a:avLst/>
            </a:prstGeom>
            <a:noFill/>
            <a:ln w="12700">
              <a:solidFill>
                <a:schemeClr val="tx1"/>
              </a:solidFill>
              <a:miter lim="800000"/>
              <a:headEnd/>
              <a:tailEnd/>
            </a:ln>
          </p:spPr>
          <p:txBody>
            <a:bodyPr>
              <a:spAutoFit/>
            </a:bodyPr>
            <a:lstStyle/>
            <a:p>
              <a:pPr algn="ctr" eaLnBrk="0" hangingPunct="0">
                <a:lnSpc>
                  <a:spcPct val="90000"/>
                </a:lnSpc>
                <a:spcBef>
                  <a:spcPct val="50000"/>
                </a:spcBef>
              </a:pPr>
              <a:r>
                <a:rPr lang="en-US"/>
                <a:t>Very Much Worse</a:t>
              </a:r>
            </a:p>
          </p:txBody>
        </p:sp>
        <p:sp>
          <p:nvSpPr>
            <p:cNvPr id="122886" name="Text Box 6"/>
            <p:cNvSpPr txBox="1">
              <a:spLocks noChangeArrowheads="1"/>
            </p:cNvSpPr>
            <p:nvPr/>
          </p:nvSpPr>
          <p:spPr bwMode="auto">
            <a:xfrm>
              <a:off x="912" y="2208"/>
              <a:ext cx="576" cy="378"/>
            </a:xfrm>
            <a:prstGeom prst="rect">
              <a:avLst/>
            </a:prstGeom>
            <a:noFill/>
            <a:ln w="12700">
              <a:solidFill>
                <a:schemeClr val="tx1"/>
              </a:solidFill>
              <a:miter lim="800000"/>
              <a:headEnd/>
              <a:tailEnd/>
            </a:ln>
          </p:spPr>
          <p:txBody>
            <a:bodyPr>
              <a:spAutoFit/>
            </a:bodyPr>
            <a:lstStyle/>
            <a:p>
              <a:pPr algn="ctr" eaLnBrk="0" hangingPunct="0">
                <a:lnSpc>
                  <a:spcPct val="90000"/>
                </a:lnSpc>
                <a:spcBef>
                  <a:spcPct val="50000"/>
                </a:spcBef>
              </a:pPr>
              <a:r>
                <a:rPr lang="en-US"/>
                <a:t>Much Worse</a:t>
              </a:r>
            </a:p>
          </p:txBody>
        </p:sp>
        <p:sp>
          <p:nvSpPr>
            <p:cNvPr id="122887" name="Text Box 7"/>
            <p:cNvSpPr txBox="1">
              <a:spLocks noChangeArrowheads="1"/>
            </p:cNvSpPr>
            <p:nvPr/>
          </p:nvSpPr>
          <p:spPr bwMode="auto">
            <a:xfrm>
              <a:off x="1680" y="2208"/>
              <a:ext cx="624" cy="378"/>
            </a:xfrm>
            <a:prstGeom prst="rect">
              <a:avLst/>
            </a:prstGeom>
            <a:noFill/>
            <a:ln w="12700">
              <a:solidFill>
                <a:schemeClr val="tx1"/>
              </a:solidFill>
              <a:miter lim="800000"/>
              <a:headEnd/>
              <a:tailEnd/>
            </a:ln>
          </p:spPr>
          <p:txBody>
            <a:bodyPr>
              <a:spAutoFit/>
            </a:bodyPr>
            <a:lstStyle/>
            <a:p>
              <a:pPr algn="ctr" eaLnBrk="0" hangingPunct="0">
                <a:lnSpc>
                  <a:spcPct val="90000"/>
                </a:lnSpc>
                <a:spcBef>
                  <a:spcPct val="50000"/>
                </a:spcBef>
              </a:pPr>
              <a:r>
                <a:rPr lang="en-US"/>
                <a:t>A little worse</a:t>
              </a:r>
            </a:p>
          </p:txBody>
        </p:sp>
        <p:sp>
          <p:nvSpPr>
            <p:cNvPr id="122888" name="Text Box 8"/>
            <p:cNvSpPr txBox="1">
              <a:spLocks noChangeArrowheads="1"/>
            </p:cNvSpPr>
            <p:nvPr/>
          </p:nvSpPr>
          <p:spPr bwMode="auto">
            <a:xfrm>
              <a:off x="4944" y="2112"/>
              <a:ext cx="576" cy="534"/>
            </a:xfrm>
            <a:prstGeom prst="rect">
              <a:avLst/>
            </a:prstGeom>
            <a:noFill/>
            <a:ln w="12700">
              <a:solidFill>
                <a:schemeClr val="tx1"/>
              </a:solidFill>
              <a:miter lim="800000"/>
              <a:headEnd/>
              <a:tailEnd/>
            </a:ln>
          </p:spPr>
          <p:txBody>
            <a:bodyPr>
              <a:spAutoFit/>
            </a:bodyPr>
            <a:lstStyle/>
            <a:p>
              <a:pPr algn="ctr" eaLnBrk="0" hangingPunct="0">
                <a:lnSpc>
                  <a:spcPct val="90000"/>
                </a:lnSpc>
                <a:spcBef>
                  <a:spcPct val="50000"/>
                </a:spcBef>
              </a:pPr>
              <a:r>
                <a:rPr lang="en-US"/>
                <a:t>Very Much better</a:t>
              </a:r>
            </a:p>
          </p:txBody>
        </p:sp>
        <p:sp>
          <p:nvSpPr>
            <p:cNvPr id="122889" name="Text Box 9"/>
            <p:cNvSpPr txBox="1">
              <a:spLocks noChangeArrowheads="1"/>
            </p:cNvSpPr>
            <p:nvPr/>
          </p:nvSpPr>
          <p:spPr bwMode="auto">
            <a:xfrm>
              <a:off x="4224" y="2208"/>
              <a:ext cx="576" cy="378"/>
            </a:xfrm>
            <a:prstGeom prst="rect">
              <a:avLst/>
            </a:prstGeom>
            <a:noFill/>
            <a:ln w="12700">
              <a:solidFill>
                <a:schemeClr val="tx1"/>
              </a:solidFill>
              <a:miter lim="800000"/>
              <a:headEnd/>
              <a:tailEnd/>
            </a:ln>
          </p:spPr>
          <p:txBody>
            <a:bodyPr>
              <a:spAutoFit/>
            </a:bodyPr>
            <a:lstStyle/>
            <a:p>
              <a:pPr algn="ctr" eaLnBrk="0" hangingPunct="0">
                <a:lnSpc>
                  <a:spcPct val="90000"/>
                </a:lnSpc>
                <a:spcBef>
                  <a:spcPct val="50000"/>
                </a:spcBef>
              </a:pPr>
              <a:r>
                <a:rPr lang="en-US"/>
                <a:t>MuchBetter</a:t>
              </a:r>
            </a:p>
          </p:txBody>
        </p:sp>
        <p:sp>
          <p:nvSpPr>
            <p:cNvPr id="122890" name="Text Box 10"/>
            <p:cNvSpPr txBox="1">
              <a:spLocks noChangeArrowheads="1"/>
            </p:cNvSpPr>
            <p:nvPr/>
          </p:nvSpPr>
          <p:spPr bwMode="auto">
            <a:xfrm>
              <a:off x="3408" y="2208"/>
              <a:ext cx="624" cy="378"/>
            </a:xfrm>
            <a:prstGeom prst="rect">
              <a:avLst/>
            </a:prstGeom>
            <a:noFill/>
            <a:ln w="12700">
              <a:solidFill>
                <a:schemeClr val="tx1"/>
              </a:solidFill>
              <a:miter lim="800000"/>
              <a:headEnd/>
              <a:tailEnd/>
            </a:ln>
          </p:spPr>
          <p:txBody>
            <a:bodyPr>
              <a:spAutoFit/>
            </a:bodyPr>
            <a:lstStyle/>
            <a:p>
              <a:pPr algn="ctr" eaLnBrk="0" hangingPunct="0">
                <a:lnSpc>
                  <a:spcPct val="90000"/>
                </a:lnSpc>
                <a:spcBef>
                  <a:spcPct val="50000"/>
                </a:spcBef>
              </a:pPr>
              <a:r>
                <a:rPr lang="en-US"/>
                <a:t>A little better</a:t>
              </a:r>
            </a:p>
          </p:txBody>
        </p:sp>
        <p:sp>
          <p:nvSpPr>
            <p:cNvPr id="122891" name="Text Box 11"/>
            <p:cNvSpPr txBox="1">
              <a:spLocks noChangeArrowheads="1"/>
            </p:cNvSpPr>
            <p:nvPr/>
          </p:nvSpPr>
          <p:spPr bwMode="auto">
            <a:xfrm>
              <a:off x="2492" y="2204"/>
              <a:ext cx="720" cy="378"/>
            </a:xfrm>
            <a:prstGeom prst="rect">
              <a:avLst/>
            </a:prstGeom>
            <a:noFill/>
            <a:ln w="12700">
              <a:solidFill>
                <a:schemeClr val="tx1"/>
              </a:solidFill>
              <a:miter lim="800000"/>
              <a:headEnd/>
              <a:tailEnd/>
            </a:ln>
          </p:spPr>
          <p:txBody>
            <a:bodyPr>
              <a:spAutoFit/>
            </a:bodyPr>
            <a:lstStyle/>
            <a:p>
              <a:pPr algn="ctr" eaLnBrk="0" hangingPunct="0">
                <a:lnSpc>
                  <a:spcPct val="90000"/>
                </a:lnSpc>
                <a:spcBef>
                  <a:spcPct val="50000"/>
                </a:spcBef>
              </a:pPr>
              <a:r>
                <a:rPr lang="en-US"/>
                <a:t>No change</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3" name="Picture 5"/>
          <p:cNvPicPr>
            <a:picLocks noGrp="1" noChangeAspect="1" noChangeArrowheads="1"/>
          </p:cNvPicPr>
          <p:nvPr>
            <p:ph idx="4294967295"/>
          </p:nvPr>
        </p:nvPicPr>
        <p:blipFill>
          <a:blip r:embed="rId3" cstate="print"/>
          <a:srcRect/>
          <a:stretch>
            <a:fillRect/>
          </a:stretch>
        </p:blipFill>
        <p:spPr>
          <a:xfrm>
            <a:off x="146050" y="1136650"/>
            <a:ext cx="8686800" cy="5522913"/>
          </a:xfrm>
        </p:spPr>
      </p:pic>
      <p:sp>
        <p:nvSpPr>
          <p:cNvPr id="49154" name="Text Box 8"/>
          <p:cNvSpPr txBox="1">
            <a:spLocks noChangeArrowheads="1"/>
          </p:cNvSpPr>
          <p:nvPr/>
        </p:nvSpPr>
        <p:spPr bwMode="auto">
          <a:xfrm>
            <a:off x="1060450" y="222250"/>
            <a:ext cx="7848600" cy="641350"/>
          </a:xfrm>
          <a:prstGeom prst="rect">
            <a:avLst/>
          </a:prstGeom>
          <a:noFill/>
          <a:ln w="12700">
            <a:noFill/>
            <a:miter lim="800000"/>
            <a:headEnd/>
            <a:tailEnd/>
          </a:ln>
        </p:spPr>
        <p:txBody>
          <a:bodyPr>
            <a:spAutoFit/>
          </a:bodyPr>
          <a:lstStyle/>
          <a:p>
            <a:pPr eaLnBrk="0" hangingPunct="0">
              <a:lnSpc>
                <a:spcPct val="90000"/>
              </a:lnSpc>
              <a:spcBef>
                <a:spcPct val="50000"/>
              </a:spcBef>
            </a:pPr>
            <a:r>
              <a:rPr lang="en-US" sz="4000">
                <a:solidFill>
                  <a:srgbClr val="FFFF66"/>
                </a:solidFill>
              </a:rPr>
              <a:t>Another View on Scales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0" y="298450"/>
            <a:ext cx="9131300" cy="993775"/>
          </a:xfrm>
        </p:spPr>
        <p:txBody>
          <a:bodyPr wrap="square"/>
          <a:lstStyle/>
          <a:p>
            <a:pPr algn="ctr">
              <a:defRPr/>
            </a:pPr>
            <a:r>
              <a:rPr lang="en-US" dirty="0" smtClean="0"/>
              <a:t>How Do Patients Use a Numeric Scale</a:t>
            </a:r>
            <a:br>
              <a:rPr lang="en-US" dirty="0" smtClean="0"/>
            </a:br>
            <a:r>
              <a:rPr lang="en-US" dirty="0" smtClean="0"/>
              <a:t>(Acute Pain)</a:t>
            </a:r>
          </a:p>
        </p:txBody>
      </p:sp>
      <p:sp>
        <p:nvSpPr>
          <p:cNvPr id="322563" name="Rectangle 3"/>
          <p:cNvSpPr>
            <a:spLocks noGrp="1" noChangeArrowheads="1"/>
          </p:cNvSpPr>
          <p:nvPr>
            <p:ph idx="1"/>
          </p:nvPr>
        </p:nvSpPr>
        <p:spPr>
          <a:xfrm>
            <a:off x="527050" y="1898650"/>
            <a:ext cx="8382000" cy="3611563"/>
          </a:xfrm>
        </p:spPr>
        <p:txBody>
          <a:bodyPr/>
          <a:lstStyle/>
          <a:p>
            <a:pPr>
              <a:defRPr/>
            </a:pPr>
            <a:r>
              <a:rPr lang="en-US" dirty="0" smtClean="0"/>
              <a:t>Study data: Randomized clinical trial of oral trans-mucosal fentanyl versus placebo </a:t>
            </a:r>
          </a:p>
          <a:p>
            <a:pPr>
              <a:defRPr/>
            </a:pPr>
            <a:r>
              <a:rPr lang="en-US" dirty="0" smtClean="0"/>
              <a:t>Method: Re-analysis of data set stratified on baseline pain intensity score</a:t>
            </a:r>
          </a:p>
          <a:p>
            <a:pPr>
              <a:defRPr/>
            </a:pPr>
            <a:r>
              <a:rPr lang="en-US" dirty="0" smtClean="0"/>
              <a:t>Population: 89 cancer pain patients with acute breakthrough pain</a:t>
            </a:r>
          </a:p>
          <a:p>
            <a:pPr>
              <a:defRPr/>
            </a:pPr>
            <a:r>
              <a:rPr lang="en-US" dirty="0" smtClean="0"/>
              <a:t>Results =&gt;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679450" y="450850"/>
            <a:ext cx="8077200" cy="517525"/>
          </a:xfrm>
        </p:spPr>
        <p:txBody>
          <a:bodyPr wrap="square" lIns="83213" tIns="41606" rIns="83213" bIns="41606" anchor="b"/>
          <a:lstStyle/>
          <a:p>
            <a:pPr>
              <a:defRPr/>
            </a:pPr>
            <a:r>
              <a:rPr lang="en-US" dirty="0" smtClean="0"/>
              <a:t>Data Collection Instrument</a:t>
            </a:r>
            <a:endParaRPr lang="en-US" sz="2900" dirty="0" smtClean="0"/>
          </a:p>
        </p:txBody>
      </p:sp>
      <p:sp>
        <p:nvSpPr>
          <p:cNvPr id="344067" name="Rectangle 3"/>
          <p:cNvSpPr>
            <a:spLocks noGrp="1" noChangeArrowheads="1"/>
          </p:cNvSpPr>
          <p:nvPr>
            <p:ph idx="1"/>
          </p:nvPr>
        </p:nvSpPr>
        <p:spPr>
          <a:xfrm>
            <a:off x="1000125" y="1905000"/>
            <a:ext cx="8131175" cy="4106863"/>
          </a:xfrm>
        </p:spPr>
        <p:txBody>
          <a:bodyPr lIns="83213" tIns="41606" rIns="83213" bIns="41606"/>
          <a:lstStyle/>
          <a:p>
            <a:pPr>
              <a:defRPr/>
            </a:pPr>
            <a:r>
              <a:rPr lang="en-US" sz="2800" b="1" smtClean="0"/>
              <a:t>Baseline </a:t>
            </a:r>
          </a:p>
          <a:p>
            <a:pPr lvl="1">
              <a:defRPr/>
            </a:pPr>
            <a:r>
              <a:rPr lang="en-US" sz="2400" b="1" smtClean="0"/>
              <a:t>Pain Intensity 	1_2_3_4_5_6_7_8_9_10</a:t>
            </a:r>
            <a:br>
              <a:rPr lang="en-US" sz="2400" b="1" smtClean="0"/>
            </a:br>
            <a:endParaRPr lang="en-US" sz="2400" b="1" smtClean="0"/>
          </a:p>
          <a:p>
            <a:pPr>
              <a:defRPr/>
            </a:pPr>
            <a:r>
              <a:rPr lang="en-US" sz="2800" b="1" smtClean="0"/>
              <a:t>At 15, 30, 45 and 60 minutes</a:t>
            </a:r>
          </a:p>
          <a:p>
            <a:pPr lvl="1">
              <a:defRPr/>
            </a:pPr>
            <a:r>
              <a:rPr lang="en-US" sz="2400" b="1" smtClean="0"/>
              <a:t>Pain Intensity 	1_2_3_4_5_6_7_8_9_10</a:t>
            </a:r>
          </a:p>
          <a:p>
            <a:pPr lvl="1">
              <a:defRPr/>
            </a:pPr>
            <a:r>
              <a:rPr lang="en-US" sz="2400" b="1" smtClean="0"/>
              <a:t>Pain Relief   </a:t>
            </a:r>
            <a:r>
              <a:rPr lang="en-US" sz="2000" b="1" smtClean="0"/>
              <a:t> 0 (none) 1(slight) 2(mod.) 3(lots) 4(comp.)</a:t>
            </a:r>
            <a:br>
              <a:rPr lang="en-US" sz="2000" b="1" smtClean="0"/>
            </a:br>
            <a:endParaRPr lang="en-US" sz="2400" b="1" smtClean="0"/>
          </a:p>
          <a:p>
            <a:pPr>
              <a:defRPr/>
            </a:pPr>
            <a:r>
              <a:rPr lang="en-US" sz="2800" b="1" smtClean="0"/>
              <a:t>Second rescue medication - Time________</a:t>
            </a:r>
            <a:endParaRPr lang="en-US" sz="2400" b="1" smtClean="0"/>
          </a:p>
          <a:p>
            <a:pPr lvl="1">
              <a:defRPr/>
            </a:pPr>
            <a:r>
              <a:rPr lang="en-US" sz="2400" b="1" smtClean="0"/>
              <a:t>Overall Performance </a:t>
            </a:r>
          </a:p>
          <a:p>
            <a:pPr lvl="2">
              <a:defRPr/>
            </a:pPr>
            <a:r>
              <a:rPr lang="en-US" sz="2000" b="1" smtClean="0"/>
              <a:t>0 (none) 1(slight) 2(moderate) 3(lots) 4(complete)</a:t>
            </a:r>
          </a:p>
        </p:txBody>
      </p:sp>
    </p:spTree>
  </p:cSld>
  <p:clrMapOvr>
    <a:masterClrMapping/>
  </p:clrMapOvr>
  <p:transition advTm="98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71450" y="1612900"/>
          <a:ext cx="8909050" cy="3529013"/>
        </p:xfrm>
        <a:graphic>
          <a:graphicData uri="http://schemas.openxmlformats.org/presentationml/2006/ole">
            <p:oleObj spid="_x0000_s2050" name="Worksheet" r:id="rId4" imgW="6391290" imgH="7981859" progId="Excel.Sheet.8">
              <p:embed/>
            </p:oleObj>
          </a:graphicData>
        </a:graphic>
      </p:graphicFrame>
      <p:sp>
        <p:nvSpPr>
          <p:cNvPr id="208899" name="Rectangle 3"/>
          <p:cNvSpPr>
            <a:spLocks noGrp="1" noChangeArrowheads="1"/>
          </p:cNvSpPr>
          <p:nvPr>
            <p:ph type="title"/>
          </p:nvPr>
        </p:nvSpPr>
        <p:spPr>
          <a:xfrm>
            <a:off x="222250" y="146050"/>
            <a:ext cx="8737600" cy="984250"/>
          </a:xfrm>
        </p:spPr>
        <p:txBody>
          <a:bodyPr/>
          <a:lstStyle/>
          <a:p>
            <a:pPr>
              <a:defRPr/>
            </a:pPr>
            <a:r>
              <a:rPr lang="en-US" u="sng" dirty="0" smtClean="0"/>
              <a:t>Raw</a:t>
            </a:r>
            <a:r>
              <a:rPr lang="en-US" dirty="0" smtClean="0"/>
              <a:t> Change in Pain Intensity </a:t>
            </a:r>
            <a:br>
              <a:rPr lang="en-US" dirty="0" smtClean="0"/>
            </a:br>
            <a:r>
              <a:rPr lang="en-US" dirty="0" smtClean="0"/>
              <a:t>Compared to Global Performance Scale</a:t>
            </a:r>
          </a:p>
        </p:txBody>
      </p:sp>
      <p:sp>
        <p:nvSpPr>
          <p:cNvPr id="2052" name="Text Box 4"/>
          <p:cNvSpPr txBox="1">
            <a:spLocks noChangeArrowheads="1"/>
          </p:cNvSpPr>
          <p:nvPr/>
        </p:nvSpPr>
        <p:spPr bwMode="auto">
          <a:xfrm>
            <a:off x="2355850" y="4870450"/>
            <a:ext cx="3429000" cy="312738"/>
          </a:xfrm>
          <a:prstGeom prst="rect">
            <a:avLst/>
          </a:prstGeom>
          <a:noFill/>
          <a:ln w="12700">
            <a:noFill/>
            <a:miter lim="800000"/>
            <a:headEnd/>
            <a:tailEnd/>
          </a:ln>
        </p:spPr>
        <p:txBody>
          <a:bodyPr>
            <a:spAutoFit/>
          </a:bodyPr>
          <a:lstStyle/>
          <a:p>
            <a:pPr eaLnBrk="0" hangingPunct="0">
              <a:lnSpc>
                <a:spcPct val="90000"/>
              </a:lnSpc>
              <a:spcBef>
                <a:spcPct val="50000"/>
              </a:spcBef>
            </a:pPr>
            <a:r>
              <a:rPr lang="en-US" sz="1600">
                <a:solidFill>
                  <a:srgbClr val="000000"/>
                </a:solidFill>
              </a:rPr>
              <a:t>Global Performance Scale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2"/>
          <p:cNvGrpSpPr>
            <a:grpSpLocks/>
          </p:cNvGrpSpPr>
          <p:nvPr/>
        </p:nvGrpSpPr>
        <p:grpSpPr bwMode="auto">
          <a:xfrm>
            <a:off x="146050" y="1574800"/>
            <a:ext cx="8934450" cy="3636963"/>
            <a:chOff x="92" y="992"/>
            <a:chExt cx="5628" cy="2291"/>
          </a:xfrm>
        </p:grpSpPr>
        <p:graphicFrame>
          <p:nvGraphicFramePr>
            <p:cNvPr id="3074" name="Object 3"/>
            <p:cNvGraphicFramePr>
              <a:graphicFrameLocks noChangeAspect="1"/>
            </p:cNvGraphicFramePr>
            <p:nvPr/>
          </p:nvGraphicFramePr>
          <p:xfrm>
            <a:off x="108" y="992"/>
            <a:ext cx="5612" cy="2291"/>
          </p:xfrm>
          <a:graphic>
            <a:graphicData uri="http://schemas.openxmlformats.org/presentationml/2006/ole">
              <p:oleObj spid="_x0000_s3074" name="Worksheet" r:id="rId4" imgW="6391290" imgH="7981859" progId="Excel.Sheet.8">
                <p:embed/>
              </p:oleObj>
            </a:graphicData>
          </a:graphic>
        </p:graphicFrame>
        <p:graphicFrame>
          <p:nvGraphicFramePr>
            <p:cNvPr id="3075" name="Object 4"/>
            <p:cNvGraphicFramePr>
              <a:graphicFrameLocks noChangeAspect="1"/>
            </p:cNvGraphicFramePr>
            <p:nvPr/>
          </p:nvGraphicFramePr>
          <p:xfrm>
            <a:off x="92" y="1004"/>
            <a:ext cx="4224" cy="2267"/>
          </p:xfrm>
          <a:graphic>
            <a:graphicData uri="http://schemas.openxmlformats.org/presentationml/2006/ole">
              <p:oleObj spid="_x0000_s3075" name="Worksheet" r:id="rId5" imgW="6391290" imgH="8220090" progId="Excel.Sheet.8">
                <p:embed/>
              </p:oleObj>
            </a:graphicData>
          </a:graphic>
        </p:graphicFrame>
      </p:grpSp>
      <p:sp>
        <p:nvSpPr>
          <p:cNvPr id="209925" name="Rectangle 5"/>
          <p:cNvSpPr>
            <a:spLocks noChangeArrowheads="1"/>
          </p:cNvSpPr>
          <p:nvPr/>
        </p:nvSpPr>
        <p:spPr bwMode="auto">
          <a:xfrm>
            <a:off x="222250" y="146050"/>
            <a:ext cx="8737600" cy="984250"/>
          </a:xfrm>
          <a:prstGeom prst="rect">
            <a:avLst/>
          </a:prstGeom>
          <a:noFill/>
          <a:ln w="12700">
            <a:noFill/>
            <a:miter lim="800000"/>
            <a:headEnd/>
            <a:tailEnd/>
          </a:ln>
          <a:effectLst/>
        </p:spPr>
        <p:txBody>
          <a:bodyPr wrap="none" lIns="63500" tIns="25400" rIns="63500" bIns="25400">
            <a:spAutoFit/>
          </a:bodyPr>
          <a:lstStyle/>
          <a:p>
            <a:pPr eaLnBrk="0" hangingPunct="0">
              <a:lnSpc>
                <a:spcPct val="85000"/>
              </a:lnSpc>
              <a:defRPr/>
            </a:pPr>
            <a:r>
              <a:rPr lang="en-US" sz="3600" u="sng">
                <a:solidFill>
                  <a:srgbClr val="FFFF00"/>
                </a:solidFill>
                <a:effectLst>
                  <a:outerShdw blurRad="38100" dist="38100" dir="2700000" algn="tl">
                    <a:srgbClr val="000000"/>
                  </a:outerShdw>
                </a:effectLst>
              </a:rPr>
              <a:t>Percent</a:t>
            </a:r>
            <a:r>
              <a:rPr lang="en-US" sz="3600">
                <a:solidFill>
                  <a:srgbClr val="FFFF00"/>
                </a:solidFill>
                <a:effectLst>
                  <a:outerShdw blurRad="38100" dist="38100" dir="2700000" algn="tl">
                    <a:srgbClr val="000000"/>
                  </a:outerShdw>
                </a:effectLst>
              </a:rPr>
              <a:t> Change in Pain Intensity </a:t>
            </a:r>
            <a:br>
              <a:rPr lang="en-US" sz="3600">
                <a:solidFill>
                  <a:srgbClr val="FFFF00"/>
                </a:solidFill>
                <a:effectLst>
                  <a:outerShdw blurRad="38100" dist="38100" dir="2700000" algn="tl">
                    <a:srgbClr val="000000"/>
                  </a:outerShdw>
                </a:effectLst>
              </a:rPr>
            </a:br>
            <a:r>
              <a:rPr lang="en-US" sz="3600">
                <a:solidFill>
                  <a:srgbClr val="FFFF00"/>
                </a:solidFill>
                <a:effectLst>
                  <a:outerShdw blurRad="38100" dist="38100" dir="2700000" algn="tl">
                    <a:srgbClr val="000000"/>
                  </a:outerShdw>
                </a:effectLst>
              </a:rPr>
              <a:t>Compared to Global Performance Scale</a:t>
            </a:r>
          </a:p>
        </p:txBody>
      </p:sp>
      <p:sp>
        <p:nvSpPr>
          <p:cNvPr id="3078" name="Text Box 6"/>
          <p:cNvSpPr txBox="1">
            <a:spLocks noChangeArrowheads="1"/>
          </p:cNvSpPr>
          <p:nvPr/>
        </p:nvSpPr>
        <p:spPr bwMode="auto">
          <a:xfrm>
            <a:off x="2355850" y="4870450"/>
            <a:ext cx="3429000" cy="312738"/>
          </a:xfrm>
          <a:prstGeom prst="rect">
            <a:avLst/>
          </a:prstGeom>
          <a:noFill/>
          <a:ln w="12700">
            <a:noFill/>
            <a:miter lim="800000"/>
            <a:headEnd/>
            <a:tailEnd/>
          </a:ln>
        </p:spPr>
        <p:txBody>
          <a:bodyPr>
            <a:spAutoFit/>
          </a:bodyPr>
          <a:lstStyle/>
          <a:p>
            <a:pPr eaLnBrk="0" hangingPunct="0">
              <a:lnSpc>
                <a:spcPct val="90000"/>
              </a:lnSpc>
              <a:spcBef>
                <a:spcPct val="50000"/>
              </a:spcBef>
            </a:pPr>
            <a:r>
              <a:rPr lang="en-US" sz="1600">
                <a:solidFill>
                  <a:srgbClr val="000000"/>
                </a:solidFill>
              </a:rPr>
              <a:t>Global Performance Scale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74650" y="222250"/>
            <a:ext cx="8437563" cy="993775"/>
          </a:xfrm>
        </p:spPr>
        <p:txBody>
          <a:bodyPr/>
          <a:lstStyle/>
          <a:p>
            <a:pPr algn="ctr">
              <a:defRPr/>
            </a:pPr>
            <a:r>
              <a:rPr lang="en-US" dirty="0" smtClean="0"/>
              <a:t>How Do Patients Use a Numeric Scale</a:t>
            </a:r>
            <a:br>
              <a:rPr lang="en-US" dirty="0" smtClean="0"/>
            </a:br>
            <a:r>
              <a:rPr lang="en-US" dirty="0" smtClean="0"/>
              <a:t>(Chronic Pain)</a:t>
            </a:r>
          </a:p>
        </p:txBody>
      </p:sp>
      <p:sp>
        <p:nvSpPr>
          <p:cNvPr id="110595" name="Rectangle 3"/>
          <p:cNvSpPr>
            <a:spLocks noGrp="1" noChangeArrowheads="1"/>
          </p:cNvSpPr>
          <p:nvPr>
            <p:ph idx="1"/>
          </p:nvPr>
        </p:nvSpPr>
        <p:spPr>
          <a:xfrm>
            <a:off x="908050" y="1441450"/>
            <a:ext cx="8223250" cy="4876800"/>
          </a:xfrm>
        </p:spPr>
        <p:txBody>
          <a:bodyPr/>
          <a:lstStyle/>
          <a:p>
            <a:pPr>
              <a:defRPr/>
            </a:pPr>
            <a:r>
              <a:rPr lang="en-US" dirty="0" smtClean="0"/>
              <a:t>Study data - RCTs of pregabalin in multiple diseases </a:t>
            </a:r>
          </a:p>
          <a:p>
            <a:pPr>
              <a:defRPr/>
            </a:pPr>
            <a:r>
              <a:rPr lang="en-US" dirty="0" smtClean="0"/>
              <a:t>Method – Compared measured pain intensity (0-10 NRS) and patients global impression of change (PGIC)</a:t>
            </a:r>
          </a:p>
          <a:p>
            <a:pPr>
              <a:defRPr/>
            </a:pPr>
            <a:r>
              <a:rPr lang="en-US" dirty="0" smtClean="0"/>
              <a:t>Population - Data on 2,724 subjects from 10 clinical trials of diabetic neuropathy (3), postherpetic neuralgia (3), chronic low back pain (2), fibromyalgia (1) and osteoarthritis (2).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ph type="chart" idx="1"/>
          </p:nvPr>
        </p:nvGraphicFramePr>
        <p:xfrm>
          <a:off x="0" y="603250"/>
          <a:ext cx="9129713" cy="6242050"/>
        </p:xfrm>
        <a:graphic>
          <a:graphicData uri="http://schemas.openxmlformats.org/presentationml/2006/ole">
            <p:oleObj spid="_x0000_s4098" name="Worksheet" r:id="rId3" imgW="8641800" imgH="5907960" progId="Excel.Sheet.8">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355850" y="739775"/>
            <a:ext cx="3657600" cy="517525"/>
          </a:xfrm>
        </p:spPr>
        <p:txBody>
          <a:bodyPr/>
          <a:lstStyle/>
          <a:p>
            <a:pPr>
              <a:defRPr/>
            </a:pPr>
            <a:endParaRPr lang="en-US" dirty="0" smtClean="0">
              <a:effectLst>
                <a:outerShdw blurRad="38100" dist="38100" dir="2700000" algn="tl">
                  <a:srgbClr val="C0C0C0"/>
                </a:outerShdw>
              </a:effectLst>
            </a:endParaRPr>
          </a:p>
        </p:txBody>
      </p:sp>
      <p:graphicFrame>
        <p:nvGraphicFramePr>
          <p:cNvPr id="5122" name="Object 2"/>
          <p:cNvGraphicFramePr>
            <a:graphicFrameLocks noChangeAspect="1"/>
          </p:cNvGraphicFramePr>
          <p:nvPr>
            <p:ph type="chart" idx="1"/>
          </p:nvPr>
        </p:nvGraphicFramePr>
        <p:xfrm>
          <a:off x="1588" y="604838"/>
          <a:ext cx="9128125" cy="6240462"/>
        </p:xfrm>
        <a:graphic>
          <a:graphicData uri="http://schemas.openxmlformats.org/presentationml/2006/ole">
            <p:oleObj spid="_x0000_s5122" name="Worksheet" r:id="rId3" imgW="8641800" imgH="5907960" progId="Excel.Sheet.8">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74650" y="38100"/>
            <a:ext cx="8470900" cy="1025525"/>
          </a:xfrm>
        </p:spPr>
        <p:txBody>
          <a:bodyPr wrap="square" lIns="83213" tIns="41606" rIns="83213" bIns="41606" anchor="ctr"/>
          <a:lstStyle/>
          <a:p>
            <a:pPr algn="ctr">
              <a:defRPr/>
            </a:pPr>
            <a:r>
              <a:rPr lang="en-US" dirty="0" smtClean="0"/>
              <a:t>Clinically Important Differences</a:t>
            </a:r>
            <a:br>
              <a:rPr lang="en-US" dirty="0" smtClean="0"/>
            </a:br>
            <a:r>
              <a:rPr lang="en-US" dirty="0" smtClean="0"/>
              <a:t>for the 0-10 NRS</a:t>
            </a:r>
            <a:endParaRPr lang="en-US" sz="2800" dirty="0" smtClean="0"/>
          </a:p>
        </p:txBody>
      </p:sp>
      <p:sp>
        <p:nvSpPr>
          <p:cNvPr id="169987" name="Rectangle 3"/>
          <p:cNvSpPr>
            <a:spLocks noGrp="1" noChangeArrowheads="1"/>
          </p:cNvSpPr>
          <p:nvPr>
            <p:ph idx="1"/>
          </p:nvPr>
        </p:nvSpPr>
        <p:spPr>
          <a:xfrm>
            <a:off x="984250" y="1517650"/>
            <a:ext cx="7767638" cy="4953000"/>
          </a:xfrm>
        </p:spPr>
        <p:txBody>
          <a:bodyPr lIns="83213" tIns="41606" rIns="83213" bIns="41606"/>
          <a:lstStyle/>
          <a:p>
            <a:pPr>
              <a:lnSpc>
                <a:spcPct val="80000"/>
              </a:lnSpc>
              <a:spcBef>
                <a:spcPct val="80000"/>
              </a:spcBef>
              <a:defRPr/>
            </a:pPr>
            <a:r>
              <a:rPr lang="en-US" sz="2800" dirty="0" smtClean="0"/>
              <a:t>Used the global response levels as the metric of a clinical importance response</a:t>
            </a:r>
          </a:p>
          <a:p>
            <a:pPr>
              <a:lnSpc>
                <a:spcPct val="80000"/>
              </a:lnSpc>
              <a:spcBef>
                <a:spcPct val="80000"/>
              </a:spcBef>
              <a:defRPr/>
            </a:pPr>
            <a:r>
              <a:rPr lang="en-US" sz="2800" dirty="0" smtClean="0"/>
              <a:t>Compared change in 0-10 NRS measure over time to this standard </a:t>
            </a:r>
          </a:p>
          <a:p>
            <a:pPr>
              <a:lnSpc>
                <a:spcPct val="80000"/>
              </a:lnSpc>
              <a:spcBef>
                <a:spcPct val="80000"/>
              </a:spcBef>
              <a:defRPr/>
            </a:pPr>
            <a:r>
              <a:rPr lang="en-US" sz="2800" dirty="0" smtClean="0"/>
              <a:t>Determined the clinically important change cut-off by calculating:</a:t>
            </a:r>
          </a:p>
          <a:p>
            <a:pPr lvl="1">
              <a:lnSpc>
                <a:spcPct val="80000"/>
              </a:lnSpc>
              <a:spcBef>
                <a:spcPct val="80000"/>
              </a:spcBef>
              <a:defRPr/>
            </a:pPr>
            <a:r>
              <a:rPr lang="en-US" dirty="0" smtClean="0"/>
              <a:t>Sensitivity,  specificity and accuracy</a:t>
            </a:r>
          </a:p>
          <a:p>
            <a:pPr lvl="1">
              <a:lnSpc>
                <a:spcPct val="80000"/>
              </a:lnSpc>
              <a:spcBef>
                <a:spcPct val="80000"/>
              </a:spcBef>
              <a:defRPr/>
            </a:pPr>
            <a:r>
              <a:rPr lang="en-US" dirty="0" smtClean="0"/>
              <a:t>Receiver Operator Characteristic (ROC)  analysis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850" y="298450"/>
            <a:ext cx="4821833" cy="522194"/>
          </a:xfrm>
        </p:spPr>
        <p:txBody>
          <a:bodyPr/>
          <a:lstStyle/>
          <a:p>
            <a:r>
              <a:rPr lang="en-US" dirty="0" smtClean="0"/>
              <a:t>Surrogate  Outcomes</a:t>
            </a:r>
            <a:endParaRPr lang="en-US" dirty="0"/>
          </a:p>
        </p:txBody>
      </p:sp>
      <p:sp>
        <p:nvSpPr>
          <p:cNvPr id="3" name="Content Placeholder 2"/>
          <p:cNvSpPr>
            <a:spLocks noGrp="1"/>
          </p:cNvSpPr>
          <p:nvPr>
            <p:ph idx="1"/>
          </p:nvPr>
        </p:nvSpPr>
        <p:spPr/>
        <p:txBody>
          <a:bodyPr/>
          <a:lstStyle/>
          <a:p>
            <a:pPr>
              <a:buNone/>
            </a:pPr>
            <a:r>
              <a:rPr lang="en-US" dirty="0" smtClean="0"/>
              <a:t>Only three “real” outcomes</a:t>
            </a:r>
          </a:p>
          <a:p>
            <a:endParaRPr lang="en-US" dirty="0" smtClean="0"/>
          </a:p>
          <a:p>
            <a:r>
              <a:rPr lang="en-US" dirty="0" smtClean="0"/>
              <a:t>Birth</a:t>
            </a:r>
          </a:p>
          <a:p>
            <a:r>
              <a:rPr lang="en-US" dirty="0" smtClean="0"/>
              <a:t>Death</a:t>
            </a:r>
          </a:p>
          <a:p>
            <a:r>
              <a:rPr lang="en-US" dirty="0" smtClean="0"/>
              <a:t>Quality of life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850" y="298450"/>
            <a:ext cx="4848225" cy="522288"/>
          </a:xfrm>
        </p:spPr>
        <p:txBody>
          <a:bodyPr/>
          <a:lstStyle/>
          <a:p>
            <a:pPr>
              <a:defRPr/>
            </a:pPr>
            <a:r>
              <a:rPr lang="en-US" dirty="0" smtClean="0"/>
              <a:t>Studies of Duloxetine</a:t>
            </a:r>
            <a:endParaRPr lang="en-US" dirty="0"/>
          </a:p>
        </p:txBody>
      </p:sp>
      <p:sp>
        <p:nvSpPr>
          <p:cNvPr id="3" name="Content Placeholder 2"/>
          <p:cNvSpPr>
            <a:spLocks noGrp="1"/>
          </p:cNvSpPr>
          <p:nvPr>
            <p:ph idx="1"/>
          </p:nvPr>
        </p:nvSpPr>
        <p:spPr>
          <a:xfrm>
            <a:off x="990600" y="1981200"/>
            <a:ext cx="7162800" cy="4337050"/>
          </a:xfrm>
        </p:spPr>
        <p:txBody>
          <a:bodyPr/>
          <a:lstStyle/>
          <a:p>
            <a:pPr>
              <a:defRPr/>
            </a:pPr>
            <a:r>
              <a:rPr lang="en-US" dirty="0" smtClean="0"/>
              <a:t>Secondary analysis of 5 studies</a:t>
            </a:r>
          </a:p>
          <a:p>
            <a:pPr lvl="1">
              <a:defRPr/>
            </a:pPr>
            <a:r>
              <a:rPr lang="en-US" dirty="0" smtClean="0"/>
              <a:t>Diabetic neuropathy – 3</a:t>
            </a:r>
          </a:p>
          <a:p>
            <a:pPr lvl="1">
              <a:defRPr/>
            </a:pPr>
            <a:r>
              <a:rPr lang="en-US" dirty="0" smtClean="0"/>
              <a:t>Fibromyalgia – 2</a:t>
            </a:r>
          </a:p>
          <a:p>
            <a:pPr>
              <a:defRPr/>
            </a:pPr>
            <a:r>
              <a:rPr lang="en-US" dirty="0" smtClean="0"/>
              <a:t>Total number of patients – 1600</a:t>
            </a:r>
          </a:p>
          <a:p>
            <a:pPr>
              <a:defRPr/>
            </a:pPr>
            <a:r>
              <a:rPr lang="en-US" dirty="0" smtClean="0"/>
              <a:t>Study period – 12 weeks</a:t>
            </a:r>
          </a:p>
          <a:p>
            <a:pPr>
              <a:defRPr/>
            </a:pPr>
            <a:r>
              <a:rPr lang="en-US" dirty="0" smtClean="0"/>
              <a:t>Pain measures – 0-10 NRS</a:t>
            </a:r>
          </a:p>
          <a:p>
            <a:pPr lvl="1">
              <a:defRPr/>
            </a:pPr>
            <a:r>
              <a:rPr lang="en-US" dirty="0" smtClean="0"/>
              <a:t>Worst, least, average</a:t>
            </a:r>
          </a:p>
          <a:p>
            <a:pPr>
              <a:defRPr/>
            </a:pPr>
            <a:r>
              <a:rPr lang="en-US" dirty="0" smtClean="0"/>
              <a:t>Patient global impression of change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defRPr/>
            </a:pPr>
            <a:endParaRPr lang="en-US"/>
          </a:p>
        </p:txBody>
      </p:sp>
      <p:pic>
        <p:nvPicPr>
          <p:cNvPr id="80899" name="Picture 3"/>
          <p:cNvPicPr>
            <a:picLocks noChangeAspect="1" noChangeArrowheads="1"/>
          </p:cNvPicPr>
          <p:nvPr/>
        </p:nvPicPr>
        <p:blipFill>
          <a:blip r:embed="rId2" cstate="print"/>
          <a:srcRect/>
          <a:stretch>
            <a:fillRect/>
          </a:stretch>
        </p:blipFill>
        <p:spPr bwMode="auto">
          <a:xfrm>
            <a:off x="374650" y="88900"/>
            <a:ext cx="8223250" cy="6756400"/>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0850" y="65088"/>
            <a:ext cx="8131175" cy="993775"/>
          </a:xfrm>
        </p:spPr>
        <p:txBody>
          <a:bodyPr anchor="b"/>
          <a:lstStyle/>
          <a:p>
            <a:pPr>
              <a:defRPr/>
            </a:pPr>
            <a:r>
              <a:rPr lang="en-US" dirty="0" smtClean="0"/>
              <a:t>Receiver Operator Response Curve </a:t>
            </a:r>
            <a:br>
              <a:rPr lang="en-US" dirty="0" smtClean="0"/>
            </a:br>
            <a:r>
              <a:rPr lang="en-US" dirty="0" smtClean="0"/>
              <a:t>Percentage Pain Intensity Difference</a:t>
            </a:r>
          </a:p>
        </p:txBody>
      </p:sp>
      <p:pic>
        <p:nvPicPr>
          <p:cNvPr id="81922" name="Picture 3"/>
          <p:cNvPicPr>
            <a:picLocks noChangeArrowheads="1"/>
          </p:cNvPicPr>
          <p:nvPr/>
        </p:nvPicPr>
        <p:blipFill>
          <a:blip r:embed="rId3" cstate="print"/>
          <a:srcRect l="20392" r="19511"/>
          <a:stretch>
            <a:fillRect/>
          </a:stretch>
        </p:blipFill>
        <p:spPr bwMode="auto">
          <a:xfrm>
            <a:off x="1906588" y="1587500"/>
            <a:ext cx="4991100" cy="4933950"/>
          </a:xfrm>
          <a:prstGeom prst="rect">
            <a:avLst/>
          </a:prstGeom>
          <a:noFill/>
          <a:ln w="12700">
            <a:noFill/>
            <a:miter lim="800000"/>
            <a:headEnd/>
            <a:tailEnd/>
          </a:ln>
        </p:spPr>
      </p:pic>
      <p:sp>
        <p:nvSpPr>
          <p:cNvPr id="81923" name="Line 4"/>
          <p:cNvSpPr>
            <a:spLocks noChangeShapeType="1"/>
          </p:cNvSpPr>
          <p:nvPr/>
        </p:nvSpPr>
        <p:spPr bwMode="auto">
          <a:xfrm flipV="1">
            <a:off x="3119438" y="1647825"/>
            <a:ext cx="1516062" cy="1747838"/>
          </a:xfrm>
          <a:prstGeom prst="line">
            <a:avLst/>
          </a:prstGeom>
          <a:noFill/>
          <a:ln w="12700">
            <a:solidFill>
              <a:srgbClr val="000000"/>
            </a:solidFill>
            <a:round/>
            <a:headEnd/>
            <a:tailEnd/>
          </a:ln>
        </p:spPr>
        <p:txBody>
          <a:bodyPr wrap="none" lIns="85204" tIns="42602" rIns="85204" bIns="42602" anchor="ctr"/>
          <a:lstStyle/>
          <a:p>
            <a:endParaRPr lang="en-US"/>
          </a:p>
        </p:txBody>
      </p:sp>
      <p:sp>
        <p:nvSpPr>
          <p:cNvPr id="81924" name="Line 5"/>
          <p:cNvSpPr>
            <a:spLocks noChangeShapeType="1"/>
          </p:cNvSpPr>
          <p:nvPr/>
        </p:nvSpPr>
        <p:spPr bwMode="auto">
          <a:xfrm flipV="1">
            <a:off x="3106738" y="1619250"/>
            <a:ext cx="3063875" cy="3475038"/>
          </a:xfrm>
          <a:prstGeom prst="line">
            <a:avLst/>
          </a:prstGeom>
          <a:noFill/>
          <a:ln w="12700">
            <a:solidFill>
              <a:srgbClr val="000000"/>
            </a:solidFill>
            <a:round/>
            <a:headEnd/>
            <a:tailEnd/>
          </a:ln>
        </p:spPr>
        <p:txBody>
          <a:bodyPr wrap="none" lIns="85204" tIns="42602" rIns="85204" bIns="42602" anchor="ctr"/>
          <a:lstStyle/>
          <a:p>
            <a:endParaRPr lang="en-US"/>
          </a:p>
        </p:txBody>
      </p:sp>
      <p:sp>
        <p:nvSpPr>
          <p:cNvPr id="81925" name="Line 6"/>
          <p:cNvSpPr>
            <a:spLocks noChangeShapeType="1"/>
          </p:cNvSpPr>
          <p:nvPr/>
        </p:nvSpPr>
        <p:spPr bwMode="auto">
          <a:xfrm>
            <a:off x="3106738" y="1716088"/>
            <a:ext cx="2987675" cy="3382962"/>
          </a:xfrm>
          <a:prstGeom prst="line">
            <a:avLst/>
          </a:prstGeom>
          <a:noFill/>
          <a:ln w="12700">
            <a:solidFill>
              <a:srgbClr val="000000"/>
            </a:solidFill>
            <a:round/>
            <a:headEnd/>
            <a:tailEnd/>
          </a:ln>
        </p:spPr>
        <p:txBody>
          <a:bodyPr wrap="none" lIns="85204" tIns="42602" rIns="85204" bIns="42602" anchor="ctr"/>
          <a:lstStyle/>
          <a:p>
            <a:endParaRPr lang="en-US"/>
          </a:p>
        </p:txBody>
      </p:sp>
      <p:sp>
        <p:nvSpPr>
          <p:cNvPr id="81926" name="Line 7"/>
          <p:cNvSpPr>
            <a:spLocks noChangeShapeType="1"/>
          </p:cNvSpPr>
          <p:nvPr/>
        </p:nvSpPr>
        <p:spPr bwMode="auto">
          <a:xfrm>
            <a:off x="3856038" y="2573338"/>
            <a:ext cx="0" cy="2497137"/>
          </a:xfrm>
          <a:prstGeom prst="line">
            <a:avLst/>
          </a:prstGeom>
          <a:noFill/>
          <a:ln w="12700">
            <a:solidFill>
              <a:schemeClr val="hlink"/>
            </a:solidFill>
            <a:round/>
            <a:headEnd/>
            <a:tailEnd type="triangle" w="med" len="med"/>
          </a:ln>
        </p:spPr>
        <p:txBody>
          <a:bodyPr wrap="none" lIns="85204" tIns="42602" rIns="85204" bIns="42602" anchor="ctr"/>
          <a:lstStyle/>
          <a:p>
            <a:endParaRPr lang="en-US"/>
          </a:p>
        </p:txBody>
      </p:sp>
      <p:sp>
        <p:nvSpPr>
          <p:cNvPr id="81927" name="Line 8"/>
          <p:cNvSpPr>
            <a:spLocks noChangeShapeType="1"/>
          </p:cNvSpPr>
          <p:nvPr/>
        </p:nvSpPr>
        <p:spPr bwMode="auto">
          <a:xfrm flipH="1">
            <a:off x="3082925" y="2566988"/>
            <a:ext cx="777875" cy="0"/>
          </a:xfrm>
          <a:prstGeom prst="line">
            <a:avLst/>
          </a:prstGeom>
          <a:noFill/>
          <a:ln w="12700">
            <a:solidFill>
              <a:schemeClr val="hlink"/>
            </a:solidFill>
            <a:round/>
            <a:headEnd/>
            <a:tailEnd type="triangle" w="med" len="med"/>
          </a:ln>
        </p:spPr>
        <p:txBody>
          <a:bodyPr wrap="none" lIns="85204" tIns="42602" rIns="85204" bIns="42602" anchor="ct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74850" y="298450"/>
            <a:ext cx="6027738" cy="522288"/>
          </a:xfrm>
        </p:spPr>
        <p:txBody>
          <a:bodyPr/>
          <a:lstStyle/>
          <a:p>
            <a:pPr>
              <a:defRPr/>
            </a:pPr>
            <a:r>
              <a:rPr lang="en-US" dirty="0" smtClean="0"/>
              <a:t>Clinically Important Values</a:t>
            </a:r>
            <a:endParaRPr lang="en-US" dirty="0"/>
          </a:p>
        </p:txBody>
      </p:sp>
      <p:pic>
        <p:nvPicPr>
          <p:cNvPr id="83970" name="Picture 2"/>
          <p:cNvPicPr>
            <a:picLocks noChangeAspect="1" noChangeArrowheads="1"/>
          </p:cNvPicPr>
          <p:nvPr/>
        </p:nvPicPr>
        <p:blipFill>
          <a:blip r:embed="rId2" cstate="print"/>
          <a:srcRect r="31467"/>
          <a:stretch>
            <a:fillRect/>
          </a:stretch>
        </p:blipFill>
        <p:spPr bwMode="auto">
          <a:xfrm>
            <a:off x="1060450" y="1136650"/>
            <a:ext cx="6777038" cy="5300663"/>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2279650" y="374650"/>
            <a:ext cx="4206280" cy="522194"/>
          </a:xfrm>
        </p:spPr>
        <p:txBody>
          <a:bodyPr/>
          <a:lstStyle/>
          <a:p>
            <a:pPr>
              <a:defRPr/>
            </a:pPr>
            <a:r>
              <a:rPr lang="en-US" dirty="0" smtClean="0"/>
              <a:t>Part 1: Conclusion</a:t>
            </a:r>
          </a:p>
        </p:txBody>
      </p:sp>
      <p:sp>
        <p:nvSpPr>
          <p:cNvPr id="313347" name="Rectangle 3"/>
          <p:cNvSpPr>
            <a:spLocks noGrp="1" noChangeArrowheads="1"/>
          </p:cNvSpPr>
          <p:nvPr>
            <p:ph idx="1"/>
          </p:nvPr>
        </p:nvSpPr>
        <p:spPr>
          <a:xfrm>
            <a:off x="1060450" y="1670050"/>
            <a:ext cx="7385050" cy="4343400"/>
          </a:xfrm>
        </p:spPr>
        <p:txBody>
          <a:bodyPr/>
          <a:lstStyle/>
          <a:p>
            <a:pPr>
              <a:defRPr/>
            </a:pPr>
            <a:r>
              <a:rPr lang="en-US" dirty="0" smtClean="0"/>
              <a:t>Patients use the 0-10 NRS scale primarily as a </a:t>
            </a:r>
            <a:r>
              <a:rPr lang="en-US" u="sng" dirty="0" smtClean="0"/>
              <a:t>percent scale</a:t>
            </a:r>
            <a:r>
              <a:rPr lang="en-US" dirty="0" smtClean="0"/>
              <a:t> and is best analyzed as a percent change from baseline pain</a:t>
            </a:r>
          </a:p>
          <a:p>
            <a:pPr>
              <a:defRPr/>
            </a:pPr>
            <a:endParaRPr lang="en-US" dirty="0" smtClean="0"/>
          </a:p>
          <a:p>
            <a:pPr>
              <a:defRPr/>
            </a:pPr>
            <a:r>
              <a:rPr lang="en-US" dirty="0" smtClean="0"/>
              <a:t>A </a:t>
            </a:r>
            <a:r>
              <a:rPr lang="en-US" u="sng" dirty="0" smtClean="0"/>
              <a:t>30-35% improvement</a:t>
            </a:r>
            <a:r>
              <a:rPr lang="en-US" dirty="0" smtClean="0"/>
              <a:t> on the </a:t>
            </a:r>
            <a:br>
              <a:rPr lang="en-US" dirty="0" smtClean="0"/>
            </a:br>
            <a:r>
              <a:rPr lang="en-US" dirty="0" smtClean="0"/>
              <a:t>0-10 NRS pain intensity scale is a reasonable cut-off point for a clinically important change</a:t>
            </a:r>
          </a:p>
          <a:p>
            <a:pPr>
              <a:defRPr/>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Rectangle 4"/>
          <p:cNvSpPr>
            <a:spLocks noGrp="1" noChangeArrowheads="1"/>
          </p:cNvSpPr>
          <p:nvPr>
            <p:ph type="title"/>
          </p:nvPr>
        </p:nvSpPr>
        <p:spPr>
          <a:xfrm>
            <a:off x="526318" y="221839"/>
            <a:ext cx="6052939" cy="783804"/>
          </a:xfrm>
        </p:spPr>
        <p:txBody>
          <a:bodyPr/>
          <a:lstStyle/>
          <a:p>
            <a:r>
              <a:rPr lang="en-US" dirty="0"/>
              <a:t>Two Groups Randomized:</a:t>
            </a:r>
            <a:br>
              <a:rPr lang="en-US" dirty="0"/>
            </a:br>
            <a:r>
              <a:rPr lang="en-US" sz="2000" dirty="0"/>
              <a:t>Both centered at 20% change at end of the study</a:t>
            </a:r>
          </a:p>
        </p:txBody>
      </p:sp>
      <p:pic>
        <p:nvPicPr>
          <p:cNvPr id="247817" name="Picture 9"/>
          <p:cNvPicPr>
            <a:picLocks noGrp="1" noChangeAspect="1" noChangeArrowheads="1"/>
          </p:cNvPicPr>
          <p:nvPr>
            <p:ph idx="1"/>
          </p:nvPr>
        </p:nvPicPr>
        <p:blipFill>
          <a:blip r:embed="rId2" cstate="print"/>
          <a:srcRect/>
          <a:stretch>
            <a:fillRect/>
          </a:stretch>
        </p:blipFill>
        <p:spPr>
          <a:xfrm>
            <a:off x="0" y="1289833"/>
            <a:ext cx="8757170" cy="4218099"/>
          </a:xfrm>
          <a:noFill/>
          <a:ln/>
        </p:spPr>
      </p:pic>
      <p:sp>
        <p:nvSpPr>
          <p:cNvPr id="247818" name="Line 10"/>
          <p:cNvSpPr>
            <a:spLocks noChangeShapeType="1"/>
          </p:cNvSpPr>
          <p:nvPr/>
        </p:nvSpPr>
        <p:spPr bwMode="auto">
          <a:xfrm>
            <a:off x="2742561" y="1668542"/>
            <a:ext cx="14268" cy="3585859"/>
          </a:xfrm>
          <a:prstGeom prst="line">
            <a:avLst/>
          </a:prstGeom>
          <a:noFill/>
          <a:ln w="12700">
            <a:solidFill>
              <a:srgbClr val="000000"/>
            </a:solidFill>
            <a:round/>
            <a:headEnd/>
            <a:tailEnd/>
          </a:ln>
          <a:effectLst/>
        </p:spPr>
        <p:txBody>
          <a:bodyPr lIns="91294" tIns="45647" rIns="91294" bIns="45647"/>
          <a:lstStyle/>
          <a:p>
            <a:endParaRPr lang="en-US"/>
          </a:p>
        </p:txBody>
      </p:sp>
      <p:sp>
        <p:nvSpPr>
          <p:cNvPr id="247819" name="Text Box 11"/>
          <p:cNvSpPr txBox="1">
            <a:spLocks noChangeArrowheads="1"/>
          </p:cNvSpPr>
          <p:nvPr/>
        </p:nvSpPr>
        <p:spPr bwMode="auto">
          <a:xfrm>
            <a:off x="1823089" y="5785230"/>
            <a:ext cx="4495897" cy="369324"/>
          </a:xfrm>
          <a:prstGeom prst="rect">
            <a:avLst/>
          </a:prstGeom>
          <a:noFill/>
          <a:ln w="12700">
            <a:noFill/>
            <a:miter lim="800000"/>
            <a:headEnd/>
            <a:tailEnd/>
          </a:ln>
          <a:effectLst/>
        </p:spPr>
        <p:txBody>
          <a:bodyPr lIns="91430" tIns="45716" rIns="91430" bIns="45716">
            <a:spAutoFit/>
          </a:bodyPr>
          <a:lstStyle/>
          <a:p>
            <a:pPr defTabSz="914522">
              <a:spcBef>
                <a:spcPct val="50000"/>
              </a:spcBef>
            </a:pPr>
            <a:r>
              <a:rPr lang="en-US" dirty="0"/>
              <a:t>Percent change from baseline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0" name="Rectangle 4"/>
          <p:cNvSpPr>
            <a:spLocks noGrp="1" noChangeArrowheads="1"/>
          </p:cNvSpPr>
          <p:nvPr>
            <p:ph type="title"/>
          </p:nvPr>
        </p:nvSpPr>
        <p:spPr>
          <a:xfrm>
            <a:off x="1974850" y="298450"/>
            <a:ext cx="6527800" cy="517525"/>
          </a:xfrm>
        </p:spPr>
        <p:txBody>
          <a:bodyPr/>
          <a:lstStyle/>
          <a:p>
            <a:r>
              <a:rPr lang="en-US"/>
              <a:t>Actually Bimodal Distribution</a:t>
            </a:r>
          </a:p>
        </p:txBody>
      </p:sp>
      <p:pic>
        <p:nvPicPr>
          <p:cNvPr id="249865" name="Picture 9"/>
          <p:cNvPicPr>
            <a:picLocks noGrp="1" noChangeAspect="1" noChangeArrowheads="1"/>
          </p:cNvPicPr>
          <p:nvPr>
            <p:ph idx="1"/>
          </p:nvPr>
        </p:nvPicPr>
        <p:blipFill>
          <a:blip r:embed="rId2" cstate="print"/>
          <a:srcRect/>
          <a:stretch>
            <a:fillRect/>
          </a:stretch>
        </p:blipFill>
        <p:spPr>
          <a:xfrm>
            <a:off x="0" y="1289050"/>
            <a:ext cx="8756650" cy="4214813"/>
          </a:xfrm>
          <a:noFill/>
          <a:ln/>
        </p:spPr>
      </p:pic>
      <p:sp>
        <p:nvSpPr>
          <p:cNvPr id="249866" name="Text Box 10"/>
          <p:cNvSpPr txBox="1">
            <a:spLocks noChangeArrowheads="1"/>
          </p:cNvSpPr>
          <p:nvPr/>
        </p:nvSpPr>
        <p:spPr bwMode="auto">
          <a:xfrm>
            <a:off x="1822450" y="5784850"/>
            <a:ext cx="4495800" cy="339725"/>
          </a:xfrm>
          <a:prstGeom prst="rect">
            <a:avLst/>
          </a:prstGeom>
          <a:noFill/>
          <a:ln w="12700">
            <a:noFill/>
            <a:miter lim="800000"/>
            <a:headEnd/>
            <a:tailEnd/>
          </a:ln>
          <a:effectLst/>
        </p:spPr>
        <p:txBody>
          <a:bodyPr>
            <a:spAutoFit/>
          </a:bodyPr>
          <a:lstStyle/>
          <a:p>
            <a:pPr>
              <a:spcBef>
                <a:spcPct val="50000"/>
              </a:spcBef>
            </a:pPr>
            <a:r>
              <a:rPr lang="en-US"/>
              <a:t>Percent change from baseline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Rectangle 4"/>
          <p:cNvSpPr>
            <a:spLocks noGrp="1" noChangeArrowheads="1"/>
          </p:cNvSpPr>
          <p:nvPr>
            <p:ph type="title"/>
          </p:nvPr>
        </p:nvSpPr>
        <p:spPr>
          <a:xfrm>
            <a:off x="1974850" y="298450"/>
            <a:ext cx="6527800" cy="517525"/>
          </a:xfrm>
        </p:spPr>
        <p:txBody>
          <a:bodyPr/>
          <a:lstStyle/>
          <a:p>
            <a:r>
              <a:rPr lang="en-US"/>
              <a:t>Actually Bimodal Distribution</a:t>
            </a:r>
          </a:p>
        </p:txBody>
      </p:sp>
      <p:pic>
        <p:nvPicPr>
          <p:cNvPr id="251913" name="Picture 9"/>
          <p:cNvPicPr>
            <a:picLocks noGrp="1" noChangeAspect="1" noChangeArrowheads="1"/>
          </p:cNvPicPr>
          <p:nvPr>
            <p:ph idx="1"/>
          </p:nvPr>
        </p:nvPicPr>
        <p:blipFill>
          <a:blip r:embed="rId2" cstate="print"/>
          <a:srcRect/>
          <a:stretch>
            <a:fillRect/>
          </a:stretch>
        </p:blipFill>
        <p:spPr>
          <a:xfrm>
            <a:off x="0" y="1289050"/>
            <a:ext cx="8756650" cy="4214813"/>
          </a:xfrm>
          <a:noFill/>
          <a:ln/>
        </p:spPr>
      </p:pic>
      <p:sp>
        <p:nvSpPr>
          <p:cNvPr id="251914" name="Line 10"/>
          <p:cNvSpPr>
            <a:spLocks noChangeShapeType="1"/>
          </p:cNvSpPr>
          <p:nvPr/>
        </p:nvSpPr>
        <p:spPr bwMode="auto">
          <a:xfrm flipH="1">
            <a:off x="2743200" y="1668463"/>
            <a:ext cx="14288" cy="3454400"/>
          </a:xfrm>
          <a:prstGeom prst="line">
            <a:avLst/>
          </a:prstGeom>
          <a:noFill/>
          <a:ln w="12700">
            <a:solidFill>
              <a:srgbClr val="000000"/>
            </a:solidFill>
            <a:round/>
            <a:headEnd/>
            <a:tailEnd/>
          </a:ln>
          <a:effectLst/>
        </p:spPr>
        <p:txBody>
          <a:bodyPr/>
          <a:lstStyle/>
          <a:p>
            <a:endParaRPr lang="en-US"/>
          </a:p>
        </p:txBody>
      </p:sp>
      <p:sp>
        <p:nvSpPr>
          <p:cNvPr id="251915" name="Text Box 11"/>
          <p:cNvSpPr txBox="1">
            <a:spLocks noChangeArrowheads="1"/>
          </p:cNvSpPr>
          <p:nvPr/>
        </p:nvSpPr>
        <p:spPr bwMode="auto">
          <a:xfrm>
            <a:off x="1822450" y="5784850"/>
            <a:ext cx="4495800" cy="339725"/>
          </a:xfrm>
          <a:prstGeom prst="rect">
            <a:avLst/>
          </a:prstGeom>
          <a:noFill/>
          <a:ln w="12700">
            <a:noFill/>
            <a:miter lim="800000"/>
            <a:headEnd/>
            <a:tailEnd/>
          </a:ln>
          <a:effectLst/>
        </p:spPr>
        <p:txBody>
          <a:bodyPr>
            <a:spAutoFit/>
          </a:bodyPr>
          <a:lstStyle/>
          <a:p>
            <a:pPr>
              <a:spcBef>
                <a:spcPct val="50000"/>
              </a:spcBef>
            </a:pPr>
            <a:r>
              <a:rPr lang="en-US"/>
              <a:t>Percent change from baseline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2" cstate="print"/>
          <a:srcRect r="34346"/>
          <a:stretch>
            <a:fillRect/>
          </a:stretch>
        </p:blipFill>
        <p:spPr bwMode="auto">
          <a:xfrm>
            <a:off x="450850" y="450850"/>
            <a:ext cx="8077200" cy="5878513"/>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6" name="Rectangle 4"/>
          <p:cNvSpPr>
            <a:spLocks noGrp="1" noChangeArrowheads="1"/>
          </p:cNvSpPr>
          <p:nvPr>
            <p:ph type="title"/>
          </p:nvPr>
        </p:nvSpPr>
        <p:spPr>
          <a:xfrm>
            <a:off x="679450" y="146050"/>
            <a:ext cx="7053213" cy="993092"/>
          </a:xfrm>
        </p:spPr>
        <p:txBody>
          <a:bodyPr/>
          <a:lstStyle/>
          <a:p>
            <a:pPr algn="ctr"/>
            <a:r>
              <a:rPr lang="en-US" dirty="0" smtClean="0"/>
              <a:t>Study Efficiency </a:t>
            </a:r>
            <a:br>
              <a:rPr lang="en-US" dirty="0" smtClean="0"/>
            </a:br>
            <a:r>
              <a:rPr lang="en-US" dirty="0" smtClean="0"/>
              <a:t>Mean vs Dichotomous Analysis</a:t>
            </a:r>
            <a:endParaRPr lang="en-US" dirty="0"/>
          </a:p>
        </p:txBody>
      </p:sp>
      <p:pic>
        <p:nvPicPr>
          <p:cNvPr id="259075" name="Picture 3"/>
          <p:cNvPicPr>
            <a:picLocks noGrp="1" noChangeAspect="1" noChangeArrowheads="1"/>
          </p:cNvPicPr>
          <p:nvPr>
            <p:ph idx="4294967295"/>
          </p:nvPr>
        </p:nvPicPr>
        <p:blipFill>
          <a:blip r:embed="rId2" cstate="print"/>
          <a:srcRect/>
          <a:stretch>
            <a:fillRect/>
          </a:stretch>
        </p:blipFill>
        <p:spPr>
          <a:xfrm>
            <a:off x="0" y="1289050"/>
            <a:ext cx="9131300" cy="4373563"/>
          </a:xfrm>
          <a:noFill/>
          <a:ln/>
        </p:spPr>
      </p:pic>
      <p:sp>
        <p:nvSpPr>
          <p:cNvPr id="259078" name="Text Box 6"/>
          <p:cNvSpPr txBox="1">
            <a:spLocks noChangeArrowheads="1"/>
          </p:cNvSpPr>
          <p:nvPr/>
        </p:nvSpPr>
        <p:spPr bwMode="auto">
          <a:xfrm>
            <a:off x="1517650" y="5708650"/>
            <a:ext cx="7391400" cy="973138"/>
          </a:xfrm>
          <a:prstGeom prst="rect">
            <a:avLst/>
          </a:prstGeom>
          <a:noFill/>
          <a:ln w="12700">
            <a:noFill/>
            <a:miter lim="800000"/>
            <a:headEnd/>
            <a:tailEnd/>
          </a:ln>
          <a:effectLst/>
        </p:spPr>
        <p:txBody>
          <a:bodyPr>
            <a:spAutoFit/>
          </a:bodyPr>
          <a:lstStyle/>
          <a:p>
            <a:pPr>
              <a:spcBef>
                <a:spcPct val="50000"/>
              </a:spcBef>
            </a:pPr>
            <a:r>
              <a:rPr lang="en-US"/>
              <a:t>Efficiency = 1.145  (T-test N=30,  Chi-sq N=26)</a:t>
            </a:r>
          </a:p>
          <a:p>
            <a:pPr>
              <a:spcBef>
                <a:spcPct val="50000"/>
              </a:spcBef>
            </a:pPr>
            <a:r>
              <a:rPr lang="en-US"/>
              <a:t>Mean of Control Group and Low Probability Responders = 15% Mean of the Treated Group = 34%;  Cut-off = 33%</a:t>
            </a:r>
          </a:p>
        </p:txBody>
      </p:sp>
      <p:sp>
        <p:nvSpPr>
          <p:cNvPr id="259080" name="Line 8"/>
          <p:cNvSpPr>
            <a:spLocks noChangeShapeType="1"/>
          </p:cNvSpPr>
          <p:nvPr/>
        </p:nvSpPr>
        <p:spPr bwMode="auto">
          <a:xfrm flipV="1">
            <a:off x="3270250" y="2508250"/>
            <a:ext cx="0" cy="2590800"/>
          </a:xfrm>
          <a:prstGeom prst="line">
            <a:avLst/>
          </a:prstGeom>
          <a:noFill/>
          <a:ln w="38100">
            <a:solidFill>
              <a:srgbClr val="DF010C"/>
            </a:solidFill>
            <a:round/>
            <a:headEnd/>
            <a:tailEnd/>
          </a:ln>
          <a:effectLst/>
        </p:spPr>
        <p:txBody>
          <a:bodyPr/>
          <a:lstStyle/>
          <a:p>
            <a:endParaRPr lang="en-US"/>
          </a:p>
        </p:txBody>
      </p:sp>
      <p:sp>
        <p:nvSpPr>
          <p:cNvPr id="259081" name="Line 9"/>
          <p:cNvSpPr>
            <a:spLocks noChangeShapeType="1"/>
          </p:cNvSpPr>
          <p:nvPr/>
        </p:nvSpPr>
        <p:spPr bwMode="auto">
          <a:xfrm flipH="1">
            <a:off x="2660650" y="1670050"/>
            <a:ext cx="14288" cy="3468688"/>
          </a:xfrm>
          <a:prstGeom prst="line">
            <a:avLst/>
          </a:prstGeom>
          <a:noFill/>
          <a:ln w="12700">
            <a:solidFill>
              <a:srgbClr val="26000B"/>
            </a:solidFill>
            <a:round/>
            <a:headEnd/>
            <a:tailEnd/>
          </a:ln>
          <a:effectLst/>
        </p:spPr>
        <p:txBody>
          <a:bodyPr/>
          <a:lstStyle/>
          <a:p>
            <a:endParaRPr lang="en-US"/>
          </a:p>
        </p:txBody>
      </p:sp>
      <p:sp>
        <p:nvSpPr>
          <p:cNvPr id="259082" name="Line 10"/>
          <p:cNvSpPr>
            <a:spLocks noChangeShapeType="1"/>
          </p:cNvSpPr>
          <p:nvPr/>
        </p:nvSpPr>
        <p:spPr bwMode="auto">
          <a:xfrm flipV="1">
            <a:off x="3879850" y="2584450"/>
            <a:ext cx="0" cy="2590800"/>
          </a:xfrm>
          <a:prstGeom prst="line">
            <a:avLst/>
          </a:prstGeom>
          <a:noFill/>
          <a:ln w="12700">
            <a:solidFill>
              <a:srgbClr val="0000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4" name="Rectangle 4"/>
          <p:cNvSpPr>
            <a:spLocks noGrp="1" noChangeArrowheads="1"/>
          </p:cNvSpPr>
          <p:nvPr>
            <p:ph type="title"/>
          </p:nvPr>
        </p:nvSpPr>
        <p:spPr>
          <a:xfrm>
            <a:off x="1060450" y="298450"/>
            <a:ext cx="7027863" cy="522288"/>
          </a:xfrm>
        </p:spPr>
        <p:txBody>
          <a:bodyPr/>
          <a:lstStyle/>
          <a:p>
            <a:pPr>
              <a:defRPr/>
            </a:pPr>
            <a:r>
              <a:rPr lang="en-US" dirty="0" smtClean="0"/>
              <a:t>Changing the State of the Brain</a:t>
            </a:r>
            <a:endParaRPr lang="en-US" dirty="0"/>
          </a:p>
        </p:txBody>
      </p:sp>
      <p:pic>
        <p:nvPicPr>
          <p:cNvPr id="113666" name="Picture 6" descr="RubinIllusion"/>
          <p:cNvPicPr>
            <a:picLocks noChangeAspect="1" noChangeArrowheads="1"/>
          </p:cNvPicPr>
          <p:nvPr/>
        </p:nvPicPr>
        <p:blipFill>
          <a:blip r:embed="rId2" cstate="print"/>
          <a:srcRect/>
          <a:stretch>
            <a:fillRect/>
          </a:stretch>
        </p:blipFill>
        <p:spPr bwMode="auto">
          <a:xfrm>
            <a:off x="4183063" y="1479550"/>
            <a:ext cx="4029075" cy="5073650"/>
          </a:xfrm>
          <a:prstGeom prst="rect">
            <a:avLst/>
          </a:prstGeom>
          <a:noFill/>
          <a:ln w="9525">
            <a:noFill/>
            <a:miter lim="800000"/>
            <a:headEnd/>
            <a:tailEnd/>
          </a:ln>
        </p:spPr>
      </p:pic>
      <p:sp>
        <p:nvSpPr>
          <p:cNvPr id="4" name="TextBox 3"/>
          <p:cNvSpPr txBox="1"/>
          <p:nvPr/>
        </p:nvSpPr>
        <p:spPr>
          <a:xfrm>
            <a:off x="666750" y="2370138"/>
            <a:ext cx="2362200" cy="1028700"/>
          </a:xfrm>
          <a:prstGeom prst="rect">
            <a:avLst/>
          </a:prstGeom>
          <a:noFill/>
        </p:spPr>
        <p:txBody>
          <a:bodyPr lIns="85204" tIns="42602" rIns="85204" bIns="42602">
            <a:spAutoFit/>
          </a:bodyPr>
          <a:lstStyle/>
          <a:p>
            <a:pPr eaLnBrk="0" hangingPunct="0">
              <a:lnSpc>
                <a:spcPct val="90000"/>
              </a:lnSpc>
              <a:defRPr/>
            </a:pPr>
            <a:r>
              <a:rPr lang="en-US" sz="3400" dirty="0">
                <a:latin typeface="+mj-lt"/>
              </a:rPr>
              <a:t>What do you see?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298450" y="-344133"/>
            <a:ext cx="8832850" cy="1388708"/>
          </a:xfrm>
          <a:noFill/>
          <a:ln/>
        </p:spPr>
        <p:txBody>
          <a:bodyPr wrap="square" lIns="79879" tIns="39939" rIns="79879" bIns="39939" anchor="b"/>
          <a:lstStyle/>
          <a:p>
            <a:r>
              <a:rPr lang="en-US" dirty="0"/>
              <a:t>Group Mean Results – PID</a:t>
            </a:r>
            <a:br>
              <a:rPr lang="en-US" dirty="0"/>
            </a:br>
            <a:r>
              <a:rPr lang="en-US" sz="3200" dirty="0"/>
              <a:t>Oral Transmucosal Fentanyl </a:t>
            </a:r>
            <a:r>
              <a:rPr lang="en-US" sz="3200" dirty="0" smtClean="0"/>
              <a:t>Citrate (OTFC)</a:t>
            </a:r>
            <a:endParaRPr lang="en-US" sz="3200" dirty="0"/>
          </a:p>
        </p:txBody>
      </p:sp>
      <p:graphicFrame>
        <p:nvGraphicFramePr>
          <p:cNvPr id="239619" name="Object 3">
            <a:hlinkClick r:id="" action="ppaction://ole?verb=0"/>
          </p:cNvPr>
          <p:cNvGraphicFramePr>
            <a:graphicFrameLocks/>
          </p:cNvGraphicFramePr>
          <p:nvPr>
            <p:ph type="chart" idx="1"/>
          </p:nvPr>
        </p:nvGraphicFramePr>
        <p:xfrm>
          <a:off x="455613" y="1677988"/>
          <a:ext cx="7367587" cy="4373562"/>
        </p:xfrm>
        <a:graphic>
          <a:graphicData uri="http://schemas.openxmlformats.org/presentationml/2006/ole">
            <p:oleObj spid="_x0000_s99330" name="Chart" r:id="rId4" imgW="8382000" imgH="4972050" progId="MSGraph.Chart.8">
              <p:embed followColorScheme="full"/>
            </p:oleObj>
          </a:graphicData>
        </a:graphic>
      </p:graphicFrame>
      <p:sp>
        <p:nvSpPr>
          <p:cNvPr id="239620" name="Rectangle 4"/>
          <p:cNvSpPr>
            <a:spLocks noChangeArrowheads="1"/>
          </p:cNvSpPr>
          <p:nvPr/>
        </p:nvSpPr>
        <p:spPr bwMode="auto">
          <a:xfrm>
            <a:off x="6623050" y="2051050"/>
            <a:ext cx="1692275" cy="296862"/>
          </a:xfrm>
          <a:prstGeom prst="rect">
            <a:avLst/>
          </a:prstGeom>
          <a:noFill/>
          <a:ln w="12700">
            <a:noFill/>
            <a:miter lim="800000"/>
            <a:headEnd/>
            <a:tailEnd/>
          </a:ln>
          <a:effectLst/>
        </p:spPr>
        <p:txBody>
          <a:bodyPr wrap="none" lIns="79879" tIns="39939" rIns="79879" bIns="39939">
            <a:spAutoFit/>
          </a:bodyPr>
          <a:lstStyle/>
          <a:p>
            <a:pPr defTabSz="782638">
              <a:lnSpc>
                <a:spcPct val="100000"/>
              </a:lnSpc>
            </a:pPr>
            <a:r>
              <a:rPr lang="en-US" sz="1300" b="0" dirty="0">
                <a:solidFill>
                  <a:srgbClr val="FAFD00"/>
                </a:solidFill>
                <a:latin typeface="Times" charset="0"/>
              </a:rPr>
              <a:t>p&lt;.001 at all time points</a:t>
            </a:r>
          </a:p>
        </p:txBody>
      </p:sp>
      <p:sp>
        <p:nvSpPr>
          <p:cNvPr id="6" name="Text Box 5"/>
          <p:cNvSpPr txBox="1">
            <a:spLocks noChangeArrowheads="1"/>
          </p:cNvSpPr>
          <p:nvPr/>
        </p:nvSpPr>
        <p:spPr bwMode="auto">
          <a:xfrm>
            <a:off x="1365250" y="5861050"/>
            <a:ext cx="6553200" cy="754063"/>
          </a:xfrm>
          <a:prstGeom prst="rect">
            <a:avLst/>
          </a:prstGeom>
          <a:noFill/>
          <a:ln w="12700">
            <a:noFill/>
            <a:miter lim="800000"/>
            <a:headEnd/>
            <a:tailEnd/>
          </a:ln>
          <a:effectLst/>
        </p:spPr>
        <p:txBody>
          <a:bodyPr>
            <a:spAutoFit/>
          </a:bodyPr>
          <a:lstStyle/>
          <a:p>
            <a:pPr>
              <a:spcBef>
                <a:spcPct val="50000"/>
              </a:spcBef>
            </a:pPr>
            <a:r>
              <a:rPr lang="en-US" sz="1600" b="0" dirty="0">
                <a:latin typeface="Times" charset="0"/>
              </a:rPr>
              <a:t>Farrar JT, et al Oral transmucosal fentanyl citrate: randomized, double-blinded, placebo-controlled trial for treatment of breakthrough pain in cancer patients. Journal of the National Cancer Institute 1998; 90(8): 611-6</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90525" y="304800"/>
            <a:ext cx="8512175" cy="1025525"/>
          </a:xfrm>
        </p:spPr>
        <p:txBody>
          <a:bodyPr wrap="square" lIns="83213" tIns="41606" rIns="83213" bIns="41606" anchor="ctr"/>
          <a:lstStyle/>
          <a:p>
            <a:pPr algn="ctr">
              <a:defRPr/>
            </a:pPr>
            <a:r>
              <a:rPr lang="en-US" dirty="0" smtClean="0"/>
              <a:t>OTFC Study Outcomes: </a:t>
            </a:r>
            <a:br>
              <a:rPr lang="en-US" dirty="0" smtClean="0"/>
            </a:br>
            <a:r>
              <a:rPr lang="en-US" dirty="0" smtClean="0"/>
              <a:t>Relative Risk Comparison</a:t>
            </a:r>
          </a:p>
        </p:txBody>
      </p:sp>
      <p:sp>
        <p:nvSpPr>
          <p:cNvPr id="174084" name="Text Box 4"/>
          <p:cNvSpPr txBox="1">
            <a:spLocks noChangeArrowheads="1"/>
          </p:cNvSpPr>
          <p:nvPr/>
        </p:nvSpPr>
        <p:spPr bwMode="auto">
          <a:xfrm>
            <a:off x="6650038" y="6105525"/>
            <a:ext cx="1987550" cy="379413"/>
          </a:xfrm>
          <a:prstGeom prst="rect">
            <a:avLst/>
          </a:prstGeom>
          <a:noFill/>
          <a:ln w="12700">
            <a:noFill/>
            <a:miter lim="800000"/>
            <a:headEnd/>
            <a:tailEnd/>
          </a:ln>
          <a:effectLst/>
        </p:spPr>
        <p:txBody>
          <a:bodyPr lIns="85725" tIns="42862" rIns="85725" bIns="42862" anchor="b">
            <a:spAutoFit/>
          </a:bodyPr>
          <a:lstStyle/>
          <a:p>
            <a:pPr eaLnBrk="0" hangingPunct="0">
              <a:spcBef>
                <a:spcPct val="50000"/>
              </a:spcBef>
              <a:defRPr/>
            </a:pPr>
            <a:r>
              <a:rPr lang="en-US" b="0">
                <a:solidFill>
                  <a:schemeClr val="tx2"/>
                </a:solidFill>
                <a:effectLst>
                  <a:outerShdw blurRad="38100" dist="38100" dir="2700000" algn="tl">
                    <a:srgbClr val="000000"/>
                  </a:outerShdw>
                </a:effectLst>
                <a:latin typeface="Times" charset="0"/>
              </a:rPr>
              <a:t>At 60 minutes</a:t>
            </a:r>
          </a:p>
        </p:txBody>
      </p:sp>
      <p:graphicFrame>
        <p:nvGraphicFramePr>
          <p:cNvPr id="8194" name="Object 2">
            <a:hlinkClick r:id="" action="ppaction://ole?verb=0"/>
          </p:cNvPr>
          <p:cNvGraphicFramePr>
            <a:graphicFrameLocks/>
          </p:cNvGraphicFramePr>
          <p:nvPr>
            <p:ph type="tbl" idx="1"/>
          </p:nvPr>
        </p:nvGraphicFramePr>
        <p:xfrm>
          <a:off x="992188" y="2058988"/>
          <a:ext cx="7159625" cy="3455987"/>
        </p:xfrm>
        <a:graphic>
          <a:graphicData uri="http://schemas.openxmlformats.org/presentationml/2006/ole">
            <p:oleObj spid="_x0000_s8194" name="Document" r:id="rId4" imgW="8585950" imgH="4143777" progId="Word.Document.8">
              <p:embed/>
            </p:oleObj>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a:xfrm>
            <a:off x="1212850" y="298450"/>
            <a:ext cx="6745436" cy="522194"/>
          </a:xfrm>
        </p:spPr>
        <p:txBody>
          <a:bodyPr/>
          <a:lstStyle/>
          <a:p>
            <a:pPr>
              <a:defRPr/>
            </a:pPr>
            <a:r>
              <a:rPr lang="en-US" dirty="0" smtClean="0"/>
              <a:t>OTFC Looked at Density Plots</a:t>
            </a:r>
          </a:p>
        </p:txBody>
      </p:sp>
      <p:sp>
        <p:nvSpPr>
          <p:cNvPr id="4" name="Content Placeholder 3"/>
          <p:cNvSpPr>
            <a:spLocks noGrp="1"/>
          </p:cNvSpPr>
          <p:nvPr>
            <p:ph idx="1"/>
          </p:nvPr>
        </p:nvSpPr>
        <p:spPr/>
        <p:txBody>
          <a:bodyPr/>
          <a:lstStyle/>
          <a:p>
            <a:endParaRPr lang="en-US"/>
          </a:p>
        </p:txBody>
      </p:sp>
      <p:pic>
        <p:nvPicPr>
          <p:cNvPr id="117761" name="Picture 1"/>
          <p:cNvPicPr>
            <a:picLocks noChangeAspect="1" noChangeArrowheads="1"/>
          </p:cNvPicPr>
          <p:nvPr/>
        </p:nvPicPr>
        <p:blipFill>
          <a:blip r:embed="rId2" cstate="print"/>
          <a:srcRect/>
          <a:stretch>
            <a:fillRect/>
          </a:stretch>
        </p:blipFill>
        <p:spPr bwMode="auto">
          <a:xfrm>
            <a:off x="831850" y="1136650"/>
            <a:ext cx="72390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101" name="Rectangle 5"/>
          <p:cNvSpPr>
            <a:spLocks noGrp="1" noChangeArrowheads="1"/>
          </p:cNvSpPr>
          <p:nvPr>
            <p:ph type="title"/>
          </p:nvPr>
        </p:nvSpPr>
        <p:spPr>
          <a:xfrm>
            <a:off x="0" y="1060450"/>
            <a:ext cx="2124075" cy="4776788"/>
          </a:xfrm>
          <a:noFill/>
          <a:ln w="9525"/>
        </p:spPr>
        <p:txBody>
          <a:bodyPr wrap="square"/>
          <a:lstStyle/>
          <a:p>
            <a:r>
              <a:rPr lang="en-US" sz="2800" dirty="0" smtClean="0">
                <a:effectLst/>
              </a:rPr>
              <a:t>Density </a:t>
            </a:r>
            <a:br>
              <a:rPr lang="en-US" sz="2800" dirty="0" smtClean="0">
                <a:effectLst/>
              </a:rPr>
            </a:br>
            <a:r>
              <a:rPr lang="en-US" sz="2800" dirty="0" smtClean="0">
                <a:effectLst/>
              </a:rPr>
              <a:t>Function</a:t>
            </a:r>
            <a:br>
              <a:rPr lang="en-US" sz="2800" dirty="0" smtClean="0">
                <a:effectLst/>
              </a:rPr>
            </a:br>
            <a:r>
              <a:rPr lang="en-US" sz="2800" dirty="0" smtClean="0">
                <a:effectLst/>
              </a:rPr>
              <a:t/>
            </a:r>
            <a:br>
              <a:rPr lang="en-US" sz="2800" dirty="0" smtClean="0">
                <a:effectLst/>
              </a:rPr>
            </a:br>
            <a:r>
              <a:rPr lang="en-US" sz="2800" dirty="0" smtClean="0">
                <a:effectLst/>
              </a:rPr>
              <a:t/>
            </a:r>
            <a:br>
              <a:rPr lang="en-US" sz="2800" dirty="0" smtClean="0">
                <a:effectLst/>
              </a:rPr>
            </a:br>
            <a:r>
              <a:rPr lang="en-US" sz="2800" dirty="0" smtClean="0">
                <a:effectLst/>
              </a:rPr>
              <a:t/>
            </a:r>
            <a:br>
              <a:rPr lang="en-US" sz="2800" dirty="0" smtClean="0">
                <a:effectLst/>
              </a:rPr>
            </a:br>
            <a:r>
              <a:rPr lang="en-US" sz="2800" dirty="0" smtClean="0">
                <a:effectLst/>
              </a:rPr>
              <a:t/>
            </a:r>
            <a:br>
              <a:rPr lang="en-US" sz="2800" dirty="0" smtClean="0">
                <a:effectLst/>
              </a:rPr>
            </a:br>
            <a:r>
              <a:rPr lang="en-US" sz="2800" dirty="0" smtClean="0">
                <a:effectLst/>
              </a:rPr>
              <a:t/>
            </a:r>
            <a:br>
              <a:rPr lang="en-US" sz="2800" dirty="0" smtClean="0">
                <a:effectLst/>
              </a:rPr>
            </a:br>
            <a:r>
              <a:rPr lang="en-US" sz="2800" dirty="0" smtClean="0">
                <a:effectLst/>
              </a:rPr>
              <a:t/>
            </a:r>
            <a:br>
              <a:rPr lang="en-US" sz="2800" dirty="0" smtClean="0">
                <a:effectLst/>
              </a:rPr>
            </a:br>
            <a:r>
              <a:rPr lang="en-US" sz="2800" dirty="0" smtClean="0">
                <a:effectLst/>
              </a:rPr>
              <a:t/>
            </a:r>
            <a:br>
              <a:rPr lang="en-US" sz="2800" dirty="0" smtClean="0">
                <a:effectLst/>
              </a:rPr>
            </a:br>
            <a:r>
              <a:rPr lang="en-US" sz="2800" dirty="0" smtClean="0">
                <a:effectLst/>
              </a:rPr>
              <a:t/>
            </a:r>
            <a:br>
              <a:rPr lang="en-US" sz="2800" dirty="0" smtClean="0">
                <a:effectLst/>
              </a:rPr>
            </a:br>
            <a:r>
              <a:rPr lang="en-US" sz="2800" dirty="0" smtClean="0">
                <a:effectLst/>
              </a:rPr>
              <a:t>Cumulative</a:t>
            </a:r>
            <a:br>
              <a:rPr lang="en-US" sz="2800" dirty="0" smtClean="0">
                <a:effectLst/>
              </a:rPr>
            </a:br>
            <a:r>
              <a:rPr lang="en-US" sz="2800" dirty="0" smtClean="0">
                <a:effectLst/>
              </a:rPr>
              <a:t>Distribution</a:t>
            </a:r>
            <a:br>
              <a:rPr lang="en-US" sz="2800" dirty="0" smtClean="0">
                <a:effectLst/>
              </a:rPr>
            </a:br>
            <a:r>
              <a:rPr lang="en-US" sz="2800" dirty="0" smtClean="0">
                <a:effectLst/>
              </a:rPr>
              <a:t>Function</a:t>
            </a:r>
          </a:p>
        </p:txBody>
      </p:sp>
      <p:pic>
        <p:nvPicPr>
          <p:cNvPr id="116737" name="Picture 1"/>
          <p:cNvPicPr>
            <a:picLocks noChangeAspect="1" noChangeArrowheads="1"/>
          </p:cNvPicPr>
          <p:nvPr/>
        </p:nvPicPr>
        <p:blipFill>
          <a:blip r:embed="rId2" cstate="print"/>
          <a:srcRect/>
          <a:stretch>
            <a:fillRect/>
          </a:stretch>
        </p:blipFill>
        <p:spPr bwMode="auto">
          <a:xfrm>
            <a:off x="2432050" y="298450"/>
            <a:ext cx="6172200" cy="6257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0" y="222250"/>
            <a:ext cx="9042400" cy="984250"/>
          </a:xfrm>
        </p:spPr>
        <p:txBody>
          <a:bodyPr/>
          <a:lstStyle/>
          <a:p>
            <a:pPr>
              <a:defRPr/>
            </a:pPr>
            <a:r>
              <a:rPr lang="en-US" dirty="0" smtClean="0"/>
              <a:t>OTFC Placebo Proportion of Responders</a:t>
            </a:r>
            <a:br>
              <a:rPr lang="en-US" dirty="0" smtClean="0"/>
            </a:br>
            <a:r>
              <a:rPr lang="en-US" dirty="0" smtClean="0"/>
              <a:t>         </a:t>
            </a:r>
            <a:r>
              <a:rPr lang="en-US" sz="2400" dirty="0" smtClean="0"/>
              <a:t>(at different cut off points - for 30 minutes)</a:t>
            </a:r>
            <a:endParaRPr lang="en-US" dirty="0" smtClean="0"/>
          </a:p>
        </p:txBody>
      </p:sp>
      <p:sp>
        <p:nvSpPr>
          <p:cNvPr id="397316" name="Text Box 4"/>
          <p:cNvSpPr txBox="1">
            <a:spLocks noChangeArrowheads="1"/>
          </p:cNvSpPr>
          <p:nvPr/>
        </p:nvSpPr>
        <p:spPr bwMode="auto">
          <a:xfrm>
            <a:off x="984250" y="2355850"/>
            <a:ext cx="433965" cy="3352800"/>
          </a:xfrm>
          <a:prstGeom prst="rect">
            <a:avLst/>
          </a:prstGeom>
          <a:noFill/>
          <a:ln w="12700">
            <a:noFill/>
            <a:miter lim="800000"/>
            <a:headEnd/>
            <a:tailEnd/>
          </a:ln>
          <a:effectLst/>
        </p:spPr>
        <p:txBody>
          <a:bodyPr vert="vert270">
            <a:spAutoFit/>
          </a:bodyPr>
          <a:lstStyle/>
          <a:p>
            <a:pPr algn="ctr" eaLnBrk="0" hangingPunct="0">
              <a:lnSpc>
                <a:spcPct val="90000"/>
              </a:lnSpc>
              <a:defRPr/>
            </a:pPr>
            <a:r>
              <a:rPr lang="en-US" b="0" dirty="0">
                <a:effectLst>
                  <a:outerShdw blurRad="38100" dist="38100" dir="2700000" algn="tl">
                    <a:srgbClr val="000000"/>
                  </a:outerShdw>
                </a:effectLst>
              </a:rPr>
              <a:t>Proportion of Responders</a:t>
            </a:r>
          </a:p>
        </p:txBody>
      </p:sp>
      <p:sp>
        <p:nvSpPr>
          <p:cNvPr id="397317" name="Text Box 5"/>
          <p:cNvSpPr txBox="1">
            <a:spLocks noChangeArrowheads="1"/>
          </p:cNvSpPr>
          <p:nvPr/>
        </p:nvSpPr>
        <p:spPr bwMode="auto">
          <a:xfrm>
            <a:off x="2813050" y="6505575"/>
            <a:ext cx="3892550" cy="339725"/>
          </a:xfrm>
          <a:prstGeom prst="rect">
            <a:avLst/>
          </a:prstGeom>
          <a:solidFill>
            <a:schemeClr val="bg1"/>
          </a:solidFill>
          <a:ln w="12700">
            <a:noFill/>
            <a:miter lim="800000"/>
            <a:headEnd/>
            <a:tailEnd/>
          </a:ln>
          <a:effectLst/>
        </p:spPr>
        <p:txBody>
          <a:bodyPr wrap="none">
            <a:spAutoFit/>
          </a:bodyPr>
          <a:lstStyle/>
          <a:p>
            <a:pPr eaLnBrk="0" hangingPunct="0">
              <a:lnSpc>
                <a:spcPct val="90000"/>
              </a:lnSpc>
              <a:defRPr/>
            </a:pPr>
            <a:r>
              <a:rPr lang="en-US" b="0" dirty="0">
                <a:effectLst>
                  <a:outerShdw blurRad="38100" dist="38100" dir="2700000" algn="tl">
                    <a:srgbClr val="000000"/>
                  </a:outerShdw>
                </a:effectLst>
              </a:rPr>
              <a:t>Percentage Pain Intensity Difference</a:t>
            </a:r>
          </a:p>
        </p:txBody>
      </p:sp>
      <p:sp>
        <p:nvSpPr>
          <p:cNvPr id="9222" name="Text Box 6"/>
          <p:cNvSpPr txBox="1">
            <a:spLocks noChangeArrowheads="1"/>
          </p:cNvSpPr>
          <p:nvPr/>
        </p:nvSpPr>
        <p:spPr bwMode="auto">
          <a:xfrm>
            <a:off x="1670050" y="1441450"/>
            <a:ext cx="5410200" cy="339725"/>
          </a:xfrm>
          <a:prstGeom prst="rect">
            <a:avLst/>
          </a:prstGeom>
          <a:noFill/>
          <a:ln w="12700">
            <a:noFill/>
            <a:miter lim="800000"/>
            <a:headEnd/>
            <a:tailEnd/>
          </a:ln>
        </p:spPr>
        <p:txBody>
          <a:bodyPr>
            <a:spAutoFit/>
          </a:bodyPr>
          <a:lstStyle/>
          <a:p>
            <a:pPr eaLnBrk="0" hangingPunct="0">
              <a:lnSpc>
                <a:spcPct val="90000"/>
              </a:lnSpc>
              <a:spcBef>
                <a:spcPct val="50000"/>
              </a:spcBef>
            </a:pPr>
            <a:r>
              <a:rPr lang="en-US" dirty="0"/>
              <a:t>Cumulative </a:t>
            </a:r>
            <a:r>
              <a:rPr lang="en-US" dirty="0" smtClean="0"/>
              <a:t>Distribution of </a:t>
            </a:r>
            <a:r>
              <a:rPr lang="en-US" dirty="0"/>
              <a:t>Responders Graph</a:t>
            </a:r>
          </a:p>
        </p:txBody>
      </p:sp>
      <p:pic>
        <p:nvPicPr>
          <p:cNvPr id="9219" name="Picture 3"/>
          <p:cNvPicPr>
            <a:picLocks noChangeAspect="1" noChangeArrowheads="1"/>
          </p:cNvPicPr>
          <p:nvPr/>
        </p:nvPicPr>
        <p:blipFill>
          <a:blip r:embed="rId3" cstate="print"/>
          <a:srcRect/>
          <a:stretch>
            <a:fillRect/>
          </a:stretch>
        </p:blipFill>
        <p:spPr bwMode="auto">
          <a:xfrm>
            <a:off x="1593850" y="1746250"/>
            <a:ext cx="7053263" cy="4360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98450" y="222250"/>
            <a:ext cx="8686800" cy="984250"/>
          </a:xfrm>
        </p:spPr>
        <p:txBody>
          <a:bodyPr/>
          <a:lstStyle/>
          <a:p>
            <a:r>
              <a:rPr lang="en-US" dirty="0"/>
              <a:t>Mean Value Does Not Provide a </a:t>
            </a:r>
            <a:br>
              <a:rPr lang="en-US" dirty="0"/>
            </a:br>
            <a:r>
              <a:rPr lang="en-US" dirty="0"/>
              <a:t>Unique Answer to the Clinical Question</a:t>
            </a:r>
          </a:p>
        </p:txBody>
      </p:sp>
      <p:sp>
        <p:nvSpPr>
          <p:cNvPr id="141315" name="Rectangle 3"/>
          <p:cNvSpPr>
            <a:spLocks noGrp="1" noChangeArrowheads="1"/>
          </p:cNvSpPr>
          <p:nvPr>
            <p:ph type="body" idx="1"/>
          </p:nvPr>
        </p:nvSpPr>
        <p:spPr>
          <a:xfrm>
            <a:off x="228600" y="1981200"/>
            <a:ext cx="8686800" cy="3611563"/>
          </a:xfrm>
        </p:spPr>
        <p:txBody>
          <a:bodyPr/>
          <a:lstStyle/>
          <a:p>
            <a:r>
              <a:rPr lang="en-US" sz="2800">
                <a:effectLst/>
              </a:rPr>
              <a:t>Mean value for the change in pain intensity over time is 10%.  This would be observed if:</a:t>
            </a:r>
          </a:p>
          <a:p>
            <a:r>
              <a:rPr lang="en-US" sz="2800">
                <a:effectLst/>
              </a:rPr>
              <a:t>1) every patient in the treatment group </a:t>
            </a:r>
            <a:br>
              <a:rPr lang="en-US" sz="2800">
                <a:effectLst/>
              </a:rPr>
            </a:br>
            <a:r>
              <a:rPr lang="en-US" sz="2800">
                <a:effectLst/>
              </a:rPr>
              <a:t>					improved by 10%, or </a:t>
            </a:r>
          </a:p>
          <a:p>
            <a:r>
              <a:rPr lang="en-US" sz="2800">
                <a:effectLst/>
              </a:rPr>
              <a:t>2) if 50% of the treatment group </a:t>
            </a:r>
            <a:br>
              <a:rPr lang="en-US" sz="2800">
                <a:effectLst/>
              </a:rPr>
            </a:br>
            <a:r>
              <a:rPr lang="en-US" sz="2800">
                <a:effectLst/>
              </a:rPr>
              <a:t>got better by 20% and 50% had no improvement, or </a:t>
            </a:r>
          </a:p>
          <a:p>
            <a:r>
              <a:rPr lang="en-US" sz="2800">
                <a:effectLst/>
              </a:rPr>
              <a:t>3) if 50% of the treatment group </a:t>
            </a:r>
            <a:br>
              <a:rPr lang="en-US" sz="2800">
                <a:effectLst/>
              </a:rPr>
            </a:br>
            <a:r>
              <a:rPr lang="en-US" sz="2800">
                <a:effectLst/>
              </a:rPr>
              <a:t>	got better by 40% and 50% got worse by 20%.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974850" y="298450"/>
            <a:ext cx="6078538" cy="522288"/>
          </a:xfrm>
        </p:spPr>
        <p:txBody>
          <a:bodyPr/>
          <a:lstStyle/>
          <a:p>
            <a:pPr eaLnBrk="1" hangingPunct="1">
              <a:defRPr/>
            </a:pPr>
            <a:r>
              <a:rPr lang="en-US" dirty="0" smtClean="0"/>
              <a:t>FDA Primary Data Analysis</a:t>
            </a:r>
          </a:p>
        </p:txBody>
      </p:sp>
      <p:sp>
        <p:nvSpPr>
          <p:cNvPr id="63491" name="Rectangle 3"/>
          <p:cNvSpPr>
            <a:spLocks noGrp="1" noChangeArrowheads="1"/>
          </p:cNvSpPr>
          <p:nvPr>
            <p:ph idx="1"/>
          </p:nvPr>
        </p:nvSpPr>
        <p:spPr>
          <a:xfrm>
            <a:off x="1289050" y="1441450"/>
            <a:ext cx="6858000" cy="5095875"/>
          </a:xfrm>
        </p:spPr>
        <p:txBody>
          <a:bodyPr/>
          <a:lstStyle/>
          <a:p>
            <a:pPr eaLnBrk="1" hangingPunct="1">
              <a:defRPr/>
            </a:pPr>
            <a:r>
              <a:rPr lang="en-US" dirty="0" smtClean="0"/>
              <a:t>Data source</a:t>
            </a:r>
          </a:p>
          <a:p>
            <a:pPr lvl="1" eaLnBrk="1" hangingPunct="1">
              <a:defRPr/>
            </a:pPr>
            <a:r>
              <a:rPr lang="en-US" dirty="0" smtClean="0"/>
              <a:t>Neuropathic pain RCTs (n=15)</a:t>
            </a:r>
          </a:p>
          <a:p>
            <a:pPr lvl="1" eaLnBrk="1" hangingPunct="1">
              <a:defRPr/>
            </a:pPr>
            <a:r>
              <a:rPr lang="en-US" dirty="0" smtClean="0"/>
              <a:t>Indications</a:t>
            </a:r>
          </a:p>
          <a:p>
            <a:pPr lvl="2" eaLnBrk="1" hangingPunct="1">
              <a:defRPr/>
            </a:pPr>
            <a:r>
              <a:rPr lang="en-US" dirty="0" smtClean="0"/>
              <a:t>Post-herpetic neuralgia (n=7)</a:t>
            </a:r>
          </a:p>
          <a:p>
            <a:pPr lvl="2" eaLnBrk="1" hangingPunct="1">
              <a:defRPr/>
            </a:pPr>
            <a:r>
              <a:rPr lang="en-US" dirty="0" smtClean="0"/>
              <a:t>Diabetic peripheral neuropathy (n=8)</a:t>
            </a:r>
          </a:p>
          <a:p>
            <a:pPr lvl="1" eaLnBrk="1" hangingPunct="1">
              <a:defRPr/>
            </a:pPr>
            <a:r>
              <a:rPr lang="en-US" dirty="0" smtClean="0"/>
              <a:t>Pharmaceuticals</a:t>
            </a:r>
          </a:p>
          <a:p>
            <a:pPr lvl="2" eaLnBrk="1" hangingPunct="1">
              <a:defRPr/>
            </a:pPr>
            <a:r>
              <a:rPr lang="en-US" dirty="0" smtClean="0"/>
              <a:t>Pregabalin (n=11)</a:t>
            </a:r>
          </a:p>
          <a:p>
            <a:pPr lvl="2" eaLnBrk="1" hangingPunct="1">
              <a:defRPr/>
            </a:pPr>
            <a:r>
              <a:rPr lang="en-US" dirty="0" smtClean="0"/>
              <a:t>Gabapentin (n=2)</a:t>
            </a:r>
          </a:p>
          <a:p>
            <a:pPr lvl="2" eaLnBrk="1" hangingPunct="1">
              <a:defRPr/>
            </a:pPr>
            <a:r>
              <a:rPr lang="en-US" dirty="0" smtClean="0"/>
              <a:t>Duloxetine (n=2)</a:t>
            </a:r>
          </a:p>
          <a:p>
            <a:pPr lvl="1" eaLnBrk="1" hangingPunct="1">
              <a:defRPr/>
            </a:pPr>
            <a:r>
              <a:rPr lang="en-US" dirty="0" smtClean="0"/>
              <a:t>Primary outcome measure</a:t>
            </a:r>
          </a:p>
          <a:p>
            <a:pPr lvl="2" eaLnBrk="1" hangingPunct="1">
              <a:defRPr/>
            </a:pPr>
            <a:r>
              <a:rPr lang="en-US" dirty="0" smtClean="0"/>
              <a:t>Change in 0-10 NRS pain score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74850" y="298450"/>
            <a:ext cx="4565650" cy="522288"/>
          </a:xfrm>
        </p:spPr>
        <p:txBody>
          <a:bodyPr/>
          <a:lstStyle/>
          <a:p>
            <a:pPr eaLnBrk="1" hangingPunct="1">
              <a:defRPr/>
            </a:pPr>
            <a:r>
              <a:rPr lang="en-US" dirty="0" smtClean="0"/>
              <a:t>Representative Data</a:t>
            </a:r>
          </a:p>
        </p:txBody>
      </p:sp>
      <p:sp>
        <p:nvSpPr>
          <p:cNvPr id="64515" name="Rectangle 3"/>
          <p:cNvSpPr>
            <a:spLocks noGrp="1" noChangeArrowheads="1"/>
          </p:cNvSpPr>
          <p:nvPr>
            <p:ph idx="1"/>
          </p:nvPr>
        </p:nvSpPr>
        <p:spPr/>
        <p:txBody>
          <a:bodyPr/>
          <a:lstStyle/>
          <a:p>
            <a:pPr eaLnBrk="1" hangingPunct="1">
              <a:defRPr/>
            </a:pPr>
            <a:endParaRPr lang="en-US" smtClean="0"/>
          </a:p>
        </p:txBody>
      </p:sp>
      <p:pic>
        <p:nvPicPr>
          <p:cNvPr id="123905" name="Picture 1"/>
          <p:cNvPicPr>
            <a:picLocks noChangeAspect="1" noChangeArrowheads="1"/>
          </p:cNvPicPr>
          <p:nvPr/>
        </p:nvPicPr>
        <p:blipFill>
          <a:blip r:embed="rId2" cstate="print"/>
          <a:srcRect/>
          <a:stretch>
            <a:fillRect/>
          </a:stretch>
        </p:blipFill>
        <p:spPr bwMode="auto">
          <a:xfrm>
            <a:off x="146050" y="1073150"/>
            <a:ext cx="8782050" cy="5772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974850" y="298450"/>
            <a:ext cx="128305" cy="522194"/>
          </a:xfrm>
        </p:spPr>
        <p:txBody>
          <a:bodyPr/>
          <a:lstStyle/>
          <a:p>
            <a:pPr eaLnBrk="1" hangingPunct="1"/>
            <a:endParaRPr lang="en-US" smtClean="0"/>
          </a:p>
        </p:txBody>
      </p:sp>
      <p:sp>
        <p:nvSpPr>
          <p:cNvPr id="68611" name="Rectangle 3"/>
          <p:cNvSpPr>
            <a:spLocks noGrp="1" noChangeArrowheads="1"/>
          </p:cNvSpPr>
          <p:nvPr>
            <p:ph idx="1"/>
          </p:nvPr>
        </p:nvSpPr>
        <p:spPr/>
        <p:txBody>
          <a:bodyPr/>
          <a:lstStyle/>
          <a:p>
            <a:pPr eaLnBrk="1" hangingPunct="1"/>
            <a:endParaRPr lang="en-US" smtClean="0"/>
          </a:p>
        </p:txBody>
      </p:sp>
      <p:pic>
        <p:nvPicPr>
          <p:cNvPr id="122881" name="Picture 1"/>
          <p:cNvPicPr>
            <a:picLocks noChangeAspect="1" noChangeArrowheads="1"/>
          </p:cNvPicPr>
          <p:nvPr/>
        </p:nvPicPr>
        <p:blipFill>
          <a:blip r:embed="rId2" cstate="print"/>
          <a:srcRect/>
          <a:stretch>
            <a:fillRect/>
          </a:stretch>
        </p:blipFill>
        <p:spPr bwMode="auto">
          <a:xfrm>
            <a:off x="146050" y="958850"/>
            <a:ext cx="8743950" cy="5886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1857" name="Picture 1"/>
          <p:cNvPicPr>
            <a:picLocks noChangeAspect="1" noChangeArrowheads="1"/>
          </p:cNvPicPr>
          <p:nvPr/>
        </p:nvPicPr>
        <p:blipFill>
          <a:blip r:embed="rId2" cstate="print"/>
          <a:srcRect/>
          <a:stretch>
            <a:fillRect/>
          </a:stretch>
        </p:blipFill>
        <p:spPr bwMode="auto">
          <a:xfrm>
            <a:off x="166735" y="922693"/>
            <a:ext cx="88392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850" y="298450"/>
            <a:ext cx="3821113" cy="522288"/>
          </a:xfrm>
        </p:spPr>
        <p:txBody>
          <a:bodyPr/>
          <a:lstStyle/>
          <a:p>
            <a:pPr>
              <a:defRPr/>
            </a:pPr>
            <a:r>
              <a:rPr lang="en-US" dirty="0" smtClean="0"/>
              <a:t>Why Do We Care</a:t>
            </a:r>
            <a:endParaRPr lang="en-US" dirty="0"/>
          </a:p>
        </p:txBody>
      </p:sp>
      <p:sp>
        <p:nvSpPr>
          <p:cNvPr id="3" name="Content Placeholder 2"/>
          <p:cNvSpPr>
            <a:spLocks noGrp="1"/>
          </p:cNvSpPr>
          <p:nvPr>
            <p:ph idx="1"/>
          </p:nvPr>
        </p:nvSpPr>
        <p:spPr>
          <a:xfrm>
            <a:off x="831850" y="1289050"/>
            <a:ext cx="8153400" cy="5556250"/>
          </a:xfrm>
        </p:spPr>
        <p:txBody>
          <a:bodyPr/>
          <a:lstStyle/>
          <a:p>
            <a:pPr>
              <a:defRPr/>
            </a:pPr>
            <a:r>
              <a:rPr lang="en-US" dirty="0" smtClean="0"/>
              <a:t>RCTs - important for most medical therapy</a:t>
            </a:r>
          </a:p>
          <a:p>
            <a:pPr>
              <a:defRPr/>
            </a:pPr>
            <a:r>
              <a:rPr lang="en-US" dirty="0" smtClean="0"/>
              <a:t>Did not need an RCT for introduction of penicillin</a:t>
            </a:r>
          </a:p>
          <a:p>
            <a:pPr lvl="1">
              <a:defRPr/>
            </a:pPr>
            <a:r>
              <a:rPr lang="en-US" dirty="0" smtClean="0"/>
              <a:t>Pneumococcal pneumonia</a:t>
            </a:r>
          </a:p>
          <a:p>
            <a:pPr lvl="1">
              <a:defRPr/>
            </a:pPr>
            <a:r>
              <a:rPr lang="en-US" dirty="0" smtClean="0"/>
              <a:t>No penicillin - Last week 9/10 people died</a:t>
            </a:r>
          </a:p>
          <a:p>
            <a:pPr lvl="1">
              <a:defRPr/>
            </a:pPr>
            <a:r>
              <a:rPr lang="en-US" dirty="0" smtClean="0"/>
              <a:t>With penicillin – This week 1/10 people died</a:t>
            </a:r>
          </a:p>
          <a:p>
            <a:pPr lvl="1">
              <a:defRPr/>
            </a:pPr>
            <a:endParaRPr lang="en-US" dirty="0" smtClean="0"/>
          </a:p>
          <a:p>
            <a:pPr>
              <a:defRPr/>
            </a:pPr>
            <a:r>
              <a:rPr lang="en-US" dirty="0" smtClean="0"/>
              <a:t>Corollary – if you identify the right group, measurement and design issues statistics will be less </a:t>
            </a:r>
            <a:r>
              <a:rPr lang="en-US" dirty="0" err="1" smtClean="0"/>
              <a:t>controvertial</a:t>
            </a:r>
            <a:r>
              <a:rPr lang="en-US" dirty="0" smtClean="0"/>
              <a:t>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727450" y="374650"/>
            <a:ext cx="1770063" cy="522288"/>
          </a:xfrm>
        </p:spPr>
        <p:txBody>
          <a:bodyPr/>
          <a:lstStyle/>
          <a:p>
            <a:pPr eaLnBrk="1" hangingPunct="1">
              <a:defRPr/>
            </a:pPr>
            <a:r>
              <a:rPr lang="en-US" dirty="0" smtClean="0"/>
              <a:t>Method</a:t>
            </a:r>
          </a:p>
        </p:txBody>
      </p:sp>
      <p:sp>
        <p:nvSpPr>
          <p:cNvPr id="48131" name="Rectangle 3"/>
          <p:cNvSpPr>
            <a:spLocks noGrp="1" noChangeArrowheads="1"/>
          </p:cNvSpPr>
          <p:nvPr>
            <p:ph idx="1"/>
          </p:nvPr>
        </p:nvSpPr>
        <p:spPr>
          <a:xfrm>
            <a:off x="990600" y="1981200"/>
            <a:ext cx="7162800" cy="4032250"/>
          </a:xfrm>
        </p:spPr>
        <p:txBody>
          <a:bodyPr/>
          <a:lstStyle/>
          <a:p>
            <a:pPr eaLnBrk="1" hangingPunct="1">
              <a:lnSpc>
                <a:spcPct val="80000"/>
              </a:lnSpc>
              <a:defRPr/>
            </a:pPr>
            <a:r>
              <a:rPr lang="en-US" sz="2400" dirty="0" smtClean="0"/>
              <a:t>Each RCT was analyzed using absolute and percent change of the mean pain score.</a:t>
            </a:r>
          </a:p>
          <a:p>
            <a:pPr eaLnBrk="1" hangingPunct="1">
              <a:lnSpc>
                <a:spcPct val="80000"/>
              </a:lnSpc>
              <a:defRPr/>
            </a:pPr>
            <a:r>
              <a:rPr lang="en-US" sz="2400" dirty="0" smtClean="0"/>
              <a:t>List of the analytic methods compared for each trial for between group analyses (active treatment vs. placebo)</a:t>
            </a:r>
          </a:p>
          <a:p>
            <a:pPr lvl="1" eaLnBrk="1" hangingPunct="1">
              <a:lnSpc>
                <a:spcPct val="80000"/>
              </a:lnSpc>
              <a:defRPr/>
            </a:pPr>
            <a:r>
              <a:rPr lang="en-US" sz="2200" dirty="0" smtClean="0"/>
              <a:t>T-test</a:t>
            </a:r>
          </a:p>
          <a:p>
            <a:pPr lvl="1" eaLnBrk="1" hangingPunct="1">
              <a:lnSpc>
                <a:spcPct val="80000"/>
              </a:lnSpc>
              <a:defRPr/>
            </a:pPr>
            <a:r>
              <a:rPr lang="en-US" sz="2200" dirty="0" smtClean="0"/>
              <a:t>Wilcoxon rank  sum test</a:t>
            </a:r>
          </a:p>
          <a:p>
            <a:pPr lvl="1" eaLnBrk="1" hangingPunct="1">
              <a:lnSpc>
                <a:spcPct val="80000"/>
              </a:lnSpc>
              <a:defRPr/>
            </a:pPr>
            <a:r>
              <a:rPr lang="en-US" sz="2200" dirty="0" smtClean="0"/>
              <a:t>Kolmogorov-Smirnov test </a:t>
            </a:r>
          </a:p>
          <a:p>
            <a:pPr lvl="1" eaLnBrk="1" hangingPunct="1">
              <a:lnSpc>
                <a:spcPct val="80000"/>
              </a:lnSpc>
              <a:defRPr/>
            </a:pPr>
            <a:r>
              <a:rPr lang="en-US" sz="2200" dirty="0" smtClean="0"/>
              <a:t>ROC based - AUC comparison</a:t>
            </a:r>
          </a:p>
          <a:p>
            <a:pPr lvl="1" eaLnBrk="1" hangingPunct="1">
              <a:lnSpc>
                <a:spcPct val="80000"/>
              </a:lnSpc>
              <a:defRPr/>
            </a:pPr>
            <a:r>
              <a:rPr lang="en-US" sz="2200" dirty="0" smtClean="0"/>
              <a:t>Ordinal logistic regression</a:t>
            </a:r>
          </a:p>
          <a:p>
            <a:pPr lvl="1" eaLnBrk="1" hangingPunct="1">
              <a:lnSpc>
                <a:spcPct val="80000"/>
              </a:lnSpc>
              <a:defRPr/>
            </a:pPr>
            <a:r>
              <a:rPr lang="en-US" sz="2200" dirty="0" smtClean="0"/>
              <a:t>Log rank</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4" name="Rectangle 3"/>
          <p:cNvSpPr>
            <a:spLocks noChangeArrowheads="1"/>
          </p:cNvSpPr>
          <p:nvPr/>
        </p:nvSpPr>
        <p:spPr bwMode="auto">
          <a:xfrm>
            <a:off x="-457200" y="5856288"/>
            <a:ext cx="5251450" cy="831850"/>
          </a:xfrm>
          <a:prstGeom prst="rect">
            <a:avLst/>
          </a:prstGeom>
          <a:noFill/>
          <a:ln w="9525">
            <a:noFill/>
            <a:miter lim="800000"/>
            <a:headEnd/>
            <a:tailEnd/>
          </a:ln>
        </p:spPr>
        <p:txBody>
          <a:bodyPr lIns="0" tIns="0" rIns="0" bIns="0">
            <a:spAutoFit/>
          </a:bodyPr>
          <a:lstStyle/>
          <a:p>
            <a:pPr lvl="2" eaLnBrk="0" hangingPunct="0">
              <a:lnSpc>
                <a:spcPct val="90000"/>
              </a:lnSpc>
            </a:pPr>
            <a:r>
              <a:rPr lang="en-US" sz="2000"/>
              <a:t>T = T-test with equal variance</a:t>
            </a:r>
          </a:p>
          <a:p>
            <a:pPr lvl="2" eaLnBrk="0" hangingPunct="0">
              <a:lnSpc>
                <a:spcPct val="90000"/>
              </a:lnSpc>
            </a:pPr>
            <a:r>
              <a:rPr lang="en-US" sz="2000"/>
              <a:t>RS = Wilcoxon rank  sum test</a:t>
            </a:r>
          </a:p>
          <a:p>
            <a:pPr lvl="2" eaLnBrk="0" hangingPunct="0">
              <a:lnSpc>
                <a:spcPct val="90000"/>
              </a:lnSpc>
            </a:pPr>
            <a:r>
              <a:rPr lang="en-US" sz="2000"/>
              <a:t>ROC = AUC comparison</a:t>
            </a:r>
          </a:p>
        </p:txBody>
      </p:sp>
      <p:sp>
        <p:nvSpPr>
          <p:cNvPr id="10245" name="Rectangle 4"/>
          <p:cNvSpPr>
            <a:spLocks noChangeArrowheads="1"/>
          </p:cNvSpPr>
          <p:nvPr/>
        </p:nvSpPr>
        <p:spPr bwMode="auto">
          <a:xfrm>
            <a:off x="3729038" y="5840413"/>
            <a:ext cx="5610225" cy="923925"/>
          </a:xfrm>
          <a:prstGeom prst="rect">
            <a:avLst/>
          </a:prstGeom>
          <a:noFill/>
          <a:ln w="9525">
            <a:noFill/>
            <a:miter lim="800000"/>
            <a:headEnd/>
            <a:tailEnd/>
          </a:ln>
        </p:spPr>
        <p:txBody>
          <a:bodyPr lIns="91294" tIns="45647" rIns="91294" bIns="45647">
            <a:spAutoFit/>
          </a:bodyPr>
          <a:lstStyle/>
          <a:p>
            <a:pPr lvl="2" eaLnBrk="0" hangingPunct="0">
              <a:lnSpc>
                <a:spcPct val="90000"/>
              </a:lnSpc>
            </a:pPr>
            <a:r>
              <a:rPr lang="en-US" sz="2000"/>
              <a:t>KS = Kolmogorov-Smirnov </a:t>
            </a:r>
          </a:p>
          <a:p>
            <a:pPr lvl="2" eaLnBrk="0" hangingPunct="0">
              <a:lnSpc>
                <a:spcPct val="90000"/>
              </a:lnSpc>
            </a:pPr>
            <a:r>
              <a:rPr lang="en-US" sz="2000"/>
              <a:t>OL = Ordinal logistic regression</a:t>
            </a:r>
          </a:p>
          <a:p>
            <a:pPr lvl="2" eaLnBrk="0" hangingPunct="0">
              <a:lnSpc>
                <a:spcPct val="90000"/>
              </a:lnSpc>
            </a:pPr>
            <a:r>
              <a:rPr lang="en-US" sz="2000"/>
              <a:t>LR = Log rank</a:t>
            </a:r>
          </a:p>
        </p:txBody>
      </p:sp>
      <p:sp>
        <p:nvSpPr>
          <p:cNvPr id="7" name="Title 6"/>
          <p:cNvSpPr>
            <a:spLocks noGrp="1"/>
          </p:cNvSpPr>
          <p:nvPr>
            <p:ph type="title"/>
          </p:nvPr>
        </p:nvSpPr>
        <p:spPr/>
        <p:txBody>
          <a:bodyPr/>
          <a:lstStyle/>
          <a:p>
            <a:endParaRPr lang="en-US"/>
          </a:p>
        </p:txBody>
      </p:sp>
      <p:pic>
        <p:nvPicPr>
          <p:cNvPr id="10243" name="Picture 3"/>
          <p:cNvPicPr>
            <a:picLocks noChangeAspect="1" noChangeArrowheads="1"/>
          </p:cNvPicPr>
          <p:nvPr/>
        </p:nvPicPr>
        <p:blipFill>
          <a:blip r:embed="rId2" cstate="print"/>
          <a:srcRect/>
          <a:stretch>
            <a:fillRect/>
          </a:stretch>
        </p:blipFill>
        <p:spPr bwMode="auto">
          <a:xfrm>
            <a:off x="527050" y="222250"/>
            <a:ext cx="7988300" cy="5561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1974850" y="298450"/>
            <a:ext cx="2744788" cy="522288"/>
          </a:xfrm>
        </p:spPr>
        <p:txBody>
          <a:bodyPr/>
          <a:lstStyle/>
          <a:p>
            <a:pPr>
              <a:defRPr/>
            </a:pPr>
            <a:r>
              <a:rPr lang="en-US" dirty="0" smtClean="0"/>
              <a:t>Rank Totals</a:t>
            </a:r>
          </a:p>
        </p:txBody>
      </p:sp>
      <p:sp>
        <p:nvSpPr>
          <p:cNvPr id="11268" name="Rectangle 3"/>
          <p:cNvSpPr>
            <a:spLocks noChangeArrowheads="1"/>
          </p:cNvSpPr>
          <p:nvPr/>
        </p:nvSpPr>
        <p:spPr bwMode="auto">
          <a:xfrm>
            <a:off x="2127250" y="4413250"/>
            <a:ext cx="5249863" cy="1938338"/>
          </a:xfrm>
          <a:prstGeom prst="rect">
            <a:avLst/>
          </a:prstGeom>
          <a:noFill/>
          <a:ln w="9525">
            <a:noFill/>
            <a:miter lim="800000"/>
            <a:headEnd/>
            <a:tailEnd/>
          </a:ln>
        </p:spPr>
        <p:txBody>
          <a:bodyPr lIns="0" tIns="0" rIns="0" bIns="0">
            <a:spAutoFit/>
          </a:bodyPr>
          <a:lstStyle/>
          <a:p>
            <a:pPr lvl="2" eaLnBrk="0" hangingPunct="0">
              <a:lnSpc>
                <a:spcPct val="90000"/>
              </a:lnSpc>
            </a:pPr>
            <a:r>
              <a:rPr lang="en-US" sz="2000"/>
              <a:t>T = T-test with equal variance</a:t>
            </a:r>
          </a:p>
          <a:p>
            <a:pPr lvl="2" eaLnBrk="0" hangingPunct="0">
              <a:lnSpc>
                <a:spcPct val="90000"/>
              </a:lnSpc>
            </a:pPr>
            <a:r>
              <a:rPr lang="en-US" sz="2000"/>
              <a:t>RS = Wilcoxon rank  sum test</a:t>
            </a:r>
          </a:p>
          <a:p>
            <a:pPr lvl="2" eaLnBrk="0" hangingPunct="0">
              <a:lnSpc>
                <a:spcPct val="90000"/>
              </a:lnSpc>
            </a:pPr>
            <a:r>
              <a:rPr lang="en-US" sz="2000"/>
              <a:t>ROC = AUC comparison</a:t>
            </a:r>
          </a:p>
          <a:p>
            <a:pPr lvl="2" eaLnBrk="0" hangingPunct="0">
              <a:lnSpc>
                <a:spcPct val="90000"/>
              </a:lnSpc>
            </a:pPr>
            <a:r>
              <a:rPr lang="en-US" sz="2000"/>
              <a:t>KS = Kolmogorov-Smirnov </a:t>
            </a:r>
          </a:p>
          <a:p>
            <a:pPr lvl="2" eaLnBrk="0" hangingPunct="0">
              <a:lnSpc>
                <a:spcPct val="90000"/>
              </a:lnSpc>
            </a:pPr>
            <a:r>
              <a:rPr lang="en-US" sz="2000"/>
              <a:t>OL = Ordinal logistic regression</a:t>
            </a:r>
          </a:p>
          <a:p>
            <a:pPr lvl="2" eaLnBrk="0" hangingPunct="0">
              <a:lnSpc>
                <a:spcPct val="90000"/>
              </a:lnSpc>
            </a:pPr>
            <a:r>
              <a:rPr lang="en-US" sz="2000"/>
              <a:t>LR = Log rank</a:t>
            </a:r>
          </a:p>
          <a:p>
            <a:pPr lvl="2" eaLnBrk="0" hangingPunct="0">
              <a:lnSpc>
                <a:spcPct val="90000"/>
              </a:lnSpc>
            </a:pPr>
            <a:endParaRPr lang="en-US" sz="2000"/>
          </a:p>
        </p:txBody>
      </p:sp>
      <p:pic>
        <p:nvPicPr>
          <p:cNvPr id="11267" name="Picture 3"/>
          <p:cNvPicPr>
            <a:picLocks noChangeAspect="1" noChangeArrowheads="1"/>
          </p:cNvPicPr>
          <p:nvPr/>
        </p:nvPicPr>
        <p:blipFill>
          <a:blip r:embed="rId2" cstate="print"/>
          <a:srcRect/>
          <a:stretch>
            <a:fillRect/>
          </a:stretch>
        </p:blipFill>
        <p:spPr bwMode="auto">
          <a:xfrm>
            <a:off x="527050" y="1898650"/>
            <a:ext cx="7989887" cy="22240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850" y="298450"/>
            <a:ext cx="2898775" cy="522288"/>
          </a:xfrm>
        </p:spPr>
        <p:txBody>
          <a:bodyPr/>
          <a:lstStyle/>
          <a:p>
            <a:pPr>
              <a:defRPr/>
            </a:pPr>
            <a:r>
              <a:rPr lang="en-US" dirty="0" smtClean="0"/>
              <a:t>Conclusions</a:t>
            </a:r>
            <a:endParaRPr lang="en-US" dirty="0"/>
          </a:p>
        </p:txBody>
      </p:sp>
      <p:sp>
        <p:nvSpPr>
          <p:cNvPr id="3" name="Content Placeholder 2"/>
          <p:cNvSpPr>
            <a:spLocks noGrp="1"/>
          </p:cNvSpPr>
          <p:nvPr>
            <p:ph idx="1"/>
          </p:nvPr>
        </p:nvSpPr>
        <p:spPr>
          <a:xfrm>
            <a:off x="673100" y="1441450"/>
            <a:ext cx="8458200" cy="4572000"/>
          </a:xfrm>
        </p:spPr>
        <p:txBody>
          <a:bodyPr/>
          <a:lstStyle/>
          <a:p>
            <a:pPr>
              <a:defRPr/>
            </a:pPr>
            <a:r>
              <a:rPr lang="en-US" dirty="0" smtClean="0"/>
              <a:t>Tools for measuring pain have high inter-person variability and lower intra-person variability</a:t>
            </a:r>
          </a:p>
          <a:p>
            <a:pPr>
              <a:defRPr/>
            </a:pPr>
            <a:r>
              <a:rPr lang="en-US" dirty="0" smtClean="0"/>
              <a:t>Mean values do not provide a unique answer to the clinical question of how many people get better</a:t>
            </a:r>
          </a:p>
          <a:p>
            <a:pPr>
              <a:defRPr/>
            </a:pPr>
            <a:r>
              <a:rPr lang="en-US" dirty="0" smtClean="0"/>
              <a:t>Responder analysis accurately reflect the number of people in each treatment group that reach a level of change in that study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850" y="298450"/>
            <a:ext cx="4308872" cy="522194"/>
          </a:xfrm>
        </p:spPr>
        <p:txBody>
          <a:bodyPr/>
          <a:lstStyle/>
          <a:p>
            <a:r>
              <a:rPr lang="en-US" dirty="0" smtClean="0"/>
              <a:t>Conclusions (cont)</a:t>
            </a:r>
            <a:endParaRPr lang="en-US" dirty="0"/>
          </a:p>
        </p:txBody>
      </p:sp>
      <p:sp>
        <p:nvSpPr>
          <p:cNvPr id="3" name="Content Placeholder 2"/>
          <p:cNvSpPr>
            <a:spLocks noGrp="1"/>
          </p:cNvSpPr>
          <p:nvPr>
            <p:ph idx="1"/>
          </p:nvPr>
        </p:nvSpPr>
        <p:spPr>
          <a:xfrm>
            <a:off x="990600" y="1441450"/>
            <a:ext cx="7689850" cy="4800600"/>
          </a:xfrm>
        </p:spPr>
        <p:txBody>
          <a:bodyPr/>
          <a:lstStyle/>
          <a:p>
            <a:r>
              <a:rPr lang="en-US" dirty="0" smtClean="0"/>
              <a:t>To the degree that the test group is an accurate representation of the general population the response rates in the treated group will reflect what the clinician is likely to see, regardless of the reason for the response.</a:t>
            </a:r>
          </a:p>
          <a:p>
            <a:r>
              <a:rPr lang="en-US" dirty="0" smtClean="0"/>
              <a:t>Both mean value and the responder analysis provide useful information and should be presented.</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THANK YOU</a:t>
            </a:r>
            <a:endParaRPr lang="en-US" dirty="0"/>
          </a:p>
        </p:txBody>
      </p:sp>
      <p:sp>
        <p:nvSpPr>
          <p:cNvPr id="8" name="Text Placeholder 7"/>
          <p:cNvSpPr>
            <a:spLocks noGrp="1"/>
          </p:cNvSpPr>
          <p:nvPr>
            <p:ph type="body" idx="1"/>
          </p:nvPr>
        </p:nvSpPr>
        <p:spPr/>
        <p:txBody>
          <a:bodyPr anchor="ctr"/>
          <a:lstStyle/>
          <a:p>
            <a:pPr>
              <a:defRPr/>
            </a:pPr>
            <a:r>
              <a:rPr lang="en-US" u="sng" dirty="0" smtClean="0"/>
              <a:t>Research Group</a:t>
            </a:r>
            <a:endParaRPr lang="en-US" u="sng" dirty="0"/>
          </a:p>
        </p:txBody>
      </p:sp>
      <p:sp>
        <p:nvSpPr>
          <p:cNvPr id="5" name="Content Placeholder 4"/>
          <p:cNvSpPr>
            <a:spLocks noGrp="1"/>
          </p:cNvSpPr>
          <p:nvPr>
            <p:ph sz="half" idx="2"/>
          </p:nvPr>
        </p:nvSpPr>
        <p:spPr/>
        <p:txBody>
          <a:bodyPr/>
          <a:lstStyle/>
          <a:p>
            <a:pPr>
              <a:defRPr/>
            </a:pPr>
            <a:r>
              <a:rPr lang="en-US" dirty="0" smtClean="0"/>
              <a:t>Chris Rowan</a:t>
            </a:r>
          </a:p>
          <a:p>
            <a:pPr>
              <a:defRPr/>
            </a:pPr>
            <a:r>
              <a:rPr lang="en-US" dirty="0" smtClean="0"/>
              <a:t>Kevin Haynes</a:t>
            </a:r>
          </a:p>
          <a:p>
            <a:pPr>
              <a:defRPr/>
            </a:pPr>
            <a:r>
              <a:rPr lang="en-US" dirty="0" smtClean="0"/>
              <a:t>Andrea </a:t>
            </a:r>
            <a:r>
              <a:rPr lang="en-US" dirty="0" err="1" smtClean="0"/>
              <a:t>Troxel</a:t>
            </a:r>
            <a:endParaRPr lang="en-US" dirty="0" smtClean="0"/>
          </a:p>
          <a:p>
            <a:pPr>
              <a:defRPr/>
            </a:pPr>
            <a:r>
              <a:rPr lang="en-US" dirty="0" smtClean="0"/>
              <a:t>Brian Strom</a:t>
            </a:r>
          </a:p>
          <a:p>
            <a:pPr>
              <a:defRPr/>
            </a:pPr>
            <a:r>
              <a:rPr lang="en-US" dirty="0" smtClean="0"/>
              <a:t>Rosemary </a:t>
            </a:r>
            <a:r>
              <a:rPr lang="en-US" dirty="0" err="1" smtClean="0"/>
              <a:t>Polomano</a:t>
            </a:r>
            <a:endParaRPr lang="en-US" dirty="0" smtClean="0"/>
          </a:p>
          <a:p>
            <a:pPr>
              <a:defRPr/>
            </a:pPr>
            <a:endParaRPr lang="en-US" dirty="0"/>
          </a:p>
        </p:txBody>
      </p:sp>
      <p:sp>
        <p:nvSpPr>
          <p:cNvPr id="9" name="Text Placeholder 8"/>
          <p:cNvSpPr>
            <a:spLocks noGrp="1"/>
          </p:cNvSpPr>
          <p:nvPr>
            <p:ph type="body" sz="quarter" idx="3"/>
          </p:nvPr>
        </p:nvSpPr>
        <p:spPr/>
        <p:txBody>
          <a:bodyPr anchor="ctr"/>
          <a:lstStyle/>
          <a:p>
            <a:pPr>
              <a:defRPr/>
            </a:pPr>
            <a:r>
              <a:rPr lang="en-US" u="sng" dirty="0" smtClean="0"/>
              <a:t>Additional Collaborators</a:t>
            </a:r>
            <a:endParaRPr lang="en-US" u="sng" dirty="0"/>
          </a:p>
        </p:txBody>
      </p:sp>
      <p:sp>
        <p:nvSpPr>
          <p:cNvPr id="7" name="Content Placeholder 6"/>
          <p:cNvSpPr>
            <a:spLocks noGrp="1"/>
          </p:cNvSpPr>
          <p:nvPr>
            <p:ph sz="quarter" idx="4"/>
          </p:nvPr>
        </p:nvSpPr>
        <p:spPr/>
        <p:txBody>
          <a:bodyPr/>
          <a:lstStyle/>
          <a:p>
            <a:pPr>
              <a:defRPr/>
            </a:pPr>
            <a:r>
              <a:rPr lang="en-US" dirty="0" smtClean="0"/>
              <a:t>Robert </a:t>
            </a:r>
            <a:r>
              <a:rPr lang="en-US" dirty="0" err="1" smtClean="0"/>
              <a:t>Dworkin</a:t>
            </a:r>
            <a:endParaRPr lang="en-US" dirty="0" smtClean="0"/>
          </a:p>
          <a:p>
            <a:pPr>
              <a:defRPr/>
            </a:pPr>
            <a:r>
              <a:rPr lang="en-US" dirty="0" smtClean="0"/>
              <a:t>Dennis Turk</a:t>
            </a:r>
          </a:p>
          <a:p>
            <a:pPr>
              <a:defRPr/>
            </a:pPr>
            <a:r>
              <a:rPr lang="en-US" dirty="0" smtClean="0"/>
              <a:t>Nathaniel Katz</a:t>
            </a:r>
          </a:p>
          <a:p>
            <a:pPr>
              <a:defRPr/>
            </a:pPr>
            <a:r>
              <a:rPr lang="en-US" dirty="0" smtClean="0"/>
              <a:t>Michael Rowbotham</a:t>
            </a:r>
          </a:p>
          <a:p>
            <a:pPr>
              <a:defRPr/>
            </a:pPr>
            <a:r>
              <a:rPr lang="en-US" dirty="0" smtClean="0"/>
              <a:t>Russel </a:t>
            </a:r>
            <a:r>
              <a:rPr lang="en-US" dirty="0" err="1" smtClean="0"/>
              <a:t>Portenoy</a:t>
            </a:r>
            <a:endParaRPr lang="en-US" dirty="0" smtClean="0"/>
          </a:p>
          <a:p>
            <a:pPr>
              <a:defRPr/>
            </a:pPr>
            <a:r>
              <a:rPr lang="en-US" dirty="0" smtClean="0"/>
              <a:t>John Messina</a:t>
            </a:r>
          </a:p>
          <a:p>
            <a:pPr>
              <a:defRPr/>
            </a:pPr>
            <a:r>
              <a:rPr lang="en-US" dirty="0" smtClean="0"/>
              <a:t>Michael Poole</a:t>
            </a:r>
          </a:p>
          <a:p>
            <a:pPr>
              <a:defRPr/>
            </a:pPr>
            <a:r>
              <a:rPr lang="en-US" dirty="0" smtClean="0"/>
              <a:t>Mitchell Max</a:t>
            </a:r>
          </a:p>
          <a:p>
            <a:pPr>
              <a:defRPr/>
            </a:pPr>
            <a:r>
              <a:rPr lang="en-US" dirty="0" smtClean="0"/>
              <a:t>Jesse Berlin</a:t>
            </a:r>
          </a:p>
          <a:p>
            <a:pPr>
              <a:buFontTx/>
              <a:buNone/>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1365250" y="298450"/>
            <a:ext cx="5969000" cy="517525"/>
          </a:xfrm>
        </p:spPr>
        <p:txBody>
          <a:bodyPr/>
          <a:lstStyle/>
          <a:p>
            <a:pPr>
              <a:defRPr/>
            </a:pPr>
            <a:r>
              <a:rPr lang="en-US" dirty="0" smtClean="0"/>
              <a:t>Outline of the Presentation</a:t>
            </a:r>
          </a:p>
        </p:txBody>
      </p:sp>
      <p:sp>
        <p:nvSpPr>
          <p:cNvPr id="336899" name="Rectangle 3"/>
          <p:cNvSpPr>
            <a:spLocks noGrp="1" noChangeArrowheads="1"/>
          </p:cNvSpPr>
          <p:nvPr>
            <p:ph idx="1"/>
          </p:nvPr>
        </p:nvSpPr>
        <p:spPr>
          <a:xfrm>
            <a:off x="527050" y="1593850"/>
            <a:ext cx="8305800" cy="4876800"/>
          </a:xfrm>
        </p:spPr>
        <p:txBody>
          <a:bodyPr/>
          <a:lstStyle/>
          <a:p>
            <a:pPr>
              <a:lnSpc>
                <a:spcPct val="130000"/>
              </a:lnSpc>
            </a:pPr>
            <a:r>
              <a:rPr lang="en-US" dirty="0" smtClean="0"/>
              <a:t>Measurement must be appropriate</a:t>
            </a:r>
          </a:p>
          <a:p>
            <a:pPr>
              <a:lnSpc>
                <a:spcPct val="130000"/>
              </a:lnSpc>
            </a:pPr>
            <a:r>
              <a:rPr lang="en-US" dirty="0" smtClean="0"/>
              <a:t>Handling of missing data is important</a:t>
            </a:r>
          </a:p>
          <a:p>
            <a:pPr>
              <a:lnSpc>
                <a:spcPct val="130000"/>
              </a:lnSpc>
            </a:pPr>
            <a:r>
              <a:rPr lang="en-US" u="sng" dirty="0" smtClean="0"/>
              <a:t>Part 1:</a:t>
            </a:r>
            <a:r>
              <a:rPr lang="en-US" dirty="0" smtClean="0"/>
              <a:t> How do patients report pain</a:t>
            </a:r>
            <a:endParaRPr lang="en-US" u="sng" dirty="0" smtClean="0"/>
          </a:p>
          <a:p>
            <a:pPr>
              <a:lnSpc>
                <a:spcPct val="130000"/>
              </a:lnSpc>
            </a:pPr>
            <a:r>
              <a:rPr lang="en-US" u="sng" dirty="0" smtClean="0"/>
              <a:t>Part 2</a:t>
            </a:r>
            <a:r>
              <a:rPr lang="en-US" dirty="0" smtClean="0"/>
              <a:t>: Analysis </a:t>
            </a:r>
          </a:p>
          <a:p>
            <a:pPr>
              <a:lnSpc>
                <a:spcPct val="130000"/>
              </a:lnSpc>
            </a:pPr>
            <a:r>
              <a:rPr lang="en-US" u="sng" dirty="0" smtClean="0"/>
              <a:t>Part 3</a:t>
            </a:r>
            <a:r>
              <a:rPr lang="en-US" dirty="0" smtClean="0"/>
              <a:t>: Interpretation</a:t>
            </a:r>
          </a:p>
          <a:p>
            <a:pPr>
              <a:lnSpc>
                <a:spcPct val="130000"/>
              </a:lnSpc>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mph" presetSubtype="0" nodeType="clickEffect">
                                  <p:stCondLst>
                                    <p:cond delay="0"/>
                                  </p:stCondLst>
                                  <p:endCondLst>
                                    <p:cond evt="onNext" delay="0">
                                      <p:tgtEl>
                                        <p:sldTgt/>
                                      </p:tgtEl>
                                    </p:cond>
                                  </p:endCondLst>
                                  <p:childTnLst>
                                    <p:set>
                                      <p:cBhvr override="childStyle">
                                        <p:cTn id="6" dur="indefinite" fill="hold"/>
                                        <p:tgtEl>
                                          <p:spTgt spid="336899">
                                            <p:txEl>
                                              <p:pRg st="0" end="0"/>
                                            </p:txEl>
                                          </p:spTgt>
                                        </p:tgtEl>
                                        <p:attrNameLst>
                                          <p:attrName>style.color</p:attrName>
                                        </p:attrNameLst>
                                      </p:cBhvr>
                                      <p:to>
                                        <p:clrVal>
                                          <a:schemeClr val="tx2"/>
                                        </p:clrVal>
                                      </p:to>
                                    </p:set>
                                    <p:set>
                                      <p:cBhvr override="childStyle">
                                        <p:cTn id="7" dur="indefinite" fill="hold"/>
                                        <p:tgtEl>
                                          <p:spTgt spid="336899">
                                            <p:txEl>
                                              <p:pRg st="0" end="0"/>
                                            </p:txEl>
                                          </p:spTgt>
                                        </p:tgtEl>
                                        <p:attrNameLst>
                                          <p:attrName>style.fontStyle</p:attrName>
                                        </p:attrNameLst>
                                      </p:cBhvr>
                                      <p:to>
                                        <p:strVal val="italic"/>
                                      </p:to>
                                    </p:set>
                                    <p:set>
                                      <p:cBhvr>
                                        <p:cTn id="8" dur="indefinite" fill="hold"/>
                                        <p:tgtEl>
                                          <p:spTgt spid="336899">
                                            <p:txEl>
                                              <p:pRg st="0" end="0"/>
                                            </p:txEl>
                                          </p:spTgt>
                                        </p:tgtEl>
                                        <p:attrNameLst>
                                          <p:attrName>style.fontWeight</p:attrName>
                                        </p:attrNameLst>
                                      </p:cBhvr>
                                      <p:to>
                                        <p:strVal val="bold"/>
                                      </p:to>
                                    </p:set>
                                    <p:set>
                                      <p:cBhvr>
                                        <p:cTn id="9" dur="indefinite" fill="hold"/>
                                        <p:tgtEl>
                                          <p:spTgt spid="336899">
                                            <p:txEl>
                                              <p:pRg st="0" end="0"/>
                                            </p:txEl>
                                          </p:spTgt>
                                        </p:tgtEl>
                                        <p:attrNameLst>
                                          <p:attrName>style.textDecorationUnderline</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1" presetClass="emph" presetSubtype="0" nodeType="clickEffect">
                                  <p:stCondLst>
                                    <p:cond delay="0"/>
                                  </p:stCondLst>
                                  <p:childTnLst>
                                    <p:set>
                                      <p:cBhvr override="childStyle">
                                        <p:cTn id="13" dur="3000" fill="hold"/>
                                        <p:tgtEl>
                                          <p:spTgt spid="336899">
                                            <p:txEl>
                                              <p:pRg st="1" end="1"/>
                                            </p:txEl>
                                          </p:spTgt>
                                        </p:tgtEl>
                                        <p:attrNameLst>
                                          <p:attrName>style.color</p:attrName>
                                        </p:attrNameLst>
                                      </p:cBhvr>
                                      <p:to>
                                        <p:clrVal>
                                          <a:schemeClr val="tx2"/>
                                        </p:clrVal>
                                      </p:to>
                                    </p:set>
                                    <p:set>
                                      <p:cBhvr override="childStyle">
                                        <p:cTn id="14" dur="3000" fill="hold"/>
                                        <p:tgtEl>
                                          <p:spTgt spid="336899">
                                            <p:txEl>
                                              <p:pRg st="1" end="1"/>
                                            </p:txEl>
                                          </p:spTgt>
                                        </p:tgtEl>
                                        <p:attrNameLst>
                                          <p:attrName>style.fontStyle</p:attrName>
                                        </p:attrNameLst>
                                      </p:cBhvr>
                                      <p:to>
                                        <p:strVal val="italic"/>
                                      </p:to>
                                    </p:set>
                                    <p:set>
                                      <p:cBhvr>
                                        <p:cTn id="15" dur="3000" fill="hold"/>
                                        <p:tgtEl>
                                          <p:spTgt spid="336899">
                                            <p:txEl>
                                              <p:pRg st="1" end="1"/>
                                            </p:txEl>
                                          </p:spTgt>
                                        </p:tgtEl>
                                        <p:attrNameLst>
                                          <p:attrName>style.fontWeight</p:attrName>
                                        </p:attrNameLst>
                                      </p:cBhvr>
                                      <p:to>
                                        <p:strVal val="bold"/>
                                      </p:to>
                                    </p:set>
                                    <p:set>
                                      <p:cBhvr>
                                        <p:cTn id="16" dur="3000" fill="hold"/>
                                        <p:tgtEl>
                                          <p:spTgt spid="336899">
                                            <p:txEl>
                                              <p:pRg st="1" end="1"/>
                                            </p:txEl>
                                          </p:spTgt>
                                        </p:tgtEl>
                                        <p:attrNameLst>
                                          <p:attrName>style.textDecorationUnderline</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p:cBhvr override="childStyle">
                                        <p:cTn id="20" dur="500" fill="hold"/>
                                        <p:tgtEl>
                                          <p:spTgt spid="336899">
                                            <p:txEl>
                                              <p:pRg st="2" end="2"/>
                                            </p:txEl>
                                          </p:spTgt>
                                        </p:tgtEl>
                                        <p:attrNameLst>
                                          <p:attrName>style.color</p:attrName>
                                        </p:attrNameLst>
                                      </p:cBhvr>
                                      <p:to>
                                        <a:srgbClr val="EBFB1D"/>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650" y="374650"/>
            <a:ext cx="7027863" cy="522288"/>
          </a:xfrm>
        </p:spPr>
        <p:txBody>
          <a:bodyPr/>
          <a:lstStyle/>
          <a:p>
            <a:pPr>
              <a:defRPr/>
            </a:pPr>
            <a:r>
              <a:rPr lang="en-US" dirty="0" smtClean="0"/>
              <a:t>Pain is a Subjective Experience</a:t>
            </a:r>
            <a:endParaRPr lang="en-US" dirty="0"/>
          </a:p>
        </p:txBody>
      </p:sp>
      <p:sp>
        <p:nvSpPr>
          <p:cNvPr id="3" name="Content Placeholder 2"/>
          <p:cNvSpPr>
            <a:spLocks noGrp="1"/>
          </p:cNvSpPr>
          <p:nvPr>
            <p:ph idx="1"/>
          </p:nvPr>
        </p:nvSpPr>
        <p:spPr>
          <a:xfrm>
            <a:off x="1441450" y="1517650"/>
            <a:ext cx="7162800" cy="5105400"/>
          </a:xfrm>
        </p:spPr>
        <p:txBody>
          <a:bodyPr/>
          <a:lstStyle/>
          <a:p>
            <a:pPr>
              <a:defRPr/>
            </a:pPr>
            <a:r>
              <a:rPr lang="en-US" dirty="0" smtClean="0"/>
              <a:t>No “objective” direct measure</a:t>
            </a:r>
          </a:p>
          <a:p>
            <a:pPr>
              <a:defRPr/>
            </a:pPr>
            <a:r>
              <a:rPr lang="en-US" dirty="0" smtClean="0"/>
              <a:t>Not easy to relate to an underlying neurologic process in an individual</a:t>
            </a:r>
          </a:p>
          <a:p>
            <a:pPr>
              <a:defRPr/>
            </a:pPr>
            <a:r>
              <a:rPr lang="en-US" dirty="0" smtClean="0"/>
              <a:t>Depend on subjects to accurately report their experience</a:t>
            </a:r>
          </a:p>
          <a:p>
            <a:pPr>
              <a:defRPr/>
            </a:pPr>
            <a:endParaRPr lang="en-US" dirty="0" smtClean="0"/>
          </a:p>
          <a:p>
            <a:pPr>
              <a:defRPr/>
            </a:pPr>
            <a:r>
              <a:rPr lang="en-US" dirty="0" smtClean="0"/>
              <a:t>Creates inter-person variation in the reporting of pain that is unavoidable</a:t>
            </a:r>
          </a:p>
          <a:p>
            <a:pPr>
              <a:defRPr/>
            </a:pPr>
            <a:r>
              <a:rPr lang="en-US" dirty="0" smtClean="0"/>
              <a:t>Creates observer discomfort about the validity of the measure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03250" y="374650"/>
            <a:ext cx="8229600" cy="669925"/>
          </a:xfrm>
          <a:noFill/>
          <a:ln/>
        </p:spPr>
        <p:txBody>
          <a:bodyPr wrap="square" lIns="83213" tIns="41606" rIns="83213" bIns="41606" anchor="b"/>
          <a:lstStyle/>
          <a:p>
            <a:r>
              <a:rPr lang="en-US"/>
              <a:t>Pain Measures - Intensity Scales</a:t>
            </a:r>
          </a:p>
        </p:txBody>
      </p:sp>
      <p:sp>
        <p:nvSpPr>
          <p:cNvPr id="125955" name="Rectangle 3"/>
          <p:cNvSpPr>
            <a:spLocks noGrp="1" noChangeArrowheads="1"/>
          </p:cNvSpPr>
          <p:nvPr>
            <p:ph type="body" idx="1"/>
          </p:nvPr>
        </p:nvSpPr>
        <p:spPr>
          <a:xfrm>
            <a:off x="984250" y="1441450"/>
            <a:ext cx="7429500" cy="3962400"/>
          </a:xfrm>
          <a:noFill/>
          <a:ln/>
        </p:spPr>
        <p:txBody>
          <a:bodyPr lIns="83213" tIns="41606" rIns="83213" bIns="41606"/>
          <a:lstStyle/>
          <a:p>
            <a:pPr>
              <a:buFontTx/>
              <a:buNone/>
            </a:pPr>
            <a:r>
              <a:rPr lang="en-US" sz="2000">
                <a:latin typeface="Times New Roman" pitchFamily="18" charset="0"/>
              </a:rPr>
              <a:t>  </a:t>
            </a:r>
            <a:r>
              <a:rPr lang="en-US" sz="2400">
                <a:latin typeface="Times New Roman" pitchFamily="18" charset="0"/>
              </a:rPr>
              <a:t>    	 0__1__2__3__4__5__6__7__8__9__10</a:t>
            </a:r>
          </a:p>
          <a:p>
            <a:pPr>
              <a:buFontTx/>
              <a:buNone/>
            </a:pPr>
            <a:endParaRPr lang="en-US" sz="2400">
              <a:latin typeface="Times New Roman" pitchFamily="18" charset="0"/>
            </a:endParaRPr>
          </a:p>
          <a:p>
            <a:pPr>
              <a:buFontTx/>
              <a:buNone/>
            </a:pPr>
            <a:r>
              <a:rPr lang="en-US" sz="2000">
                <a:latin typeface="Times New Roman" pitchFamily="18" charset="0"/>
              </a:rPr>
              <a:t>       	 </a:t>
            </a:r>
            <a:r>
              <a:rPr lang="en-US" sz="1800">
                <a:latin typeface="Times New Roman" pitchFamily="18" charset="0"/>
              </a:rPr>
              <a:t>|____________________________________________|</a:t>
            </a:r>
          </a:p>
          <a:p>
            <a:pPr>
              <a:buFontTx/>
              <a:buNone/>
            </a:pPr>
            <a:r>
              <a:rPr lang="en-US" sz="1800">
                <a:latin typeface="Times New Roman" pitchFamily="18" charset="0"/>
              </a:rPr>
              <a:t>        	 |					         |</a:t>
            </a:r>
            <a:br>
              <a:rPr lang="en-US" sz="1800">
                <a:latin typeface="Times New Roman" pitchFamily="18" charset="0"/>
              </a:rPr>
            </a:br>
            <a:r>
              <a:rPr lang="en-US" sz="1800">
                <a:latin typeface="Times New Roman" pitchFamily="18" charset="0"/>
              </a:rPr>
              <a:t>	Least					     Worst</a:t>
            </a:r>
            <a:br>
              <a:rPr lang="en-US" sz="1800">
                <a:latin typeface="Times New Roman" pitchFamily="18" charset="0"/>
              </a:rPr>
            </a:br>
            <a:endParaRPr lang="en-US" sz="2000">
              <a:latin typeface="Times New Roman" pitchFamily="18" charset="0"/>
            </a:endParaRPr>
          </a:p>
          <a:p>
            <a:pPr>
              <a:buFontTx/>
              <a:buNone/>
            </a:pPr>
            <a:r>
              <a:rPr lang="en-US" sz="2000">
                <a:latin typeface="Times New Roman" pitchFamily="18" charset="0"/>
              </a:rPr>
              <a:t>		None    Mild    Moderate   Severe   Excruciating</a:t>
            </a:r>
          </a:p>
          <a:p>
            <a:pPr>
              <a:buFontTx/>
              <a:buNone/>
            </a:pPr>
            <a:endParaRPr lang="en-US" sz="2000">
              <a:latin typeface="Times New Roman" pitchFamily="18" charset="0"/>
            </a:endParaRPr>
          </a:p>
          <a:p>
            <a:pPr>
              <a:buFontTx/>
              <a:buNone/>
            </a:pPr>
            <a:r>
              <a:rPr lang="en-US" sz="5400" b="1">
                <a:latin typeface="Wingdings" pitchFamily="2" charset="2"/>
              </a:rPr>
              <a:t>		</a:t>
            </a:r>
          </a:p>
        </p:txBody>
      </p:sp>
      <p:sp>
        <p:nvSpPr>
          <p:cNvPr id="125957" name="Text Box 5"/>
          <p:cNvSpPr txBox="1">
            <a:spLocks noChangeArrowheads="1"/>
          </p:cNvSpPr>
          <p:nvPr/>
        </p:nvSpPr>
        <p:spPr bwMode="auto">
          <a:xfrm>
            <a:off x="2660650" y="5592763"/>
            <a:ext cx="3886200" cy="725487"/>
          </a:xfrm>
          <a:prstGeom prst="rect">
            <a:avLst/>
          </a:prstGeom>
          <a:noFill/>
          <a:ln w="12700">
            <a:noFill/>
            <a:miter lim="800000"/>
            <a:headEnd/>
            <a:tailEnd/>
          </a:ln>
          <a:effectLst/>
        </p:spPr>
        <p:txBody>
          <a:bodyPr>
            <a:spAutoFit/>
          </a:bodyPr>
          <a:lstStyle/>
          <a:p>
            <a:pPr>
              <a:spcBef>
                <a:spcPct val="50000"/>
              </a:spcBef>
            </a:pPr>
            <a:r>
              <a:rPr lang="en-US"/>
              <a:t>Intra-person reliability – Good </a:t>
            </a:r>
          </a:p>
          <a:p>
            <a:pPr>
              <a:spcBef>
                <a:spcPct val="50000"/>
              </a:spcBef>
            </a:pPr>
            <a:r>
              <a:rPr lang="en-US"/>
              <a:t>Inter-person reliability – Poor</a:t>
            </a:r>
          </a:p>
        </p:txBody>
      </p:sp>
    </p:spTree>
  </p:cSld>
  <p:clrMapOvr>
    <a:masterClrMapping/>
  </p:clrMapOvr>
  <p:transition advTm="11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1365250" y="222250"/>
            <a:ext cx="6026150" cy="984250"/>
          </a:xfrm>
        </p:spPr>
        <p:txBody>
          <a:bodyPr wrap="square"/>
          <a:lstStyle/>
          <a:p>
            <a:pPr>
              <a:defRPr/>
            </a:pPr>
            <a:r>
              <a:rPr lang="en-US" dirty="0" smtClean="0"/>
              <a:t>How do Patients Decide</a:t>
            </a:r>
            <a:br>
              <a:rPr lang="en-US" dirty="0" smtClean="0"/>
            </a:br>
            <a:r>
              <a:rPr lang="en-US" dirty="0" smtClean="0"/>
              <a:t>If a Treatment is Useful</a:t>
            </a:r>
          </a:p>
        </p:txBody>
      </p:sp>
      <p:sp>
        <p:nvSpPr>
          <p:cNvPr id="137219" name="Rectangle 3"/>
          <p:cNvSpPr>
            <a:spLocks noGrp="1" noChangeArrowheads="1"/>
          </p:cNvSpPr>
          <p:nvPr>
            <p:ph idx="4294967295"/>
          </p:nvPr>
        </p:nvSpPr>
        <p:spPr>
          <a:xfrm>
            <a:off x="990600" y="1981200"/>
            <a:ext cx="7620000" cy="3611563"/>
          </a:xfrm>
        </p:spPr>
        <p:txBody>
          <a:bodyPr/>
          <a:lstStyle/>
          <a:p>
            <a:pPr>
              <a:defRPr/>
            </a:pPr>
            <a:r>
              <a:rPr lang="en-US" sz="2800" dirty="0" smtClean="0"/>
              <a:t>Does the treatment make my symptoms better now?</a:t>
            </a:r>
          </a:p>
          <a:p>
            <a:pPr>
              <a:defRPr/>
            </a:pPr>
            <a:r>
              <a:rPr lang="en-US" sz="2800" dirty="0" smtClean="0"/>
              <a:t>Are there any side-effects?</a:t>
            </a:r>
          </a:p>
          <a:p>
            <a:pPr>
              <a:defRPr/>
            </a:pPr>
            <a:r>
              <a:rPr lang="en-US" sz="2800" dirty="0" smtClean="0"/>
              <a:t>Is the pain relief “good enough”?</a:t>
            </a:r>
          </a:p>
          <a:p>
            <a:pPr>
              <a:defRPr/>
            </a:pPr>
            <a:endParaRPr lang="en-US" sz="2800" dirty="0" smtClean="0"/>
          </a:p>
          <a:p>
            <a:pPr>
              <a:buNone/>
              <a:defRPr/>
            </a:pPr>
            <a:r>
              <a:rPr lang="en-US" sz="2800" b="1" dirty="0" smtClean="0"/>
              <a:t>   &gt;&gt;&gt;&gt; Am I better overall?</a:t>
            </a:r>
          </a:p>
          <a:p>
            <a:pPr>
              <a:buFontTx/>
              <a:buNone/>
              <a:defRPr/>
            </a:pPr>
            <a:r>
              <a:rPr lang="en-US" sz="2800" dirty="0" smtClean="0"/>
              <a:t/>
            </a:r>
            <a:br>
              <a:rPr lang="en-US" sz="2800" dirty="0" smtClean="0"/>
            </a:br>
            <a:r>
              <a:rPr lang="en-US" sz="2800" b="1" dirty="0" smtClean="0"/>
              <a:t>&gt;&gt;&gt;&gt;  Should I take something else?</a:t>
            </a:r>
            <a:endParaRPr lang="en-US"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idx="4294967295"/>
          </p:nvPr>
        </p:nvSpPr>
        <p:spPr>
          <a:xfrm>
            <a:off x="787400" y="381000"/>
            <a:ext cx="7027565" cy="522194"/>
          </a:xfrm>
        </p:spPr>
        <p:txBody>
          <a:bodyPr/>
          <a:lstStyle/>
          <a:p>
            <a:pPr>
              <a:defRPr/>
            </a:pPr>
            <a:r>
              <a:rPr lang="en-US" dirty="0" smtClean="0"/>
              <a:t>Global Rating of Quality of Life</a:t>
            </a:r>
          </a:p>
        </p:txBody>
      </p:sp>
      <p:sp>
        <p:nvSpPr>
          <p:cNvPr id="402435" name="Rectangle 3"/>
          <p:cNvSpPr>
            <a:spLocks noGrp="1" noChangeArrowheads="1"/>
          </p:cNvSpPr>
          <p:nvPr>
            <p:ph idx="4294967295"/>
          </p:nvPr>
        </p:nvSpPr>
        <p:spPr>
          <a:xfrm>
            <a:off x="304800" y="1670050"/>
            <a:ext cx="8826500" cy="3611563"/>
          </a:xfrm>
        </p:spPr>
        <p:txBody>
          <a:bodyPr/>
          <a:lstStyle/>
          <a:p>
            <a:pPr>
              <a:buFontTx/>
              <a:buNone/>
            </a:pPr>
            <a:r>
              <a:rPr lang="en-US" dirty="0" smtClean="0"/>
              <a:t>Overall how would you rate your quality of life: over the last ______:</a:t>
            </a:r>
          </a:p>
          <a:p>
            <a:pPr>
              <a:buFontTx/>
              <a:buNone/>
            </a:pPr>
            <a:endParaRPr lang="en-US" dirty="0" smtClean="0"/>
          </a:p>
          <a:p>
            <a:pPr>
              <a:buFontTx/>
              <a:buNone/>
            </a:pPr>
            <a:r>
              <a:rPr lang="en-US" dirty="0" smtClean="0"/>
              <a:t>       0    1    2    3    4    5    6    7    8    9    10</a:t>
            </a:r>
          </a:p>
          <a:p>
            <a:pPr>
              <a:buFontTx/>
              <a:buNone/>
            </a:pPr>
            <a:r>
              <a:rPr lang="en-US" dirty="0" smtClean="0"/>
              <a:t>Worst							   Best</a:t>
            </a:r>
          </a:p>
          <a:p>
            <a:pPr>
              <a:buFontTx/>
              <a:buNone/>
            </a:pPr>
            <a:r>
              <a:rPr lang="en-US" dirty="0" smtClean="0"/>
              <a:t>It can be						      it can be</a:t>
            </a:r>
          </a:p>
          <a:p>
            <a:pPr>
              <a:buFontTx/>
              <a:buNone/>
            </a:pPr>
            <a:r>
              <a:rPr lang="en-US" sz="2400" dirty="0" smtClean="0">
                <a:latin typeface="Times New Roman" pitchFamily="18" charset="0"/>
              </a:rPr>
              <a:t> 	</a:t>
            </a:r>
            <a:r>
              <a:rPr lang="en-US" sz="3600" dirty="0" smtClean="0">
                <a:latin typeface="Times New Roman" pitchFamily="18" charset="0"/>
              </a:rPr>
              <a:t>   </a:t>
            </a:r>
            <a:br>
              <a:rPr lang="en-US" sz="3600" dirty="0" smtClean="0">
                <a:latin typeface="Times New Roman" pitchFamily="18" charset="0"/>
              </a:rPr>
            </a:br>
            <a:endParaRPr lang="en-US" sz="3600" dirty="0" smtClean="0">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81D58"/>
      </a:dk1>
      <a:lt1>
        <a:srgbClr val="FFFFFF"/>
      </a:lt1>
      <a:dk2>
        <a:srgbClr val="00279F"/>
      </a:dk2>
      <a:lt2>
        <a:srgbClr val="FFFFFF"/>
      </a:lt2>
      <a:accent1>
        <a:srgbClr val="F57B49"/>
      </a:accent1>
      <a:accent2>
        <a:srgbClr val="00B7A5"/>
      </a:accent2>
      <a:accent3>
        <a:srgbClr val="AAACCD"/>
      </a:accent3>
      <a:accent4>
        <a:srgbClr val="DADADA"/>
      </a:accent4>
      <a:accent5>
        <a:srgbClr val="F9BFB1"/>
      </a:accent5>
      <a:accent6>
        <a:srgbClr val="00A695"/>
      </a:accent6>
      <a:hlink>
        <a:srgbClr val="B760F9"/>
      </a:hlink>
      <a:folHlink>
        <a:srgbClr val="063DE8"/>
      </a:folHlink>
    </a:clrScheme>
    <a:fontScheme name="Default Desig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7678</TotalTime>
  <Words>1410</Words>
  <Application>Microsoft Office PowerPoint</Application>
  <PresentationFormat>Custom</PresentationFormat>
  <Paragraphs>226</Paragraphs>
  <Slides>45</Slides>
  <Notes>19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45</vt:i4>
      </vt:variant>
    </vt:vector>
  </HeadingPairs>
  <TitlesOfParts>
    <vt:vector size="49" baseType="lpstr">
      <vt:lpstr>Default Design</vt:lpstr>
      <vt:lpstr>Worksheet</vt:lpstr>
      <vt:lpstr>Chart</vt:lpstr>
      <vt:lpstr>Document</vt:lpstr>
      <vt:lpstr>The Analysis and  Interpretation of  Pain Clinical Trial Outcomes: Enhancing Understanding</vt:lpstr>
      <vt:lpstr>Surrogate  Outcomes</vt:lpstr>
      <vt:lpstr>Changing the State of the Brain</vt:lpstr>
      <vt:lpstr>Why Do We Care</vt:lpstr>
      <vt:lpstr>Outline of the Presentation</vt:lpstr>
      <vt:lpstr>Pain is a Subjective Experience</vt:lpstr>
      <vt:lpstr>Pain Measures - Intensity Scales</vt:lpstr>
      <vt:lpstr>How do Patients Decide If a Treatment is Useful</vt:lpstr>
      <vt:lpstr>Global Rating of Quality of Life</vt:lpstr>
      <vt:lpstr>Global Change in Quality of Life</vt:lpstr>
      <vt:lpstr>Slide 11</vt:lpstr>
      <vt:lpstr>How Do Patients Use a Numeric Scale (Acute Pain)</vt:lpstr>
      <vt:lpstr>Data Collection Instrument</vt:lpstr>
      <vt:lpstr>Raw Change in Pain Intensity  Compared to Global Performance Scale</vt:lpstr>
      <vt:lpstr>Slide 15</vt:lpstr>
      <vt:lpstr>How Do Patients Use a Numeric Scale (Chronic Pain)</vt:lpstr>
      <vt:lpstr>Slide 17</vt:lpstr>
      <vt:lpstr>Slide 18</vt:lpstr>
      <vt:lpstr>Clinically Important Differences for the 0-10 NRS</vt:lpstr>
      <vt:lpstr>Studies of Duloxetine</vt:lpstr>
      <vt:lpstr>Slide 21</vt:lpstr>
      <vt:lpstr>Receiver Operator Response Curve  Percentage Pain Intensity Difference</vt:lpstr>
      <vt:lpstr>Clinically Important Values</vt:lpstr>
      <vt:lpstr>Part 1: Conclusion</vt:lpstr>
      <vt:lpstr>Two Groups Randomized: Both centered at 20% change at end of the study</vt:lpstr>
      <vt:lpstr>Actually Bimodal Distribution</vt:lpstr>
      <vt:lpstr>Actually Bimodal Distribution</vt:lpstr>
      <vt:lpstr>Slide 28</vt:lpstr>
      <vt:lpstr>Study Efficiency  Mean vs Dichotomous Analysis</vt:lpstr>
      <vt:lpstr>Group Mean Results – PID Oral Transmucosal Fentanyl Citrate (OTFC)</vt:lpstr>
      <vt:lpstr>OTFC Study Outcomes:  Relative Risk Comparison</vt:lpstr>
      <vt:lpstr>OTFC Looked at Density Plots</vt:lpstr>
      <vt:lpstr>Density  Function         Cumulative Distribution Function</vt:lpstr>
      <vt:lpstr>OTFC Placebo Proportion of Responders          (at different cut off points - for 30 minutes)</vt:lpstr>
      <vt:lpstr>Mean Value Does Not Provide a  Unique Answer to the Clinical Question</vt:lpstr>
      <vt:lpstr>FDA Primary Data Analysis</vt:lpstr>
      <vt:lpstr>Representative Data</vt:lpstr>
      <vt:lpstr>Slide 38</vt:lpstr>
      <vt:lpstr>Slide 39</vt:lpstr>
      <vt:lpstr>Method</vt:lpstr>
      <vt:lpstr>Slide 41</vt:lpstr>
      <vt:lpstr>Rank Totals</vt:lpstr>
      <vt:lpstr>Conclusions</vt:lpstr>
      <vt:lpstr>Conclusions (cont)</vt:lpstr>
      <vt:lpstr>THANK YOU</vt:lpstr>
    </vt:vector>
  </TitlesOfParts>
  <Company>University of Pennsylvania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 Title</dc:title>
  <dc:creator>John T. Farrar, MD, MSCE</dc:creator>
  <cp:lastModifiedBy>John T. Farrar</cp:lastModifiedBy>
  <cp:revision>394</cp:revision>
  <cp:lastPrinted>2001-08-28T19:20:19Z</cp:lastPrinted>
  <dcterms:created xsi:type="dcterms:W3CDTF">2000-11-21T04:15:31Z</dcterms:created>
  <dcterms:modified xsi:type="dcterms:W3CDTF">2011-06-23T21:57:52Z</dcterms:modified>
</cp:coreProperties>
</file>